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330" r:id="rId2"/>
    <p:sldId id="256" r:id="rId3"/>
    <p:sldId id="257" r:id="rId4"/>
    <p:sldId id="329" r:id="rId5"/>
    <p:sldId id="325" r:id="rId6"/>
    <p:sldId id="302" r:id="rId7"/>
    <p:sldId id="301" r:id="rId8"/>
    <p:sldId id="331" r:id="rId9"/>
    <p:sldId id="307" r:id="rId10"/>
    <p:sldId id="322" r:id="rId11"/>
    <p:sldId id="310" r:id="rId12"/>
    <p:sldId id="323"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66FF33"/>
    <a:srgbClr val="FF00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03" autoAdjust="0"/>
    <p:restoredTop sz="94343" autoAdjust="0"/>
  </p:normalViewPr>
  <p:slideViewPr>
    <p:cSldViewPr>
      <p:cViewPr varScale="1">
        <p:scale>
          <a:sx n="70" d="100"/>
          <a:sy n="70" d="100"/>
        </p:scale>
        <p:origin x="1386" y="54"/>
      </p:cViewPr>
      <p:guideLst>
        <p:guide orient="horz" pos="2160"/>
        <p:guide pos="2880"/>
      </p:guideLst>
    </p:cSldViewPr>
  </p:slideViewPr>
  <p:outlineViewPr>
    <p:cViewPr>
      <p:scale>
        <a:sx n="33" d="100"/>
        <a:sy n="33" d="100"/>
      </p:scale>
      <p:origin x="0" y="-432"/>
    </p:cViewPr>
  </p:outlineViewPr>
  <p:notesTextViewPr>
    <p:cViewPr>
      <p:scale>
        <a:sx n="100" d="100"/>
        <a:sy n="100" d="100"/>
      </p:scale>
      <p:origin x="0" y="0"/>
    </p:cViewPr>
  </p:notesTextViewPr>
  <p:sorterViewPr>
    <p:cViewPr>
      <p:scale>
        <a:sx n="200" d="100"/>
        <a:sy n="200" d="100"/>
      </p:scale>
      <p:origin x="0" y="-2388"/>
    </p:cViewPr>
  </p:sorterViewPr>
  <p:notesViewPr>
    <p:cSldViewPr>
      <p:cViewPr varScale="1">
        <p:scale>
          <a:sx n="55" d="100"/>
          <a:sy n="55" d="100"/>
        </p:scale>
        <p:origin x="263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TaniguchiYuriko\AppData\Local\Temp\Temp1_04&#12288;&#12304;R5&#36039;&#26009;4&#12305;&#22812;&#38291;&#12539;&#20241;&#26085;&#31934;&#31070;&#31185;&#21512;&#20341;&#30151;&#25903;&#25588;&#12471;&#12473;&#12486;&#12512;&#12395;&#12388;&#12356;&#12390;%20-%20&#12467;&#12500;&#12540;.zip\ppt\embeddings\Microsoft_Excel_______5.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D:\sugitaniy\Desktop\R5&#25031;&#35441;&#20250;&#29992;&#36039;&#26009;\&#65297;&#65298;&#12539;&#65298;&#65304;&#12288;&#26368;&#32066;&#12501;&#12449;&#12452;&#12523;\&#21512;&#20341;&#30151;&#25903;&#25588;&#12471;&#12473;&#12486;&#12512;&#12464;&#12521;&#12501;.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D:\sugitaniy\Desktop\R5&#25031;&#35441;&#20250;&#29992;&#36039;&#26009;\&#65297;&#65298;&#12539;&#65298;&#65304;&#12288;&#26368;&#32066;&#12501;&#12449;&#12452;&#12523;\&#21512;&#20341;&#30151;&#25903;&#25588;&#12471;&#12473;&#12486;&#12512;&#12464;&#12521;&#125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939708221163241E-2"/>
          <c:y val="6.0185185185185182E-2"/>
          <c:w val="0.89635101992107713"/>
          <c:h val="0.72686971420239133"/>
        </c:manualLayout>
      </c:layout>
      <c:barChart>
        <c:barDir val="col"/>
        <c:grouping val="clustered"/>
        <c:varyColors val="0"/>
        <c:ser>
          <c:idx val="0"/>
          <c:order val="0"/>
          <c:tx>
            <c:strRef>
              <c:f>'2-2.2-3'!$C$31</c:f>
              <c:strCache>
                <c:ptCount val="1"/>
                <c:pt idx="0">
                  <c:v>Ｈ30年度</c:v>
                </c:pt>
              </c:strCache>
            </c:strRef>
          </c:tx>
          <c:spPr>
            <a:solidFill>
              <a:schemeClr val="accent1"/>
            </a:solidFill>
            <a:ln>
              <a:noFill/>
            </a:ln>
            <a:effectLst/>
          </c:spPr>
          <c:invertIfNegative val="0"/>
          <c:cat>
            <c:strRef>
              <c:f>'2-2.2-3'!$H$32:$H$39</c:f>
              <c:strCache>
                <c:ptCount val="8"/>
                <c:pt idx="0">
                  <c:v>豊能</c:v>
                </c:pt>
                <c:pt idx="1">
                  <c:v>三島</c:v>
                </c:pt>
                <c:pt idx="2">
                  <c:v>北河内</c:v>
                </c:pt>
                <c:pt idx="3">
                  <c:v>中河内</c:v>
                </c:pt>
                <c:pt idx="4">
                  <c:v>南河内</c:v>
                </c:pt>
                <c:pt idx="5">
                  <c:v>大阪市</c:v>
                </c:pt>
                <c:pt idx="6">
                  <c:v>堺市</c:v>
                </c:pt>
                <c:pt idx="7">
                  <c:v>泉州</c:v>
                </c:pt>
              </c:strCache>
            </c:strRef>
          </c:cat>
          <c:val>
            <c:numRef>
              <c:f>'2-2.2-3'!$C$32:$C$39</c:f>
              <c:numCache>
                <c:formatCode>General</c:formatCode>
                <c:ptCount val="8"/>
                <c:pt idx="0">
                  <c:v>38</c:v>
                </c:pt>
                <c:pt idx="1">
                  <c:v>24</c:v>
                </c:pt>
                <c:pt idx="2">
                  <c:v>53</c:v>
                </c:pt>
                <c:pt idx="3">
                  <c:v>36</c:v>
                </c:pt>
                <c:pt idx="4">
                  <c:v>63</c:v>
                </c:pt>
                <c:pt idx="5">
                  <c:v>0</c:v>
                </c:pt>
                <c:pt idx="6">
                  <c:v>213</c:v>
                </c:pt>
                <c:pt idx="7">
                  <c:v>545</c:v>
                </c:pt>
              </c:numCache>
            </c:numRef>
          </c:val>
          <c:extLst>
            <c:ext xmlns:c16="http://schemas.microsoft.com/office/drawing/2014/chart" uri="{C3380CC4-5D6E-409C-BE32-E72D297353CC}">
              <c16:uniqueId val="{00000000-2A1C-48ED-B127-85994D100DD3}"/>
            </c:ext>
          </c:extLst>
        </c:ser>
        <c:ser>
          <c:idx val="1"/>
          <c:order val="1"/>
          <c:tx>
            <c:strRef>
              <c:f>'2-2.2-3'!$D$31</c:f>
              <c:strCache>
                <c:ptCount val="1"/>
                <c:pt idx="0">
                  <c:v>R1年度</c:v>
                </c:pt>
              </c:strCache>
            </c:strRef>
          </c:tx>
          <c:spPr>
            <a:solidFill>
              <a:schemeClr val="accent2"/>
            </a:solidFill>
            <a:ln>
              <a:noFill/>
            </a:ln>
            <a:effectLst/>
          </c:spPr>
          <c:invertIfNegative val="0"/>
          <c:cat>
            <c:strRef>
              <c:f>'2-2.2-3'!$H$32:$H$39</c:f>
              <c:strCache>
                <c:ptCount val="8"/>
                <c:pt idx="0">
                  <c:v>豊能</c:v>
                </c:pt>
                <c:pt idx="1">
                  <c:v>三島</c:v>
                </c:pt>
                <c:pt idx="2">
                  <c:v>北河内</c:v>
                </c:pt>
                <c:pt idx="3">
                  <c:v>中河内</c:v>
                </c:pt>
                <c:pt idx="4">
                  <c:v>南河内</c:v>
                </c:pt>
                <c:pt idx="5">
                  <c:v>大阪市</c:v>
                </c:pt>
                <c:pt idx="6">
                  <c:v>堺市</c:v>
                </c:pt>
                <c:pt idx="7">
                  <c:v>泉州</c:v>
                </c:pt>
              </c:strCache>
            </c:strRef>
          </c:cat>
          <c:val>
            <c:numRef>
              <c:f>'2-2.2-3'!$D$32:$D$39</c:f>
              <c:numCache>
                <c:formatCode>General</c:formatCode>
                <c:ptCount val="8"/>
                <c:pt idx="0">
                  <c:v>44</c:v>
                </c:pt>
                <c:pt idx="1">
                  <c:v>24</c:v>
                </c:pt>
                <c:pt idx="2">
                  <c:v>55</c:v>
                </c:pt>
                <c:pt idx="3">
                  <c:v>34</c:v>
                </c:pt>
                <c:pt idx="4">
                  <c:v>55</c:v>
                </c:pt>
                <c:pt idx="5">
                  <c:v>0</c:v>
                </c:pt>
                <c:pt idx="6">
                  <c:v>211</c:v>
                </c:pt>
                <c:pt idx="7">
                  <c:v>560</c:v>
                </c:pt>
              </c:numCache>
            </c:numRef>
          </c:val>
          <c:extLst>
            <c:ext xmlns:c16="http://schemas.microsoft.com/office/drawing/2014/chart" uri="{C3380CC4-5D6E-409C-BE32-E72D297353CC}">
              <c16:uniqueId val="{00000001-2A1C-48ED-B127-85994D100DD3}"/>
            </c:ext>
          </c:extLst>
        </c:ser>
        <c:ser>
          <c:idx val="2"/>
          <c:order val="2"/>
          <c:tx>
            <c:strRef>
              <c:f>'2-2.2-3'!$D$31</c:f>
              <c:strCache>
                <c:ptCount val="1"/>
                <c:pt idx="0">
                  <c:v>R1年度</c:v>
                </c:pt>
              </c:strCache>
            </c:strRef>
          </c:tx>
          <c:spPr>
            <a:solidFill>
              <a:schemeClr val="accent3"/>
            </a:solidFill>
            <a:ln>
              <a:noFill/>
            </a:ln>
            <a:effectLst/>
          </c:spPr>
          <c:invertIfNegative val="0"/>
          <c:cat>
            <c:strRef>
              <c:f>'2-2.2-3'!$H$32:$H$39</c:f>
              <c:strCache>
                <c:ptCount val="8"/>
                <c:pt idx="0">
                  <c:v>豊能</c:v>
                </c:pt>
                <c:pt idx="1">
                  <c:v>三島</c:v>
                </c:pt>
                <c:pt idx="2">
                  <c:v>北河内</c:v>
                </c:pt>
                <c:pt idx="3">
                  <c:v>中河内</c:v>
                </c:pt>
                <c:pt idx="4">
                  <c:v>南河内</c:v>
                </c:pt>
                <c:pt idx="5">
                  <c:v>大阪市</c:v>
                </c:pt>
                <c:pt idx="6">
                  <c:v>堺市</c:v>
                </c:pt>
                <c:pt idx="7">
                  <c:v>泉州</c:v>
                </c:pt>
              </c:strCache>
            </c:strRef>
          </c:cat>
          <c:val>
            <c:numRef>
              <c:f>'2-2.2-3'!$D$32:$D$39</c:f>
              <c:numCache>
                <c:formatCode>General</c:formatCode>
                <c:ptCount val="8"/>
                <c:pt idx="0">
                  <c:v>44</c:v>
                </c:pt>
                <c:pt idx="1">
                  <c:v>24</c:v>
                </c:pt>
                <c:pt idx="2">
                  <c:v>55</c:v>
                </c:pt>
                <c:pt idx="3">
                  <c:v>34</c:v>
                </c:pt>
                <c:pt idx="4">
                  <c:v>55</c:v>
                </c:pt>
                <c:pt idx="5">
                  <c:v>0</c:v>
                </c:pt>
                <c:pt idx="6">
                  <c:v>211</c:v>
                </c:pt>
                <c:pt idx="7">
                  <c:v>560</c:v>
                </c:pt>
              </c:numCache>
            </c:numRef>
          </c:val>
          <c:extLst>
            <c:ext xmlns:c16="http://schemas.microsoft.com/office/drawing/2014/chart" uri="{C3380CC4-5D6E-409C-BE32-E72D297353CC}">
              <c16:uniqueId val="{00000002-2A1C-48ED-B127-85994D100DD3}"/>
            </c:ext>
          </c:extLst>
        </c:ser>
        <c:ser>
          <c:idx val="3"/>
          <c:order val="3"/>
          <c:tx>
            <c:strRef>
              <c:f>'2-2.2-3'!$F$31</c:f>
              <c:strCache>
                <c:ptCount val="1"/>
                <c:pt idx="0">
                  <c:v>R3年度</c:v>
                </c:pt>
              </c:strCache>
            </c:strRef>
          </c:tx>
          <c:spPr>
            <a:solidFill>
              <a:schemeClr val="accent4"/>
            </a:solidFill>
            <a:ln>
              <a:noFill/>
            </a:ln>
            <a:effectLst/>
          </c:spPr>
          <c:invertIfNegative val="0"/>
          <c:cat>
            <c:strRef>
              <c:f>'2-2.2-3'!$H$32:$H$39</c:f>
              <c:strCache>
                <c:ptCount val="8"/>
                <c:pt idx="0">
                  <c:v>豊能</c:v>
                </c:pt>
                <c:pt idx="1">
                  <c:v>三島</c:v>
                </c:pt>
                <c:pt idx="2">
                  <c:v>北河内</c:v>
                </c:pt>
                <c:pt idx="3">
                  <c:v>中河内</c:v>
                </c:pt>
                <c:pt idx="4">
                  <c:v>南河内</c:v>
                </c:pt>
                <c:pt idx="5">
                  <c:v>大阪市</c:v>
                </c:pt>
                <c:pt idx="6">
                  <c:v>堺市</c:v>
                </c:pt>
                <c:pt idx="7">
                  <c:v>泉州</c:v>
                </c:pt>
              </c:strCache>
            </c:strRef>
          </c:cat>
          <c:val>
            <c:numRef>
              <c:f>'2-2.2-3'!$F$32:$F$39</c:f>
              <c:numCache>
                <c:formatCode>General</c:formatCode>
                <c:ptCount val="8"/>
                <c:pt idx="0">
                  <c:v>43</c:v>
                </c:pt>
                <c:pt idx="1">
                  <c:v>0</c:v>
                </c:pt>
                <c:pt idx="2">
                  <c:v>70</c:v>
                </c:pt>
                <c:pt idx="3">
                  <c:v>33</c:v>
                </c:pt>
                <c:pt idx="4">
                  <c:v>39</c:v>
                </c:pt>
                <c:pt idx="5">
                  <c:v>0</c:v>
                </c:pt>
                <c:pt idx="6">
                  <c:v>243</c:v>
                </c:pt>
                <c:pt idx="7">
                  <c:v>548</c:v>
                </c:pt>
              </c:numCache>
            </c:numRef>
          </c:val>
          <c:extLst>
            <c:ext xmlns:c16="http://schemas.microsoft.com/office/drawing/2014/chart" uri="{C3380CC4-5D6E-409C-BE32-E72D297353CC}">
              <c16:uniqueId val="{00000003-2A1C-48ED-B127-85994D100DD3}"/>
            </c:ext>
          </c:extLst>
        </c:ser>
        <c:ser>
          <c:idx val="4"/>
          <c:order val="4"/>
          <c:tx>
            <c:strRef>
              <c:f>'2-2.2-3'!$G$31</c:f>
              <c:strCache>
                <c:ptCount val="1"/>
                <c:pt idx="0">
                  <c:v>R4年度</c:v>
                </c:pt>
              </c:strCache>
            </c:strRef>
          </c:tx>
          <c:spPr>
            <a:solidFill>
              <a:schemeClr val="accent5"/>
            </a:solidFill>
            <a:ln>
              <a:noFill/>
            </a:ln>
            <a:effectLst/>
          </c:spPr>
          <c:invertIfNegative val="0"/>
          <c:cat>
            <c:strRef>
              <c:f>'2-2.2-3'!$H$32:$H$39</c:f>
              <c:strCache>
                <c:ptCount val="8"/>
                <c:pt idx="0">
                  <c:v>豊能</c:v>
                </c:pt>
                <c:pt idx="1">
                  <c:v>三島</c:v>
                </c:pt>
                <c:pt idx="2">
                  <c:v>北河内</c:v>
                </c:pt>
                <c:pt idx="3">
                  <c:v>中河内</c:v>
                </c:pt>
                <c:pt idx="4">
                  <c:v>南河内</c:v>
                </c:pt>
                <c:pt idx="5">
                  <c:v>大阪市</c:v>
                </c:pt>
                <c:pt idx="6">
                  <c:v>堺市</c:v>
                </c:pt>
                <c:pt idx="7">
                  <c:v>泉州</c:v>
                </c:pt>
              </c:strCache>
            </c:strRef>
          </c:cat>
          <c:val>
            <c:numRef>
              <c:f>'2-2.2-3'!$G$32:$G$39</c:f>
              <c:numCache>
                <c:formatCode>General</c:formatCode>
                <c:ptCount val="8"/>
                <c:pt idx="0">
                  <c:v>50</c:v>
                </c:pt>
                <c:pt idx="1">
                  <c:v>0</c:v>
                </c:pt>
                <c:pt idx="2">
                  <c:v>41</c:v>
                </c:pt>
                <c:pt idx="3">
                  <c:v>27</c:v>
                </c:pt>
                <c:pt idx="4">
                  <c:v>43</c:v>
                </c:pt>
                <c:pt idx="5">
                  <c:v>0</c:v>
                </c:pt>
                <c:pt idx="6">
                  <c:v>262</c:v>
                </c:pt>
                <c:pt idx="7">
                  <c:v>551</c:v>
                </c:pt>
              </c:numCache>
            </c:numRef>
          </c:val>
          <c:extLst>
            <c:ext xmlns:c16="http://schemas.microsoft.com/office/drawing/2014/chart" uri="{C3380CC4-5D6E-409C-BE32-E72D297353CC}">
              <c16:uniqueId val="{00000004-2A1C-48ED-B127-85994D100DD3}"/>
            </c:ext>
          </c:extLst>
        </c:ser>
        <c:dLbls>
          <c:showLegendKey val="0"/>
          <c:showVal val="0"/>
          <c:showCatName val="0"/>
          <c:showSerName val="0"/>
          <c:showPercent val="0"/>
          <c:showBubbleSize val="0"/>
        </c:dLbls>
        <c:gapWidth val="219"/>
        <c:overlap val="-27"/>
        <c:axId val="1887074847"/>
        <c:axId val="1887076095"/>
      </c:barChart>
      <c:catAx>
        <c:axId val="1887074847"/>
        <c:scaling>
          <c:orientation val="minMax"/>
        </c:scaling>
        <c:delete val="0"/>
        <c:axPos val="b"/>
        <c:numFmt formatCode="General"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887076095"/>
        <c:crosses val="autoZero"/>
        <c:auto val="1"/>
        <c:lblAlgn val="ctr"/>
        <c:lblOffset val="100"/>
        <c:noMultiLvlLbl val="0"/>
      </c:catAx>
      <c:valAx>
        <c:axId val="188707609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8870748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percentStacked"/>
        <c:varyColors val="0"/>
        <c:ser>
          <c:idx val="0"/>
          <c:order val="0"/>
          <c:tx>
            <c:strRef>
              <c:f>Sheet1!$A$7</c:f>
              <c:strCache>
                <c:ptCount val="1"/>
                <c:pt idx="0">
                  <c:v>あ　り</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Sheet1!$B$6:$F$6</c:f>
              <c:strCache>
                <c:ptCount val="5"/>
                <c:pt idx="0">
                  <c:v>Ｈ３０</c:v>
                </c:pt>
                <c:pt idx="1">
                  <c:v>R1</c:v>
                </c:pt>
                <c:pt idx="2">
                  <c:v>R2</c:v>
                </c:pt>
                <c:pt idx="3">
                  <c:v>R3</c:v>
                </c:pt>
                <c:pt idx="4">
                  <c:v>R4</c:v>
                </c:pt>
              </c:strCache>
            </c:strRef>
          </c:cat>
          <c:val>
            <c:numRef>
              <c:f>Sheet1!$B$7:$F$7</c:f>
              <c:numCache>
                <c:formatCode>0.0%</c:formatCode>
                <c:ptCount val="5"/>
                <c:pt idx="0">
                  <c:v>0.37906137184115524</c:v>
                </c:pt>
                <c:pt idx="1">
                  <c:v>0.3</c:v>
                </c:pt>
                <c:pt idx="2">
                  <c:v>0.46078431372549017</c:v>
                </c:pt>
                <c:pt idx="3">
                  <c:v>0.44680851063829785</c:v>
                </c:pt>
                <c:pt idx="4">
                  <c:v>0.40476190476190477</c:v>
                </c:pt>
              </c:numCache>
            </c:numRef>
          </c:val>
          <c:extLst>
            <c:ext xmlns:c16="http://schemas.microsoft.com/office/drawing/2014/chart" uri="{C3380CC4-5D6E-409C-BE32-E72D297353CC}">
              <c16:uniqueId val="{00000000-1ED2-4305-8A6D-41DC5C9DC8BD}"/>
            </c:ext>
          </c:extLst>
        </c:ser>
        <c:ser>
          <c:idx val="1"/>
          <c:order val="1"/>
          <c:tx>
            <c:strRef>
              <c:f>Sheet1!$A$8</c:f>
              <c:strCache>
                <c:ptCount val="1"/>
                <c:pt idx="0">
                  <c:v>な　し</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Sheet1!$B$6:$F$6</c:f>
              <c:strCache>
                <c:ptCount val="5"/>
                <c:pt idx="0">
                  <c:v>Ｈ３０</c:v>
                </c:pt>
                <c:pt idx="1">
                  <c:v>R1</c:v>
                </c:pt>
                <c:pt idx="2">
                  <c:v>R2</c:v>
                </c:pt>
                <c:pt idx="3">
                  <c:v>R3</c:v>
                </c:pt>
                <c:pt idx="4">
                  <c:v>R4</c:v>
                </c:pt>
              </c:strCache>
            </c:strRef>
          </c:cat>
          <c:val>
            <c:numRef>
              <c:f>Sheet1!$B$8:$F$8</c:f>
              <c:numCache>
                <c:formatCode>0.0%</c:formatCode>
                <c:ptCount val="5"/>
                <c:pt idx="0">
                  <c:v>0.13718411552346571</c:v>
                </c:pt>
                <c:pt idx="1">
                  <c:v>0.112</c:v>
                </c:pt>
                <c:pt idx="2">
                  <c:v>0.14215686274509803</c:v>
                </c:pt>
                <c:pt idx="3">
                  <c:v>0.16489361702127658</c:v>
                </c:pt>
                <c:pt idx="4">
                  <c:v>0.16071428571428573</c:v>
                </c:pt>
              </c:numCache>
            </c:numRef>
          </c:val>
          <c:extLst>
            <c:ext xmlns:c16="http://schemas.microsoft.com/office/drawing/2014/chart" uri="{C3380CC4-5D6E-409C-BE32-E72D297353CC}">
              <c16:uniqueId val="{00000001-1ED2-4305-8A6D-41DC5C9DC8BD}"/>
            </c:ext>
          </c:extLst>
        </c:ser>
        <c:ser>
          <c:idx val="2"/>
          <c:order val="2"/>
          <c:tx>
            <c:strRef>
              <c:f>Sheet1!$A$9</c:f>
              <c:strCache>
                <c:ptCount val="1"/>
                <c:pt idx="0">
                  <c:v>不明</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Sheet1!$B$6:$F$6</c:f>
              <c:strCache>
                <c:ptCount val="5"/>
                <c:pt idx="0">
                  <c:v>Ｈ３０</c:v>
                </c:pt>
                <c:pt idx="1">
                  <c:v>R1</c:v>
                </c:pt>
                <c:pt idx="2">
                  <c:v>R2</c:v>
                </c:pt>
                <c:pt idx="3">
                  <c:v>R3</c:v>
                </c:pt>
                <c:pt idx="4">
                  <c:v>R4</c:v>
                </c:pt>
              </c:strCache>
            </c:strRef>
          </c:cat>
          <c:val>
            <c:numRef>
              <c:f>Sheet1!$B$9:$F$9</c:f>
              <c:numCache>
                <c:formatCode>0.0%</c:formatCode>
                <c:ptCount val="5"/>
                <c:pt idx="0">
                  <c:v>0.48375451263537905</c:v>
                </c:pt>
                <c:pt idx="1">
                  <c:v>0.58799999999999997</c:v>
                </c:pt>
                <c:pt idx="2">
                  <c:v>0.39705882352941174</c:v>
                </c:pt>
                <c:pt idx="3">
                  <c:v>0.38829787234042551</c:v>
                </c:pt>
                <c:pt idx="4">
                  <c:v>0.43452380952380953</c:v>
                </c:pt>
              </c:numCache>
            </c:numRef>
          </c:val>
          <c:extLst>
            <c:ext xmlns:c16="http://schemas.microsoft.com/office/drawing/2014/chart" uri="{C3380CC4-5D6E-409C-BE32-E72D297353CC}">
              <c16:uniqueId val="{00000002-1ED2-4305-8A6D-41DC5C9DC8BD}"/>
            </c:ext>
          </c:extLst>
        </c:ser>
        <c:dLbls>
          <c:dLblPos val="ctr"/>
          <c:showLegendKey val="0"/>
          <c:showVal val="1"/>
          <c:showCatName val="0"/>
          <c:showSerName val="0"/>
          <c:showPercent val="0"/>
          <c:showBubbleSize val="0"/>
        </c:dLbls>
        <c:gapWidth val="150"/>
        <c:overlap val="100"/>
        <c:axId val="2037360351"/>
        <c:axId val="2037358271"/>
      </c:barChart>
      <c:catAx>
        <c:axId val="20373603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037358271"/>
        <c:crosses val="autoZero"/>
        <c:auto val="1"/>
        <c:lblAlgn val="ctr"/>
        <c:lblOffset val="100"/>
        <c:noMultiLvlLbl val="0"/>
      </c:catAx>
      <c:valAx>
        <c:axId val="203735827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0373603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percentStacked"/>
        <c:varyColors val="0"/>
        <c:ser>
          <c:idx val="0"/>
          <c:order val="0"/>
          <c:tx>
            <c:strRef>
              <c:f>Sheet2!$A$6</c:f>
              <c:strCache>
                <c:ptCount val="1"/>
                <c:pt idx="0">
                  <c:v>あり</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Sheet2!$B$5:$G$5</c:f>
              <c:strCache>
                <c:ptCount val="6"/>
                <c:pt idx="0">
                  <c:v>H29</c:v>
                </c:pt>
                <c:pt idx="1">
                  <c:v>H30</c:v>
                </c:pt>
                <c:pt idx="2">
                  <c:v>R1</c:v>
                </c:pt>
                <c:pt idx="3">
                  <c:v>R2</c:v>
                </c:pt>
                <c:pt idx="4">
                  <c:v>R3</c:v>
                </c:pt>
                <c:pt idx="5">
                  <c:v>R4</c:v>
                </c:pt>
              </c:strCache>
            </c:strRef>
          </c:cat>
          <c:val>
            <c:numRef>
              <c:f>Sheet2!$B$6:$G$6</c:f>
              <c:numCache>
                <c:formatCode>0.0%</c:formatCode>
                <c:ptCount val="6"/>
                <c:pt idx="0">
                  <c:v>0.35655737704918034</c:v>
                </c:pt>
                <c:pt idx="1">
                  <c:v>0.37545126353790614</c:v>
                </c:pt>
                <c:pt idx="2">
                  <c:v>0.38</c:v>
                </c:pt>
                <c:pt idx="3">
                  <c:v>0.37745098039215685</c:v>
                </c:pt>
                <c:pt idx="4">
                  <c:v>0.37234042553191488</c:v>
                </c:pt>
                <c:pt idx="5">
                  <c:v>0.4642857142857143</c:v>
                </c:pt>
              </c:numCache>
            </c:numRef>
          </c:val>
          <c:extLst>
            <c:ext xmlns:c16="http://schemas.microsoft.com/office/drawing/2014/chart" uri="{C3380CC4-5D6E-409C-BE32-E72D297353CC}">
              <c16:uniqueId val="{00000000-5D14-4F9A-869B-1823EB79C1E9}"/>
            </c:ext>
          </c:extLst>
        </c:ser>
        <c:ser>
          <c:idx val="1"/>
          <c:order val="1"/>
          <c:tx>
            <c:strRef>
              <c:f>Sheet2!$A$7</c:f>
              <c:strCache>
                <c:ptCount val="1"/>
                <c:pt idx="0">
                  <c:v>なし</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Sheet2!$B$5:$G$5</c:f>
              <c:strCache>
                <c:ptCount val="6"/>
                <c:pt idx="0">
                  <c:v>H29</c:v>
                </c:pt>
                <c:pt idx="1">
                  <c:v>H30</c:v>
                </c:pt>
                <c:pt idx="2">
                  <c:v>R1</c:v>
                </c:pt>
                <c:pt idx="3">
                  <c:v>R2</c:v>
                </c:pt>
                <c:pt idx="4">
                  <c:v>R3</c:v>
                </c:pt>
                <c:pt idx="5">
                  <c:v>R4</c:v>
                </c:pt>
              </c:strCache>
            </c:strRef>
          </c:cat>
          <c:val>
            <c:numRef>
              <c:f>Sheet2!$B$7:$G$7</c:f>
              <c:numCache>
                <c:formatCode>0.0%</c:formatCode>
                <c:ptCount val="6"/>
                <c:pt idx="0">
                  <c:v>0.64344262295081966</c:v>
                </c:pt>
                <c:pt idx="1">
                  <c:v>0.62454873646209386</c:v>
                </c:pt>
                <c:pt idx="2">
                  <c:v>0.62</c:v>
                </c:pt>
                <c:pt idx="3">
                  <c:v>0.62254901960784315</c:v>
                </c:pt>
                <c:pt idx="4">
                  <c:v>0.62765957446808507</c:v>
                </c:pt>
                <c:pt idx="5">
                  <c:v>0.5357142857142857</c:v>
                </c:pt>
              </c:numCache>
            </c:numRef>
          </c:val>
          <c:extLst>
            <c:ext xmlns:c16="http://schemas.microsoft.com/office/drawing/2014/chart" uri="{C3380CC4-5D6E-409C-BE32-E72D297353CC}">
              <c16:uniqueId val="{00000001-5D14-4F9A-869B-1823EB79C1E9}"/>
            </c:ext>
          </c:extLst>
        </c:ser>
        <c:dLbls>
          <c:dLblPos val="ctr"/>
          <c:showLegendKey val="0"/>
          <c:showVal val="1"/>
          <c:showCatName val="0"/>
          <c:showSerName val="0"/>
          <c:showPercent val="0"/>
          <c:showBubbleSize val="0"/>
        </c:dLbls>
        <c:gapWidth val="150"/>
        <c:overlap val="100"/>
        <c:axId val="1943299871"/>
        <c:axId val="2043902271"/>
      </c:barChart>
      <c:catAx>
        <c:axId val="194329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043902271"/>
        <c:crosses val="autoZero"/>
        <c:auto val="1"/>
        <c:lblAlgn val="ctr"/>
        <c:lblOffset val="100"/>
        <c:noMultiLvlLbl val="0"/>
      </c:catAx>
      <c:valAx>
        <c:axId val="204390227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9432998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A978BE42-20E9-4A66-B7D2-52C2AA71C3F7}" type="datetimeFigureOut">
              <a:rPr kumimoji="1" lang="ja-JP" altLang="en-US" smtClean="0"/>
              <a:t>2023/12/21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A056EB1A-5D35-4F6F-BD55-0790C4E0906C}" type="slidenum">
              <a:rPr kumimoji="1" lang="ja-JP" altLang="en-US" smtClean="0"/>
              <a:t>‹#›</a:t>
            </a:fld>
            <a:endParaRPr kumimoji="1" lang="ja-JP" altLang="en-US"/>
          </a:p>
        </p:txBody>
      </p:sp>
    </p:spTree>
    <p:extLst>
      <p:ext uri="{BB962C8B-B14F-4D97-AF65-F5344CB8AC3E}">
        <p14:creationId xmlns:p14="http://schemas.microsoft.com/office/powerpoint/2010/main" val="1280095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76F873CD-931C-43A2-AA17-7C19390F4F71}" type="datetimeFigureOut">
              <a:rPr kumimoji="1" lang="ja-JP" altLang="en-US" smtClean="0"/>
              <a:t>2023/12/21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F670943-4C80-4D24-9218-BE80DF4E1D61}" type="slidenum">
              <a:rPr kumimoji="1" lang="ja-JP" altLang="en-US" smtClean="0"/>
              <a:t>‹#›</a:t>
            </a:fld>
            <a:endParaRPr kumimoji="1" lang="ja-JP" altLang="en-US"/>
          </a:p>
        </p:txBody>
      </p:sp>
    </p:spTree>
    <p:extLst>
      <p:ext uri="{BB962C8B-B14F-4D97-AF65-F5344CB8AC3E}">
        <p14:creationId xmlns:p14="http://schemas.microsoft.com/office/powerpoint/2010/main" val="2213222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泉佐野保健所　杉谷と申します。</a:t>
            </a:r>
            <a:endParaRPr kumimoji="1" lang="en-US" altLang="ja-JP" dirty="0"/>
          </a:p>
          <a:p>
            <a:r>
              <a:rPr kumimoji="1" lang="ja-JP" altLang="en-US" dirty="0"/>
              <a:t>夜間・休日精神科合併症支援システムについて、ご説明いたします。</a:t>
            </a:r>
            <a:endParaRPr kumimoji="1" lang="en-US" altLang="ja-JP" dirty="0"/>
          </a:p>
          <a:p>
            <a:r>
              <a:rPr kumimoji="1" lang="ja-JP" altLang="en-US" dirty="0"/>
              <a:t>資料　○　夜間・休日精神科合併症支援システムをご覧ください。</a:t>
            </a:r>
          </a:p>
        </p:txBody>
      </p:sp>
      <p:sp>
        <p:nvSpPr>
          <p:cNvPr id="4" name="スライド番号プレースホルダー 3"/>
          <p:cNvSpPr>
            <a:spLocks noGrp="1"/>
          </p:cNvSpPr>
          <p:nvPr>
            <p:ph type="sldNum" sz="quarter" idx="5"/>
          </p:nvPr>
        </p:nvSpPr>
        <p:spPr/>
        <p:txBody>
          <a:bodyPr/>
          <a:lstStyle/>
          <a:p>
            <a:fld id="{AF670943-4C80-4D24-9218-BE80DF4E1D61}" type="slidenum">
              <a:rPr kumimoji="1" lang="ja-JP" altLang="en-US" smtClean="0"/>
              <a:t>1</a:t>
            </a:fld>
            <a:endParaRPr kumimoji="1" lang="ja-JP" altLang="en-US"/>
          </a:p>
        </p:txBody>
      </p:sp>
    </p:spTree>
    <p:extLst>
      <p:ext uri="{BB962C8B-B14F-4D97-AF65-F5344CB8AC3E}">
        <p14:creationId xmlns:p14="http://schemas.microsoft.com/office/powerpoint/2010/main" val="29298097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精神科受診歴の有無では、令和</a:t>
            </a:r>
            <a:r>
              <a:rPr kumimoji="1" lang="en-US" altLang="ja-JP" dirty="0"/>
              <a:t>4</a:t>
            </a:r>
            <a:r>
              <a:rPr kumimoji="1" lang="ja-JP" altLang="en-US" dirty="0"/>
              <a:t>年度がおよそ</a:t>
            </a:r>
            <a:r>
              <a:rPr kumimoji="1" lang="en-US" altLang="ja-JP" dirty="0"/>
              <a:t>40</a:t>
            </a:r>
            <a:r>
              <a:rPr kumimoji="1" lang="ja-JP" altLang="en-US" dirty="0"/>
              <a:t>％がありとなっています。</a:t>
            </a:r>
            <a:endParaRPr kumimoji="1" lang="en-US" altLang="ja-JP" dirty="0"/>
          </a:p>
          <a:p>
            <a:r>
              <a:rPr kumimoji="1" lang="ja-JP" altLang="en-US" dirty="0"/>
              <a:t>受診時の精神症状では自殺企図、自殺念慮、抑うつが多くなっています。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AF670943-4C80-4D24-9218-BE80DF4E1D61}" type="slidenum">
              <a:rPr kumimoji="1" lang="ja-JP" altLang="en-US" smtClean="0"/>
              <a:t>10</a:t>
            </a:fld>
            <a:endParaRPr kumimoji="1" lang="ja-JP" altLang="en-US"/>
          </a:p>
        </p:txBody>
      </p:sp>
    </p:spTree>
    <p:extLst>
      <p:ext uri="{BB962C8B-B14F-4D97-AF65-F5344CB8AC3E}">
        <p14:creationId xmlns:p14="http://schemas.microsoft.com/office/powerpoint/2010/main" val="32427214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自傷等の有無を見ますと令和</a:t>
            </a:r>
            <a:r>
              <a:rPr kumimoji="1" lang="en-US" altLang="ja-JP" dirty="0"/>
              <a:t>4</a:t>
            </a:r>
            <a:r>
              <a:rPr kumimoji="1" lang="ja-JP" altLang="en-US" dirty="0"/>
              <a:t>年度ではおよそ４６％が自傷等ありとなっています。</a:t>
            </a:r>
            <a:endParaRPr kumimoji="1" lang="en-US" altLang="ja-JP" dirty="0"/>
          </a:p>
          <a:p>
            <a:r>
              <a:rPr kumimoji="1" lang="ja-JP" altLang="en-US" dirty="0"/>
              <a:t>男女別で見ますと女性の</a:t>
            </a:r>
            <a:r>
              <a:rPr kumimoji="1" lang="en-US" altLang="ja-JP" dirty="0"/>
              <a:t>10</a:t>
            </a:r>
            <a:r>
              <a:rPr kumimoji="1" lang="ja-JP" altLang="en-US" dirty="0"/>
              <a:t>代、</a:t>
            </a:r>
            <a:r>
              <a:rPr kumimoji="1" lang="en-US" altLang="ja-JP" dirty="0"/>
              <a:t>20</a:t>
            </a:r>
            <a:r>
              <a:rPr kumimoji="1" lang="ja-JP" altLang="en-US" dirty="0"/>
              <a:t>代、</a:t>
            </a:r>
            <a:r>
              <a:rPr kumimoji="1" lang="en-US" altLang="ja-JP" dirty="0"/>
              <a:t>30</a:t>
            </a:r>
            <a:r>
              <a:rPr kumimoji="1" lang="ja-JP" altLang="en-US" dirty="0"/>
              <a:t>代が多くなっています。</a:t>
            </a:r>
          </a:p>
        </p:txBody>
      </p:sp>
      <p:sp>
        <p:nvSpPr>
          <p:cNvPr id="4" name="スライド番号プレースホルダー 3"/>
          <p:cNvSpPr>
            <a:spLocks noGrp="1"/>
          </p:cNvSpPr>
          <p:nvPr>
            <p:ph type="sldNum" sz="quarter" idx="10"/>
          </p:nvPr>
        </p:nvSpPr>
        <p:spPr/>
        <p:txBody>
          <a:bodyPr/>
          <a:lstStyle/>
          <a:p>
            <a:fld id="{AF670943-4C80-4D24-9218-BE80DF4E1D61}" type="slidenum">
              <a:rPr kumimoji="1" lang="ja-JP" altLang="en-US" smtClean="0"/>
              <a:t>11</a:t>
            </a:fld>
            <a:endParaRPr kumimoji="1" lang="ja-JP" altLang="en-US"/>
          </a:p>
        </p:txBody>
      </p:sp>
    </p:spTree>
    <p:extLst>
      <p:ext uri="{BB962C8B-B14F-4D97-AF65-F5344CB8AC3E}">
        <p14:creationId xmlns:p14="http://schemas.microsoft.com/office/powerpoint/2010/main" val="1995202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受け入れ依頼から受け入れ可否を伝えるまでの時間では、多くが</a:t>
            </a:r>
            <a:r>
              <a:rPr kumimoji="1" lang="en-US" altLang="ja-JP" dirty="0"/>
              <a:t>30</a:t>
            </a:r>
            <a:r>
              <a:rPr kumimoji="1" lang="ja-JP" altLang="en-US" dirty="0"/>
              <a:t>分未満となっており、</a:t>
            </a:r>
            <a:r>
              <a:rPr kumimoji="1" lang="en-US" altLang="ja-JP" dirty="0"/>
              <a:t>1</a:t>
            </a:r>
            <a:r>
              <a:rPr kumimoji="1" lang="ja-JP" altLang="en-US" dirty="0"/>
              <a:t>時間まででほとんどを占めています。</a:t>
            </a:r>
            <a:endParaRPr kumimoji="1" lang="en-US" altLang="ja-JP" dirty="0"/>
          </a:p>
          <a:p>
            <a:endParaRPr kumimoji="1" lang="en-US" altLang="ja-JP" dirty="0"/>
          </a:p>
          <a:p>
            <a:r>
              <a:rPr kumimoji="1" lang="ja-JP" altLang="en-US" dirty="0"/>
              <a:t>（</a:t>
            </a:r>
            <a:r>
              <a:rPr kumimoji="1" lang="en-US" altLang="ja-JP" dirty="0"/>
              <a:t>3</a:t>
            </a:r>
            <a:r>
              <a:rPr kumimoji="1" lang="ja-JP" altLang="en-US" dirty="0"/>
              <a:t>時間以上：コンサル：他病院にも調整をしていて、最終他病院に決定したとの連絡がある。</a:t>
            </a:r>
            <a:endParaRPr kumimoji="1" lang="en-US" altLang="ja-JP" dirty="0"/>
          </a:p>
          <a:p>
            <a:r>
              <a:rPr kumimoji="1" lang="ja-JP" altLang="en-US" dirty="0"/>
              <a:t>　　　　　　　　　入院：　膀胱炎症状あり、血液検査実施、</a:t>
            </a:r>
            <a:r>
              <a:rPr kumimoji="1" lang="en-US" altLang="ja-JP" dirty="0"/>
              <a:t>WBC</a:t>
            </a:r>
            <a:r>
              <a:rPr kumimoji="1" lang="ja-JP" altLang="en-US" dirty="0"/>
              <a:t>　</a:t>
            </a:r>
            <a:r>
              <a:rPr kumimoji="1" lang="en-US" altLang="ja-JP" dirty="0"/>
              <a:t>CPR</a:t>
            </a:r>
            <a:r>
              <a:rPr kumimoji="1" lang="ja-JP" altLang="en-US" dirty="0"/>
              <a:t>で高値、尿ケトン体＋＋　　身体科サポート医へのコンサル実施）</a:t>
            </a:r>
            <a:endParaRPr kumimoji="1" lang="en-US" altLang="ja-JP" dirty="0"/>
          </a:p>
          <a:p>
            <a:endParaRPr kumimoji="1" lang="en-US" altLang="ja-JP" dirty="0"/>
          </a:p>
          <a:p>
            <a:r>
              <a:rPr kumimoji="1" lang="ja-JP" altLang="en-US" dirty="0"/>
              <a:t>以上で夜間・休日精神科合併症支援システムについての説明を終わります。</a:t>
            </a:r>
          </a:p>
        </p:txBody>
      </p:sp>
      <p:sp>
        <p:nvSpPr>
          <p:cNvPr id="4" name="スライド番号プレースホルダー 3"/>
          <p:cNvSpPr>
            <a:spLocks noGrp="1"/>
          </p:cNvSpPr>
          <p:nvPr>
            <p:ph type="sldNum" sz="quarter" idx="10"/>
          </p:nvPr>
        </p:nvSpPr>
        <p:spPr/>
        <p:txBody>
          <a:bodyPr/>
          <a:lstStyle/>
          <a:p>
            <a:fld id="{AF670943-4C80-4D24-9218-BE80DF4E1D61}" type="slidenum">
              <a:rPr kumimoji="1" lang="ja-JP" altLang="en-US" smtClean="0"/>
              <a:t>12</a:t>
            </a:fld>
            <a:endParaRPr kumimoji="1" lang="ja-JP" altLang="en-US"/>
          </a:p>
        </p:txBody>
      </p:sp>
    </p:spTree>
    <p:extLst>
      <p:ext uri="{BB962C8B-B14F-4D97-AF65-F5344CB8AC3E}">
        <p14:creationId xmlns:p14="http://schemas.microsoft.com/office/powerpoint/2010/main" val="2560930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このシステムは、</a:t>
            </a:r>
            <a:endParaRPr kumimoji="1" lang="en-US" altLang="ja-JP" dirty="0"/>
          </a:p>
          <a:p>
            <a:r>
              <a:rPr kumimoji="1" lang="en-US" altLang="ja-JP" dirty="0"/>
              <a:t>1</a:t>
            </a:r>
            <a:r>
              <a:rPr kumimoji="1" lang="ja-JP" altLang="en-US" dirty="0"/>
              <a:t>　精神科合併症患者を受け入れた二次救急医療機関等が、精神科病院（合併症支援病院）から精神科領域の電話コンサルテーションを受けることができます。</a:t>
            </a:r>
            <a:endParaRPr kumimoji="1" lang="en-US" altLang="ja-JP" dirty="0"/>
          </a:p>
          <a:p>
            <a:r>
              <a:rPr kumimoji="1" lang="ja-JP" altLang="en-US" dirty="0"/>
              <a:t>この図では、①救急病院が電話コンサルテーションを精神科病院（合併症支援病院）に依頼し、②コンサルテーションを行う精神科医師が電話によりコンサルテーションを行います。</a:t>
            </a:r>
            <a:endParaRPr kumimoji="1" lang="en-US" altLang="ja-JP" dirty="0"/>
          </a:p>
          <a:p>
            <a:r>
              <a:rPr kumimoji="1" lang="ja-JP" altLang="en-US" dirty="0"/>
              <a:t>次に</a:t>
            </a:r>
            <a:endParaRPr kumimoji="1" lang="en-US" altLang="ja-JP" dirty="0"/>
          </a:p>
          <a:p>
            <a:r>
              <a:rPr kumimoji="1" lang="ja-JP" altLang="en-US" dirty="0"/>
              <a:t>２　二次救急医療機関等で身体的な処置を終えた患者のうち、精神科治療が必要な患者を精神科病院（合併症支援病院）につなぐことができます。</a:t>
            </a:r>
            <a:endParaRPr kumimoji="1" lang="en-US" altLang="ja-JP" dirty="0"/>
          </a:p>
          <a:p>
            <a:r>
              <a:rPr kumimoji="1" lang="ja-JP" altLang="en-US" dirty="0"/>
              <a:t>③救急病院が精神科病院へ受け入れ依頼を電話と</a:t>
            </a:r>
            <a:r>
              <a:rPr kumimoji="1" lang="en-US" altLang="ja-JP" dirty="0"/>
              <a:t>FAX</a:t>
            </a:r>
            <a:r>
              <a:rPr kumimoji="1" lang="ja-JP" altLang="en-US" dirty="0"/>
              <a:t>で行います。</a:t>
            </a:r>
            <a:endParaRPr kumimoji="1" lang="en-US" altLang="ja-JP" dirty="0"/>
          </a:p>
          <a:p>
            <a:r>
              <a:rPr kumimoji="1" lang="ja-JP" altLang="en-US" dirty="0"/>
              <a:t>精神科病院では転院受け入れのベッドを確保しており、身体科医師のサポートを受け、受け入れ可能かどうか判断します。</a:t>
            </a:r>
            <a:endParaRPr kumimoji="1" lang="en-US" altLang="ja-JP" dirty="0"/>
          </a:p>
          <a:p>
            <a:r>
              <a:rPr kumimoji="1" lang="ja-JP" altLang="en-US" dirty="0"/>
              <a:t>受け入れ可能であれば、④精神科病院への転院となります。</a:t>
            </a:r>
            <a:endParaRPr kumimoji="1" lang="en-US" altLang="ja-JP" dirty="0"/>
          </a:p>
          <a:p>
            <a:r>
              <a:rPr kumimoji="1" lang="ja-JP" altLang="en-US" dirty="0"/>
              <a:t>身体的な病状が悪化した時には元の病院に戻っていただくことになっています。</a:t>
            </a:r>
          </a:p>
        </p:txBody>
      </p:sp>
      <p:sp>
        <p:nvSpPr>
          <p:cNvPr id="4" name="スライド番号プレースホルダー 3"/>
          <p:cNvSpPr>
            <a:spLocks noGrp="1"/>
          </p:cNvSpPr>
          <p:nvPr>
            <p:ph type="sldNum" sz="quarter" idx="5"/>
          </p:nvPr>
        </p:nvSpPr>
        <p:spPr/>
        <p:txBody>
          <a:bodyPr/>
          <a:lstStyle/>
          <a:p>
            <a:fld id="{AF670943-4C80-4D24-9218-BE80DF4E1D61}" type="slidenum">
              <a:rPr kumimoji="1" lang="ja-JP" altLang="en-US" smtClean="0"/>
              <a:t>2</a:t>
            </a:fld>
            <a:endParaRPr kumimoji="1" lang="ja-JP" altLang="en-US"/>
          </a:p>
        </p:txBody>
      </p:sp>
    </p:spTree>
    <p:extLst>
      <p:ext uri="{BB962C8B-B14F-4D97-AF65-F5344CB8AC3E}">
        <p14:creationId xmlns:p14="http://schemas.microsoft.com/office/powerpoint/2010/main" val="2758223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システムの稼働時間は平日の夜間午後</a:t>
            </a:r>
            <a:r>
              <a:rPr kumimoji="1" lang="en-US" altLang="ja-JP" dirty="0"/>
              <a:t>5</a:t>
            </a:r>
            <a:r>
              <a:rPr kumimoji="1" lang="ja-JP" altLang="en-US" dirty="0"/>
              <a:t>時から翌朝</a:t>
            </a:r>
            <a:r>
              <a:rPr kumimoji="1" lang="en-US" altLang="ja-JP" dirty="0"/>
              <a:t>9</a:t>
            </a:r>
            <a:r>
              <a:rPr kumimoji="1" lang="ja-JP" altLang="en-US" dirty="0"/>
              <a:t>時まで、および休日となっています。</a:t>
            </a:r>
            <a:endParaRPr kumimoji="1" lang="en-US" altLang="ja-JP" dirty="0"/>
          </a:p>
          <a:p>
            <a:r>
              <a:rPr kumimoji="1" lang="ja-JP" altLang="en-US" dirty="0"/>
              <a:t>当番の精神科病院（合併症支援病院）は</a:t>
            </a:r>
            <a:r>
              <a:rPr kumimoji="1" lang="en-US" altLang="ja-JP" dirty="0"/>
              <a:t>1</a:t>
            </a:r>
            <a:r>
              <a:rPr kumimoji="1" lang="ja-JP" altLang="en-US" dirty="0"/>
              <a:t>日に</a:t>
            </a:r>
            <a:r>
              <a:rPr kumimoji="1" lang="en-US" altLang="ja-JP" dirty="0"/>
              <a:t>2</a:t>
            </a:r>
            <a:r>
              <a:rPr kumimoji="1" lang="ja-JP" altLang="en-US" dirty="0"/>
              <a:t>病院にご協力をいただき、各病院</a:t>
            </a:r>
            <a:r>
              <a:rPr kumimoji="1" lang="en-US" altLang="ja-JP" dirty="0"/>
              <a:t>1</a:t>
            </a:r>
            <a:r>
              <a:rPr kumimoji="1" lang="ja-JP" altLang="en-US" dirty="0"/>
              <a:t>床ずつで</a:t>
            </a:r>
            <a:r>
              <a:rPr kumimoji="1" lang="en-US" altLang="ja-JP" dirty="0"/>
              <a:t>2</a:t>
            </a:r>
            <a:r>
              <a:rPr kumimoji="1" lang="ja-JP" altLang="en-US" dirty="0"/>
              <a:t>ベッドを確保していただいています。</a:t>
            </a:r>
          </a:p>
        </p:txBody>
      </p:sp>
      <p:sp>
        <p:nvSpPr>
          <p:cNvPr id="4" name="スライド番号プレースホルダー 3"/>
          <p:cNvSpPr>
            <a:spLocks noGrp="1"/>
          </p:cNvSpPr>
          <p:nvPr>
            <p:ph type="sldNum" sz="quarter" idx="5"/>
          </p:nvPr>
        </p:nvSpPr>
        <p:spPr/>
        <p:txBody>
          <a:bodyPr/>
          <a:lstStyle/>
          <a:p>
            <a:fld id="{AF670943-4C80-4D24-9218-BE80DF4E1D61}" type="slidenum">
              <a:rPr kumimoji="1" lang="ja-JP" altLang="en-US" smtClean="0"/>
              <a:t>3</a:t>
            </a:fld>
            <a:endParaRPr kumimoji="1" lang="ja-JP" altLang="en-US"/>
          </a:p>
        </p:txBody>
      </p:sp>
    </p:spTree>
    <p:extLst>
      <p:ext uri="{BB962C8B-B14F-4D97-AF65-F5344CB8AC3E}">
        <p14:creationId xmlns:p14="http://schemas.microsoft.com/office/powerpoint/2010/main" val="2836105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合併症支援システムの当番病院として従事いただいている精神科病院の一覧となります。</a:t>
            </a:r>
            <a:endParaRPr kumimoji="1" lang="en-US" altLang="ja-JP" dirty="0"/>
          </a:p>
          <a:p>
            <a:r>
              <a:rPr kumimoji="1" lang="ja-JP" altLang="en-US" dirty="0"/>
              <a:t>泉州圏域では、浜寺病院、久米田病院、水間病院、木島病院、七山病院が当番病院としてご協力いただいています。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AF670943-4C80-4D24-9218-BE80DF4E1D61}" type="slidenum">
              <a:rPr kumimoji="1" lang="ja-JP" altLang="en-US" smtClean="0"/>
              <a:t>4</a:t>
            </a:fld>
            <a:endParaRPr kumimoji="1" lang="ja-JP" altLang="en-US"/>
          </a:p>
        </p:txBody>
      </p:sp>
    </p:spTree>
    <p:extLst>
      <p:ext uri="{BB962C8B-B14F-4D97-AF65-F5344CB8AC3E}">
        <p14:creationId xmlns:p14="http://schemas.microsoft.com/office/powerpoint/2010/main" val="2693812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このシステムの利用対象である二次救急医療機関の利用状況です。</a:t>
            </a:r>
            <a:endParaRPr kumimoji="1" lang="en-US" altLang="ja-JP" dirty="0"/>
          </a:p>
          <a:p>
            <a:r>
              <a:rPr kumimoji="1" lang="ja-JP" altLang="en-US" dirty="0"/>
              <a:t>システムを利用した経験のある医療機関は令和</a:t>
            </a:r>
            <a:r>
              <a:rPr kumimoji="1" lang="en-US" altLang="ja-JP" dirty="0"/>
              <a:t>4</a:t>
            </a:r>
            <a:r>
              <a:rPr kumimoji="1" lang="ja-JP" altLang="en-US" dirty="0"/>
              <a:t>年度末で累計で</a:t>
            </a:r>
            <a:r>
              <a:rPr kumimoji="1" lang="en-US" altLang="ja-JP" u="sng" dirty="0"/>
              <a:t>152</a:t>
            </a:r>
            <a:r>
              <a:rPr kumimoji="1" lang="ja-JP" altLang="en-US" u="sng" dirty="0"/>
              <a:t>病院</a:t>
            </a:r>
            <a:r>
              <a:rPr kumimoji="1" lang="ja-JP" altLang="en-US" dirty="0"/>
              <a:t>と、年を追うごとに利用している医療機関が増加しており、合併症支援システムが定着していることがわかります。</a:t>
            </a:r>
            <a:endParaRPr kumimoji="1" lang="en-US" altLang="ja-JP" dirty="0"/>
          </a:p>
          <a:p>
            <a:endParaRPr kumimoji="1" lang="en-US" altLang="ja-JP" dirty="0"/>
          </a:p>
          <a:p>
            <a:endParaRPr kumimoji="1" lang="en-US" altLang="ja-JP" dirty="0"/>
          </a:p>
          <a:p>
            <a:r>
              <a:rPr kumimoji="1" lang="ja-JP" altLang="en-US" dirty="0"/>
              <a:t>（＊参考：救急告示病院数　　（２８４）うち精神科病院をぬいた身体科病院数　（２５２）</a:t>
            </a:r>
            <a:endParaRPr kumimoji="1" lang="en-US" altLang="ja-JP" dirty="0"/>
          </a:p>
        </p:txBody>
      </p:sp>
      <p:sp>
        <p:nvSpPr>
          <p:cNvPr id="4" name="スライド番号プレースホルダー 3"/>
          <p:cNvSpPr>
            <a:spLocks noGrp="1"/>
          </p:cNvSpPr>
          <p:nvPr>
            <p:ph type="sldNum" sz="quarter" idx="10"/>
          </p:nvPr>
        </p:nvSpPr>
        <p:spPr/>
        <p:txBody>
          <a:bodyPr/>
          <a:lstStyle/>
          <a:p>
            <a:fld id="{AF670943-4C80-4D24-9218-BE80DF4E1D61}" type="slidenum">
              <a:rPr kumimoji="1" lang="ja-JP" altLang="en-US" smtClean="0"/>
              <a:t>5</a:t>
            </a:fld>
            <a:endParaRPr kumimoji="1" lang="ja-JP" altLang="en-US"/>
          </a:p>
        </p:txBody>
      </p:sp>
    </p:spTree>
    <p:extLst>
      <p:ext uri="{BB962C8B-B14F-4D97-AF65-F5344CB8AC3E}">
        <p14:creationId xmlns:p14="http://schemas.microsoft.com/office/powerpoint/2010/main" val="2605761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二次医療圏別のシステム利用医療機関数を示した図表です。</a:t>
            </a:r>
            <a:endParaRPr kumimoji="1" lang="en-US" altLang="ja-JP" dirty="0"/>
          </a:p>
          <a:p>
            <a:r>
              <a:rPr kumimoji="1" lang="ja-JP" altLang="en-US" dirty="0"/>
              <a:t>令和</a:t>
            </a:r>
            <a:r>
              <a:rPr kumimoji="1" lang="en-US" altLang="ja-JP" dirty="0"/>
              <a:t>4</a:t>
            </a:r>
            <a:r>
              <a:rPr kumimoji="1" lang="ja-JP" altLang="en-US" dirty="0"/>
              <a:t>年度を見ると、大阪市が９３件で最も多く、次いで北河内圏域３９件となっています。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AF670943-4C80-4D24-9218-BE80DF4E1D61}" type="slidenum">
              <a:rPr kumimoji="1" lang="ja-JP" altLang="en-US" smtClean="0"/>
              <a:t>6</a:t>
            </a:fld>
            <a:endParaRPr kumimoji="1" lang="ja-JP" altLang="en-US"/>
          </a:p>
        </p:txBody>
      </p:sp>
    </p:spTree>
    <p:extLst>
      <p:ext uri="{BB962C8B-B14F-4D97-AF65-F5344CB8AC3E}">
        <p14:creationId xmlns:p14="http://schemas.microsoft.com/office/powerpoint/2010/main" val="319527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精神科病院の合併症支援病院の二次医療圏別の輪番回数を見ますと、令和</a:t>
            </a:r>
            <a:r>
              <a:rPr kumimoji="1" lang="en-US" altLang="ja-JP" dirty="0"/>
              <a:t>4</a:t>
            </a:r>
            <a:r>
              <a:rPr kumimoji="1" lang="ja-JP" altLang="en-US" dirty="0"/>
              <a:t>年度は泉州圏域が</a:t>
            </a:r>
            <a:r>
              <a:rPr kumimoji="1" lang="en-US" altLang="ja-JP" dirty="0"/>
              <a:t>551</a:t>
            </a:r>
            <a:r>
              <a:rPr kumimoji="1" lang="ja-JP" altLang="en-US" dirty="0"/>
              <a:t>件と最も多く、ついで堺市圏域が</a:t>
            </a:r>
            <a:r>
              <a:rPr kumimoji="1" lang="en-US" altLang="ja-JP" dirty="0"/>
              <a:t>262</a:t>
            </a:r>
            <a:r>
              <a:rPr kumimoji="1" lang="ja-JP" altLang="en-US" dirty="0"/>
              <a:t>件となっています。</a:t>
            </a:r>
            <a:endParaRPr kumimoji="1" lang="en-US" altLang="ja-JP" dirty="0"/>
          </a:p>
          <a:p>
            <a:r>
              <a:rPr kumimoji="1" lang="ja-JP" altLang="en-US" dirty="0"/>
              <a:t>対応件数でも泉州圏域が</a:t>
            </a:r>
            <a:r>
              <a:rPr kumimoji="1" lang="en-US" altLang="ja-JP" dirty="0"/>
              <a:t>88</a:t>
            </a:r>
            <a:r>
              <a:rPr kumimoji="1" lang="ja-JP" altLang="en-US" dirty="0"/>
              <a:t>件と最多となっており、ついで堺市圏域が</a:t>
            </a:r>
            <a:r>
              <a:rPr kumimoji="1" lang="en-US" altLang="ja-JP" dirty="0"/>
              <a:t>58</a:t>
            </a:r>
            <a:r>
              <a:rPr kumimoji="1" lang="ja-JP" altLang="en-US" dirty="0"/>
              <a:t>件となっています。</a:t>
            </a:r>
            <a:endParaRPr kumimoji="1" lang="en-US" altLang="ja-JP" dirty="0"/>
          </a:p>
          <a:p>
            <a:endParaRPr kumimoji="1" lang="en-US" altLang="ja-JP" dirty="0"/>
          </a:p>
          <a:p>
            <a:r>
              <a:rPr kumimoji="1" lang="ja-JP" altLang="en-US" dirty="0"/>
              <a:t>（令和</a:t>
            </a:r>
            <a:r>
              <a:rPr kumimoji="1" lang="en-US" altLang="ja-JP" dirty="0"/>
              <a:t>3</a:t>
            </a:r>
            <a:r>
              <a:rPr kumimoji="1" lang="ja-JP" altLang="en-US" dirty="0"/>
              <a:t>年度　１、令和</a:t>
            </a:r>
            <a:r>
              <a:rPr kumimoji="1" lang="en-US" altLang="ja-JP" dirty="0"/>
              <a:t>4</a:t>
            </a:r>
            <a:r>
              <a:rPr kumimoji="1" lang="ja-JP" altLang="en-US" dirty="0"/>
              <a:t>年度２病院が辞退）</a:t>
            </a:r>
            <a:endParaRPr kumimoji="1" lang="en-US" altLang="ja-JP" dirty="0"/>
          </a:p>
          <a:p>
            <a:r>
              <a:rPr kumimoji="1" lang="ja-JP" altLang="en-US" dirty="0"/>
              <a:t>（基本、医師等の体制が確保できなくなった）</a:t>
            </a:r>
            <a:endParaRPr kumimoji="1" lang="en-US" altLang="ja-JP" dirty="0"/>
          </a:p>
          <a:p>
            <a:r>
              <a:rPr kumimoji="1" lang="ja-JP" altLang="en-US" dirty="0"/>
              <a:t>（・医師の体制をとるのが厳しくなった　・当番のために保護室を開けていると他院からの依頼があっても断ることになり困っている方を受け入れたい・医師の確保と病棟のマンパワー不足）</a:t>
            </a:r>
          </a:p>
        </p:txBody>
      </p:sp>
      <p:sp>
        <p:nvSpPr>
          <p:cNvPr id="4" name="スライド番号プレースホルダー 3"/>
          <p:cNvSpPr>
            <a:spLocks noGrp="1"/>
          </p:cNvSpPr>
          <p:nvPr>
            <p:ph type="sldNum" sz="quarter" idx="5"/>
          </p:nvPr>
        </p:nvSpPr>
        <p:spPr/>
        <p:txBody>
          <a:bodyPr/>
          <a:lstStyle/>
          <a:p>
            <a:fld id="{AF670943-4C80-4D24-9218-BE80DF4E1D61}" type="slidenum">
              <a:rPr kumimoji="1" lang="ja-JP" altLang="en-US" smtClean="0"/>
              <a:t>7</a:t>
            </a:fld>
            <a:endParaRPr kumimoji="1" lang="ja-JP" altLang="en-US"/>
          </a:p>
        </p:txBody>
      </p:sp>
    </p:spTree>
    <p:extLst>
      <p:ext uri="{BB962C8B-B14F-4D97-AF65-F5344CB8AC3E}">
        <p14:creationId xmlns:p14="http://schemas.microsoft.com/office/powerpoint/2010/main" val="1586641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令和</a:t>
            </a:r>
            <a:r>
              <a:rPr kumimoji="1" lang="en-US" altLang="ja-JP" dirty="0"/>
              <a:t>4</a:t>
            </a:r>
            <a:r>
              <a:rPr kumimoji="1" lang="ja-JP" altLang="en-US" dirty="0"/>
              <a:t>年度の精神科病院に搬送された場合の搬送元と搬送先を見ますと、</a:t>
            </a:r>
          </a:p>
          <a:p>
            <a:r>
              <a:rPr kumimoji="1" lang="ja-JP" altLang="en-US" dirty="0"/>
              <a:t>搬送元では大阪市圏域が最も多く</a:t>
            </a:r>
            <a:r>
              <a:rPr kumimoji="1" lang="en-US" altLang="ja-JP" dirty="0"/>
              <a:t>24</a:t>
            </a:r>
            <a:r>
              <a:rPr kumimoji="1" lang="ja-JP" altLang="en-US" dirty="0"/>
              <a:t>件、次いで堺市圏域</a:t>
            </a:r>
            <a:r>
              <a:rPr kumimoji="1" lang="en-US" altLang="ja-JP" dirty="0"/>
              <a:t>17</a:t>
            </a:r>
            <a:r>
              <a:rPr kumimoji="1" lang="ja-JP" altLang="en-US" dirty="0"/>
              <a:t>件、泉州圏域</a:t>
            </a:r>
            <a:r>
              <a:rPr kumimoji="1" lang="en-US" altLang="ja-JP" dirty="0"/>
              <a:t>16</a:t>
            </a:r>
            <a:r>
              <a:rPr kumimoji="1" lang="ja-JP" altLang="en-US" dirty="0"/>
              <a:t>件の順となっています。</a:t>
            </a:r>
          </a:p>
          <a:p>
            <a:r>
              <a:rPr kumimoji="1" lang="ja-JP" altLang="en-US" dirty="0"/>
              <a:t>搬送先では泉州圏域が最も多く</a:t>
            </a:r>
            <a:r>
              <a:rPr kumimoji="1" lang="en-US" altLang="ja-JP" dirty="0"/>
              <a:t>48</a:t>
            </a:r>
            <a:r>
              <a:rPr kumimoji="1" lang="ja-JP" altLang="en-US" dirty="0"/>
              <a:t>件、次いで堺市圏域</a:t>
            </a:r>
            <a:r>
              <a:rPr kumimoji="1" lang="en-US" altLang="ja-JP" dirty="0"/>
              <a:t>28</a:t>
            </a:r>
            <a:r>
              <a:rPr kumimoji="1" lang="ja-JP" altLang="en-US" dirty="0"/>
              <a:t>件となっています。</a:t>
            </a:r>
          </a:p>
          <a:p>
            <a:r>
              <a:rPr kumimoji="1" lang="ja-JP" altLang="en-US" dirty="0"/>
              <a:t>泉州圏域への搬送</a:t>
            </a:r>
            <a:r>
              <a:rPr kumimoji="1" lang="en-US" altLang="ja-JP" dirty="0"/>
              <a:t>48</a:t>
            </a:r>
            <a:r>
              <a:rPr kumimoji="1" lang="ja-JP" altLang="en-US" dirty="0"/>
              <a:t>件の内、ほかの圏域からの搬送が</a:t>
            </a:r>
            <a:r>
              <a:rPr kumimoji="1" lang="en-US" altLang="ja-JP" dirty="0"/>
              <a:t>35</a:t>
            </a:r>
            <a:r>
              <a:rPr kumimoji="1" lang="ja-JP" altLang="en-US" dirty="0"/>
              <a:t>件となっており、先ほどの第</a:t>
            </a:r>
            <a:r>
              <a:rPr kumimoji="1" lang="en-US" altLang="ja-JP" dirty="0"/>
              <a:t>8</a:t>
            </a:r>
            <a:r>
              <a:rPr kumimoji="1" lang="ja-JP" altLang="en-US" dirty="0"/>
              <a:t>次医療計画のように他圏域からの搬送が多くなっています。</a:t>
            </a:r>
          </a:p>
        </p:txBody>
      </p:sp>
      <p:sp>
        <p:nvSpPr>
          <p:cNvPr id="4" name="スライド番号プレースホルダー 3"/>
          <p:cNvSpPr>
            <a:spLocks noGrp="1"/>
          </p:cNvSpPr>
          <p:nvPr>
            <p:ph type="sldNum" sz="quarter" idx="5"/>
          </p:nvPr>
        </p:nvSpPr>
        <p:spPr/>
        <p:txBody>
          <a:bodyPr/>
          <a:lstStyle/>
          <a:p>
            <a:fld id="{AF670943-4C80-4D24-9218-BE80DF4E1D61}" type="slidenum">
              <a:rPr kumimoji="1" lang="ja-JP" altLang="en-US" smtClean="0"/>
              <a:t>8</a:t>
            </a:fld>
            <a:endParaRPr kumimoji="1" lang="ja-JP" altLang="en-US"/>
          </a:p>
        </p:txBody>
      </p:sp>
    </p:spTree>
    <p:extLst>
      <p:ext uri="{BB962C8B-B14F-4D97-AF65-F5344CB8AC3E}">
        <p14:creationId xmlns:p14="http://schemas.microsoft.com/office/powerpoint/2010/main" val="1748445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患者の状況では、</a:t>
            </a:r>
            <a:endParaRPr kumimoji="1" lang="en-US" altLang="ja-JP" dirty="0"/>
          </a:p>
          <a:p>
            <a:r>
              <a:rPr kumimoji="1" lang="ja-JP" altLang="en-US" dirty="0"/>
              <a:t>年代別では</a:t>
            </a:r>
            <a:r>
              <a:rPr kumimoji="1" lang="en-US" altLang="ja-JP" dirty="0"/>
              <a:t>20</a:t>
            </a:r>
            <a:r>
              <a:rPr kumimoji="1" lang="ja-JP" altLang="en-US" dirty="0"/>
              <a:t>代から</a:t>
            </a:r>
            <a:r>
              <a:rPr kumimoji="1" lang="en-US" altLang="ja-JP" dirty="0"/>
              <a:t>50</a:t>
            </a:r>
            <a:r>
              <a:rPr kumimoji="1" lang="ja-JP" altLang="en-US" dirty="0"/>
              <a:t>代までの患者の数が多くなっています。</a:t>
            </a:r>
            <a:endParaRPr kumimoji="1" lang="en-US" altLang="ja-JP" dirty="0"/>
          </a:p>
          <a:p>
            <a:r>
              <a:rPr kumimoji="1" lang="ja-JP" altLang="en-US" dirty="0"/>
              <a:t>男女別では、グラフで見ますと、男性は</a:t>
            </a:r>
            <a:r>
              <a:rPr kumimoji="1" lang="en-US" altLang="ja-JP" dirty="0"/>
              <a:t>40</a:t>
            </a:r>
            <a:r>
              <a:rPr kumimoji="1" lang="ja-JP" altLang="en-US" dirty="0"/>
              <a:t>代</a:t>
            </a:r>
            <a:r>
              <a:rPr kumimoji="1" lang="en-US" altLang="ja-JP" dirty="0"/>
              <a:t>50</a:t>
            </a:r>
            <a:r>
              <a:rPr kumimoji="1" lang="ja-JP" altLang="en-US" dirty="0"/>
              <a:t>代の数が多い傾向で、女性は</a:t>
            </a:r>
            <a:r>
              <a:rPr kumimoji="1" lang="en-US" altLang="ja-JP" dirty="0"/>
              <a:t>20</a:t>
            </a:r>
            <a:r>
              <a:rPr kumimoji="1" lang="ja-JP" altLang="en-US" dirty="0"/>
              <a:t>代</a:t>
            </a:r>
            <a:r>
              <a:rPr kumimoji="1" lang="en-US" altLang="ja-JP" dirty="0"/>
              <a:t>30</a:t>
            </a:r>
            <a:r>
              <a:rPr kumimoji="1" lang="ja-JP" altLang="en-US" dirty="0"/>
              <a:t>代</a:t>
            </a:r>
            <a:r>
              <a:rPr kumimoji="1" lang="en-US" altLang="ja-JP" dirty="0"/>
              <a:t>40</a:t>
            </a:r>
            <a:r>
              <a:rPr kumimoji="1" lang="ja-JP" altLang="en-US" dirty="0"/>
              <a:t>代で数が多い傾向が見られます。</a:t>
            </a:r>
            <a:endParaRPr kumimoji="1" lang="en-US" altLang="ja-JP" dirty="0"/>
          </a:p>
        </p:txBody>
      </p:sp>
      <p:sp>
        <p:nvSpPr>
          <p:cNvPr id="4" name="スライド番号プレースホルダー 3"/>
          <p:cNvSpPr>
            <a:spLocks noGrp="1"/>
          </p:cNvSpPr>
          <p:nvPr>
            <p:ph type="sldNum" sz="quarter" idx="5"/>
          </p:nvPr>
        </p:nvSpPr>
        <p:spPr/>
        <p:txBody>
          <a:bodyPr/>
          <a:lstStyle/>
          <a:p>
            <a:fld id="{AF670943-4C80-4D24-9218-BE80DF4E1D61}" type="slidenum">
              <a:rPr kumimoji="1" lang="ja-JP" altLang="en-US" smtClean="0"/>
              <a:t>9</a:t>
            </a:fld>
            <a:endParaRPr kumimoji="1" lang="ja-JP" altLang="en-US"/>
          </a:p>
        </p:txBody>
      </p:sp>
    </p:spTree>
    <p:extLst>
      <p:ext uri="{BB962C8B-B14F-4D97-AF65-F5344CB8AC3E}">
        <p14:creationId xmlns:p14="http://schemas.microsoft.com/office/powerpoint/2010/main" val="1755109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AFBBA03-3DCB-45F6-8AA7-7C001CD865CE}" type="datetime1">
              <a:rPr kumimoji="1" lang="ja-JP" altLang="en-US" smtClean="0"/>
              <a:t>2023/12/21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CB4138-2453-48FB-9515-BFDF6E7AA310}" type="slidenum">
              <a:rPr kumimoji="1" lang="ja-JP" altLang="en-US" smtClean="0"/>
              <a:t>‹#›</a:t>
            </a:fld>
            <a:endParaRPr kumimoji="1" lang="ja-JP" altLang="en-US"/>
          </a:p>
        </p:txBody>
      </p:sp>
    </p:spTree>
    <p:extLst>
      <p:ext uri="{BB962C8B-B14F-4D97-AF65-F5344CB8AC3E}">
        <p14:creationId xmlns:p14="http://schemas.microsoft.com/office/powerpoint/2010/main" val="1381294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6406174-4F59-49B8-A600-243254F7FEB5}" type="datetime1">
              <a:rPr kumimoji="1" lang="ja-JP" altLang="en-US" smtClean="0"/>
              <a:t>2023/12/21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CB4138-2453-48FB-9515-BFDF6E7AA310}" type="slidenum">
              <a:rPr kumimoji="1" lang="ja-JP" altLang="en-US" smtClean="0"/>
              <a:t>‹#›</a:t>
            </a:fld>
            <a:endParaRPr kumimoji="1" lang="ja-JP" altLang="en-US"/>
          </a:p>
        </p:txBody>
      </p:sp>
    </p:spTree>
    <p:extLst>
      <p:ext uri="{BB962C8B-B14F-4D97-AF65-F5344CB8AC3E}">
        <p14:creationId xmlns:p14="http://schemas.microsoft.com/office/powerpoint/2010/main" val="2734251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467109-EA4D-4B6E-BFFD-258CDBFF4713}" type="datetime1">
              <a:rPr kumimoji="1" lang="ja-JP" altLang="en-US" smtClean="0"/>
              <a:t>2023/12/21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CB4138-2453-48FB-9515-BFDF6E7AA310}" type="slidenum">
              <a:rPr kumimoji="1" lang="ja-JP" altLang="en-US" smtClean="0"/>
              <a:t>‹#›</a:t>
            </a:fld>
            <a:endParaRPr kumimoji="1" lang="ja-JP" altLang="en-US"/>
          </a:p>
        </p:txBody>
      </p:sp>
    </p:spTree>
    <p:extLst>
      <p:ext uri="{BB962C8B-B14F-4D97-AF65-F5344CB8AC3E}">
        <p14:creationId xmlns:p14="http://schemas.microsoft.com/office/powerpoint/2010/main" val="1088469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7253DC3-F06A-4845-BC53-D55AD50F487F}" type="datetime1">
              <a:rPr kumimoji="1" lang="ja-JP" altLang="en-US" smtClean="0"/>
              <a:t>2023/12/21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CB4138-2453-48FB-9515-BFDF6E7AA310}" type="slidenum">
              <a:rPr kumimoji="1" lang="ja-JP" altLang="en-US" smtClean="0"/>
              <a:t>‹#›</a:t>
            </a:fld>
            <a:endParaRPr kumimoji="1" lang="ja-JP" altLang="en-US"/>
          </a:p>
        </p:txBody>
      </p:sp>
    </p:spTree>
    <p:extLst>
      <p:ext uri="{BB962C8B-B14F-4D97-AF65-F5344CB8AC3E}">
        <p14:creationId xmlns:p14="http://schemas.microsoft.com/office/powerpoint/2010/main" val="492308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A2B3336-A195-49CC-B765-E271A15CAB87}" type="datetime1">
              <a:rPr kumimoji="1" lang="ja-JP" altLang="en-US" smtClean="0"/>
              <a:t>2023/12/21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CB4138-2453-48FB-9515-BFDF6E7AA310}" type="slidenum">
              <a:rPr kumimoji="1" lang="ja-JP" altLang="en-US" smtClean="0"/>
              <a:t>‹#›</a:t>
            </a:fld>
            <a:endParaRPr kumimoji="1" lang="ja-JP" altLang="en-US"/>
          </a:p>
        </p:txBody>
      </p:sp>
    </p:spTree>
    <p:extLst>
      <p:ext uri="{BB962C8B-B14F-4D97-AF65-F5344CB8AC3E}">
        <p14:creationId xmlns:p14="http://schemas.microsoft.com/office/powerpoint/2010/main" val="71156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66621F5-8494-4E76-AE84-7F372F4101AD}" type="datetime1">
              <a:rPr kumimoji="1" lang="ja-JP" altLang="en-US" smtClean="0"/>
              <a:t>2023/12/21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CB4138-2453-48FB-9515-BFDF6E7AA310}" type="slidenum">
              <a:rPr kumimoji="1" lang="ja-JP" altLang="en-US" smtClean="0"/>
              <a:t>‹#›</a:t>
            </a:fld>
            <a:endParaRPr kumimoji="1" lang="ja-JP" altLang="en-US"/>
          </a:p>
        </p:txBody>
      </p:sp>
    </p:spTree>
    <p:extLst>
      <p:ext uri="{BB962C8B-B14F-4D97-AF65-F5344CB8AC3E}">
        <p14:creationId xmlns:p14="http://schemas.microsoft.com/office/powerpoint/2010/main" val="339681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C281C17-B00E-42B0-82DE-ABC11A17576D}" type="datetime1">
              <a:rPr kumimoji="1" lang="ja-JP" altLang="en-US" smtClean="0"/>
              <a:t>2023/12/21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DCB4138-2453-48FB-9515-BFDF6E7AA310}" type="slidenum">
              <a:rPr kumimoji="1" lang="ja-JP" altLang="en-US" smtClean="0"/>
              <a:t>‹#›</a:t>
            </a:fld>
            <a:endParaRPr kumimoji="1" lang="ja-JP" altLang="en-US"/>
          </a:p>
        </p:txBody>
      </p:sp>
    </p:spTree>
    <p:extLst>
      <p:ext uri="{BB962C8B-B14F-4D97-AF65-F5344CB8AC3E}">
        <p14:creationId xmlns:p14="http://schemas.microsoft.com/office/powerpoint/2010/main" val="274209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EDBAA3E-8FA3-4B05-A04B-4D81212FBD13}" type="datetime1">
              <a:rPr kumimoji="1" lang="ja-JP" altLang="en-US" smtClean="0"/>
              <a:t>2023/12/21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DCB4138-2453-48FB-9515-BFDF6E7AA310}" type="slidenum">
              <a:rPr kumimoji="1" lang="ja-JP" altLang="en-US" smtClean="0"/>
              <a:t>‹#›</a:t>
            </a:fld>
            <a:endParaRPr kumimoji="1" lang="ja-JP" altLang="en-US"/>
          </a:p>
        </p:txBody>
      </p:sp>
    </p:spTree>
    <p:extLst>
      <p:ext uri="{BB962C8B-B14F-4D97-AF65-F5344CB8AC3E}">
        <p14:creationId xmlns:p14="http://schemas.microsoft.com/office/powerpoint/2010/main" val="3511448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2BE099A-D295-4F63-AA4F-E53464215909}" type="datetime1">
              <a:rPr kumimoji="1" lang="ja-JP" altLang="en-US" smtClean="0"/>
              <a:t>2023/12/21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DCB4138-2453-48FB-9515-BFDF6E7AA310}" type="slidenum">
              <a:rPr kumimoji="1" lang="ja-JP" altLang="en-US" smtClean="0"/>
              <a:t>‹#›</a:t>
            </a:fld>
            <a:endParaRPr kumimoji="1" lang="ja-JP" altLang="en-US"/>
          </a:p>
        </p:txBody>
      </p:sp>
    </p:spTree>
    <p:extLst>
      <p:ext uri="{BB962C8B-B14F-4D97-AF65-F5344CB8AC3E}">
        <p14:creationId xmlns:p14="http://schemas.microsoft.com/office/powerpoint/2010/main" val="3274463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14EF7A7-71FE-43C6-82E2-99D71A30AF30}" type="datetime1">
              <a:rPr kumimoji="1" lang="ja-JP" altLang="en-US" smtClean="0"/>
              <a:t>2023/12/21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CB4138-2453-48FB-9515-BFDF6E7AA310}" type="slidenum">
              <a:rPr kumimoji="1" lang="ja-JP" altLang="en-US" smtClean="0"/>
              <a:t>‹#›</a:t>
            </a:fld>
            <a:endParaRPr kumimoji="1" lang="ja-JP" altLang="en-US"/>
          </a:p>
        </p:txBody>
      </p:sp>
    </p:spTree>
    <p:extLst>
      <p:ext uri="{BB962C8B-B14F-4D97-AF65-F5344CB8AC3E}">
        <p14:creationId xmlns:p14="http://schemas.microsoft.com/office/powerpoint/2010/main" val="1927472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7C600F6-4711-46BF-A350-8B38F6940BE5}" type="datetime1">
              <a:rPr kumimoji="1" lang="ja-JP" altLang="en-US" smtClean="0"/>
              <a:t>2023/12/21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CB4138-2453-48FB-9515-BFDF6E7AA310}" type="slidenum">
              <a:rPr kumimoji="1" lang="ja-JP" altLang="en-US" smtClean="0"/>
              <a:t>‹#›</a:t>
            </a:fld>
            <a:endParaRPr kumimoji="1" lang="ja-JP" altLang="en-US"/>
          </a:p>
        </p:txBody>
      </p:sp>
    </p:spTree>
    <p:extLst>
      <p:ext uri="{BB962C8B-B14F-4D97-AF65-F5344CB8AC3E}">
        <p14:creationId xmlns:p14="http://schemas.microsoft.com/office/powerpoint/2010/main" val="722012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FE5794-A378-40FB-B01A-E2606DD3DA7A}" type="datetime1">
              <a:rPr kumimoji="1" lang="ja-JP" altLang="en-US" smtClean="0"/>
              <a:t>2023/12/21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CB4138-2453-48FB-9515-BFDF6E7AA310}" type="slidenum">
              <a:rPr kumimoji="1" lang="ja-JP" altLang="en-US" smtClean="0"/>
              <a:t>‹#›</a:t>
            </a:fld>
            <a:endParaRPr kumimoji="1" lang="ja-JP" altLang="en-US"/>
          </a:p>
        </p:txBody>
      </p:sp>
    </p:spTree>
    <p:extLst>
      <p:ext uri="{BB962C8B-B14F-4D97-AF65-F5344CB8AC3E}">
        <p14:creationId xmlns:p14="http://schemas.microsoft.com/office/powerpoint/2010/main" val="1215881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1.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3" Type="http://schemas.openxmlformats.org/officeDocument/2006/relationships/image" Target="../media/image9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3.png"/></Relationships>
</file>

<file path=ppt/slides/_rels/slide2.xml.rels><?xml version="1.0" encoding="UTF-8" standalone="yes"?>
<Relationships xmlns="http://schemas.openxmlformats.org/package/2006/relationships"><Relationship Id="rId26" Type="http://schemas.openxmlformats.org/officeDocument/2006/relationships/image" Target="../media/image24.png"/><Relationship Id="rId21" Type="http://schemas.openxmlformats.org/officeDocument/2006/relationships/image" Target="../media/image19.png"/><Relationship Id="rId42" Type="http://schemas.openxmlformats.org/officeDocument/2006/relationships/image" Target="../media/image40.png"/><Relationship Id="rId47" Type="http://schemas.openxmlformats.org/officeDocument/2006/relationships/image" Target="../media/image45.png"/><Relationship Id="rId63" Type="http://schemas.openxmlformats.org/officeDocument/2006/relationships/image" Target="../media/image61.png"/><Relationship Id="rId68" Type="http://schemas.openxmlformats.org/officeDocument/2006/relationships/image" Target="../media/image66.png"/><Relationship Id="rId84" Type="http://schemas.openxmlformats.org/officeDocument/2006/relationships/image" Target="../media/image82.png"/><Relationship Id="rId16" Type="http://schemas.openxmlformats.org/officeDocument/2006/relationships/image" Target="../media/image14.png"/><Relationship Id="rId11" Type="http://schemas.openxmlformats.org/officeDocument/2006/relationships/image" Target="../media/image9.png"/><Relationship Id="rId32" Type="http://schemas.openxmlformats.org/officeDocument/2006/relationships/image" Target="../media/image30.png"/><Relationship Id="rId37" Type="http://schemas.openxmlformats.org/officeDocument/2006/relationships/image" Target="../media/image35.png"/><Relationship Id="rId53" Type="http://schemas.openxmlformats.org/officeDocument/2006/relationships/image" Target="../media/image51.png"/><Relationship Id="rId58" Type="http://schemas.openxmlformats.org/officeDocument/2006/relationships/image" Target="../media/image56.png"/><Relationship Id="rId74" Type="http://schemas.openxmlformats.org/officeDocument/2006/relationships/image" Target="../media/image72.png"/><Relationship Id="rId79" Type="http://schemas.openxmlformats.org/officeDocument/2006/relationships/image" Target="../media/image77.png"/><Relationship Id="rId5" Type="http://schemas.openxmlformats.org/officeDocument/2006/relationships/image" Target="../media/image3.png"/><Relationship Id="rId19" Type="http://schemas.openxmlformats.org/officeDocument/2006/relationships/image" Target="../media/image17.png"/><Relationship Id="rId14" Type="http://schemas.openxmlformats.org/officeDocument/2006/relationships/image" Target="../media/image12.png"/><Relationship Id="rId22" Type="http://schemas.openxmlformats.org/officeDocument/2006/relationships/image" Target="../media/image20.png"/><Relationship Id="rId27" Type="http://schemas.openxmlformats.org/officeDocument/2006/relationships/image" Target="../media/image25.png"/><Relationship Id="rId30" Type="http://schemas.openxmlformats.org/officeDocument/2006/relationships/image" Target="../media/image28.png"/><Relationship Id="rId35" Type="http://schemas.openxmlformats.org/officeDocument/2006/relationships/image" Target="../media/image33.png"/><Relationship Id="rId43" Type="http://schemas.openxmlformats.org/officeDocument/2006/relationships/image" Target="../media/image41.png"/><Relationship Id="rId48" Type="http://schemas.openxmlformats.org/officeDocument/2006/relationships/image" Target="../media/image46.png"/><Relationship Id="rId56" Type="http://schemas.openxmlformats.org/officeDocument/2006/relationships/image" Target="../media/image54.png"/><Relationship Id="rId64" Type="http://schemas.openxmlformats.org/officeDocument/2006/relationships/image" Target="../media/image62.png"/><Relationship Id="rId69" Type="http://schemas.openxmlformats.org/officeDocument/2006/relationships/image" Target="../media/image67.png"/><Relationship Id="rId77" Type="http://schemas.openxmlformats.org/officeDocument/2006/relationships/image" Target="../media/image75.png"/><Relationship Id="rId8" Type="http://schemas.openxmlformats.org/officeDocument/2006/relationships/image" Target="../media/image6.png"/><Relationship Id="rId51" Type="http://schemas.openxmlformats.org/officeDocument/2006/relationships/image" Target="../media/image49.png"/><Relationship Id="rId72" Type="http://schemas.openxmlformats.org/officeDocument/2006/relationships/image" Target="../media/image70.png"/><Relationship Id="rId80" Type="http://schemas.openxmlformats.org/officeDocument/2006/relationships/image" Target="../media/image78.png"/><Relationship Id="rId85" Type="http://schemas.openxmlformats.org/officeDocument/2006/relationships/image" Target="../media/image83.png"/><Relationship Id="rId3" Type="http://schemas.openxmlformats.org/officeDocument/2006/relationships/image" Target="../media/image1.png"/><Relationship Id="rId12" Type="http://schemas.openxmlformats.org/officeDocument/2006/relationships/image" Target="../media/image10.png"/><Relationship Id="rId17" Type="http://schemas.openxmlformats.org/officeDocument/2006/relationships/image" Target="../media/image15.png"/><Relationship Id="rId25" Type="http://schemas.openxmlformats.org/officeDocument/2006/relationships/image" Target="../media/image23.png"/><Relationship Id="rId33" Type="http://schemas.openxmlformats.org/officeDocument/2006/relationships/image" Target="../media/image31.png"/><Relationship Id="rId38" Type="http://schemas.openxmlformats.org/officeDocument/2006/relationships/image" Target="../media/image36.png"/><Relationship Id="rId46" Type="http://schemas.openxmlformats.org/officeDocument/2006/relationships/image" Target="../media/image44.png"/><Relationship Id="rId59" Type="http://schemas.openxmlformats.org/officeDocument/2006/relationships/image" Target="../media/image57.png"/><Relationship Id="rId67" Type="http://schemas.openxmlformats.org/officeDocument/2006/relationships/image" Target="../media/image65.png"/><Relationship Id="rId20" Type="http://schemas.openxmlformats.org/officeDocument/2006/relationships/image" Target="../media/image18.png"/><Relationship Id="rId41" Type="http://schemas.openxmlformats.org/officeDocument/2006/relationships/image" Target="../media/image39.png"/><Relationship Id="rId54" Type="http://schemas.openxmlformats.org/officeDocument/2006/relationships/image" Target="../media/image52.png"/><Relationship Id="rId62" Type="http://schemas.openxmlformats.org/officeDocument/2006/relationships/image" Target="../media/image60.png"/><Relationship Id="rId70" Type="http://schemas.openxmlformats.org/officeDocument/2006/relationships/image" Target="../media/image68.png"/><Relationship Id="rId75" Type="http://schemas.openxmlformats.org/officeDocument/2006/relationships/image" Target="../media/image73.png"/><Relationship Id="rId83" Type="http://schemas.openxmlformats.org/officeDocument/2006/relationships/image" Target="../media/image81.png"/><Relationship Id="rId88" Type="http://schemas.openxmlformats.org/officeDocument/2006/relationships/image" Target="../media/image86.png"/><Relationship Id="rId1" Type="http://schemas.openxmlformats.org/officeDocument/2006/relationships/slideLayout" Target="../slideLayouts/slideLayout2.xml"/><Relationship Id="rId6" Type="http://schemas.openxmlformats.org/officeDocument/2006/relationships/image" Target="../media/image4.png"/><Relationship Id="rId15" Type="http://schemas.openxmlformats.org/officeDocument/2006/relationships/image" Target="../media/image13.png"/><Relationship Id="rId23" Type="http://schemas.openxmlformats.org/officeDocument/2006/relationships/image" Target="../media/image21.png"/><Relationship Id="rId28" Type="http://schemas.openxmlformats.org/officeDocument/2006/relationships/image" Target="../media/image26.png"/><Relationship Id="rId36" Type="http://schemas.openxmlformats.org/officeDocument/2006/relationships/image" Target="../media/image34.png"/><Relationship Id="rId49" Type="http://schemas.openxmlformats.org/officeDocument/2006/relationships/image" Target="../media/image47.png"/><Relationship Id="rId57" Type="http://schemas.openxmlformats.org/officeDocument/2006/relationships/image" Target="../media/image55.png"/><Relationship Id="rId10" Type="http://schemas.openxmlformats.org/officeDocument/2006/relationships/image" Target="../media/image8.png"/><Relationship Id="rId31" Type="http://schemas.openxmlformats.org/officeDocument/2006/relationships/image" Target="../media/image29.png"/><Relationship Id="rId44" Type="http://schemas.openxmlformats.org/officeDocument/2006/relationships/image" Target="../media/image42.png"/><Relationship Id="rId52" Type="http://schemas.openxmlformats.org/officeDocument/2006/relationships/image" Target="../media/image50.png"/><Relationship Id="rId60" Type="http://schemas.openxmlformats.org/officeDocument/2006/relationships/image" Target="../media/image58.png"/><Relationship Id="rId65" Type="http://schemas.openxmlformats.org/officeDocument/2006/relationships/image" Target="../media/image63.png"/><Relationship Id="rId73" Type="http://schemas.openxmlformats.org/officeDocument/2006/relationships/image" Target="../media/image71.png"/><Relationship Id="rId78" Type="http://schemas.openxmlformats.org/officeDocument/2006/relationships/image" Target="../media/image76.png"/><Relationship Id="rId81" Type="http://schemas.openxmlformats.org/officeDocument/2006/relationships/image" Target="../media/image79.png"/><Relationship Id="rId86" Type="http://schemas.openxmlformats.org/officeDocument/2006/relationships/image" Target="../media/image84.png"/><Relationship Id="rId4" Type="http://schemas.openxmlformats.org/officeDocument/2006/relationships/image" Target="../media/image2.png"/><Relationship Id="rId9" Type="http://schemas.openxmlformats.org/officeDocument/2006/relationships/image" Target="../media/image7.png"/><Relationship Id="rId13" Type="http://schemas.openxmlformats.org/officeDocument/2006/relationships/image" Target="../media/image11.png"/><Relationship Id="rId18" Type="http://schemas.openxmlformats.org/officeDocument/2006/relationships/image" Target="../media/image16.png"/><Relationship Id="rId39" Type="http://schemas.openxmlformats.org/officeDocument/2006/relationships/image" Target="../media/image37.png"/><Relationship Id="rId34" Type="http://schemas.openxmlformats.org/officeDocument/2006/relationships/image" Target="../media/image32.png"/><Relationship Id="rId50" Type="http://schemas.openxmlformats.org/officeDocument/2006/relationships/image" Target="../media/image48.png"/><Relationship Id="rId55" Type="http://schemas.openxmlformats.org/officeDocument/2006/relationships/image" Target="../media/image53.png"/><Relationship Id="rId76" Type="http://schemas.openxmlformats.org/officeDocument/2006/relationships/image" Target="../media/image74.png"/><Relationship Id="rId7" Type="http://schemas.openxmlformats.org/officeDocument/2006/relationships/image" Target="../media/image5.png"/><Relationship Id="rId71" Type="http://schemas.openxmlformats.org/officeDocument/2006/relationships/image" Target="../media/image69.png"/><Relationship Id="rId2" Type="http://schemas.openxmlformats.org/officeDocument/2006/relationships/notesSlide" Target="../notesSlides/notesSlide2.xml"/><Relationship Id="rId29" Type="http://schemas.openxmlformats.org/officeDocument/2006/relationships/image" Target="../media/image27.png"/><Relationship Id="rId24" Type="http://schemas.openxmlformats.org/officeDocument/2006/relationships/image" Target="../media/image22.png"/><Relationship Id="rId40" Type="http://schemas.openxmlformats.org/officeDocument/2006/relationships/image" Target="../media/image38.png"/><Relationship Id="rId45" Type="http://schemas.openxmlformats.org/officeDocument/2006/relationships/image" Target="../media/image43.png"/><Relationship Id="rId66" Type="http://schemas.openxmlformats.org/officeDocument/2006/relationships/image" Target="../media/image64.png"/><Relationship Id="rId87" Type="http://schemas.openxmlformats.org/officeDocument/2006/relationships/image" Target="../media/image85.png"/><Relationship Id="rId61" Type="http://schemas.openxmlformats.org/officeDocument/2006/relationships/image" Target="../media/image59.png"/><Relationship Id="rId82" Type="http://schemas.openxmlformats.org/officeDocument/2006/relationships/image" Target="../media/image80.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3.xml"/><Relationship Id="rId16" Type="http://schemas.openxmlformats.org/officeDocument/2006/relationships/image" Target="../media/image38.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52.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5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B8C417-B3C9-442B-A9FC-7D5ECF4C1459}"/>
              </a:ext>
            </a:extLst>
          </p:cNvPr>
          <p:cNvSpPr>
            <a:spLocks noGrp="1"/>
          </p:cNvSpPr>
          <p:nvPr>
            <p:ph type="ctrTitle"/>
          </p:nvPr>
        </p:nvSpPr>
        <p:spPr/>
        <p:txBody>
          <a:bodyPr/>
          <a:lstStyle/>
          <a:p>
            <a:r>
              <a:rPr kumimoji="1" lang="ja-JP" altLang="en-US" dirty="0"/>
              <a:t>夜間・休日精神科合併症支援</a:t>
            </a:r>
            <a:br>
              <a:rPr kumimoji="1" lang="en-US" altLang="ja-JP" dirty="0"/>
            </a:br>
            <a:r>
              <a:rPr kumimoji="1" lang="ja-JP" altLang="en-US" dirty="0"/>
              <a:t>システム利用状況</a:t>
            </a:r>
          </a:p>
        </p:txBody>
      </p:sp>
      <p:sp>
        <p:nvSpPr>
          <p:cNvPr id="4" name="スライド番号プレースホルダー 3">
            <a:extLst>
              <a:ext uri="{FF2B5EF4-FFF2-40B4-BE49-F238E27FC236}">
                <a16:creationId xmlns:a16="http://schemas.microsoft.com/office/drawing/2014/main" id="{EF7098F0-C1B3-4A55-99C3-FDD7877567CF}"/>
              </a:ext>
            </a:extLst>
          </p:cNvPr>
          <p:cNvSpPr>
            <a:spLocks noGrp="1"/>
          </p:cNvSpPr>
          <p:nvPr>
            <p:ph type="sldNum" sz="quarter" idx="12"/>
          </p:nvPr>
        </p:nvSpPr>
        <p:spPr/>
        <p:txBody>
          <a:bodyPr/>
          <a:lstStyle/>
          <a:p>
            <a:fld id="{DDCB4138-2453-48FB-9515-BFDF6E7AA310}" type="slidenum">
              <a:rPr kumimoji="1" lang="ja-JP" altLang="en-US" smtClean="0"/>
              <a:t>1</a:t>
            </a:fld>
            <a:endParaRPr kumimoji="1" lang="ja-JP" altLang="en-US"/>
          </a:p>
        </p:txBody>
      </p:sp>
      <p:sp>
        <p:nvSpPr>
          <p:cNvPr id="6" name="正方形/長方形 5">
            <a:extLst>
              <a:ext uri="{FF2B5EF4-FFF2-40B4-BE49-F238E27FC236}">
                <a16:creationId xmlns:a16="http://schemas.microsoft.com/office/drawing/2014/main" id="{2AFA93CC-81F6-4B2E-84FB-494F53B7A18A}"/>
              </a:ext>
            </a:extLst>
          </p:cNvPr>
          <p:cNvSpPr/>
          <p:nvPr/>
        </p:nvSpPr>
        <p:spPr>
          <a:xfrm>
            <a:off x="7740352" y="404664"/>
            <a:ext cx="1224136" cy="485649"/>
          </a:xfrm>
          <a:prstGeom prst="rect">
            <a:avLst/>
          </a:prstGeom>
          <a:noFill/>
          <a:ln w="19050" cap="flat" cmpd="sng" algn="ctr">
            <a:solidFill>
              <a:sysClr val="windowText" lastClr="000000"/>
            </a:solidFill>
            <a:prstDash val="solid"/>
            <a:miter lim="800000"/>
          </a:ln>
          <a:effectLst/>
        </p:spPr>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black"/>
                </a:solidFill>
                <a:effectLst/>
                <a:uLnTx/>
                <a:uFillTx/>
                <a:latin typeface="ＭＳ Ｐゴシック" panose="020B0600070205080204" pitchFamily="50" charset="-128"/>
                <a:ea typeface="游ゴシック" panose="020B0400000000000000" pitchFamily="50" charset="-128"/>
                <a:cs typeface="+mn-cs"/>
              </a:rPr>
              <a:t>資料８</a:t>
            </a:r>
            <a:endParaRPr kumimoji="0" lang="en-US" altLang="ja-JP" sz="2400" b="1" i="0" u="none" strike="noStrike" kern="0" cap="none" spc="0" normalizeH="0" baseline="0" noProof="0" dirty="0">
              <a:ln>
                <a:noFill/>
              </a:ln>
              <a:solidFill>
                <a:prstClr val="black"/>
              </a:solidFill>
              <a:effectLst/>
              <a:uLnTx/>
              <a:uFillTx/>
              <a:latin typeface="ＭＳ Ｐゴシック" panose="020B0600070205080204"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3344687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47685" y="6330525"/>
            <a:ext cx="2133600" cy="365125"/>
          </a:xfrm>
        </p:spPr>
        <p:txBody>
          <a:bodyPr/>
          <a:lstStyle/>
          <a:p>
            <a:fld id="{DDCB4138-2453-48FB-9515-BFDF6E7AA310}" type="slidenum">
              <a:rPr kumimoji="1" lang="ja-JP" altLang="en-US" smtClean="0">
                <a:solidFill>
                  <a:schemeClr val="tx1"/>
                </a:solidFill>
              </a:rPr>
              <a:t>10</a:t>
            </a:fld>
            <a:endParaRPr kumimoji="1" lang="ja-JP" altLang="en-US">
              <a:solidFill>
                <a:schemeClr val="tx1"/>
              </a:solidFill>
            </a:endParaRPr>
          </a:p>
        </p:txBody>
      </p:sp>
      <p:sp>
        <p:nvSpPr>
          <p:cNvPr id="6" name="テキスト ボックス 5"/>
          <p:cNvSpPr txBox="1"/>
          <p:nvPr/>
        </p:nvSpPr>
        <p:spPr>
          <a:xfrm>
            <a:off x="323528" y="404664"/>
            <a:ext cx="5760640" cy="369332"/>
          </a:xfrm>
          <a:prstGeom prst="rect">
            <a:avLst/>
          </a:prstGeom>
          <a:noFill/>
        </p:spPr>
        <p:txBody>
          <a:bodyPr wrap="square" rtlCol="0">
            <a:spAutoFit/>
          </a:bodyPr>
          <a:lstStyle/>
          <a:p>
            <a:r>
              <a:rPr kumimoji="1" lang="ja-JP" altLang="en-US" dirty="0"/>
              <a:t>精神科受診歴等と受診者の精神症状</a:t>
            </a:r>
          </a:p>
        </p:txBody>
      </p:sp>
      <p:sp>
        <p:nvSpPr>
          <p:cNvPr id="3" name="テキスト ボックス 2"/>
          <p:cNvSpPr txBox="1"/>
          <p:nvPr/>
        </p:nvSpPr>
        <p:spPr>
          <a:xfrm>
            <a:off x="529322" y="805778"/>
            <a:ext cx="1944216" cy="338554"/>
          </a:xfrm>
          <a:prstGeom prst="rect">
            <a:avLst/>
          </a:prstGeom>
          <a:noFill/>
        </p:spPr>
        <p:txBody>
          <a:bodyPr wrap="square" rtlCol="0">
            <a:spAutoFit/>
          </a:bodyPr>
          <a:lstStyle/>
          <a:p>
            <a:r>
              <a:rPr kumimoji="1" lang="en-US" altLang="ja-JP" sz="1600" dirty="0"/>
              <a:t>&lt;</a:t>
            </a:r>
            <a:r>
              <a:rPr kumimoji="1" lang="ja-JP" altLang="en-US" sz="1600" dirty="0"/>
              <a:t>受診歴の有無</a:t>
            </a:r>
            <a:r>
              <a:rPr kumimoji="1" lang="en-US" altLang="ja-JP" sz="1600" dirty="0"/>
              <a:t>&gt;</a:t>
            </a:r>
            <a:endParaRPr kumimoji="1" lang="ja-JP" altLang="en-US" sz="1600" dirty="0"/>
          </a:p>
        </p:txBody>
      </p:sp>
      <p:sp>
        <p:nvSpPr>
          <p:cNvPr id="9" name="テキスト ボックス 8"/>
          <p:cNvSpPr txBox="1"/>
          <p:nvPr/>
        </p:nvSpPr>
        <p:spPr>
          <a:xfrm>
            <a:off x="4989984" y="648497"/>
            <a:ext cx="2568624" cy="338554"/>
          </a:xfrm>
          <a:prstGeom prst="rect">
            <a:avLst/>
          </a:prstGeom>
          <a:noFill/>
        </p:spPr>
        <p:txBody>
          <a:bodyPr wrap="square" rtlCol="0">
            <a:spAutoFit/>
          </a:bodyPr>
          <a:lstStyle/>
          <a:p>
            <a:r>
              <a:rPr kumimoji="1" lang="en-US" altLang="ja-JP" sz="1600" dirty="0"/>
              <a:t>&lt;</a:t>
            </a:r>
            <a:r>
              <a:rPr kumimoji="1" lang="ja-JP" altLang="en-US" sz="1600" dirty="0"/>
              <a:t>受診者の精神症状</a:t>
            </a:r>
            <a:r>
              <a:rPr kumimoji="1" lang="en-US" altLang="ja-JP" sz="1600" dirty="0"/>
              <a:t>&gt;</a:t>
            </a:r>
            <a:endParaRPr kumimoji="1" lang="ja-JP" altLang="en-US" sz="1600" dirty="0"/>
          </a:p>
        </p:txBody>
      </p:sp>
      <p:graphicFrame>
        <p:nvGraphicFramePr>
          <p:cNvPr id="5" name="表 4"/>
          <p:cNvGraphicFramePr>
            <a:graphicFrameLocks noGrp="1"/>
          </p:cNvGraphicFramePr>
          <p:nvPr>
            <p:extLst>
              <p:ext uri="{D42A27DB-BD31-4B8C-83A1-F6EECF244321}">
                <p14:modId xmlns:p14="http://schemas.microsoft.com/office/powerpoint/2010/main" val="1479765097"/>
              </p:ext>
            </p:extLst>
          </p:nvPr>
        </p:nvGraphicFramePr>
        <p:xfrm>
          <a:off x="493319" y="1206892"/>
          <a:ext cx="3960438" cy="1646890"/>
        </p:xfrm>
        <a:graphic>
          <a:graphicData uri="http://schemas.openxmlformats.org/drawingml/2006/table">
            <a:tbl>
              <a:tblPr/>
              <a:tblGrid>
                <a:gridCol w="756848">
                  <a:extLst>
                    <a:ext uri="{9D8B030D-6E8A-4147-A177-3AD203B41FA5}">
                      <a16:colId xmlns:a16="http://schemas.microsoft.com/office/drawing/2014/main" val="2001934723"/>
                    </a:ext>
                  </a:extLst>
                </a:gridCol>
                <a:gridCol w="640718">
                  <a:extLst>
                    <a:ext uri="{9D8B030D-6E8A-4147-A177-3AD203B41FA5}">
                      <a16:colId xmlns:a16="http://schemas.microsoft.com/office/drawing/2014/main" val="3037732806"/>
                    </a:ext>
                  </a:extLst>
                </a:gridCol>
                <a:gridCol w="640718">
                  <a:extLst>
                    <a:ext uri="{9D8B030D-6E8A-4147-A177-3AD203B41FA5}">
                      <a16:colId xmlns:a16="http://schemas.microsoft.com/office/drawing/2014/main" val="2633301726"/>
                    </a:ext>
                  </a:extLst>
                </a:gridCol>
                <a:gridCol w="640718">
                  <a:extLst>
                    <a:ext uri="{9D8B030D-6E8A-4147-A177-3AD203B41FA5}">
                      <a16:colId xmlns:a16="http://schemas.microsoft.com/office/drawing/2014/main" val="2541252502"/>
                    </a:ext>
                  </a:extLst>
                </a:gridCol>
                <a:gridCol w="640718">
                  <a:extLst>
                    <a:ext uri="{9D8B030D-6E8A-4147-A177-3AD203B41FA5}">
                      <a16:colId xmlns:a16="http://schemas.microsoft.com/office/drawing/2014/main" val="3409315857"/>
                    </a:ext>
                  </a:extLst>
                </a:gridCol>
                <a:gridCol w="640718">
                  <a:extLst>
                    <a:ext uri="{9D8B030D-6E8A-4147-A177-3AD203B41FA5}">
                      <a16:colId xmlns:a16="http://schemas.microsoft.com/office/drawing/2014/main" val="2286523910"/>
                    </a:ext>
                  </a:extLst>
                </a:gridCol>
              </a:tblGrid>
              <a:tr h="329378">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66"/>
                    </a:solidFill>
                  </a:tcPr>
                </a:tc>
                <a:tc>
                  <a:txBody>
                    <a:bodyPr/>
                    <a:lstStyle/>
                    <a:p>
                      <a:pPr algn="ctr" fontAlgn="ctr"/>
                      <a:r>
                        <a:rPr lang="en-US" sz="1200" b="0" i="0" u="none" strike="noStrike" dirty="0">
                          <a:solidFill>
                            <a:srgbClr val="000000"/>
                          </a:solidFill>
                          <a:effectLst/>
                          <a:latin typeface="游ゴシック" panose="020B0400000000000000" pitchFamily="50" charset="-128"/>
                          <a:ea typeface="游ゴシック" panose="020B0400000000000000" pitchFamily="50" charset="-128"/>
                        </a:rPr>
                        <a:t>Ｈ３０</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66"/>
                    </a:solidFill>
                  </a:tcPr>
                </a:tc>
                <a:tc>
                  <a:txBody>
                    <a:bodyPr/>
                    <a:lstStyle/>
                    <a:p>
                      <a:pPr algn="ctr" fontAlgn="ctr"/>
                      <a:r>
                        <a:rPr lang="en-US" sz="1200" b="0" i="0" u="none" strike="noStrike">
                          <a:solidFill>
                            <a:srgbClr val="000000"/>
                          </a:solidFill>
                          <a:effectLst/>
                          <a:latin typeface="游ゴシック" panose="020B0400000000000000" pitchFamily="50" charset="-128"/>
                          <a:ea typeface="游ゴシック" panose="020B0400000000000000" pitchFamily="50" charset="-128"/>
                        </a:rPr>
                        <a:t>R1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66"/>
                    </a:solidFill>
                  </a:tcPr>
                </a:tc>
                <a:tc>
                  <a:txBody>
                    <a:bodyPr/>
                    <a:lstStyle/>
                    <a:p>
                      <a:pPr algn="ctr" fontAlgn="ctr"/>
                      <a:r>
                        <a:rPr lang="en-US" sz="1200" b="0" i="0" u="none" strike="noStrike" dirty="0">
                          <a:solidFill>
                            <a:srgbClr val="000000"/>
                          </a:solidFill>
                          <a:effectLst/>
                          <a:latin typeface="游ゴシック" panose="020B0400000000000000" pitchFamily="50" charset="-128"/>
                          <a:ea typeface="游ゴシック" panose="020B0400000000000000" pitchFamily="50" charset="-128"/>
                        </a:rPr>
                        <a:t>R2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66"/>
                    </a:solidFill>
                  </a:tcPr>
                </a:tc>
                <a:tc>
                  <a:txBody>
                    <a:bodyPr/>
                    <a:lstStyle/>
                    <a:p>
                      <a:pPr algn="ctr" fontAlgn="ctr"/>
                      <a:r>
                        <a:rPr lang="en-US" sz="1200" b="0" i="0" u="none" strike="noStrike" dirty="0">
                          <a:solidFill>
                            <a:srgbClr val="000000"/>
                          </a:solidFill>
                          <a:effectLst/>
                          <a:latin typeface="游ゴシック" panose="020B0400000000000000" pitchFamily="50" charset="-128"/>
                          <a:ea typeface="游ゴシック" panose="020B0400000000000000" pitchFamily="50" charset="-128"/>
                        </a:rPr>
                        <a:t>R3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66"/>
                    </a:solidFill>
                  </a:tcPr>
                </a:tc>
                <a:tc>
                  <a:txBody>
                    <a:bodyPr/>
                    <a:lstStyle/>
                    <a:p>
                      <a:pPr algn="ctr" fontAlgn="ctr"/>
                      <a:r>
                        <a:rPr lang="en-US" sz="1200" b="0" i="0" u="none" strike="noStrike">
                          <a:solidFill>
                            <a:srgbClr val="000000"/>
                          </a:solidFill>
                          <a:effectLst/>
                          <a:latin typeface="游ゴシック" panose="020B0400000000000000" pitchFamily="50" charset="-128"/>
                          <a:ea typeface="游ゴシック" panose="020B0400000000000000" pitchFamily="50" charset="-128"/>
                        </a:rPr>
                        <a:t>R4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66"/>
                    </a:solidFill>
                  </a:tcPr>
                </a:tc>
                <a:extLst>
                  <a:ext uri="{0D108BD9-81ED-4DB2-BD59-A6C34878D82A}">
                    <a16:rowId xmlns:a16="http://schemas.microsoft.com/office/drawing/2014/main" val="2803009373"/>
                  </a:ext>
                </a:extLst>
              </a:tr>
              <a:tr h="329378">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あ　り</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105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游ゴシック" panose="020B0400000000000000" pitchFamily="50" charset="-128"/>
                          <a:ea typeface="游ゴシック" panose="020B0400000000000000" pitchFamily="50" charset="-128"/>
                        </a:rPr>
                        <a:t>75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游ゴシック" panose="020B0400000000000000" pitchFamily="50" charset="-128"/>
                          <a:ea typeface="游ゴシック" panose="020B0400000000000000" pitchFamily="50" charset="-128"/>
                        </a:rPr>
                        <a:t>94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游ゴシック" panose="020B0400000000000000" pitchFamily="50" charset="-128"/>
                          <a:ea typeface="游ゴシック" panose="020B0400000000000000" pitchFamily="50" charset="-128"/>
                        </a:rPr>
                        <a:t>84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游ゴシック" panose="020B0400000000000000" pitchFamily="50" charset="-128"/>
                          <a:ea typeface="游ゴシック" panose="020B0400000000000000" pitchFamily="50" charset="-128"/>
                        </a:rPr>
                        <a:t>68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125947059"/>
                  </a:ext>
                </a:extLst>
              </a:tr>
              <a:tr h="317179">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な　し</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400" b="0" i="0" u="none" strike="noStrike">
                          <a:solidFill>
                            <a:srgbClr val="000000"/>
                          </a:solidFill>
                          <a:effectLst/>
                          <a:latin typeface="游ゴシック" panose="020B0400000000000000" pitchFamily="50" charset="-128"/>
                          <a:ea typeface="游ゴシック" panose="020B0400000000000000" pitchFamily="50" charset="-128"/>
                        </a:rPr>
                        <a:t>38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28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29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游ゴシック" panose="020B0400000000000000" pitchFamily="50" charset="-128"/>
                          <a:ea typeface="游ゴシック" panose="020B0400000000000000" pitchFamily="50" charset="-128"/>
                        </a:rPr>
                        <a:t>31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27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662222562"/>
                  </a:ext>
                </a:extLst>
              </a:tr>
              <a:tr h="329378">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不明</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400" b="0" i="0" u="none" strike="noStrike">
                          <a:solidFill>
                            <a:srgbClr val="000000"/>
                          </a:solidFill>
                          <a:effectLst/>
                          <a:latin typeface="游ゴシック" panose="020B0400000000000000" pitchFamily="50" charset="-128"/>
                          <a:ea typeface="游ゴシック" panose="020B0400000000000000" pitchFamily="50" charset="-128"/>
                        </a:rPr>
                        <a:t>134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游ゴシック" panose="020B0400000000000000" pitchFamily="50" charset="-128"/>
                          <a:ea typeface="游ゴシック" panose="020B0400000000000000" pitchFamily="50" charset="-128"/>
                        </a:rPr>
                        <a:t>147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81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73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游ゴシック" panose="020B0400000000000000" pitchFamily="50" charset="-128"/>
                          <a:ea typeface="游ゴシック" panose="020B0400000000000000" pitchFamily="50" charset="-128"/>
                        </a:rPr>
                        <a:t>73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515621480"/>
                  </a:ext>
                </a:extLst>
              </a:tr>
              <a:tr h="341577">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合　計</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277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400" b="0" i="0" u="none" strike="noStrike">
                          <a:solidFill>
                            <a:srgbClr val="000000"/>
                          </a:solidFill>
                          <a:effectLst/>
                          <a:latin typeface="游ゴシック" panose="020B0400000000000000" pitchFamily="50" charset="-128"/>
                          <a:ea typeface="游ゴシック" panose="020B0400000000000000" pitchFamily="50" charset="-128"/>
                        </a:rPr>
                        <a:t>250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400" b="0" i="0" u="none" strike="noStrike">
                          <a:solidFill>
                            <a:srgbClr val="000000"/>
                          </a:solidFill>
                          <a:effectLst/>
                          <a:latin typeface="游ゴシック" panose="020B0400000000000000" pitchFamily="50" charset="-128"/>
                          <a:ea typeface="游ゴシック" panose="020B0400000000000000" pitchFamily="50" charset="-128"/>
                        </a:rPr>
                        <a:t>204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188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168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extLst>
                  <a:ext uri="{0D108BD9-81ED-4DB2-BD59-A6C34878D82A}">
                    <a16:rowId xmlns:a16="http://schemas.microsoft.com/office/drawing/2014/main" val="2898573090"/>
                  </a:ext>
                </a:extLst>
              </a:tr>
            </a:tbl>
          </a:graphicData>
        </a:graphic>
      </p:graphicFrame>
      <p:sp>
        <p:nvSpPr>
          <p:cNvPr id="10" name="テキスト ボックス 9"/>
          <p:cNvSpPr txBox="1"/>
          <p:nvPr/>
        </p:nvSpPr>
        <p:spPr>
          <a:xfrm>
            <a:off x="7884368" y="698056"/>
            <a:ext cx="938337" cy="276999"/>
          </a:xfrm>
          <a:prstGeom prst="rect">
            <a:avLst/>
          </a:prstGeom>
          <a:noFill/>
        </p:spPr>
        <p:txBody>
          <a:bodyPr wrap="square" rtlCol="0">
            <a:spAutoFit/>
          </a:bodyPr>
          <a:lstStyle/>
          <a:p>
            <a:r>
              <a:rPr kumimoji="1" lang="ja-JP" altLang="en-US" sz="1200" dirty="0"/>
              <a:t>複数回答</a:t>
            </a:r>
          </a:p>
        </p:txBody>
      </p:sp>
      <p:graphicFrame>
        <p:nvGraphicFramePr>
          <p:cNvPr id="13" name="表 12"/>
          <p:cNvGraphicFramePr>
            <a:graphicFrameLocks noGrp="1"/>
          </p:cNvGraphicFramePr>
          <p:nvPr>
            <p:extLst>
              <p:ext uri="{D42A27DB-BD31-4B8C-83A1-F6EECF244321}">
                <p14:modId xmlns:p14="http://schemas.microsoft.com/office/powerpoint/2010/main" val="155672140"/>
              </p:ext>
            </p:extLst>
          </p:nvPr>
        </p:nvGraphicFramePr>
        <p:xfrm>
          <a:off x="4860030" y="1017834"/>
          <a:ext cx="3744417" cy="5326519"/>
        </p:xfrm>
        <a:graphic>
          <a:graphicData uri="http://schemas.openxmlformats.org/drawingml/2006/table">
            <a:tbl>
              <a:tblPr/>
              <a:tblGrid>
                <a:gridCol w="1051062">
                  <a:extLst>
                    <a:ext uri="{9D8B030D-6E8A-4147-A177-3AD203B41FA5}">
                      <a16:colId xmlns:a16="http://schemas.microsoft.com/office/drawing/2014/main" val="1968668938"/>
                    </a:ext>
                  </a:extLst>
                </a:gridCol>
                <a:gridCol w="538671">
                  <a:extLst>
                    <a:ext uri="{9D8B030D-6E8A-4147-A177-3AD203B41FA5}">
                      <a16:colId xmlns:a16="http://schemas.microsoft.com/office/drawing/2014/main" val="2937514028"/>
                    </a:ext>
                  </a:extLst>
                </a:gridCol>
                <a:gridCol w="538671">
                  <a:extLst>
                    <a:ext uri="{9D8B030D-6E8A-4147-A177-3AD203B41FA5}">
                      <a16:colId xmlns:a16="http://schemas.microsoft.com/office/drawing/2014/main" val="3921578452"/>
                    </a:ext>
                  </a:extLst>
                </a:gridCol>
                <a:gridCol w="538671">
                  <a:extLst>
                    <a:ext uri="{9D8B030D-6E8A-4147-A177-3AD203B41FA5}">
                      <a16:colId xmlns:a16="http://schemas.microsoft.com/office/drawing/2014/main" val="636520196"/>
                    </a:ext>
                  </a:extLst>
                </a:gridCol>
                <a:gridCol w="538671">
                  <a:extLst>
                    <a:ext uri="{9D8B030D-6E8A-4147-A177-3AD203B41FA5}">
                      <a16:colId xmlns:a16="http://schemas.microsoft.com/office/drawing/2014/main" val="2975871783"/>
                    </a:ext>
                  </a:extLst>
                </a:gridCol>
                <a:gridCol w="538671">
                  <a:extLst>
                    <a:ext uri="{9D8B030D-6E8A-4147-A177-3AD203B41FA5}">
                      <a16:colId xmlns:a16="http://schemas.microsoft.com/office/drawing/2014/main" val="2887863487"/>
                    </a:ext>
                  </a:extLst>
                </a:gridCol>
              </a:tblGrid>
              <a:tr h="201880">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050" b="0" i="0" u="none" strike="noStrike">
                          <a:solidFill>
                            <a:srgbClr val="000000"/>
                          </a:solidFill>
                          <a:effectLst/>
                          <a:latin typeface="游ゴシック" panose="020B0400000000000000" pitchFamily="50" charset="-128"/>
                          <a:ea typeface="游ゴシック" panose="020B0400000000000000" pitchFamily="50" charset="-128"/>
                        </a:rPr>
                        <a:t>Ｈ３０</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050" b="0" i="0" u="none" strike="noStrike">
                          <a:solidFill>
                            <a:srgbClr val="000000"/>
                          </a:solidFill>
                          <a:effectLst/>
                          <a:latin typeface="游ゴシック" panose="020B0400000000000000" pitchFamily="50" charset="-128"/>
                          <a:ea typeface="游ゴシック" panose="020B0400000000000000" pitchFamily="50" charset="-128"/>
                        </a:rPr>
                        <a:t>R1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050" b="0" i="0" u="none" strike="noStrike">
                          <a:solidFill>
                            <a:srgbClr val="000000"/>
                          </a:solidFill>
                          <a:effectLst/>
                          <a:latin typeface="游ゴシック" panose="020B0400000000000000" pitchFamily="50" charset="-128"/>
                          <a:ea typeface="游ゴシック" panose="020B0400000000000000" pitchFamily="50" charset="-128"/>
                        </a:rPr>
                        <a:t>R2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050" b="0" i="0" u="none" strike="noStrike">
                          <a:solidFill>
                            <a:srgbClr val="000000"/>
                          </a:solidFill>
                          <a:effectLst/>
                          <a:latin typeface="游ゴシック" panose="020B0400000000000000" pitchFamily="50" charset="-128"/>
                          <a:ea typeface="游ゴシック" panose="020B0400000000000000" pitchFamily="50" charset="-128"/>
                        </a:rPr>
                        <a:t>R3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050" b="0" i="0" u="none" strike="noStrike">
                          <a:solidFill>
                            <a:srgbClr val="000000"/>
                          </a:solidFill>
                          <a:effectLst/>
                          <a:latin typeface="游ゴシック" panose="020B0400000000000000" pitchFamily="50" charset="-128"/>
                          <a:ea typeface="游ゴシック" panose="020B0400000000000000" pitchFamily="50" charset="-128"/>
                        </a:rPr>
                        <a:t>R4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extLst>
                  <a:ext uri="{0D108BD9-81ED-4DB2-BD59-A6C34878D82A}">
                    <a16:rowId xmlns:a16="http://schemas.microsoft.com/office/drawing/2014/main" val="337358947"/>
                  </a:ext>
                </a:extLst>
              </a:tr>
              <a:tr h="209645">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意識障害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022147"/>
                  </a:ext>
                </a:extLst>
              </a:tr>
              <a:tr h="209645">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徘徊</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0433300"/>
                  </a:ext>
                </a:extLst>
              </a:tr>
              <a:tr h="201880">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けいれん</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503471"/>
                  </a:ext>
                </a:extLst>
              </a:tr>
              <a:tr h="209645">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幻覚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1427384"/>
                  </a:ext>
                </a:extLst>
              </a:tr>
              <a:tr h="217409">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妄想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1150449"/>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昏迷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1202155"/>
                  </a:ext>
                </a:extLst>
              </a:tr>
              <a:tr h="194115">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奇異行動</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9505024"/>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興奮</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1560746"/>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錯乱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9498473"/>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そう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1270198"/>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抑うつ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8275050"/>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不安・焦燥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6729041"/>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過換気</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8244870"/>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パニック発作</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1477654"/>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睡眠障害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1116807"/>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過食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6557005"/>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拒食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1720960"/>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自殺企図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0995957"/>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自殺念慮</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8164127"/>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大量服薬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7942459"/>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自傷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7110272"/>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暴力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469238"/>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器物破壊</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1272095"/>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薬切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9726486"/>
                  </a:ext>
                </a:extLst>
              </a:tr>
              <a:tr h="194115">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副作用</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6563683"/>
                  </a:ext>
                </a:extLst>
              </a:tr>
              <a:tr h="194115">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その他</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6310255"/>
                  </a:ext>
                </a:extLst>
              </a:tr>
            </a:tbl>
          </a:graphicData>
        </a:graphic>
      </p:graphicFrame>
      <p:graphicFrame>
        <p:nvGraphicFramePr>
          <p:cNvPr id="14" name="グラフ 13">
            <a:extLst>
              <a:ext uri="{FF2B5EF4-FFF2-40B4-BE49-F238E27FC236}">
                <a16:creationId xmlns:a16="http://schemas.microsoft.com/office/drawing/2014/main" id="{30128563-C591-48F0-B355-09546C65BAF8}"/>
              </a:ext>
            </a:extLst>
          </p:cNvPr>
          <p:cNvGraphicFramePr>
            <a:graphicFrameLocks/>
          </p:cNvGraphicFramePr>
          <p:nvPr>
            <p:extLst>
              <p:ext uri="{D42A27DB-BD31-4B8C-83A1-F6EECF244321}">
                <p14:modId xmlns:p14="http://schemas.microsoft.com/office/powerpoint/2010/main" val="2657802143"/>
              </p:ext>
            </p:extLst>
          </p:nvPr>
        </p:nvGraphicFramePr>
        <p:xfrm>
          <a:off x="187538" y="3096966"/>
          <a:ext cx="4572000" cy="335637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58358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3103" y="2952093"/>
            <a:ext cx="1008112" cy="276999"/>
          </a:xfrm>
          <a:prstGeom prst="rect">
            <a:avLst/>
          </a:prstGeom>
          <a:noFill/>
          <a:ln>
            <a:solidFill>
              <a:schemeClr val="accent1"/>
            </a:solidFill>
          </a:ln>
        </p:spPr>
        <p:txBody>
          <a:bodyPr wrap="square" rtlCol="0">
            <a:spAutoFit/>
          </a:bodyPr>
          <a:lstStyle/>
          <a:p>
            <a:pPr algn="ctr"/>
            <a:r>
              <a:rPr kumimoji="1" lang="ja-JP" altLang="en-US" sz="1200" dirty="0"/>
              <a:t>年度別</a:t>
            </a:r>
          </a:p>
        </p:txBody>
      </p:sp>
      <p:sp>
        <p:nvSpPr>
          <p:cNvPr id="10" name="テキスト ボックス 9"/>
          <p:cNvSpPr txBox="1"/>
          <p:nvPr/>
        </p:nvSpPr>
        <p:spPr>
          <a:xfrm>
            <a:off x="4625602" y="2952093"/>
            <a:ext cx="3284839" cy="276999"/>
          </a:xfrm>
          <a:prstGeom prst="rect">
            <a:avLst/>
          </a:prstGeom>
          <a:noFill/>
          <a:ln>
            <a:solidFill>
              <a:schemeClr val="accent1"/>
            </a:solidFill>
          </a:ln>
        </p:spPr>
        <p:txBody>
          <a:bodyPr wrap="square" rtlCol="0">
            <a:spAutoFit/>
          </a:bodyPr>
          <a:lstStyle/>
          <a:p>
            <a:pPr algn="ctr"/>
            <a:r>
              <a:rPr lang="ja-JP" altLang="en-US" sz="1200" dirty="0"/>
              <a:t>「自傷等あり」　性別・年代</a:t>
            </a:r>
            <a:r>
              <a:rPr kumimoji="1" lang="ja-JP" altLang="en-US" sz="1200" dirty="0"/>
              <a:t>別内訳</a:t>
            </a:r>
            <a:r>
              <a:rPr lang="ja-JP" altLang="en-US" sz="1200" dirty="0"/>
              <a:t>（</a:t>
            </a:r>
            <a:r>
              <a:rPr lang="en-US" altLang="ja-JP" sz="1200" dirty="0"/>
              <a:t>R4)</a:t>
            </a:r>
            <a:endParaRPr kumimoji="1" lang="ja-JP" altLang="en-US" sz="1200" dirty="0"/>
          </a:p>
        </p:txBody>
      </p:sp>
      <p:sp>
        <p:nvSpPr>
          <p:cNvPr id="8" name="テキスト ボックス 7"/>
          <p:cNvSpPr txBox="1"/>
          <p:nvPr/>
        </p:nvSpPr>
        <p:spPr>
          <a:xfrm>
            <a:off x="6020649" y="3235997"/>
            <a:ext cx="911574" cy="307777"/>
          </a:xfrm>
          <a:prstGeom prst="rect">
            <a:avLst/>
          </a:prstGeom>
          <a:noFill/>
        </p:spPr>
        <p:txBody>
          <a:bodyPr wrap="square" rtlCol="0">
            <a:spAutoFit/>
          </a:bodyPr>
          <a:lstStyle/>
          <a:p>
            <a:r>
              <a:rPr kumimoji="1" lang="en-US" altLang="ja-JP" sz="1400" dirty="0"/>
              <a:t>n=78</a:t>
            </a:r>
          </a:p>
        </p:txBody>
      </p:sp>
      <p:sp>
        <p:nvSpPr>
          <p:cNvPr id="7" name="テキスト ボックス 6"/>
          <p:cNvSpPr txBox="1"/>
          <p:nvPr/>
        </p:nvSpPr>
        <p:spPr>
          <a:xfrm>
            <a:off x="6768821" y="3246174"/>
            <a:ext cx="2283239" cy="276999"/>
          </a:xfrm>
          <a:prstGeom prst="rect">
            <a:avLst/>
          </a:prstGeom>
          <a:noFill/>
        </p:spPr>
        <p:txBody>
          <a:bodyPr wrap="square" rtlCol="0">
            <a:spAutoFit/>
          </a:bodyPr>
          <a:lstStyle/>
          <a:p>
            <a:r>
              <a:rPr kumimoji="1" lang="ja-JP" altLang="en-US" sz="1100" dirty="0"/>
              <a:t>男性：</a:t>
            </a:r>
            <a:r>
              <a:rPr lang="en-US" altLang="ja-JP" sz="1200" dirty="0"/>
              <a:t>27</a:t>
            </a:r>
            <a:r>
              <a:rPr lang="ja-JP" altLang="en-US" sz="1200" dirty="0"/>
              <a:t>　</a:t>
            </a:r>
            <a:r>
              <a:rPr kumimoji="1" lang="ja-JP" altLang="en-US" sz="1100" dirty="0"/>
              <a:t>女性：</a:t>
            </a:r>
            <a:r>
              <a:rPr lang="en-US" altLang="ja-JP" sz="1200" dirty="0"/>
              <a:t>51</a:t>
            </a:r>
            <a:r>
              <a:rPr kumimoji="1" lang="ja-JP" altLang="en-US" sz="1200" dirty="0"/>
              <a:t>　</a:t>
            </a:r>
          </a:p>
        </p:txBody>
      </p:sp>
      <p:sp>
        <p:nvSpPr>
          <p:cNvPr id="14" name="テキスト ボックス 13"/>
          <p:cNvSpPr txBox="1"/>
          <p:nvPr/>
        </p:nvSpPr>
        <p:spPr>
          <a:xfrm>
            <a:off x="266508" y="392300"/>
            <a:ext cx="5760640" cy="369332"/>
          </a:xfrm>
          <a:prstGeom prst="rect">
            <a:avLst/>
          </a:prstGeom>
          <a:noFill/>
        </p:spPr>
        <p:txBody>
          <a:bodyPr wrap="square" rtlCol="0">
            <a:spAutoFit/>
          </a:bodyPr>
          <a:lstStyle/>
          <a:p>
            <a:r>
              <a:rPr kumimoji="1" lang="ja-JP" altLang="en-US" dirty="0"/>
              <a:t>自傷等の有無</a:t>
            </a:r>
          </a:p>
        </p:txBody>
      </p:sp>
      <p:sp>
        <p:nvSpPr>
          <p:cNvPr id="4" name="スライド番号プレースホルダー 3"/>
          <p:cNvSpPr>
            <a:spLocks noGrp="1"/>
          </p:cNvSpPr>
          <p:nvPr>
            <p:ph type="sldNum" sz="quarter" idx="12"/>
          </p:nvPr>
        </p:nvSpPr>
        <p:spPr>
          <a:xfrm>
            <a:off x="6783629" y="6440540"/>
            <a:ext cx="2133600" cy="365125"/>
          </a:xfrm>
        </p:spPr>
        <p:txBody>
          <a:bodyPr/>
          <a:lstStyle/>
          <a:p>
            <a:fld id="{DDCB4138-2453-48FB-9515-BFDF6E7AA310}" type="slidenum">
              <a:rPr kumimoji="1" lang="ja-JP" altLang="en-US" smtClean="0">
                <a:solidFill>
                  <a:schemeClr val="tx1"/>
                </a:solidFill>
              </a:rPr>
              <a:t>11</a:t>
            </a:fld>
            <a:endParaRPr kumimoji="1" lang="ja-JP" altLang="en-US" dirty="0">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1453537130"/>
              </p:ext>
            </p:extLst>
          </p:nvPr>
        </p:nvGraphicFramePr>
        <p:xfrm>
          <a:off x="683504" y="778714"/>
          <a:ext cx="6091022" cy="1959087"/>
        </p:xfrm>
        <a:graphic>
          <a:graphicData uri="http://schemas.openxmlformats.org/drawingml/2006/table">
            <a:tbl>
              <a:tblPr/>
              <a:tblGrid>
                <a:gridCol w="1001918">
                  <a:extLst>
                    <a:ext uri="{9D8B030D-6E8A-4147-A177-3AD203B41FA5}">
                      <a16:colId xmlns:a16="http://schemas.microsoft.com/office/drawing/2014/main" val="1247168478"/>
                    </a:ext>
                  </a:extLst>
                </a:gridCol>
                <a:gridCol w="848184">
                  <a:extLst>
                    <a:ext uri="{9D8B030D-6E8A-4147-A177-3AD203B41FA5}">
                      <a16:colId xmlns:a16="http://schemas.microsoft.com/office/drawing/2014/main" val="189271200"/>
                    </a:ext>
                  </a:extLst>
                </a:gridCol>
                <a:gridCol w="848184">
                  <a:extLst>
                    <a:ext uri="{9D8B030D-6E8A-4147-A177-3AD203B41FA5}">
                      <a16:colId xmlns:a16="http://schemas.microsoft.com/office/drawing/2014/main" val="2069726913"/>
                    </a:ext>
                  </a:extLst>
                </a:gridCol>
                <a:gridCol w="848184">
                  <a:extLst>
                    <a:ext uri="{9D8B030D-6E8A-4147-A177-3AD203B41FA5}">
                      <a16:colId xmlns:a16="http://schemas.microsoft.com/office/drawing/2014/main" val="3282291"/>
                    </a:ext>
                  </a:extLst>
                </a:gridCol>
                <a:gridCol w="848184">
                  <a:extLst>
                    <a:ext uri="{9D8B030D-6E8A-4147-A177-3AD203B41FA5}">
                      <a16:colId xmlns:a16="http://schemas.microsoft.com/office/drawing/2014/main" val="525314278"/>
                    </a:ext>
                  </a:extLst>
                </a:gridCol>
                <a:gridCol w="848184">
                  <a:extLst>
                    <a:ext uri="{9D8B030D-6E8A-4147-A177-3AD203B41FA5}">
                      <a16:colId xmlns:a16="http://schemas.microsoft.com/office/drawing/2014/main" val="933476444"/>
                    </a:ext>
                  </a:extLst>
                </a:gridCol>
                <a:gridCol w="848184">
                  <a:extLst>
                    <a:ext uri="{9D8B030D-6E8A-4147-A177-3AD203B41FA5}">
                      <a16:colId xmlns:a16="http://schemas.microsoft.com/office/drawing/2014/main" val="2203722525"/>
                    </a:ext>
                  </a:extLst>
                </a:gridCol>
              </a:tblGrid>
              <a:tr h="485107">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400" b="0" i="0" u="none" strike="noStrike" dirty="0">
                          <a:solidFill>
                            <a:srgbClr val="000000"/>
                          </a:solidFill>
                          <a:effectLst/>
                          <a:latin typeface="游ゴシック" panose="020B0400000000000000" pitchFamily="50" charset="-128"/>
                          <a:ea typeface="游ゴシック" panose="020B0400000000000000" pitchFamily="50" charset="-128"/>
                        </a:rPr>
                        <a:t>H29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400" b="0" i="0" u="none" strike="noStrike" dirty="0">
                          <a:solidFill>
                            <a:srgbClr val="000000"/>
                          </a:solidFill>
                          <a:effectLst/>
                          <a:latin typeface="游ゴシック" panose="020B0400000000000000" pitchFamily="50" charset="-128"/>
                          <a:ea typeface="游ゴシック" panose="020B0400000000000000" pitchFamily="50" charset="-128"/>
                        </a:rPr>
                        <a:t>H30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400" b="0" i="0" u="none" strike="noStrike" dirty="0">
                          <a:solidFill>
                            <a:srgbClr val="000000"/>
                          </a:solidFill>
                          <a:effectLst/>
                          <a:latin typeface="游ゴシック" panose="020B0400000000000000" pitchFamily="50" charset="-128"/>
                          <a:ea typeface="游ゴシック" panose="020B0400000000000000" pitchFamily="50" charset="-128"/>
                        </a:rPr>
                        <a:t>R1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400" b="0" i="0" u="none" strike="noStrike">
                          <a:solidFill>
                            <a:srgbClr val="000000"/>
                          </a:solidFill>
                          <a:effectLst/>
                          <a:latin typeface="游ゴシック" panose="020B0400000000000000" pitchFamily="50" charset="-128"/>
                          <a:ea typeface="游ゴシック" panose="020B0400000000000000" pitchFamily="50" charset="-128"/>
                        </a:rPr>
                        <a:t>R2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400" b="0" i="0" u="none" strike="noStrike">
                          <a:solidFill>
                            <a:srgbClr val="000000"/>
                          </a:solidFill>
                          <a:effectLst/>
                          <a:latin typeface="游ゴシック" panose="020B0400000000000000" pitchFamily="50" charset="-128"/>
                          <a:ea typeface="游ゴシック" panose="020B0400000000000000" pitchFamily="50" charset="-128"/>
                        </a:rPr>
                        <a:t>R3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400" b="0" i="0" u="none" strike="noStrike">
                          <a:solidFill>
                            <a:srgbClr val="000000"/>
                          </a:solidFill>
                          <a:effectLst/>
                          <a:latin typeface="游ゴシック" panose="020B0400000000000000" pitchFamily="50" charset="-128"/>
                          <a:ea typeface="游ゴシック" panose="020B0400000000000000" pitchFamily="50" charset="-128"/>
                        </a:rPr>
                        <a:t>R4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extLst>
                  <a:ext uri="{0D108BD9-81ED-4DB2-BD59-A6C34878D82A}">
                    <a16:rowId xmlns:a16="http://schemas.microsoft.com/office/drawing/2014/main" val="2719475027"/>
                  </a:ext>
                </a:extLst>
              </a:tr>
              <a:tr h="485107">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あり</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rPr>
                        <a:t>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rPr>
                        <a:t>104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rPr>
                        <a:t>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rPr>
                        <a:t>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rPr>
                        <a:t>78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9255074"/>
                  </a:ext>
                </a:extLst>
              </a:tr>
              <a:tr h="503766">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なし</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157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173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155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rPr>
                        <a:t>127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rPr>
                        <a:t>118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rPr>
                        <a:t>90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9524574"/>
                  </a:ext>
                </a:extLst>
              </a:tr>
              <a:tr h="485107">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合計</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rPr>
                        <a:t>244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rPr>
                        <a:t>277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rPr>
                        <a:t>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rPr>
                        <a:t>204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rPr>
                        <a:t>188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rPr>
                        <a:t>168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8214995"/>
                  </a:ext>
                </a:extLst>
              </a:tr>
            </a:tbl>
          </a:graphicData>
        </a:graphic>
      </p:graphicFrame>
      <p:pic>
        <p:nvPicPr>
          <p:cNvPr id="6" name="図 5"/>
          <p:cNvPicPr>
            <a:picLocks noChangeAspect="1"/>
          </p:cNvPicPr>
          <p:nvPr/>
        </p:nvPicPr>
        <p:blipFill>
          <a:blip r:embed="rId3"/>
          <a:stretch>
            <a:fillRect/>
          </a:stretch>
        </p:blipFill>
        <p:spPr>
          <a:xfrm>
            <a:off x="4458485" y="3443721"/>
            <a:ext cx="4035902" cy="3133616"/>
          </a:xfrm>
          <a:prstGeom prst="rect">
            <a:avLst/>
          </a:prstGeom>
        </p:spPr>
      </p:pic>
      <p:graphicFrame>
        <p:nvGraphicFramePr>
          <p:cNvPr id="11" name="グラフ 10">
            <a:extLst>
              <a:ext uri="{FF2B5EF4-FFF2-40B4-BE49-F238E27FC236}">
                <a16:creationId xmlns:a16="http://schemas.microsoft.com/office/drawing/2014/main" id="{ABBE9E43-030E-4E52-B1EB-EDA9FCBEEDA4}"/>
              </a:ext>
            </a:extLst>
          </p:cNvPr>
          <p:cNvGraphicFramePr>
            <a:graphicFrameLocks/>
          </p:cNvGraphicFramePr>
          <p:nvPr>
            <p:extLst>
              <p:ext uri="{D42A27DB-BD31-4B8C-83A1-F6EECF244321}">
                <p14:modId xmlns:p14="http://schemas.microsoft.com/office/powerpoint/2010/main" val="3650601841"/>
              </p:ext>
            </p:extLst>
          </p:nvPr>
        </p:nvGraphicFramePr>
        <p:xfrm>
          <a:off x="195786" y="3362082"/>
          <a:ext cx="4333058" cy="3241252"/>
        </p:xfrm>
        <a:graphic>
          <a:graphicData uri="http://schemas.openxmlformats.org/drawingml/2006/chart">
            <c:chart xmlns:c="http://schemas.openxmlformats.org/drawingml/2006/chart" xmlns:r="http://schemas.openxmlformats.org/officeDocument/2006/relationships" r:id="rId4"/>
          </a:graphicData>
        </a:graphic>
      </p:graphicFrame>
      <p:sp>
        <p:nvSpPr>
          <p:cNvPr id="12" name="楕円 11">
            <a:extLst>
              <a:ext uri="{FF2B5EF4-FFF2-40B4-BE49-F238E27FC236}">
                <a16:creationId xmlns:a16="http://schemas.microsoft.com/office/drawing/2014/main" id="{F9FA8876-962C-4C86-8D5C-53A811EF443E}"/>
              </a:ext>
            </a:extLst>
          </p:cNvPr>
          <p:cNvSpPr/>
          <p:nvPr/>
        </p:nvSpPr>
        <p:spPr>
          <a:xfrm>
            <a:off x="4572000" y="3414279"/>
            <a:ext cx="1520724" cy="1150762"/>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24671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62762" y="6309320"/>
            <a:ext cx="2133600" cy="365125"/>
          </a:xfrm>
        </p:spPr>
        <p:txBody>
          <a:bodyPr/>
          <a:lstStyle/>
          <a:p>
            <a:fld id="{DDCB4138-2453-48FB-9515-BFDF6E7AA310}" type="slidenum">
              <a:rPr kumimoji="1" lang="ja-JP" altLang="en-US" smtClean="0">
                <a:solidFill>
                  <a:schemeClr val="tx1"/>
                </a:solidFill>
              </a:rPr>
              <a:t>12</a:t>
            </a:fld>
            <a:endParaRPr kumimoji="1" lang="ja-JP" altLang="en-US">
              <a:solidFill>
                <a:schemeClr val="tx1"/>
              </a:solidFill>
            </a:endParaRPr>
          </a:p>
        </p:txBody>
      </p:sp>
      <p:sp>
        <p:nvSpPr>
          <p:cNvPr id="11" name="テキスト ボックス 10"/>
          <p:cNvSpPr txBox="1"/>
          <p:nvPr/>
        </p:nvSpPr>
        <p:spPr>
          <a:xfrm>
            <a:off x="438090" y="444749"/>
            <a:ext cx="5760640" cy="369332"/>
          </a:xfrm>
          <a:prstGeom prst="rect">
            <a:avLst/>
          </a:prstGeom>
          <a:noFill/>
        </p:spPr>
        <p:txBody>
          <a:bodyPr wrap="square" rtlCol="0">
            <a:spAutoFit/>
          </a:bodyPr>
          <a:lstStyle/>
          <a:p>
            <a:r>
              <a:rPr kumimoji="1" lang="ja-JP" altLang="en-US" dirty="0"/>
              <a:t>依頼から受入れ可否を伝えるまでの時間（</a:t>
            </a:r>
            <a:r>
              <a:rPr lang="en-US" altLang="ja-JP" dirty="0"/>
              <a:t>R4</a:t>
            </a:r>
            <a:r>
              <a:rPr kumimoji="1" lang="ja-JP" altLang="en-US" dirty="0"/>
              <a:t>）</a:t>
            </a:r>
          </a:p>
        </p:txBody>
      </p:sp>
      <p:sp>
        <p:nvSpPr>
          <p:cNvPr id="2" name="テキスト ボックス 1"/>
          <p:cNvSpPr txBox="1"/>
          <p:nvPr/>
        </p:nvSpPr>
        <p:spPr>
          <a:xfrm>
            <a:off x="4933470" y="4207798"/>
            <a:ext cx="2686530" cy="307777"/>
          </a:xfrm>
          <a:prstGeom prst="rect">
            <a:avLst/>
          </a:prstGeom>
          <a:solidFill>
            <a:schemeClr val="bg1"/>
          </a:solidFill>
          <a:ln>
            <a:solidFill>
              <a:schemeClr val="accent1"/>
            </a:solidFill>
            <a:prstDash val="sysDash"/>
          </a:ln>
        </p:spPr>
        <p:txBody>
          <a:bodyPr wrap="square" rtlCol="0">
            <a:spAutoFit/>
          </a:bodyPr>
          <a:lstStyle/>
          <a:p>
            <a:pPr algn="ctr"/>
            <a:r>
              <a:rPr kumimoji="1" lang="en-US" altLang="ja-JP" sz="1400" dirty="0"/>
              <a:t>30</a:t>
            </a:r>
            <a:r>
              <a:rPr kumimoji="1" lang="ja-JP" altLang="en-US" sz="1400" dirty="0"/>
              <a:t>分以内の内訳（再掲）　</a:t>
            </a:r>
            <a:r>
              <a:rPr kumimoji="1" lang="en-US" altLang="ja-JP" sz="1400" dirty="0"/>
              <a:t>n=125</a:t>
            </a:r>
            <a:endParaRPr kumimoji="1" lang="ja-JP" altLang="en-US" sz="1400" dirty="0"/>
          </a:p>
        </p:txBody>
      </p:sp>
      <p:sp>
        <p:nvSpPr>
          <p:cNvPr id="9" name="下矢印 8"/>
          <p:cNvSpPr/>
          <p:nvPr/>
        </p:nvSpPr>
        <p:spPr>
          <a:xfrm>
            <a:off x="4972450" y="3616773"/>
            <a:ext cx="261092" cy="5675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478769785"/>
              </p:ext>
            </p:extLst>
          </p:nvPr>
        </p:nvGraphicFramePr>
        <p:xfrm>
          <a:off x="246548" y="1008130"/>
          <a:ext cx="4173051" cy="5217286"/>
        </p:xfrm>
        <a:graphic>
          <a:graphicData uri="http://schemas.openxmlformats.org/drawingml/2006/table">
            <a:tbl>
              <a:tblPr/>
              <a:tblGrid>
                <a:gridCol w="1353180">
                  <a:extLst>
                    <a:ext uri="{9D8B030D-6E8A-4147-A177-3AD203B41FA5}">
                      <a16:colId xmlns:a16="http://schemas.microsoft.com/office/drawing/2014/main" val="1939516893"/>
                    </a:ext>
                  </a:extLst>
                </a:gridCol>
                <a:gridCol w="645225">
                  <a:extLst>
                    <a:ext uri="{9D8B030D-6E8A-4147-A177-3AD203B41FA5}">
                      <a16:colId xmlns:a16="http://schemas.microsoft.com/office/drawing/2014/main" val="4223211757"/>
                    </a:ext>
                  </a:extLst>
                </a:gridCol>
                <a:gridCol w="1027580">
                  <a:extLst>
                    <a:ext uri="{9D8B030D-6E8A-4147-A177-3AD203B41FA5}">
                      <a16:colId xmlns:a16="http://schemas.microsoft.com/office/drawing/2014/main" val="1881874320"/>
                    </a:ext>
                  </a:extLst>
                </a:gridCol>
                <a:gridCol w="573533">
                  <a:extLst>
                    <a:ext uri="{9D8B030D-6E8A-4147-A177-3AD203B41FA5}">
                      <a16:colId xmlns:a16="http://schemas.microsoft.com/office/drawing/2014/main" val="895053828"/>
                    </a:ext>
                  </a:extLst>
                </a:gridCol>
                <a:gridCol w="573533">
                  <a:extLst>
                    <a:ext uri="{9D8B030D-6E8A-4147-A177-3AD203B41FA5}">
                      <a16:colId xmlns:a16="http://schemas.microsoft.com/office/drawing/2014/main" val="3410464332"/>
                    </a:ext>
                  </a:extLst>
                </a:gridCol>
              </a:tblGrid>
              <a:tr h="695639">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所要時間</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コンサル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受診</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外来・入院）</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grid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小計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extLst>
                  <a:ext uri="{0D108BD9-81ED-4DB2-BD59-A6C34878D82A}">
                    <a16:rowId xmlns:a16="http://schemas.microsoft.com/office/drawing/2014/main" val="1594580031"/>
                  </a:ext>
                </a:extLst>
              </a:tr>
              <a:tr h="347819">
                <a:tc>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 ５分以内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14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rowSpan="5">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125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096217399"/>
                  </a:ext>
                </a:extLst>
              </a:tr>
              <a:tr h="347819">
                <a:tc>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 ５～</a:t>
                      </a: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10</a:t>
                      </a: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18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600748824"/>
                  </a:ext>
                </a:extLst>
              </a:tr>
              <a:tr h="347819">
                <a:tc>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10</a:t>
                      </a: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a:t>
                      </a: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15</a:t>
                      </a: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9</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478760100"/>
                  </a:ext>
                </a:extLst>
              </a:tr>
              <a:tr h="347819">
                <a:tc>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15</a:t>
                      </a: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a:t>
                      </a: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20</a:t>
                      </a: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377437280"/>
                  </a:ext>
                </a:extLst>
              </a:tr>
              <a:tr h="347819">
                <a:tc>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20</a:t>
                      </a: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a:t>
                      </a: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30</a:t>
                      </a: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13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795191791"/>
                  </a:ext>
                </a:extLst>
              </a:tr>
              <a:tr h="347819">
                <a:tc>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30</a:t>
                      </a: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～１時間</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15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948577203"/>
                  </a:ext>
                </a:extLst>
              </a:tr>
              <a:tr h="347819">
                <a:tc>
                  <a:txBody>
                    <a:bodyPr/>
                    <a:lstStyle/>
                    <a:p>
                      <a:pPr algn="l" fontAlgn="ctr"/>
                      <a:r>
                        <a:rPr lang="zh-TW" altLang="en-US" sz="1200" b="0" i="0" u="none" strike="noStrike">
                          <a:solidFill>
                            <a:srgbClr val="000000"/>
                          </a:solidFill>
                          <a:effectLst/>
                          <a:latin typeface="游ゴシック" panose="020B0400000000000000" pitchFamily="50" charset="-128"/>
                          <a:ea typeface="游ゴシック" panose="020B0400000000000000" pitchFamily="50" charset="-128"/>
                        </a:rPr>
                        <a:t> １時間～１時間半</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7</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75504361"/>
                  </a:ext>
                </a:extLst>
              </a:tr>
              <a:tr h="347819">
                <a:tc>
                  <a:txBody>
                    <a:bodyPr/>
                    <a:lstStyle/>
                    <a:p>
                      <a:pPr algn="l" fontAlgn="ctr"/>
                      <a:r>
                        <a:rPr lang="zh-TW" altLang="en-US" sz="1200" b="0" i="0" u="none" strike="noStrike">
                          <a:solidFill>
                            <a:srgbClr val="000000"/>
                          </a:solidFill>
                          <a:effectLst/>
                          <a:latin typeface="游ゴシック" panose="020B0400000000000000" pitchFamily="50" charset="-128"/>
                          <a:ea typeface="游ゴシック" panose="020B0400000000000000" pitchFamily="50" charset="-128"/>
                        </a:rPr>
                        <a:t> １時間半～２時間</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419937848"/>
                  </a:ext>
                </a:extLst>
              </a:tr>
              <a:tr h="347819">
                <a:tc>
                  <a:txBody>
                    <a:bodyPr/>
                    <a:lstStyle/>
                    <a:p>
                      <a:pPr algn="l" fontAlgn="ctr"/>
                      <a:r>
                        <a:rPr lang="zh-TW" altLang="en-US" sz="1200" b="0" i="0" u="none" strike="noStrike">
                          <a:solidFill>
                            <a:srgbClr val="000000"/>
                          </a:solidFill>
                          <a:effectLst/>
                          <a:latin typeface="游ゴシック" panose="020B0400000000000000" pitchFamily="50" charset="-128"/>
                          <a:ea typeface="游ゴシック" panose="020B0400000000000000" pitchFamily="50" charset="-128"/>
                        </a:rPr>
                        <a:t> ２時間～２時間半</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420895279"/>
                  </a:ext>
                </a:extLst>
              </a:tr>
              <a:tr h="347819">
                <a:tc>
                  <a:txBody>
                    <a:bodyPr/>
                    <a:lstStyle/>
                    <a:p>
                      <a:pPr algn="l" fontAlgn="ctr"/>
                      <a:r>
                        <a:rPr lang="zh-TW" altLang="en-US" sz="1200" b="0" i="0" u="none" strike="noStrike">
                          <a:solidFill>
                            <a:srgbClr val="000000"/>
                          </a:solidFill>
                          <a:effectLst/>
                          <a:latin typeface="游ゴシック" panose="020B0400000000000000" pitchFamily="50" charset="-128"/>
                          <a:ea typeface="游ゴシック" panose="020B0400000000000000" pitchFamily="50" charset="-128"/>
                        </a:rPr>
                        <a:t> ２時間半～３時間</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149844724"/>
                  </a:ext>
                </a:extLst>
              </a:tr>
              <a:tr h="347819">
                <a:tc>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 ３時間～</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939384376"/>
                  </a:ext>
                </a:extLst>
              </a:tr>
              <a:tr h="347819">
                <a:tc>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 不明</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386835865"/>
                  </a:ext>
                </a:extLst>
              </a:tr>
              <a:tr h="347819">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総計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90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gridSpan="2">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extLst>
                  <a:ext uri="{0D108BD9-81ED-4DB2-BD59-A6C34878D82A}">
                    <a16:rowId xmlns:a16="http://schemas.microsoft.com/office/drawing/2014/main" val="674573914"/>
                  </a:ext>
                </a:extLst>
              </a:tr>
            </a:tbl>
          </a:graphicData>
        </a:graphic>
      </p:graphicFrame>
      <p:pic>
        <p:nvPicPr>
          <p:cNvPr id="6" name="図 5"/>
          <p:cNvPicPr>
            <a:picLocks noChangeAspect="1"/>
          </p:cNvPicPr>
          <p:nvPr/>
        </p:nvPicPr>
        <p:blipFill>
          <a:blip r:embed="rId3"/>
          <a:stretch>
            <a:fillRect/>
          </a:stretch>
        </p:blipFill>
        <p:spPr>
          <a:xfrm>
            <a:off x="4442934" y="1252079"/>
            <a:ext cx="4578493" cy="2969009"/>
          </a:xfrm>
          <a:prstGeom prst="rect">
            <a:avLst/>
          </a:prstGeom>
        </p:spPr>
      </p:pic>
      <p:pic>
        <p:nvPicPr>
          <p:cNvPr id="7" name="図 6"/>
          <p:cNvPicPr>
            <a:picLocks noChangeAspect="1"/>
          </p:cNvPicPr>
          <p:nvPr/>
        </p:nvPicPr>
        <p:blipFill>
          <a:blip r:embed="rId4"/>
          <a:stretch>
            <a:fillRect/>
          </a:stretch>
        </p:blipFill>
        <p:spPr>
          <a:xfrm>
            <a:off x="4572000" y="4425063"/>
            <a:ext cx="3913971" cy="2432515"/>
          </a:xfrm>
          <a:prstGeom prst="rect">
            <a:avLst/>
          </a:prstGeom>
        </p:spPr>
      </p:pic>
      <p:sp>
        <p:nvSpPr>
          <p:cNvPr id="12" name="楕円 11">
            <a:extLst>
              <a:ext uri="{FF2B5EF4-FFF2-40B4-BE49-F238E27FC236}">
                <a16:creationId xmlns:a16="http://schemas.microsoft.com/office/drawing/2014/main" id="{36DACDF4-5447-41AB-8656-FE6FED9DC378}"/>
              </a:ext>
            </a:extLst>
          </p:cNvPr>
          <p:cNvSpPr/>
          <p:nvPr/>
        </p:nvSpPr>
        <p:spPr>
          <a:xfrm>
            <a:off x="4724402" y="1274770"/>
            <a:ext cx="639685" cy="215423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96545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54505" y="1555184"/>
            <a:ext cx="5819922" cy="4025118"/>
            <a:chOff x="384047" y="1399032"/>
            <a:chExt cx="6304915" cy="4360545"/>
          </a:xfrm>
        </p:grpSpPr>
        <p:pic>
          <p:nvPicPr>
            <p:cNvPr id="3" name="object 3"/>
            <p:cNvPicPr/>
            <p:nvPr/>
          </p:nvPicPr>
          <p:blipFill>
            <a:blip r:embed="rId3" cstate="print"/>
            <a:stretch>
              <a:fillRect/>
            </a:stretch>
          </p:blipFill>
          <p:spPr>
            <a:xfrm>
              <a:off x="3118080" y="4829524"/>
              <a:ext cx="3570766" cy="455765"/>
            </a:xfrm>
            <a:prstGeom prst="rect">
              <a:avLst/>
            </a:prstGeom>
          </p:spPr>
        </p:pic>
        <p:sp>
          <p:nvSpPr>
            <p:cNvPr id="4" name="object 4"/>
            <p:cNvSpPr/>
            <p:nvPr/>
          </p:nvSpPr>
          <p:spPr>
            <a:xfrm>
              <a:off x="3169158" y="4880610"/>
              <a:ext cx="3472179" cy="318770"/>
            </a:xfrm>
            <a:custGeom>
              <a:avLst/>
              <a:gdLst/>
              <a:ahLst/>
              <a:cxnLst/>
              <a:rect l="l" t="t" r="r" b="b"/>
              <a:pathLst>
                <a:path w="3472179" h="318770">
                  <a:moveTo>
                    <a:pt x="159257" y="0"/>
                  </a:moveTo>
                  <a:lnTo>
                    <a:pt x="0" y="159257"/>
                  </a:lnTo>
                  <a:lnTo>
                    <a:pt x="159257" y="318515"/>
                  </a:lnTo>
                  <a:lnTo>
                    <a:pt x="159257" y="238887"/>
                  </a:lnTo>
                  <a:lnTo>
                    <a:pt x="3471672" y="238887"/>
                  </a:lnTo>
                  <a:lnTo>
                    <a:pt x="3471672" y="79628"/>
                  </a:lnTo>
                  <a:lnTo>
                    <a:pt x="159257" y="79628"/>
                  </a:lnTo>
                  <a:lnTo>
                    <a:pt x="159257" y="0"/>
                  </a:lnTo>
                  <a:close/>
                </a:path>
              </a:pathLst>
            </a:custGeom>
            <a:solidFill>
              <a:srgbClr val="4AACC5"/>
            </a:solidFill>
          </p:spPr>
          <p:txBody>
            <a:bodyPr wrap="square" lIns="0" tIns="0" rIns="0" bIns="0" rtlCol="0"/>
            <a:lstStyle/>
            <a:p>
              <a:endParaRPr sz="1662"/>
            </a:p>
          </p:txBody>
        </p:sp>
        <p:sp>
          <p:nvSpPr>
            <p:cNvPr id="5" name="object 5"/>
            <p:cNvSpPr/>
            <p:nvPr/>
          </p:nvSpPr>
          <p:spPr>
            <a:xfrm>
              <a:off x="3169158" y="4880610"/>
              <a:ext cx="3472179" cy="318770"/>
            </a:xfrm>
            <a:custGeom>
              <a:avLst/>
              <a:gdLst/>
              <a:ahLst/>
              <a:cxnLst/>
              <a:rect l="l" t="t" r="r" b="b"/>
              <a:pathLst>
                <a:path w="3472179" h="318770">
                  <a:moveTo>
                    <a:pt x="159257" y="318515"/>
                  </a:moveTo>
                  <a:lnTo>
                    <a:pt x="159257" y="238887"/>
                  </a:lnTo>
                  <a:lnTo>
                    <a:pt x="3471672" y="238887"/>
                  </a:lnTo>
                  <a:lnTo>
                    <a:pt x="3471672" y="79628"/>
                  </a:lnTo>
                  <a:lnTo>
                    <a:pt x="159257" y="79628"/>
                  </a:lnTo>
                  <a:lnTo>
                    <a:pt x="159257" y="0"/>
                  </a:lnTo>
                  <a:lnTo>
                    <a:pt x="0" y="159257"/>
                  </a:lnTo>
                  <a:lnTo>
                    <a:pt x="159257" y="318515"/>
                  </a:lnTo>
                  <a:close/>
                </a:path>
              </a:pathLst>
            </a:custGeom>
            <a:ln w="38100">
              <a:solidFill>
                <a:srgbClr val="FFFFFF"/>
              </a:solidFill>
            </a:ln>
          </p:spPr>
          <p:txBody>
            <a:bodyPr wrap="square" lIns="0" tIns="0" rIns="0" bIns="0" rtlCol="0"/>
            <a:lstStyle/>
            <a:p>
              <a:endParaRPr sz="1662"/>
            </a:p>
          </p:txBody>
        </p:sp>
        <p:sp>
          <p:nvSpPr>
            <p:cNvPr id="6" name="object 6"/>
            <p:cNvSpPr/>
            <p:nvPr/>
          </p:nvSpPr>
          <p:spPr>
            <a:xfrm>
              <a:off x="2577846" y="5241163"/>
              <a:ext cx="4032885" cy="120650"/>
            </a:xfrm>
            <a:custGeom>
              <a:avLst/>
              <a:gdLst/>
              <a:ahLst/>
              <a:cxnLst/>
              <a:rect l="l" t="t" r="r" b="b"/>
              <a:pathLst>
                <a:path w="4032884" h="120650">
                  <a:moveTo>
                    <a:pt x="77724" y="47117"/>
                  </a:moveTo>
                  <a:lnTo>
                    <a:pt x="0" y="47117"/>
                  </a:lnTo>
                  <a:lnTo>
                    <a:pt x="0" y="73025"/>
                  </a:lnTo>
                  <a:lnTo>
                    <a:pt x="77724" y="73025"/>
                  </a:lnTo>
                  <a:lnTo>
                    <a:pt x="77724" y="47117"/>
                  </a:lnTo>
                  <a:close/>
                </a:path>
                <a:path w="4032884" h="120650">
                  <a:moveTo>
                    <a:pt x="181356" y="47117"/>
                  </a:moveTo>
                  <a:lnTo>
                    <a:pt x="103631" y="47117"/>
                  </a:lnTo>
                  <a:lnTo>
                    <a:pt x="103631" y="73025"/>
                  </a:lnTo>
                  <a:lnTo>
                    <a:pt x="181356" y="73025"/>
                  </a:lnTo>
                  <a:lnTo>
                    <a:pt x="181356" y="47117"/>
                  </a:lnTo>
                  <a:close/>
                </a:path>
                <a:path w="4032884" h="120650">
                  <a:moveTo>
                    <a:pt x="284988" y="47117"/>
                  </a:moveTo>
                  <a:lnTo>
                    <a:pt x="207264" y="47117"/>
                  </a:lnTo>
                  <a:lnTo>
                    <a:pt x="207264" y="73025"/>
                  </a:lnTo>
                  <a:lnTo>
                    <a:pt x="284988" y="73025"/>
                  </a:lnTo>
                  <a:lnTo>
                    <a:pt x="284988" y="47117"/>
                  </a:lnTo>
                  <a:close/>
                </a:path>
                <a:path w="4032884" h="120650">
                  <a:moveTo>
                    <a:pt x="388620" y="47117"/>
                  </a:moveTo>
                  <a:lnTo>
                    <a:pt x="310896" y="47117"/>
                  </a:lnTo>
                  <a:lnTo>
                    <a:pt x="310896" y="73025"/>
                  </a:lnTo>
                  <a:lnTo>
                    <a:pt x="388620" y="73025"/>
                  </a:lnTo>
                  <a:lnTo>
                    <a:pt x="388620" y="47117"/>
                  </a:lnTo>
                  <a:close/>
                </a:path>
                <a:path w="4032884" h="120650">
                  <a:moveTo>
                    <a:pt x="492252" y="47117"/>
                  </a:moveTo>
                  <a:lnTo>
                    <a:pt x="414528" y="47117"/>
                  </a:lnTo>
                  <a:lnTo>
                    <a:pt x="414528" y="73025"/>
                  </a:lnTo>
                  <a:lnTo>
                    <a:pt x="492252" y="73025"/>
                  </a:lnTo>
                  <a:lnTo>
                    <a:pt x="492252" y="47117"/>
                  </a:lnTo>
                  <a:close/>
                </a:path>
                <a:path w="4032884" h="120650">
                  <a:moveTo>
                    <a:pt x="595884" y="47117"/>
                  </a:moveTo>
                  <a:lnTo>
                    <a:pt x="518160" y="47117"/>
                  </a:lnTo>
                  <a:lnTo>
                    <a:pt x="518160" y="73025"/>
                  </a:lnTo>
                  <a:lnTo>
                    <a:pt x="595884" y="73025"/>
                  </a:lnTo>
                  <a:lnTo>
                    <a:pt x="595884" y="47117"/>
                  </a:lnTo>
                  <a:close/>
                </a:path>
                <a:path w="4032884" h="120650">
                  <a:moveTo>
                    <a:pt x="699516" y="47117"/>
                  </a:moveTo>
                  <a:lnTo>
                    <a:pt x="621792" y="47117"/>
                  </a:lnTo>
                  <a:lnTo>
                    <a:pt x="621792" y="73025"/>
                  </a:lnTo>
                  <a:lnTo>
                    <a:pt x="699516" y="73025"/>
                  </a:lnTo>
                  <a:lnTo>
                    <a:pt x="699516" y="47117"/>
                  </a:lnTo>
                  <a:close/>
                </a:path>
                <a:path w="4032884" h="120650">
                  <a:moveTo>
                    <a:pt x="803148" y="47117"/>
                  </a:moveTo>
                  <a:lnTo>
                    <a:pt x="725424" y="47117"/>
                  </a:lnTo>
                  <a:lnTo>
                    <a:pt x="725424" y="73025"/>
                  </a:lnTo>
                  <a:lnTo>
                    <a:pt x="803148" y="73025"/>
                  </a:lnTo>
                  <a:lnTo>
                    <a:pt x="803148" y="47117"/>
                  </a:lnTo>
                  <a:close/>
                </a:path>
                <a:path w="4032884" h="120650">
                  <a:moveTo>
                    <a:pt x="906780" y="47117"/>
                  </a:moveTo>
                  <a:lnTo>
                    <a:pt x="829056" y="47117"/>
                  </a:lnTo>
                  <a:lnTo>
                    <a:pt x="829056" y="73025"/>
                  </a:lnTo>
                  <a:lnTo>
                    <a:pt x="906780" y="73025"/>
                  </a:lnTo>
                  <a:lnTo>
                    <a:pt x="906780" y="47117"/>
                  </a:lnTo>
                  <a:close/>
                </a:path>
                <a:path w="4032884" h="120650">
                  <a:moveTo>
                    <a:pt x="1010412" y="47117"/>
                  </a:moveTo>
                  <a:lnTo>
                    <a:pt x="932688" y="47117"/>
                  </a:lnTo>
                  <a:lnTo>
                    <a:pt x="932688" y="73025"/>
                  </a:lnTo>
                  <a:lnTo>
                    <a:pt x="1010412" y="73025"/>
                  </a:lnTo>
                  <a:lnTo>
                    <a:pt x="1010412" y="47117"/>
                  </a:lnTo>
                  <a:close/>
                </a:path>
                <a:path w="4032884" h="120650">
                  <a:moveTo>
                    <a:pt x="1114044" y="47117"/>
                  </a:moveTo>
                  <a:lnTo>
                    <a:pt x="1036319" y="47117"/>
                  </a:lnTo>
                  <a:lnTo>
                    <a:pt x="1036319" y="73025"/>
                  </a:lnTo>
                  <a:lnTo>
                    <a:pt x="1114044" y="73025"/>
                  </a:lnTo>
                  <a:lnTo>
                    <a:pt x="1114044" y="47117"/>
                  </a:lnTo>
                  <a:close/>
                </a:path>
                <a:path w="4032884" h="120650">
                  <a:moveTo>
                    <a:pt x="1217676" y="47117"/>
                  </a:moveTo>
                  <a:lnTo>
                    <a:pt x="1139952" y="47117"/>
                  </a:lnTo>
                  <a:lnTo>
                    <a:pt x="1139952" y="73025"/>
                  </a:lnTo>
                  <a:lnTo>
                    <a:pt x="1217676" y="73025"/>
                  </a:lnTo>
                  <a:lnTo>
                    <a:pt x="1217676" y="47117"/>
                  </a:lnTo>
                  <a:close/>
                </a:path>
                <a:path w="4032884" h="120650">
                  <a:moveTo>
                    <a:pt x="1321308" y="47117"/>
                  </a:moveTo>
                  <a:lnTo>
                    <a:pt x="1243583" y="47117"/>
                  </a:lnTo>
                  <a:lnTo>
                    <a:pt x="1243583" y="73025"/>
                  </a:lnTo>
                  <a:lnTo>
                    <a:pt x="1321308" y="73025"/>
                  </a:lnTo>
                  <a:lnTo>
                    <a:pt x="1321308" y="47117"/>
                  </a:lnTo>
                  <a:close/>
                </a:path>
                <a:path w="4032884" h="120650">
                  <a:moveTo>
                    <a:pt x="1424940" y="47117"/>
                  </a:moveTo>
                  <a:lnTo>
                    <a:pt x="1347216" y="47117"/>
                  </a:lnTo>
                  <a:lnTo>
                    <a:pt x="1347216" y="73025"/>
                  </a:lnTo>
                  <a:lnTo>
                    <a:pt x="1424940" y="73025"/>
                  </a:lnTo>
                  <a:lnTo>
                    <a:pt x="1424940" y="47117"/>
                  </a:lnTo>
                  <a:close/>
                </a:path>
                <a:path w="4032884" h="120650">
                  <a:moveTo>
                    <a:pt x="1528571" y="47117"/>
                  </a:moveTo>
                  <a:lnTo>
                    <a:pt x="1450848" y="47117"/>
                  </a:lnTo>
                  <a:lnTo>
                    <a:pt x="1450848" y="73025"/>
                  </a:lnTo>
                  <a:lnTo>
                    <a:pt x="1528571" y="73025"/>
                  </a:lnTo>
                  <a:lnTo>
                    <a:pt x="1528571" y="47117"/>
                  </a:lnTo>
                  <a:close/>
                </a:path>
                <a:path w="4032884" h="120650">
                  <a:moveTo>
                    <a:pt x="1632204" y="47117"/>
                  </a:moveTo>
                  <a:lnTo>
                    <a:pt x="1554480" y="47117"/>
                  </a:lnTo>
                  <a:lnTo>
                    <a:pt x="1554480" y="73025"/>
                  </a:lnTo>
                  <a:lnTo>
                    <a:pt x="1632204" y="73025"/>
                  </a:lnTo>
                  <a:lnTo>
                    <a:pt x="1632204" y="47117"/>
                  </a:lnTo>
                  <a:close/>
                </a:path>
                <a:path w="4032884" h="120650">
                  <a:moveTo>
                    <a:pt x="1735836" y="47117"/>
                  </a:moveTo>
                  <a:lnTo>
                    <a:pt x="1658112" y="47117"/>
                  </a:lnTo>
                  <a:lnTo>
                    <a:pt x="1658112" y="73025"/>
                  </a:lnTo>
                  <a:lnTo>
                    <a:pt x="1735836" y="73025"/>
                  </a:lnTo>
                  <a:lnTo>
                    <a:pt x="1735836" y="47117"/>
                  </a:lnTo>
                  <a:close/>
                </a:path>
                <a:path w="4032884" h="120650">
                  <a:moveTo>
                    <a:pt x="1839468" y="47117"/>
                  </a:moveTo>
                  <a:lnTo>
                    <a:pt x="1761744" y="47117"/>
                  </a:lnTo>
                  <a:lnTo>
                    <a:pt x="1761744" y="73025"/>
                  </a:lnTo>
                  <a:lnTo>
                    <a:pt x="1839468" y="73025"/>
                  </a:lnTo>
                  <a:lnTo>
                    <a:pt x="1839468" y="47117"/>
                  </a:lnTo>
                  <a:close/>
                </a:path>
                <a:path w="4032884" h="120650">
                  <a:moveTo>
                    <a:pt x="1943100" y="47117"/>
                  </a:moveTo>
                  <a:lnTo>
                    <a:pt x="1865376" y="47117"/>
                  </a:lnTo>
                  <a:lnTo>
                    <a:pt x="1865376" y="73025"/>
                  </a:lnTo>
                  <a:lnTo>
                    <a:pt x="1943100" y="73025"/>
                  </a:lnTo>
                  <a:lnTo>
                    <a:pt x="1943100" y="47117"/>
                  </a:lnTo>
                  <a:close/>
                </a:path>
                <a:path w="4032884" h="120650">
                  <a:moveTo>
                    <a:pt x="2046732" y="47117"/>
                  </a:moveTo>
                  <a:lnTo>
                    <a:pt x="1969008" y="47117"/>
                  </a:lnTo>
                  <a:lnTo>
                    <a:pt x="1969008" y="73025"/>
                  </a:lnTo>
                  <a:lnTo>
                    <a:pt x="2046732" y="73025"/>
                  </a:lnTo>
                  <a:lnTo>
                    <a:pt x="2046732" y="47117"/>
                  </a:lnTo>
                  <a:close/>
                </a:path>
                <a:path w="4032884" h="120650">
                  <a:moveTo>
                    <a:pt x="2150364" y="47117"/>
                  </a:moveTo>
                  <a:lnTo>
                    <a:pt x="2072640" y="47117"/>
                  </a:lnTo>
                  <a:lnTo>
                    <a:pt x="2072640" y="73025"/>
                  </a:lnTo>
                  <a:lnTo>
                    <a:pt x="2150364" y="73025"/>
                  </a:lnTo>
                  <a:lnTo>
                    <a:pt x="2150364" y="47117"/>
                  </a:lnTo>
                  <a:close/>
                </a:path>
                <a:path w="4032884" h="120650">
                  <a:moveTo>
                    <a:pt x="2253996" y="47117"/>
                  </a:moveTo>
                  <a:lnTo>
                    <a:pt x="2176272" y="47117"/>
                  </a:lnTo>
                  <a:lnTo>
                    <a:pt x="2176272" y="73025"/>
                  </a:lnTo>
                  <a:lnTo>
                    <a:pt x="2253996" y="73025"/>
                  </a:lnTo>
                  <a:lnTo>
                    <a:pt x="2253996" y="47117"/>
                  </a:lnTo>
                  <a:close/>
                </a:path>
                <a:path w="4032884" h="120650">
                  <a:moveTo>
                    <a:pt x="2357628" y="47117"/>
                  </a:moveTo>
                  <a:lnTo>
                    <a:pt x="2279904" y="47117"/>
                  </a:lnTo>
                  <a:lnTo>
                    <a:pt x="2279904" y="73025"/>
                  </a:lnTo>
                  <a:lnTo>
                    <a:pt x="2357628" y="73025"/>
                  </a:lnTo>
                  <a:lnTo>
                    <a:pt x="2357628" y="47117"/>
                  </a:lnTo>
                  <a:close/>
                </a:path>
                <a:path w="4032884" h="120650">
                  <a:moveTo>
                    <a:pt x="2461260" y="47117"/>
                  </a:moveTo>
                  <a:lnTo>
                    <a:pt x="2383536" y="47117"/>
                  </a:lnTo>
                  <a:lnTo>
                    <a:pt x="2383536" y="73025"/>
                  </a:lnTo>
                  <a:lnTo>
                    <a:pt x="2461260" y="73025"/>
                  </a:lnTo>
                  <a:lnTo>
                    <a:pt x="2461260" y="47117"/>
                  </a:lnTo>
                  <a:close/>
                </a:path>
                <a:path w="4032884" h="120650">
                  <a:moveTo>
                    <a:pt x="2564892" y="47117"/>
                  </a:moveTo>
                  <a:lnTo>
                    <a:pt x="2487168" y="47117"/>
                  </a:lnTo>
                  <a:lnTo>
                    <a:pt x="2487168" y="73025"/>
                  </a:lnTo>
                  <a:lnTo>
                    <a:pt x="2564892" y="73025"/>
                  </a:lnTo>
                  <a:lnTo>
                    <a:pt x="2564892" y="47117"/>
                  </a:lnTo>
                  <a:close/>
                </a:path>
                <a:path w="4032884" h="120650">
                  <a:moveTo>
                    <a:pt x="2668524" y="47117"/>
                  </a:moveTo>
                  <a:lnTo>
                    <a:pt x="2590800" y="47117"/>
                  </a:lnTo>
                  <a:lnTo>
                    <a:pt x="2590800" y="73025"/>
                  </a:lnTo>
                  <a:lnTo>
                    <a:pt x="2668524" y="73025"/>
                  </a:lnTo>
                  <a:lnTo>
                    <a:pt x="2668524" y="47117"/>
                  </a:lnTo>
                  <a:close/>
                </a:path>
                <a:path w="4032884" h="120650">
                  <a:moveTo>
                    <a:pt x="2772156" y="47117"/>
                  </a:moveTo>
                  <a:lnTo>
                    <a:pt x="2694432" y="47117"/>
                  </a:lnTo>
                  <a:lnTo>
                    <a:pt x="2694432" y="73025"/>
                  </a:lnTo>
                  <a:lnTo>
                    <a:pt x="2772156" y="73025"/>
                  </a:lnTo>
                  <a:lnTo>
                    <a:pt x="2772156" y="47117"/>
                  </a:lnTo>
                  <a:close/>
                </a:path>
                <a:path w="4032884" h="120650">
                  <a:moveTo>
                    <a:pt x="2875788" y="47117"/>
                  </a:moveTo>
                  <a:lnTo>
                    <a:pt x="2798064" y="47117"/>
                  </a:lnTo>
                  <a:lnTo>
                    <a:pt x="2798064" y="73025"/>
                  </a:lnTo>
                  <a:lnTo>
                    <a:pt x="2875788" y="73025"/>
                  </a:lnTo>
                  <a:lnTo>
                    <a:pt x="2875788" y="47117"/>
                  </a:lnTo>
                  <a:close/>
                </a:path>
                <a:path w="4032884" h="120650">
                  <a:moveTo>
                    <a:pt x="2979420" y="47117"/>
                  </a:moveTo>
                  <a:lnTo>
                    <a:pt x="2901696" y="47117"/>
                  </a:lnTo>
                  <a:lnTo>
                    <a:pt x="2901696" y="73025"/>
                  </a:lnTo>
                  <a:lnTo>
                    <a:pt x="2979420" y="73025"/>
                  </a:lnTo>
                  <a:lnTo>
                    <a:pt x="2979420" y="47117"/>
                  </a:lnTo>
                  <a:close/>
                </a:path>
                <a:path w="4032884" h="120650">
                  <a:moveTo>
                    <a:pt x="3083052" y="47117"/>
                  </a:moveTo>
                  <a:lnTo>
                    <a:pt x="3005328" y="47117"/>
                  </a:lnTo>
                  <a:lnTo>
                    <a:pt x="3005328" y="73025"/>
                  </a:lnTo>
                  <a:lnTo>
                    <a:pt x="3083052" y="73025"/>
                  </a:lnTo>
                  <a:lnTo>
                    <a:pt x="3083052" y="47117"/>
                  </a:lnTo>
                  <a:close/>
                </a:path>
                <a:path w="4032884" h="120650">
                  <a:moveTo>
                    <a:pt x="3186684" y="47117"/>
                  </a:moveTo>
                  <a:lnTo>
                    <a:pt x="3108960" y="47117"/>
                  </a:lnTo>
                  <a:lnTo>
                    <a:pt x="3108960" y="73025"/>
                  </a:lnTo>
                  <a:lnTo>
                    <a:pt x="3186684" y="73025"/>
                  </a:lnTo>
                  <a:lnTo>
                    <a:pt x="3186684" y="47117"/>
                  </a:lnTo>
                  <a:close/>
                </a:path>
                <a:path w="4032884" h="120650">
                  <a:moveTo>
                    <a:pt x="3290316" y="47117"/>
                  </a:moveTo>
                  <a:lnTo>
                    <a:pt x="3212592" y="47117"/>
                  </a:lnTo>
                  <a:lnTo>
                    <a:pt x="3212592" y="73025"/>
                  </a:lnTo>
                  <a:lnTo>
                    <a:pt x="3290316" y="73025"/>
                  </a:lnTo>
                  <a:lnTo>
                    <a:pt x="3290316" y="47117"/>
                  </a:lnTo>
                  <a:close/>
                </a:path>
                <a:path w="4032884" h="120650">
                  <a:moveTo>
                    <a:pt x="3393948" y="47117"/>
                  </a:moveTo>
                  <a:lnTo>
                    <a:pt x="3316224" y="47117"/>
                  </a:lnTo>
                  <a:lnTo>
                    <a:pt x="3316224" y="73025"/>
                  </a:lnTo>
                  <a:lnTo>
                    <a:pt x="3393948" y="73025"/>
                  </a:lnTo>
                  <a:lnTo>
                    <a:pt x="3393948" y="47117"/>
                  </a:lnTo>
                  <a:close/>
                </a:path>
                <a:path w="4032884" h="120650">
                  <a:moveTo>
                    <a:pt x="3497579" y="47117"/>
                  </a:moveTo>
                  <a:lnTo>
                    <a:pt x="3419855" y="47117"/>
                  </a:lnTo>
                  <a:lnTo>
                    <a:pt x="3419855" y="73025"/>
                  </a:lnTo>
                  <a:lnTo>
                    <a:pt x="3497579" y="73025"/>
                  </a:lnTo>
                  <a:lnTo>
                    <a:pt x="3497579" y="47117"/>
                  </a:lnTo>
                  <a:close/>
                </a:path>
                <a:path w="4032884" h="120650">
                  <a:moveTo>
                    <a:pt x="3601212" y="47117"/>
                  </a:moveTo>
                  <a:lnTo>
                    <a:pt x="3523488" y="47117"/>
                  </a:lnTo>
                  <a:lnTo>
                    <a:pt x="3523488" y="73025"/>
                  </a:lnTo>
                  <a:lnTo>
                    <a:pt x="3601212" y="73025"/>
                  </a:lnTo>
                  <a:lnTo>
                    <a:pt x="3601212" y="47117"/>
                  </a:lnTo>
                  <a:close/>
                </a:path>
                <a:path w="4032884" h="120650">
                  <a:moveTo>
                    <a:pt x="3704844" y="47117"/>
                  </a:moveTo>
                  <a:lnTo>
                    <a:pt x="3627120" y="47117"/>
                  </a:lnTo>
                  <a:lnTo>
                    <a:pt x="3627120" y="73025"/>
                  </a:lnTo>
                  <a:lnTo>
                    <a:pt x="3704844" y="73025"/>
                  </a:lnTo>
                  <a:lnTo>
                    <a:pt x="3704844" y="47117"/>
                  </a:lnTo>
                  <a:close/>
                </a:path>
                <a:path w="4032884" h="120650">
                  <a:moveTo>
                    <a:pt x="3808476" y="47117"/>
                  </a:moveTo>
                  <a:lnTo>
                    <a:pt x="3730752" y="47117"/>
                  </a:lnTo>
                  <a:lnTo>
                    <a:pt x="3730752" y="73025"/>
                  </a:lnTo>
                  <a:lnTo>
                    <a:pt x="3808476" y="73025"/>
                  </a:lnTo>
                  <a:lnTo>
                    <a:pt x="3808476" y="47117"/>
                  </a:lnTo>
                  <a:close/>
                </a:path>
                <a:path w="4032884" h="120650">
                  <a:moveTo>
                    <a:pt x="3912107" y="47117"/>
                  </a:moveTo>
                  <a:lnTo>
                    <a:pt x="3834383" y="47117"/>
                  </a:lnTo>
                  <a:lnTo>
                    <a:pt x="3834383" y="73025"/>
                  </a:lnTo>
                  <a:lnTo>
                    <a:pt x="3912107" y="73025"/>
                  </a:lnTo>
                  <a:lnTo>
                    <a:pt x="3912107" y="47117"/>
                  </a:lnTo>
                  <a:close/>
                </a:path>
                <a:path w="4032884" h="120650">
                  <a:moveTo>
                    <a:pt x="3981087" y="60071"/>
                  </a:moveTo>
                  <a:lnTo>
                    <a:pt x="3916426" y="97790"/>
                  </a:lnTo>
                  <a:lnTo>
                    <a:pt x="3914267" y="105790"/>
                  </a:lnTo>
                  <a:lnTo>
                    <a:pt x="3917823" y="111887"/>
                  </a:lnTo>
                  <a:lnTo>
                    <a:pt x="3921505" y="118109"/>
                  </a:lnTo>
                  <a:lnTo>
                    <a:pt x="3929379" y="120142"/>
                  </a:lnTo>
                  <a:lnTo>
                    <a:pt x="3935603" y="116586"/>
                  </a:lnTo>
                  <a:lnTo>
                    <a:pt x="4010292" y="73025"/>
                  </a:lnTo>
                  <a:lnTo>
                    <a:pt x="4006850" y="73025"/>
                  </a:lnTo>
                  <a:lnTo>
                    <a:pt x="4006850" y="71247"/>
                  </a:lnTo>
                  <a:lnTo>
                    <a:pt x="4000246" y="71247"/>
                  </a:lnTo>
                  <a:lnTo>
                    <a:pt x="3981087" y="60071"/>
                  </a:lnTo>
                  <a:close/>
                </a:path>
                <a:path w="4032884" h="120650">
                  <a:moveTo>
                    <a:pt x="3958880" y="47117"/>
                  </a:moveTo>
                  <a:lnTo>
                    <a:pt x="3938015" y="47117"/>
                  </a:lnTo>
                  <a:lnTo>
                    <a:pt x="3938015" y="73025"/>
                  </a:lnTo>
                  <a:lnTo>
                    <a:pt x="3958880" y="73025"/>
                  </a:lnTo>
                  <a:lnTo>
                    <a:pt x="3981087" y="60071"/>
                  </a:lnTo>
                  <a:lnTo>
                    <a:pt x="3958880" y="47117"/>
                  </a:lnTo>
                  <a:close/>
                </a:path>
                <a:path w="4032884" h="120650">
                  <a:moveTo>
                    <a:pt x="4010292" y="47117"/>
                  </a:moveTo>
                  <a:lnTo>
                    <a:pt x="4006850" y="47117"/>
                  </a:lnTo>
                  <a:lnTo>
                    <a:pt x="4006850" y="73025"/>
                  </a:lnTo>
                  <a:lnTo>
                    <a:pt x="4010292" y="73025"/>
                  </a:lnTo>
                  <a:lnTo>
                    <a:pt x="4032504" y="60071"/>
                  </a:lnTo>
                  <a:lnTo>
                    <a:pt x="4010292" y="47117"/>
                  </a:lnTo>
                  <a:close/>
                </a:path>
                <a:path w="4032884" h="120650">
                  <a:moveTo>
                    <a:pt x="4000246" y="48895"/>
                  </a:moveTo>
                  <a:lnTo>
                    <a:pt x="3981087" y="60071"/>
                  </a:lnTo>
                  <a:lnTo>
                    <a:pt x="4000246" y="71247"/>
                  </a:lnTo>
                  <a:lnTo>
                    <a:pt x="4000246" y="48895"/>
                  </a:lnTo>
                  <a:close/>
                </a:path>
                <a:path w="4032884" h="120650">
                  <a:moveTo>
                    <a:pt x="4006850" y="48895"/>
                  </a:moveTo>
                  <a:lnTo>
                    <a:pt x="4000246" y="48895"/>
                  </a:lnTo>
                  <a:lnTo>
                    <a:pt x="4000246" y="71247"/>
                  </a:lnTo>
                  <a:lnTo>
                    <a:pt x="4006850" y="71247"/>
                  </a:lnTo>
                  <a:lnTo>
                    <a:pt x="4006850" y="48895"/>
                  </a:lnTo>
                  <a:close/>
                </a:path>
                <a:path w="4032884" h="120650">
                  <a:moveTo>
                    <a:pt x="3929379" y="0"/>
                  </a:moveTo>
                  <a:lnTo>
                    <a:pt x="3921505" y="2031"/>
                  </a:lnTo>
                  <a:lnTo>
                    <a:pt x="3917823" y="8255"/>
                  </a:lnTo>
                  <a:lnTo>
                    <a:pt x="3914267" y="14350"/>
                  </a:lnTo>
                  <a:lnTo>
                    <a:pt x="3916426" y="22352"/>
                  </a:lnTo>
                  <a:lnTo>
                    <a:pt x="3981087" y="60071"/>
                  </a:lnTo>
                  <a:lnTo>
                    <a:pt x="4000246" y="48895"/>
                  </a:lnTo>
                  <a:lnTo>
                    <a:pt x="4006850" y="48895"/>
                  </a:lnTo>
                  <a:lnTo>
                    <a:pt x="4006850" y="47117"/>
                  </a:lnTo>
                  <a:lnTo>
                    <a:pt x="4010292" y="47117"/>
                  </a:lnTo>
                  <a:lnTo>
                    <a:pt x="3935603" y="3556"/>
                  </a:lnTo>
                  <a:lnTo>
                    <a:pt x="3929379" y="0"/>
                  </a:lnTo>
                  <a:close/>
                </a:path>
              </a:pathLst>
            </a:custGeom>
            <a:solidFill>
              <a:srgbClr val="497DBA"/>
            </a:solidFill>
          </p:spPr>
          <p:txBody>
            <a:bodyPr wrap="square" lIns="0" tIns="0" rIns="0" bIns="0" rtlCol="0"/>
            <a:lstStyle/>
            <a:p>
              <a:endParaRPr sz="1662"/>
            </a:p>
          </p:txBody>
        </p:sp>
        <p:pic>
          <p:nvPicPr>
            <p:cNvPr id="7" name="object 7"/>
            <p:cNvPicPr/>
            <p:nvPr/>
          </p:nvPicPr>
          <p:blipFill>
            <a:blip r:embed="rId4" cstate="print"/>
            <a:stretch>
              <a:fillRect/>
            </a:stretch>
          </p:blipFill>
          <p:spPr>
            <a:xfrm>
              <a:off x="384047" y="1399032"/>
              <a:ext cx="2871216" cy="4360164"/>
            </a:xfrm>
            <a:prstGeom prst="rect">
              <a:avLst/>
            </a:prstGeom>
          </p:spPr>
        </p:pic>
        <p:sp>
          <p:nvSpPr>
            <p:cNvPr id="8" name="object 8"/>
            <p:cNvSpPr/>
            <p:nvPr/>
          </p:nvSpPr>
          <p:spPr>
            <a:xfrm>
              <a:off x="447293" y="1424178"/>
              <a:ext cx="2749550" cy="4238625"/>
            </a:xfrm>
            <a:custGeom>
              <a:avLst/>
              <a:gdLst/>
              <a:ahLst/>
              <a:cxnLst/>
              <a:rect l="l" t="t" r="r" b="b"/>
              <a:pathLst>
                <a:path w="2749550" h="4238625">
                  <a:moveTo>
                    <a:pt x="2558415" y="0"/>
                  </a:moveTo>
                  <a:lnTo>
                    <a:pt x="190906" y="0"/>
                  </a:lnTo>
                  <a:lnTo>
                    <a:pt x="147133" y="5041"/>
                  </a:lnTo>
                  <a:lnTo>
                    <a:pt x="106950" y="19403"/>
                  </a:lnTo>
                  <a:lnTo>
                    <a:pt x="71503" y="41937"/>
                  </a:lnTo>
                  <a:lnTo>
                    <a:pt x="41939" y="71499"/>
                  </a:lnTo>
                  <a:lnTo>
                    <a:pt x="19403" y="106941"/>
                  </a:lnTo>
                  <a:lnTo>
                    <a:pt x="5041" y="147117"/>
                  </a:lnTo>
                  <a:lnTo>
                    <a:pt x="0" y="190881"/>
                  </a:lnTo>
                  <a:lnTo>
                    <a:pt x="0" y="4047363"/>
                  </a:lnTo>
                  <a:lnTo>
                    <a:pt x="5041" y="4091126"/>
                  </a:lnTo>
                  <a:lnTo>
                    <a:pt x="19403" y="4131302"/>
                  </a:lnTo>
                  <a:lnTo>
                    <a:pt x="41939" y="4166744"/>
                  </a:lnTo>
                  <a:lnTo>
                    <a:pt x="71503" y="4196306"/>
                  </a:lnTo>
                  <a:lnTo>
                    <a:pt x="106950" y="4218840"/>
                  </a:lnTo>
                  <a:lnTo>
                    <a:pt x="147133" y="4233202"/>
                  </a:lnTo>
                  <a:lnTo>
                    <a:pt x="190906" y="4238244"/>
                  </a:lnTo>
                  <a:lnTo>
                    <a:pt x="2558415" y="4238244"/>
                  </a:lnTo>
                  <a:lnTo>
                    <a:pt x="2602178" y="4233202"/>
                  </a:lnTo>
                  <a:lnTo>
                    <a:pt x="2642354" y="4218840"/>
                  </a:lnTo>
                  <a:lnTo>
                    <a:pt x="2677796" y="4196306"/>
                  </a:lnTo>
                  <a:lnTo>
                    <a:pt x="2707358" y="4166744"/>
                  </a:lnTo>
                  <a:lnTo>
                    <a:pt x="2729892" y="4131302"/>
                  </a:lnTo>
                  <a:lnTo>
                    <a:pt x="2744254" y="4091126"/>
                  </a:lnTo>
                  <a:lnTo>
                    <a:pt x="2749296" y="4047363"/>
                  </a:lnTo>
                  <a:lnTo>
                    <a:pt x="2749296" y="190881"/>
                  </a:lnTo>
                  <a:lnTo>
                    <a:pt x="2744254" y="147117"/>
                  </a:lnTo>
                  <a:lnTo>
                    <a:pt x="2729892" y="106941"/>
                  </a:lnTo>
                  <a:lnTo>
                    <a:pt x="2707358" y="71499"/>
                  </a:lnTo>
                  <a:lnTo>
                    <a:pt x="2677796" y="41937"/>
                  </a:lnTo>
                  <a:lnTo>
                    <a:pt x="2642354" y="19403"/>
                  </a:lnTo>
                  <a:lnTo>
                    <a:pt x="2602178" y="5041"/>
                  </a:lnTo>
                  <a:lnTo>
                    <a:pt x="2558415" y="0"/>
                  </a:lnTo>
                  <a:close/>
                </a:path>
              </a:pathLst>
            </a:custGeom>
            <a:solidFill>
              <a:srgbClr val="FFFFFF"/>
            </a:solidFill>
          </p:spPr>
          <p:txBody>
            <a:bodyPr wrap="square" lIns="0" tIns="0" rIns="0" bIns="0" rtlCol="0"/>
            <a:lstStyle/>
            <a:p>
              <a:endParaRPr sz="1662"/>
            </a:p>
          </p:txBody>
        </p:sp>
        <p:sp>
          <p:nvSpPr>
            <p:cNvPr id="9" name="object 9"/>
            <p:cNvSpPr/>
            <p:nvPr/>
          </p:nvSpPr>
          <p:spPr>
            <a:xfrm>
              <a:off x="447293" y="1424178"/>
              <a:ext cx="2749550" cy="4238625"/>
            </a:xfrm>
            <a:custGeom>
              <a:avLst/>
              <a:gdLst/>
              <a:ahLst/>
              <a:cxnLst/>
              <a:rect l="l" t="t" r="r" b="b"/>
              <a:pathLst>
                <a:path w="2749550" h="4238625">
                  <a:moveTo>
                    <a:pt x="0" y="190881"/>
                  </a:moveTo>
                  <a:lnTo>
                    <a:pt x="5041" y="147117"/>
                  </a:lnTo>
                  <a:lnTo>
                    <a:pt x="19403" y="106941"/>
                  </a:lnTo>
                  <a:lnTo>
                    <a:pt x="41939" y="71499"/>
                  </a:lnTo>
                  <a:lnTo>
                    <a:pt x="71503" y="41937"/>
                  </a:lnTo>
                  <a:lnTo>
                    <a:pt x="106950" y="19403"/>
                  </a:lnTo>
                  <a:lnTo>
                    <a:pt x="147133" y="5041"/>
                  </a:lnTo>
                  <a:lnTo>
                    <a:pt x="190906" y="0"/>
                  </a:lnTo>
                  <a:lnTo>
                    <a:pt x="2558415" y="0"/>
                  </a:lnTo>
                  <a:lnTo>
                    <a:pt x="2602178" y="5041"/>
                  </a:lnTo>
                  <a:lnTo>
                    <a:pt x="2642354" y="19403"/>
                  </a:lnTo>
                  <a:lnTo>
                    <a:pt x="2677796" y="41937"/>
                  </a:lnTo>
                  <a:lnTo>
                    <a:pt x="2707358" y="71499"/>
                  </a:lnTo>
                  <a:lnTo>
                    <a:pt x="2729892" y="106941"/>
                  </a:lnTo>
                  <a:lnTo>
                    <a:pt x="2744254" y="147117"/>
                  </a:lnTo>
                  <a:lnTo>
                    <a:pt x="2749296" y="190881"/>
                  </a:lnTo>
                  <a:lnTo>
                    <a:pt x="2749296" y="4047363"/>
                  </a:lnTo>
                  <a:lnTo>
                    <a:pt x="2744254" y="4091126"/>
                  </a:lnTo>
                  <a:lnTo>
                    <a:pt x="2729892" y="4131302"/>
                  </a:lnTo>
                  <a:lnTo>
                    <a:pt x="2707358" y="4166744"/>
                  </a:lnTo>
                  <a:lnTo>
                    <a:pt x="2677796" y="4196306"/>
                  </a:lnTo>
                  <a:lnTo>
                    <a:pt x="2642354" y="4218840"/>
                  </a:lnTo>
                  <a:lnTo>
                    <a:pt x="2602178" y="4233202"/>
                  </a:lnTo>
                  <a:lnTo>
                    <a:pt x="2558415" y="4238244"/>
                  </a:lnTo>
                  <a:lnTo>
                    <a:pt x="190906" y="4238244"/>
                  </a:lnTo>
                  <a:lnTo>
                    <a:pt x="147133" y="4233202"/>
                  </a:lnTo>
                  <a:lnTo>
                    <a:pt x="106950" y="4218840"/>
                  </a:lnTo>
                  <a:lnTo>
                    <a:pt x="71503" y="4196306"/>
                  </a:lnTo>
                  <a:lnTo>
                    <a:pt x="41939" y="4166744"/>
                  </a:lnTo>
                  <a:lnTo>
                    <a:pt x="19403" y="4131302"/>
                  </a:lnTo>
                  <a:lnTo>
                    <a:pt x="5041" y="4091126"/>
                  </a:lnTo>
                  <a:lnTo>
                    <a:pt x="0" y="4047363"/>
                  </a:lnTo>
                  <a:lnTo>
                    <a:pt x="0" y="190881"/>
                  </a:lnTo>
                  <a:close/>
                </a:path>
              </a:pathLst>
            </a:custGeom>
            <a:ln w="19812">
              <a:solidFill>
                <a:srgbClr val="F79546"/>
              </a:solidFill>
            </a:ln>
          </p:spPr>
          <p:txBody>
            <a:bodyPr wrap="square" lIns="0" tIns="0" rIns="0" bIns="0" rtlCol="0"/>
            <a:lstStyle/>
            <a:p>
              <a:endParaRPr sz="1662" dirty="0"/>
            </a:p>
          </p:txBody>
        </p:sp>
        <p:pic>
          <p:nvPicPr>
            <p:cNvPr id="10" name="object 10"/>
            <p:cNvPicPr/>
            <p:nvPr/>
          </p:nvPicPr>
          <p:blipFill>
            <a:blip r:embed="rId5" cstate="print"/>
            <a:stretch>
              <a:fillRect/>
            </a:stretch>
          </p:blipFill>
          <p:spPr>
            <a:xfrm>
              <a:off x="446531" y="4646663"/>
              <a:ext cx="1464564" cy="716292"/>
            </a:xfrm>
            <a:prstGeom prst="rect">
              <a:avLst/>
            </a:prstGeom>
          </p:spPr>
        </p:pic>
        <p:pic>
          <p:nvPicPr>
            <p:cNvPr id="11" name="object 11"/>
            <p:cNvPicPr/>
            <p:nvPr/>
          </p:nvPicPr>
          <p:blipFill>
            <a:blip r:embed="rId6" cstate="print"/>
            <a:stretch>
              <a:fillRect/>
            </a:stretch>
          </p:blipFill>
          <p:spPr>
            <a:xfrm>
              <a:off x="451103" y="4736617"/>
              <a:ext cx="1455420" cy="583666"/>
            </a:xfrm>
            <a:prstGeom prst="rect">
              <a:avLst/>
            </a:prstGeom>
          </p:spPr>
        </p:pic>
        <p:pic>
          <p:nvPicPr>
            <p:cNvPr id="12" name="object 12"/>
            <p:cNvPicPr/>
            <p:nvPr/>
          </p:nvPicPr>
          <p:blipFill>
            <a:blip r:embed="rId7" cstate="print"/>
            <a:stretch>
              <a:fillRect/>
            </a:stretch>
          </p:blipFill>
          <p:spPr>
            <a:xfrm>
              <a:off x="493776" y="4674108"/>
              <a:ext cx="1374648" cy="626364"/>
            </a:xfrm>
            <a:prstGeom prst="rect">
              <a:avLst/>
            </a:prstGeom>
          </p:spPr>
        </p:pic>
        <p:sp>
          <p:nvSpPr>
            <p:cNvPr id="13" name="object 13"/>
            <p:cNvSpPr/>
            <p:nvPr/>
          </p:nvSpPr>
          <p:spPr>
            <a:xfrm>
              <a:off x="493776" y="4674108"/>
              <a:ext cx="1374775" cy="626745"/>
            </a:xfrm>
            <a:custGeom>
              <a:avLst/>
              <a:gdLst/>
              <a:ahLst/>
              <a:cxnLst/>
              <a:rect l="l" t="t" r="r" b="b"/>
              <a:pathLst>
                <a:path w="1374775" h="626745">
                  <a:moveTo>
                    <a:pt x="0" y="626364"/>
                  </a:moveTo>
                  <a:lnTo>
                    <a:pt x="1374648" y="626364"/>
                  </a:lnTo>
                  <a:lnTo>
                    <a:pt x="1374648" y="0"/>
                  </a:lnTo>
                  <a:lnTo>
                    <a:pt x="0" y="0"/>
                  </a:lnTo>
                  <a:lnTo>
                    <a:pt x="0" y="626364"/>
                  </a:lnTo>
                  <a:close/>
                </a:path>
              </a:pathLst>
            </a:custGeom>
            <a:ln w="9144">
              <a:solidFill>
                <a:srgbClr val="497DBA"/>
              </a:solidFill>
            </a:ln>
          </p:spPr>
          <p:txBody>
            <a:bodyPr wrap="square" lIns="0" tIns="0" rIns="0" bIns="0" rtlCol="0"/>
            <a:lstStyle/>
            <a:p>
              <a:endParaRPr sz="1662"/>
            </a:p>
          </p:txBody>
        </p:sp>
      </p:grpSp>
      <p:sp>
        <p:nvSpPr>
          <p:cNvPr id="15" name="object 15"/>
          <p:cNvSpPr txBox="1"/>
          <p:nvPr/>
        </p:nvSpPr>
        <p:spPr>
          <a:xfrm>
            <a:off x="460014" y="4688410"/>
            <a:ext cx="1264920" cy="352828"/>
          </a:xfrm>
          <a:prstGeom prst="rect">
            <a:avLst/>
          </a:prstGeom>
        </p:spPr>
        <p:txBody>
          <a:bodyPr vert="horz" wrap="square" lIns="0" tIns="11723" rIns="0" bIns="0" rtlCol="0">
            <a:spAutoFit/>
          </a:bodyPr>
          <a:lstStyle/>
          <a:p>
            <a:pPr algn="ctr">
              <a:spcBef>
                <a:spcPts val="92"/>
              </a:spcBef>
            </a:pPr>
            <a:r>
              <a:rPr sz="1108" u="sng" spc="-14" dirty="0">
                <a:uFill>
                  <a:solidFill>
                    <a:srgbClr val="000000"/>
                  </a:solidFill>
                </a:uFill>
                <a:latin typeface="Meiryo UI"/>
                <a:cs typeface="Meiryo UI"/>
              </a:rPr>
              <a:t>サポートのための</a:t>
            </a:r>
            <a:endParaRPr sz="1108">
              <a:latin typeface="Meiryo UI"/>
              <a:cs typeface="Meiryo UI"/>
            </a:endParaRPr>
          </a:p>
          <a:p>
            <a:pPr algn="ctr">
              <a:lnSpc>
                <a:spcPct val="100000"/>
              </a:lnSpc>
            </a:pPr>
            <a:r>
              <a:rPr sz="1108" u="sng" spc="-14" dirty="0">
                <a:uFill>
                  <a:solidFill>
                    <a:srgbClr val="000000"/>
                  </a:solidFill>
                </a:uFill>
                <a:latin typeface="Meiryo UI"/>
                <a:cs typeface="Meiryo UI"/>
              </a:rPr>
              <a:t>身体科医師が待機</a:t>
            </a:r>
            <a:endParaRPr sz="1108">
              <a:latin typeface="Meiryo UI"/>
              <a:cs typeface="Meiryo UI"/>
            </a:endParaRPr>
          </a:p>
        </p:txBody>
      </p:sp>
      <p:grpSp>
        <p:nvGrpSpPr>
          <p:cNvPr id="16" name="object 16"/>
          <p:cNvGrpSpPr/>
          <p:nvPr/>
        </p:nvGrpSpPr>
        <p:grpSpPr>
          <a:xfrm>
            <a:off x="590843" y="1262564"/>
            <a:ext cx="2093742" cy="711005"/>
            <a:chOff x="640080" y="1082027"/>
            <a:chExt cx="2268220" cy="770255"/>
          </a:xfrm>
        </p:grpSpPr>
        <p:pic>
          <p:nvPicPr>
            <p:cNvPr id="17" name="object 17"/>
            <p:cNvPicPr/>
            <p:nvPr/>
          </p:nvPicPr>
          <p:blipFill>
            <a:blip r:embed="rId8" cstate="print"/>
            <a:stretch>
              <a:fillRect/>
            </a:stretch>
          </p:blipFill>
          <p:spPr>
            <a:xfrm>
              <a:off x="640080" y="1082027"/>
              <a:ext cx="2267712" cy="769632"/>
            </a:xfrm>
            <a:prstGeom prst="rect">
              <a:avLst/>
            </a:prstGeom>
          </p:spPr>
        </p:pic>
        <p:pic>
          <p:nvPicPr>
            <p:cNvPr id="18" name="object 18"/>
            <p:cNvPicPr/>
            <p:nvPr/>
          </p:nvPicPr>
          <p:blipFill>
            <a:blip r:embed="rId9" cstate="print"/>
            <a:stretch>
              <a:fillRect/>
            </a:stretch>
          </p:blipFill>
          <p:spPr>
            <a:xfrm>
              <a:off x="1013460" y="1127734"/>
              <a:ext cx="1519428" cy="687349"/>
            </a:xfrm>
            <a:prstGeom prst="rect">
              <a:avLst/>
            </a:prstGeom>
          </p:spPr>
        </p:pic>
        <p:sp>
          <p:nvSpPr>
            <p:cNvPr id="19" name="object 19"/>
            <p:cNvSpPr/>
            <p:nvPr/>
          </p:nvSpPr>
          <p:spPr>
            <a:xfrm>
              <a:off x="699516" y="1103375"/>
              <a:ext cx="2153920" cy="655320"/>
            </a:xfrm>
            <a:custGeom>
              <a:avLst/>
              <a:gdLst/>
              <a:ahLst/>
              <a:cxnLst/>
              <a:rect l="l" t="t" r="r" b="b"/>
              <a:pathLst>
                <a:path w="2153920" h="655319">
                  <a:moveTo>
                    <a:pt x="2044191" y="0"/>
                  </a:moveTo>
                  <a:lnTo>
                    <a:pt x="109220" y="0"/>
                  </a:lnTo>
                  <a:lnTo>
                    <a:pt x="66704" y="8582"/>
                  </a:lnTo>
                  <a:lnTo>
                    <a:pt x="31988" y="31988"/>
                  </a:lnTo>
                  <a:lnTo>
                    <a:pt x="8582" y="66704"/>
                  </a:lnTo>
                  <a:lnTo>
                    <a:pt x="0" y="109220"/>
                  </a:lnTo>
                  <a:lnTo>
                    <a:pt x="0" y="546100"/>
                  </a:lnTo>
                  <a:lnTo>
                    <a:pt x="8582" y="588615"/>
                  </a:lnTo>
                  <a:lnTo>
                    <a:pt x="31988" y="623331"/>
                  </a:lnTo>
                  <a:lnTo>
                    <a:pt x="66704" y="646737"/>
                  </a:lnTo>
                  <a:lnTo>
                    <a:pt x="109220" y="655320"/>
                  </a:lnTo>
                  <a:lnTo>
                    <a:pt x="2044191" y="655320"/>
                  </a:lnTo>
                  <a:lnTo>
                    <a:pt x="2086707" y="646737"/>
                  </a:lnTo>
                  <a:lnTo>
                    <a:pt x="2121423" y="623331"/>
                  </a:lnTo>
                  <a:lnTo>
                    <a:pt x="2144829" y="588615"/>
                  </a:lnTo>
                  <a:lnTo>
                    <a:pt x="2153412" y="546100"/>
                  </a:lnTo>
                  <a:lnTo>
                    <a:pt x="2153412" y="109220"/>
                  </a:lnTo>
                  <a:lnTo>
                    <a:pt x="2144829" y="66704"/>
                  </a:lnTo>
                  <a:lnTo>
                    <a:pt x="2121423" y="31988"/>
                  </a:lnTo>
                  <a:lnTo>
                    <a:pt x="2086707" y="8582"/>
                  </a:lnTo>
                  <a:lnTo>
                    <a:pt x="2044191" y="0"/>
                  </a:lnTo>
                  <a:close/>
                </a:path>
              </a:pathLst>
            </a:custGeom>
            <a:solidFill>
              <a:srgbClr val="FFFFFF"/>
            </a:solidFill>
          </p:spPr>
          <p:txBody>
            <a:bodyPr wrap="square" lIns="0" tIns="0" rIns="0" bIns="0" rtlCol="0"/>
            <a:lstStyle/>
            <a:p>
              <a:endParaRPr sz="1662"/>
            </a:p>
          </p:txBody>
        </p:sp>
        <p:sp>
          <p:nvSpPr>
            <p:cNvPr id="20" name="object 20"/>
            <p:cNvSpPr/>
            <p:nvPr/>
          </p:nvSpPr>
          <p:spPr>
            <a:xfrm>
              <a:off x="699516" y="1103375"/>
              <a:ext cx="2153920" cy="655320"/>
            </a:xfrm>
            <a:custGeom>
              <a:avLst/>
              <a:gdLst/>
              <a:ahLst/>
              <a:cxnLst/>
              <a:rect l="l" t="t" r="r" b="b"/>
              <a:pathLst>
                <a:path w="2153920" h="655319">
                  <a:moveTo>
                    <a:pt x="0" y="109220"/>
                  </a:moveTo>
                  <a:lnTo>
                    <a:pt x="8582" y="66704"/>
                  </a:lnTo>
                  <a:lnTo>
                    <a:pt x="31988" y="31988"/>
                  </a:lnTo>
                  <a:lnTo>
                    <a:pt x="66704" y="8582"/>
                  </a:lnTo>
                  <a:lnTo>
                    <a:pt x="109220" y="0"/>
                  </a:lnTo>
                  <a:lnTo>
                    <a:pt x="2044191" y="0"/>
                  </a:lnTo>
                  <a:lnTo>
                    <a:pt x="2086707" y="8582"/>
                  </a:lnTo>
                  <a:lnTo>
                    <a:pt x="2121423" y="31988"/>
                  </a:lnTo>
                  <a:lnTo>
                    <a:pt x="2144829" y="66704"/>
                  </a:lnTo>
                  <a:lnTo>
                    <a:pt x="2153412" y="109220"/>
                  </a:lnTo>
                  <a:lnTo>
                    <a:pt x="2153412" y="546100"/>
                  </a:lnTo>
                  <a:lnTo>
                    <a:pt x="2144829" y="588615"/>
                  </a:lnTo>
                  <a:lnTo>
                    <a:pt x="2121423" y="623331"/>
                  </a:lnTo>
                  <a:lnTo>
                    <a:pt x="2086707" y="646737"/>
                  </a:lnTo>
                  <a:lnTo>
                    <a:pt x="2044191" y="655320"/>
                  </a:lnTo>
                  <a:lnTo>
                    <a:pt x="109220" y="655320"/>
                  </a:lnTo>
                  <a:lnTo>
                    <a:pt x="66704" y="646737"/>
                  </a:lnTo>
                  <a:lnTo>
                    <a:pt x="31988" y="623331"/>
                  </a:lnTo>
                  <a:lnTo>
                    <a:pt x="8582" y="588615"/>
                  </a:lnTo>
                  <a:lnTo>
                    <a:pt x="0" y="546100"/>
                  </a:lnTo>
                  <a:lnTo>
                    <a:pt x="0" y="109220"/>
                  </a:lnTo>
                  <a:close/>
                </a:path>
              </a:pathLst>
            </a:custGeom>
            <a:ln w="12192">
              <a:solidFill>
                <a:srgbClr val="F79546"/>
              </a:solidFill>
            </a:ln>
          </p:spPr>
          <p:txBody>
            <a:bodyPr wrap="square" lIns="0" tIns="0" rIns="0" bIns="0" rtlCol="0"/>
            <a:lstStyle/>
            <a:p>
              <a:endParaRPr sz="1662"/>
            </a:p>
          </p:txBody>
        </p:sp>
      </p:grpSp>
      <p:sp>
        <p:nvSpPr>
          <p:cNvPr id="21" name="object 21"/>
          <p:cNvSpPr txBox="1"/>
          <p:nvPr/>
        </p:nvSpPr>
        <p:spPr>
          <a:xfrm>
            <a:off x="1072333" y="1372655"/>
            <a:ext cx="1137138" cy="416757"/>
          </a:xfrm>
          <a:prstGeom prst="rect">
            <a:avLst/>
          </a:prstGeom>
        </p:spPr>
        <p:txBody>
          <a:bodyPr vert="horz" wrap="square" lIns="0" tIns="11723" rIns="0" bIns="0" rtlCol="0">
            <a:spAutoFit/>
          </a:bodyPr>
          <a:lstStyle/>
          <a:p>
            <a:pPr marL="39859">
              <a:spcBef>
                <a:spcPts val="92"/>
              </a:spcBef>
            </a:pPr>
            <a:r>
              <a:rPr sz="1662" spc="-9" dirty="0">
                <a:latin typeface="Meiryo UI"/>
                <a:cs typeface="Meiryo UI"/>
              </a:rPr>
              <a:t>精神科病院</a:t>
            </a:r>
            <a:endParaRPr sz="1662">
              <a:latin typeface="Meiryo UI"/>
              <a:cs typeface="Meiryo UI"/>
            </a:endParaRPr>
          </a:p>
          <a:p>
            <a:pPr marL="11723">
              <a:spcBef>
                <a:spcPts val="5"/>
              </a:spcBef>
            </a:pPr>
            <a:r>
              <a:rPr sz="969" spc="-9" dirty="0">
                <a:latin typeface="Meiryo UI"/>
                <a:cs typeface="Meiryo UI"/>
              </a:rPr>
              <a:t>（</a:t>
            </a:r>
            <a:r>
              <a:rPr sz="969" spc="-14" dirty="0">
                <a:latin typeface="Meiryo UI"/>
                <a:cs typeface="Meiryo UI"/>
              </a:rPr>
              <a:t>合併症支援病院</a:t>
            </a:r>
            <a:r>
              <a:rPr sz="969" spc="-46" dirty="0">
                <a:latin typeface="Meiryo UI"/>
                <a:cs typeface="Meiryo UI"/>
              </a:rPr>
              <a:t>）</a:t>
            </a:r>
            <a:endParaRPr sz="969">
              <a:latin typeface="Meiryo UI"/>
              <a:cs typeface="Meiryo UI"/>
            </a:endParaRPr>
          </a:p>
        </p:txBody>
      </p:sp>
      <p:grpSp>
        <p:nvGrpSpPr>
          <p:cNvPr id="22" name="object 22"/>
          <p:cNvGrpSpPr/>
          <p:nvPr/>
        </p:nvGrpSpPr>
        <p:grpSpPr>
          <a:xfrm>
            <a:off x="400930" y="3621716"/>
            <a:ext cx="1492934" cy="739140"/>
            <a:chOff x="434340" y="3637775"/>
            <a:chExt cx="1617345" cy="800735"/>
          </a:xfrm>
        </p:grpSpPr>
        <p:pic>
          <p:nvPicPr>
            <p:cNvPr id="23" name="object 23"/>
            <p:cNvPicPr/>
            <p:nvPr/>
          </p:nvPicPr>
          <p:blipFill>
            <a:blip r:embed="rId10" cstate="print"/>
            <a:stretch>
              <a:fillRect/>
            </a:stretch>
          </p:blipFill>
          <p:spPr>
            <a:xfrm>
              <a:off x="434340" y="3637775"/>
              <a:ext cx="1616963" cy="787920"/>
            </a:xfrm>
            <a:prstGeom prst="rect">
              <a:avLst/>
            </a:prstGeom>
          </p:spPr>
        </p:pic>
        <p:pic>
          <p:nvPicPr>
            <p:cNvPr id="24" name="object 24"/>
            <p:cNvPicPr/>
            <p:nvPr/>
          </p:nvPicPr>
          <p:blipFill>
            <a:blip r:embed="rId11" cstate="print"/>
            <a:stretch>
              <a:fillRect/>
            </a:stretch>
          </p:blipFill>
          <p:spPr>
            <a:xfrm>
              <a:off x="641604" y="3671328"/>
              <a:ext cx="1200912" cy="766559"/>
            </a:xfrm>
            <a:prstGeom prst="rect">
              <a:avLst/>
            </a:prstGeom>
          </p:spPr>
        </p:pic>
        <p:pic>
          <p:nvPicPr>
            <p:cNvPr id="25" name="object 25"/>
            <p:cNvPicPr/>
            <p:nvPr/>
          </p:nvPicPr>
          <p:blipFill>
            <a:blip r:embed="rId12" cstate="print"/>
            <a:stretch>
              <a:fillRect/>
            </a:stretch>
          </p:blipFill>
          <p:spPr>
            <a:xfrm>
              <a:off x="481584" y="3665219"/>
              <a:ext cx="1527048" cy="697992"/>
            </a:xfrm>
            <a:prstGeom prst="rect">
              <a:avLst/>
            </a:prstGeom>
          </p:spPr>
        </p:pic>
      </p:grpSp>
      <p:sp>
        <p:nvSpPr>
          <p:cNvPr id="26" name="object 26"/>
          <p:cNvSpPr txBox="1"/>
          <p:nvPr/>
        </p:nvSpPr>
        <p:spPr>
          <a:xfrm>
            <a:off x="444539" y="3647049"/>
            <a:ext cx="1409700" cy="581920"/>
          </a:xfrm>
          <a:prstGeom prst="rect">
            <a:avLst/>
          </a:prstGeom>
          <a:ln w="9144">
            <a:solidFill>
              <a:srgbClr val="497DBA"/>
            </a:solidFill>
          </a:ln>
        </p:spPr>
        <p:txBody>
          <a:bodyPr vert="horz" wrap="square" lIns="0" tIns="69752" rIns="0" bIns="0" rtlCol="0">
            <a:spAutoFit/>
          </a:bodyPr>
          <a:lstStyle/>
          <a:p>
            <a:pPr marL="271396" marR="266120" indent="92615">
              <a:spcBef>
                <a:spcPts val="549"/>
              </a:spcBef>
            </a:pPr>
            <a:r>
              <a:rPr sz="1108" u="sng" spc="-18" dirty="0">
                <a:uFill>
                  <a:solidFill>
                    <a:srgbClr val="000000"/>
                  </a:solidFill>
                </a:uFill>
                <a:latin typeface="Meiryo UI"/>
                <a:cs typeface="Meiryo UI"/>
              </a:rPr>
              <a:t>転院受入の</a:t>
            </a:r>
            <a:r>
              <a:rPr sz="1108" u="sng" spc="462" dirty="0">
                <a:uFill>
                  <a:solidFill>
                    <a:srgbClr val="000000"/>
                  </a:solidFill>
                </a:uFill>
                <a:latin typeface="Meiryo UI"/>
                <a:cs typeface="Meiryo UI"/>
              </a:rPr>
              <a:t>      </a:t>
            </a:r>
            <a:r>
              <a:rPr sz="1108" u="sng" spc="-23" dirty="0">
                <a:uFill>
                  <a:solidFill>
                    <a:srgbClr val="000000"/>
                  </a:solidFill>
                </a:uFill>
                <a:latin typeface="Meiryo UI"/>
                <a:cs typeface="Meiryo UI"/>
              </a:rPr>
              <a:t>ベッド・スタッフの</a:t>
            </a:r>
            <a:endParaRPr sz="1108">
              <a:latin typeface="Meiryo UI"/>
              <a:cs typeface="Meiryo UI"/>
            </a:endParaRPr>
          </a:p>
          <a:p>
            <a:pPr marL="562722"/>
            <a:r>
              <a:rPr sz="1108" u="sng" spc="-23" dirty="0">
                <a:uFill>
                  <a:solidFill>
                    <a:srgbClr val="000000"/>
                  </a:solidFill>
                </a:uFill>
                <a:latin typeface="Meiryo UI"/>
                <a:cs typeface="Meiryo UI"/>
              </a:rPr>
              <a:t>確保</a:t>
            </a:r>
            <a:endParaRPr sz="1108">
              <a:latin typeface="Meiryo UI"/>
              <a:cs typeface="Meiryo UI"/>
            </a:endParaRPr>
          </a:p>
        </p:txBody>
      </p:sp>
      <p:grpSp>
        <p:nvGrpSpPr>
          <p:cNvPr id="27" name="object 27"/>
          <p:cNvGrpSpPr/>
          <p:nvPr/>
        </p:nvGrpSpPr>
        <p:grpSpPr>
          <a:xfrm>
            <a:off x="602097" y="2368285"/>
            <a:ext cx="1546274" cy="720383"/>
            <a:chOff x="652272" y="2279891"/>
            <a:chExt cx="1675130" cy="780415"/>
          </a:xfrm>
        </p:grpSpPr>
        <p:pic>
          <p:nvPicPr>
            <p:cNvPr id="28" name="object 28"/>
            <p:cNvPicPr/>
            <p:nvPr/>
          </p:nvPicPr>
          <p:blipFill>
            <a:blip r:embed="rId13" cstate="print"/>
            <a:stretch>
              <a:fillRect/>
            </a:stretch>
          </p:blipFill>
          <p:spPr>
            <a:xfrm>
              <a:off x="652272" y="2279891"/>
              <a:ext cx="1674876" cy="780300"/>
            </a:xfrm>
            <a:prstGeom prst="rect">
              <a:avLst/>
            </a:prstGeom>
          </p:spPr>
        </p:pic>
        <p:pic>
          <p:nvPicPr>
            <p:cNvPr id="29" name="object 29"/>
            <p:cNvPicPr/>
            <p:nvPr/>
          </p:nvPicPr>
          <p:blipFill>
            <a:blip r:embed="rId14" cstate="print"/>
            <a:stretch>
              <a:fillRect/>
            </a:stretch>
          </p:blipFill>
          <p:spPr>
            <a:xfrm>
              <a:off x="699516" y="2307335"/>
              <a:ext cx="1584960" cy="690372"/>
            </a:xfrm>
            <a:prstGeom prst="rect">
              <a:avLst/>
            </a:prstGeom>
          </p:spPr>
        </p:pic>
        <p:sp>
          <p:nvSpPr>
            <p:cNvPr id="30" name="object 30"/>
            <p:cNvSpPr/>
            <p:nvPr/>
          </p:nvSpPr>
          <p:spPr>
            <a:xfrm>
              <a:off x="699516" y="2307335"/>
              <a:ext cx="1584960" cy="690880"/>
            </a:xfrm>
            <a:custGeom>
              <a:avLst/>
              <a:gdLst/>
              <a:ahLst/>
              <a:cxnLst/>
              <a:rect l="l" t="t" r="r" b="b"/>
              <a:pathLst>
                <a:path w="1584960" h="690880">
                  <a:moveTo>
                    <a:pt x="0" y="690372"/>
                  </a:moveTo>
                  <a:lnTo>
                    <a:pt x="1584960" y="690372"/>
                  </a:lnTo>
                  <a:lnTo>
                    <a:pt x="1584960" y="0"/>
                  </a:lnTo>
                  <a:lnTo>
                    <a:pt x="0" y="0"/>
                  </a:lnTo>
                  <a:lnTo>
                    <a:pt x="0" y="690372"/>
                  </a:lnTo>
                  <a:close/>
                </a:path>
              </a:pathLst>
            </a:custGeom>
            <a:ln w="9143">
              <a:solidFill>
                <a:srgbClr val="497DBA"/>
              </a:solidFill>
            </a:ln>
          </p:spPr>
          <p:txBody>
            <a:bodyPr wrap="square" lIns="0" tIns="0" rIns="0" bIns="0" rtlCol="0"/>
            <a:lstStyle/>
            <a:p>
              <a:endParaRPr sz="1662"/>
            </a:p>
          </p:txBody>
        </p:sp>
      </p:grpSp>
      <p:sp>
        <p:nvSpPr>
          <p:cNvPr id="31" name="object 31"/>
          <p:cNvSpPr txBox="1"/>
          <p:nvPr/>
        </p:nvSpPr>
        <p:spPr>
          <a:xfrm>
            <a:off x="816020" y="2532185"/>
            <a:ext cx="1123657" cy="352828"/>
          </a:xfrm>
          <a:prstGeom prst="rect">
            <a:avLst/>
          </a:prstGeom>
        </p:spPr>
        <p:txBody>
          <a:bodyPr vert="horz" wrap="square" lIns="0" tIns="11723" rIns="0" bIns="0" rtlCol="0">
            <a:spAutoFit/>
          </a:bodyPr>
          <a:lstStyle/>
          <a:p>
            <a:pPr marL="11723" marR="4689" indent="164127">
              <a:spcBef>
                <a:spcPts val="92"/>
              </a:spcBef>
            </a:pPr>
            <a:r>
              <a:rPr sz="1108" u="sng" spc="-18" dirty="0">
                <a:uFill>
                  <a:solidFill>
                    <a:srgbClr val="000000"/>
                  </a:solidFill>
                </a:uFill>
                <a:latin typeface="Meiryo UI"/>
                <a:cs typeface="Meiryo UI"/>
              </a:rPr>
              <a:t>コンサルを行う</a:t>
            </a:r>
            <a:r>
              <a:rPr sz="1108" u="sng" spc="462" dirty="0">
                <a:uFill>
                  <a:solidFill>
                    <a:srgbClr val="000000"/>
                  </a:solidFill>
                </a:uFill>
                <a:latin typeface="Meiryo UI"/>
                <a:cs typeface="Meiryo UI"/>
              </a:rPr>
              <a:t> </a:t>
            </a:r>
            <a:r>
              <a:rPr sz="1108" u="sng" spc="-14" dirty="0">
                <a:uFill>
                  <a:solidFill>
                    <a:srgbClr val="000000"/>
                  </a:solidFill>
                </a:uFill>
                <a:latin typeface="Meiryo UI"/>
                <a:cs typeface="Meiryo UI"/>
              </a:rPr>
              <a:t>精神科医師の配置</a:t>
            </a:r>
            <a:endParaRPr sz="1108">
              <a:latin typeface="Meiryo UI"/>
              <a:cs typeface="Meiryo UI"/>
            </a:endParaRPr>
          </a:p>
        </p:txBody>
      </p:sp>
      <p:grpSp>
        <p:nvGrpSpPr>
          <p:cNvPr id="32" name="object 32"/>
          <p:cNvGrpSpPr/>
          <p:nvPr/>
        </p:nvGrpSpPr>
        <p:grpSpPr>
          <a:xfrm>
            <a:off x="2343616" y="4391206"/>
            <a:ext cx="3573780" cy="2123049"/>
            <a:chOff x="2538917" y="4471390"/>
            <a:chExt cx="3871595" cy="2299970"/>
          </a:xfrm>
        </p:grpSpPr>
        <p:pic>
          <p:nvPicPr>
            <p:cNvPr id="33" name="object 33"/>
            <p:cNvPicPr/>
            <p:nvPr/>
          </p:nvPicPr>
          <p:blipFill>
            <a:blip r:embed="rId15" cstate="print"/>
            <a:stretch>
              <a:fillRect/>
            </a:stretch>
          </p:blipFill>
          <p:spPr>
            <a:xfrm>
              <a:off x="2578607" y="4471390"/>
              <a:ext cx="387108" cy="694969"/>
            </a:xfrm>
            <a:prstGeom prst="rect">
              <a:avLst/>
            </a:prstGeom>
          </p:spPr>
        </p:pic>
        <p:pic>
          <p:nvPicPr>
            <p:cNvPr id="34" name="object 34"/>
            <p:cNvPicPr/>
            <p:nvPr/>
          </p:nvPicPr>
          <p:blipFill>
            <a:blip r:embed="rId16" cstate="print"/>
            <a:stretch>
              <a:fillRect/>
            </a:stretch>
          </p:blipFill>
          <p:spPr>
            <a:xfrm>
              <a:off x="2625851" y="4497324"/>
              <a:ext cx="291084" cy="603503"/>
            </a:xfrm>
            <a:prstGeom prst="rect">
              <a:avLst/>
            </a:prstGeom>
          </p:spPr>
        </p:pic>
        <p:sp>
          <p:nvSpPr>
            <p:cNvPr id="35" name="object 35"/>
            <p:cNvSpPr/>
            <p:nvPr/>
          </p:nvSpPr>
          <p:spPr>
            <a:xfrm>
              <a:off x="2625851" y="4497324"/>
              <a:ext cx="291465" cy="603885"/>
            </a:xfrm>
            <a:custGeom>
              <a:avLst/>
              <a:gdLst/>
              <a:ahLst/>
              <a:cxnLst/>
              <a:rect l="l" t="t" r="r" b="b"/>
              <a:pathLst>
                <a:path w="291464" h="603885">
                  <a:moveTo>
                    <a:pt x="0" y="506983"/>
                  </a:moveTo>
                  <a:lnTo>
                    <a:pt x="143891" y="506983"/>
                  </a:lnTo>
                  <a:lnTo>
                    <a:pt x="143891" y="106044"/>
                  </a:lnTo>
                  <a:lnTo>
                    <a:pt x="93218" y="106044"/>
                  </a:lnTo>
                  <a:lnTo>
                    <a:pt x="192150" y="0"/>
                  </a:lnTo>
                  <a:lnTo>
                    <a:pt x="291084" y="106044"/>
                  </a:lnTo>
                  <a:lnTo>
                    <a:pt x="240411" y="106044"/>
                  </a:lnTo>
                  <a:lnTo>
                    <a:pt x="240411" y="603503"/>
                  </a:lnTo>
                  <a:lnTo>
                    <a:pt x="0" y="603503"/>
                  </a:lnTo>
                  <a:lnTo>
                    <a:pt x="0" y="506983"/>
                  </a:lnTo>
                  <a:close/>
                </a:path>
              </a:pathLst>
            </a:custGeom>
            <a:ln w="9144">
              <a:solidFill>
                <a:srgbClr val="97B853"/>
              </a:solidFill>
            </a:ln>
          </p:spPr>
          <p:txBody>
            <a:bodyPr wrap="square" lIns="0" tIns="0" rIns="0" bIns="0" rtlCol="0"/>
            <a:lstStyle/>
            <a:p>
              <a:endParaRPr sz="1662"/>
            </a:p>
          </p:txBody>
        </p:sp>
        <p:pic>
          <p:nvPicPr>
            <p:cNvPr id="36" name="object 36"/>
            <p:cNvPicPr/>
            <p:nvPr/>
          </p:nvPicPr>
          <p:blipFill>
            <a:blip r:embed="rId17" cstate="print"/>
            <a:stretch>
              <a:fillRect/>
            </a:stretch>
          </p:blipFill>
          <p:spPr>
            <a:xfrm>
              <a:off x="2538917" y="6205658"/>
              <a:ext cx="1216364" cy="373480"/>
            </a:xfrm>
            <a:prstGeom prst="rect">
              <a:avLst/>
            </a:prstGeom>
          </p:spPr>
        </p:pic>
        <p:pic>
          <p:nvPicPr>
            <p:cNvPr id="37" name="object 37"/>
            <p:cNvPicPr/>
            <p:nvPr/>
          </p:nvPicPr>
          <p:blipFill>
            <a:blip r:embed="rId18" cstate="print"/>
            <a:stretch>
              <a:fillRect/>
            </a:stretch>
          </p:blipFill>
          <p:spPr>
            <a:xfrm>
              <a:off x="2577083" y="6217920"/>
              <a:ext cx="1152144" cy="307848"/>
            </a:xfrm>
            <a:prstGeom prst="rect">
              <a:avLst/>
            </a:prstGeom>
          </p:spPr>
        </p:pic>
        <p:sp>
          <p:nvSpPr>
            <p:cNvPr id="38" name="object 38"/>
            <p:cNvSpPr/>
            <p:nvPr/>
          </p:nvSpPr>
          <p:spPr>
            <a:xfrm>
              <a:off x="2577083" y="6217920"/>
              <a:ext cx="1152525" cy="307975"/>
            </a:xfrm>
            <a:custGeom>
              <a:avLst/>
              <a:gdLst/>
              <a:ahLst/>
              <a:cxnLst/>
              <a:rect l="l" t="t" r="r" b="b"/>
              <a:pathLst>
                <a:path w="1152525" h="307975">
                  <a:moveTo>
                    <a:pt x="998219" y="0"/>
                  </a:moveTo>
                  <a:lnTo>
                    <a:pt x="998219" y="76961"/>
                  </a:lnTo>
                  <a:lnTo>
                    <a:pt x="0" y="76961"/>
                  </a:lnTo>
                  <a:lnTo>
                    <a:pt x="0" y="230885"/>
                  </a:lnTo>
                  <a:lnTo>
                    <a:pt x="998219" y="230885"/>
                  </a:lnTo>
                  <a:lnTo>
                    <a:pt x="998219" y="307847"/>
                  </a:lnTo>
                  <a:lnTo>
                    <a:pt x="1152144" y="153923"/>
                  </a:lnTo>
                  <a:lnTo>
                    <a:pt x="998219" y="0"/>
                  </a:lnTo>
                  <a:close/>
                </a:path>
              </a:pathLst>
            </a:custGeom>
            <a:ln w="9143">
              <a:solidFill>
                <a:srgbClr val="46AAC5"/>
              </a:solidFill>
            </a:ln>
          </p:spPr>
          <p:txBody>
            <a:bodyPr wrap="square" lIns="0" tIns="0" rIns="0" bIns="0" rtlCol="0"/>
            <a:lstStyle/>
            <a:p>
              <a:endParaRPr sz="1662"/>
            </a:p>
          </p:txBody>
        </p:sp>
        <p:pic>
          <p:nvPicPr>
            <p:cNvPr id="39" name="object 39"/>
            <p:cNvPicPr/>
            <p:nvPr/>
          </p:nvPicPr>
          <p:blipFill>
            <a:blip r:embed="rId19" cstate="print"/>
            <a:stretch>
              <a:fillRect/>
            </a:stretch>
          </p:blipFill>
          <p:spPr>
            <a:xfrm>
              <a:off x="3669791" y="5856728"/>
              <a:ext cx="2740152" cy="905281"/>
            </a:xfrm>
            <a:prstGeom prst="rect">
              <a:avLst/>
            </a:prstGeom>
          </p:spPr>
        </p:pic>
        <p:pic>
          <p:nvPicPr>
            <p:cNvPr id="40" name="object 40"/>
            <p:cNvPicPr/>
            <p:nvPr/>
          </p:nvPicPr>
          <p:blipFill>
            <a:blip r:embed="rId20" cstate="print"/>
            <a:stretch>
              <a:fillRect/>
            </a:stretch>
          </p:blipFill>
          <p:spPr>
            <a:xfrm>
              <a:off x="3758183" y="5867397"/>
              <a:ext cx="2560319" cy="903719"/>
            </a:xfrm>
            <a:prstGeom prst="rect">
              <a:avLst/>
            </a:prstGeom>
          </p:spPr>
        </p:pic>
        <p:sp>
          <p:nvSpPr>
            <p:cNvPr id="41" name="object 41"/>
            <p:cNvSpPr/>
            <p:nvPr/>
          </p:nvSpPr>
          <p:spPr>
            <a:xfrm>
              <a:off x="3729227" y="5878068"/>
              <a:ext cx="2626360" cy="791210"/>
            </a:xfrm>
            <a:custGeom>
              <a:avLst/>
              <a:gdLst/>
              <a:ahLst/>
              <a:cxnLst/>
              <a:rect l="l" t="t" r="r" b="b"/>
              <a:pathLst>
                <a:path w="2626360" h="791209">
                  <a:moveTo>
                    <a:pt x="2494026" y="0"/>
                  </a:moveTo>
                  <a:lnTo>
                    <a:pt x="131825" y="0"/>
                  </a:lnTo>
                  <a:lnTo>
                    <a:pt x="90172" y="6720"/>
                  </a:lnTo>
                  <a:lnTo>
                    <a:pt x="53986" y="25433"/>
                  </a:lnTo>
                  <a:lnTo>
                    <a:pt x="25444" y="53969"/>
                  </a:lnTo>
                  <a:lnTo>
                    <a:pt x="6723" y="90157"/>
                  </a:lnTo>
                  <a:lnTo>
                    <a:pt x="0" y="131825"/>
                  </a:lnTo>
                  <a:lnTo>
                    <a:pt x="0" y="659129"/>
                  </a:lnTo>
                  <a:lnTo>
                    <a:pt x="6723" y="700798"/>
                  </a:lnTo>
                  <a:lnTo>
                    <a:pt x="25444" y="736986"/>
                  </a:lnTo>
                  <a:lnTo>
                    <a:pt x="53986" y="765522"/>
                  </a:lnTo>
                  <a:lnTo>
                    <a:pt x="90172" y="784235"/>
                  </a:lnTo>
                  <a:lnTo>
                    <a:pt x="131825" y="790955"/>
                  </a:lnTo>
                  <a:lnTo>
                    <a:pt x="2494026" y="790955"/>
                  </a:lnTo>
                  <a:lnTo>
                    <a:pt x="2535679" y="784235"/>
                  </a:lnTo>
                  <a:lnTo>
                    <a:pt x="2571865" y="765522"/>
                  </a:lnTo>
                  <a:lnTo>
                    <a:pt x="2600407" y="736986"/>
                  </a:lnTo>
                  <a:lnTo>
                    <a:pt x="2619128" y="700798"/>
                  </a:lnTo>
                  <a:lnTo>
                    <a:pt x="2625852" y="659129"/>
                  </a:lnTo>
                  <a:lnTo>
                    <a:pt x="2625852" y="131825"/>
                  </a:lnTo>
                  <a:lnTo>
                    <a:pt x="2619128" y="90157"/>
                  </a:lnTo>
                  <a:lnTo>
                    <a:pt x="2600407" y="53969"/>
                  </a:lnTo>
                  <a:lnTo>
                    <a:pt x="2571865" y="25433"/>
                  </a:lnTo>
                  <a:lnTo>
                    <a:pt x="2535679" y="6720"/>
                  </a:lnTo>
                  <a:lnTo>
                    <a:pt x="2494026" y="0"/>
                  </a:lnTo>
                  <a:close/>
                </a:path>
              </a:pathLst>
            </a:custGeom>
            <a:solidFill>
              <a:srgbClr val="FFFFFF"/>
            </a:solidFill>
          </p:spPr>
          <p:txBody>
            <a:bodyPr wrap="square" lIns="0" tIns="0" rIns="0" bIns="0" rtlCol="0"/>
            <a:lstStyle/>
            <a:p>
              <a:endParaRPr sz="1662"/>
            </a:p>
          </p:txBody>
        </p:sp>
        <p:sp>
          <p:nvSpPr>
            <p:cNvPr id="42" name="object 42"/>
            <p:cNvSpPr/>
            <p:nvPr/>
          </p:nvSpPr>
          <p:spPr>
            <a:xfrm>
              <a:off x="3729227" y="5878068"/>
              <a:ext cx="2626360" cy="791210"/>
            </a:xfrm>
            <a:custGeom>
              <a:avLst/>
              <a:gdLst/>
              <a:ahLst/>
              <a:cxnLst/>
              <a:rect l="l" t="t" r="r" b="b"/>
              <a:pathLst>
                <a:path w="2626360" h="791209">
                  <a:moveTo>
                    <a:pt x="0" y="131825"/>
                  </a:moveTo>
                  <a:lnTo>
                    <a:pt x="6723" y="90157"/>
                  </a:lnTo>
                  <a:lnTo>
                    <a:pt x="25444" y="53969"/>
                  </a:lnTo>
                  <a:lnTo>
                    <a:pt x="53986" y="25433"/>
                  </a:lnTo>
                  <a:lnTo>
                    <a:pt x="90172" y="6720"/>
                  </a:lnTo>
                  <a:lnTo>
                    <a:pt x="131825" y="0"/>
                  </a:lnTo>
                  <a:lnTo>
                    <a:pt x="2494026" y="0"/>
                  </a:lnTo>
                  <a:lnTo>
                    <a:pt x="2535679" y="6720"/>
                  </a:lnTo>
                  <a:lnTo>
                    <a:pt x="2571865" y="25433"/>
                  </a:lnTo>
                  <a:lnTo>
                    <a:pt x="2600407" y="53969"/>
                  </a:lnTo>
                  <a:lnTo>
                    <a:pt x="2619128" y="90157"/>
                  </a:lnTo>
                  <a:lnTo>
                    <a:pt x="2625852" y="131825"/>
                  </a:lnTo>
                  <a:lnTo>
                    <a:pt x="2625852" y="659129"/>
                  </a:lnTo>
                  <a:lnTo>
                    <a:pt x="2619128" y="700798"/>
                  </a:lnTo>
                  <a:lnTo>
                    <a:pt x="2600407" y="736986"/>
                  </a:lnTo>
                  <a:lnTo>
                    <a:pt x="2571865" y="765522"/>
                  </a:lnTo>
                  <a:lnTo>
                    <a:pt x="2535679" y="784235"/>
                  </a:lnTo>
                  <a:lnTo>
                    <a:pt x="2494026" y="790955"/>
                  </a:lnTo>
                  <a:lnTo>
                    <a:pt x="131825" y="790955"/>
                  </a:lnTo>
                  <a:lnTo>
                    <a:pt x="90172" y="784235"/>
                  </a:lnTo>
                  <a:lnTo>
                    <a:pt x="53986" y="765522"/>
                  </a:lnTo>
                  <a:lnTo>
                    <a:pt x="25444" y="736986"/>
                  </a:lnTo>
                  <a:lnTo>
                    <a:pt x="6723" y="700798"/>
                  </a:lnTo>
                  <a:lnTo>
                    <a:pt x="0" y="659129"/>
                  </a:lnTo>
                  <a:lnTo>
                    <a:pt x="0" y="131825"/>
                  </a:lnTo>
                  <a:close/>
                </a:path>
              </a:pathLst>
            </a:custGeom>
            <a:ln w="12192">
              <a:solidFill>
                <a:srgbClr val="F79546"/>
              </a:solidFill>
            </a:ln>
          </p:spPr>
          <p:txBody>
            <a:bodyPr wrap="square" lIns="0" tIns="0" rIns="0" bIns="0" rtlCol="0"/>
            <a:lstStyle/>
            <a:p>
              <a:endParaRPr sz="1662"/>
            </a:p>
          </p:txBody>
        </p:sp>
      </p:grpSp>
      <p:sp>
        <p:nvSpPr>
          <p:cNvPr id="43" name="object 43"/>
          <p:cNvSpPr txBox="1"/>
          <p:nvPr/>
        </p:nvSpPr>
        <p:spPr>
          <a:xfrm>
            <a:off x="3592186" y="5748856"/>
            <a:ext cx="2122463" cy="608604"/>
          </a:xfrm>
          <a:prstGeom prst="rect">
            <a:avLst/>
          </a:prstGeom>
        </p:spPr>
        <p:txBody>
          <a:bodyPr vert="horz" wrap="square" lIns="0" tIns="11723" rIns="0" bIns="0" rtlCol="0">
            <a:spAutoFit/>
          </a:bodyPr>
          <a:lstStyle/>
          <a:p>
            <a:pPr marL="2931" algn="ctr">
              <a:spcBef>
                <a:spcPts val="92"/>
              </a:spcBef>
            </a:pPr>
            <a:r>
              <a:rPr sz="1662" spc="-14" dirty="0">
                <a:latin typeface="Meiryo UI"/>
                <a:cs typeface="Meiryo UI"/>
              </a:rPr>
              <a:t>検証会議</a:t>
            </a:r>
            <a:endParaRPr sz="1662">
              <a:latin typeface="Meiryo UI"/>
              <a:cs typeface="Meiryo UI"/>
            </a:endParaRPr>
          </a:p>
          <a:p>
            <a:pPr algn="ctr">
              <a:lnSpc>
                <a:spcPct val="100000"/>
              </a:lnSpc>
            </a:pPr>
            <a:r>
              <a:rPr sz="1108" spc="-23" dirty="0">
                <a:latin typeface="Meiryo UI"/>
                <a:cs typeface="Meiryo UI"/>
              </a:rPr>
              <a:t>（</a:t>
            </a:r>
            <a:r>
              <a:rPr sz="1108" spc="-28" dirty="0">
                <a:latin typeface="Meiryo UI"/>
                <a:cs typeface="Meiryo UI"/>
              </a:rPr>
              <a:t>行政・精神科・救命救急センターや</a:t>
            </a:r>
            <a:endParaRPr sz="1108">
              <a:latin typeface="Meiryo UI"/>
              <a:cs typeface="Meiryo UI"/>
            </a:endParaRPr>
          </a:p>
          <a:p>
            <a:pPr marL="3517" algn="ctr"/>
            <a:r>
              <a:rPr sz="1108" spc="-23" dirty="0">
                <a:latin typeface="Meiryo UI"/>
                <a:cs typeface="Meiryo UI"/>
              </a:rPr>
              <a:t>二次救急病院・医師会</a:t>
            </a:r>
            <a:r>
              <a:rPr sz="1108" spc="-46" dirty="0">
                <a:latin typeface="Meiryo UI"/>
                <a:cs typeface="Meiryo UI"/>
              </a:rPr>
              <a:t>）</a:t>
            </a:r>
            <a:endParaRPr sz="1108">
              <a:latin typeface="Meiryo UI"/>
              <a:cs typeface="Meiryo UI"/>
            </a:endParaRPr>
          </a:p>
        </p:txBody>
      </p:sp>
      <p:grpSp>
        <p:nvGrpSpPr>
          <p:cNvPr id="44" name="object 44"/>
          <p:cNvGrpSpPr/>
          <p:nvPr/>
        </p:nvGrpSpPr>
        <p:grpSpPr>
          <a:xfrm>
            <a:off x="3508482" y="5416764"/>
            <a:ext cx="2264898" cy="395654"/>
            <a:chOff x="3800855" y="5582411"/>
            <a:chExt cx="2453640" cy="428625"/>
          </a:xfrm>
        </p:grpSpPr>
        <p:pic>
          <p:nvPicPr>
            <p:cNvPr id="45" name="object 45"/>
            <p:cNvPicPr/>
            <p:nvPr/>
          </p:nvPicPr>
          <p:blipFill>
            <a:blip r:embed="rId21" cstate="print"/>
            <a:stretch>
              <a:fillRect/>
            </a:stretch>
          </p:blipFill>
          <p:spPr>
            <a:xfrm>
              <a:off x="3800855" y="5591555"/>
              <a:ext cx="2453640" cy="356666"/>
            </a:xfrm>
            <a:prstGeom prst="rect">
              <a:avLst/>
            </a:prstGeom>
          </p:spPr>
        </p:pic>
        <p:pic>
          <p:nvPicPr>
            <p:cNvPr id="46" name="object 46"/>
            <p:cNvPicPr/>
            <p:nvPr/>
          </p:nvPicPr>
          <p:blipFill>
            <a:blip r:embed="rId22" cstate="print"/>
            <a:stretch>
              <a:fillRect/>
            </a:stretch>
          </p:blipFill>
          <p:spPr>
            <a:xfrm>
              <a:off x="3890771" y="5582411"/>
              <a:ext cx="2275331" cy="428205"/>
            </a:xfrm>
            <a:prstGeom prst="rect">
              <a:avLst/>
            </a:prstGeom>
          </p:spPr>
        </p:pic>
        <p:pic>
          <p:nvPicPr>
            <p:cNvPr id="47" name="object 47"/>
            <p:cNvPicPr/>
            <p:nvPr/>
          </p:nvPicPr>
          <p:blipFill>
            <a:blip r:embed="rId23" cstate="print"/>
            <a:stretch>
              <a:fillRect/>
            </a:stretch>
          </p:blipFill>
          <p:spPr>
            <a:xfrm>
              <a:off x="3848099" y="5615939"/>
              <a:ext cx="2363724" cy="266700"/>
            </a:xfrm>
            <a:prstGeom prst="rect">
              <a:avLst/>
            </a:prstGeom>
          </p:spPr>
        </p:pic>
        <p:sp>
          <p:nvSpPr>
            <p:cNvPr id="48" name="object 48"/>
            <p:cNvSpPr/>
            <p:nvPr/>
          </p:nvSpPr>
          <p:spPr>
            <a:xfrm>
              <a:off x="3848099" y="5615939"/>
              <a:ext cx="2364105" cy="266700"/>
            </a:xfrm>
            <a:custGeom>
              <a:avLst/>
              <a:gdLst/>
              <a:ahLst/>
              <a:cxnLst/>
              <a:rect l="l" t="t" r="r" b="b"/>
              <a:pathLst>
                <a:path w="2364104" h="266700">
                  <a:moveTo>
                    <a:pt x="0" y="44450"/>
                  </a:moveTo>
                  <a:lnTo>
                    <a:pt x="3498" y="27148"/>
                  </a:lnTo>
                  <a:lnTo>
                    <a:pt x="13033" y="13019"/>
                  </a:lnTo>
                  <a:lnTo>
                    <a:pt x="27164" y="3493"/>
                  </a:lnTo>
                  <a:lnTo>
                    <a:pt x="44450" y="0"/>
                  </a:lnTo>
                  <a:lnTo>
                    <a:pt x="2319274" y="0"/>
                  </a:lnTo>
                  <a:lnTo>
                    <a:pt x="2336559" y="3493"/>
                  </a:lnTo>
                  <a:lnTo>
                    <a:pt x="2350690" y="13019"/>
                  </a:lnTo>
                  <a:lnTo>
                    <a:pt x="2360225" y="27148"/>
                  </a:lnTo>
                  <a:lnTo>
                    <a:pt x="2363724" y="44450"/>
                  </a:lnTo>
                  <a:lnTo>
                    <a:pt x="2363724" y="222250"/>
                  </a:lnTo>
                  <a:lnTo>
                    <a:pt x="2360225" y="239551"/>
                  </a:lnTo>
                  <a:lnTo>
                    <a:pt x="2350690" y="253680"/>
                  </a:lnTo>
                  <a:lnTo>
                    <a:pt x="2336559" y="263206"/>
                  </a:lnTo>
                  <a:lnTo>
                    <a:pt x="2319274" y="266700"/>
                  </a:lnTo>
                  <a:lnTo>
                    <a:pt x="44450" y="266700"/>
                  </a:lnTo>
                  <a:lnTo>
                    <a:pt x="27164" y="263206"/>
                  </a:lnTo>
                  <a:lnTo>
                    <a:pt x="13033" y="253680"/>
                  </a:lnTo>
                  <a:lnTo>
                    <a:pt x="3498" y="239551"/>
                  </a:lnTo>
                  <a:lnTo>
                    <a:pt x="0" y="222250"/>
                  </a:lnTo>
                  <a:lnTo>
                    <a:pt x="0" y="44450"/>
                  </a:lnTo>
                  <a:close/>
                </a:path>
              </a:pathLst>
            </a:custGeom>
            <a:ln w="9144">
              <a:solidFill>
                <a:srgbClr val="F69240"/>
              </a:solidFill>
            </a:ln>
          </p:spPr>
          <p:txBody>
            <a:bodyPr wrap="square" lIns="0" tIns="0" rIns="0" bIns="0" rtlCol="0"/>
            <a:lstStyle/>
            <a:p>
              <a:endParaRPr sz="1662"/>
            </a:p>
          </p:txBody>
        </p:sp>
      </p:grpSp>
      <p:sp>
        <p:nvSpPr>
          <p:cNvPr id="49" name="object 49"/>
          <p:cNvSpPr txBox="1"/>
          <p:nvPr/>
        </p:nvSpPr>
        <p:spPr>
          <a:xfrm>
            <a:off x="3557927" y="5470316"/>
            <a:ext cx="2170528" cy="195912"/>
          </a:xfrm>
          <a:prstGeom prst="rect">
            <a:avLst/>
          </a:prstGeom>
        </p:spPr>
        <p:txBody>
          <a:bodyPr vert="horz" wrap="square" lIns="0" tIns="11137" rIns="0" bIns="0" rtlCol="0">
            <a:spAutoFit/>
          </a:bodyPr>
          <a:lstStyle/>
          <a:p>
            <a:pPr marL="164127">
              <a:spcBef>
                <a:spcPts val="88"/>
              </a:spcBef>
            </a:pPr>
            <a:r>
              <a:rPr sz="1200" spc="-23" dirty="0">
                <a:latin typeface="Meiryo UI"/>
                <a:cs typeface="Meiryo UI"/>
              </a:rPr>
              <a:t>課題の集約・改善方策の検討</a:t>
            </a:r>
            <a:endParaRPr sz="1200">
              <a:latin typeface="Meiryo UI"/>
              <a:cs typeface="Meiryo UI"/>
            </a:endParaRPr>
          </a:p>
        </p:txBody>
      </p:sp>
      <p:grpSp>
        <p:nvGrpSpPr>
          <p:cNvPr id="50" name="object 50"/>
          <p:cNvGrpSpPr/>
          <p:nvPr/>
        </p:nvGrpSpPr>
        <p:grpSpPr>
          <a:xfrm>
            <a:off x="1731734" y="5934456"/>
            <a:ext cx="1133035" cy="571500"/>
            <a:chOff x="1876044" y="6143244"/>
            <a:chExt cx="1227455" cy="619125"/>
          </a:xfrm>
        </p:grpSpPr>
        <p:pic>
          <p:nvPicPr>
            <p:cNvPr id="51" name="object 51"/>
            <p:cNvPicPr/>
            <p:nvPr/>
          </p:nvPicPr>
          <p:blipFill>
            <a:blip r:embed="rId24" cstate="print"/>
            <a:stretch>
              <a:fillRect/>
            </a:stretch>
          </p:blipFill>
          <p:spPr>
            <a:xfrm>
              <a:off x="1876044" y="6143244"/>
              <a:ext cx="1226832" cy="585254"/>
            </a:xfrm>
            <a:prstGeom prst="rect">
              <a:avLst/>
            </a:prstGeom>
          </p:spPr>
        </p:pic>
        <p:pic>
          <p:nvPicPr>
            <p:cNvPr id="52" name="object 52"/>
            <p:cNvPicPr/>
            <p:nvPr/>
          </p:nvPicPr>
          <p:blipFill>
            <a:blip r:embed="rId25" cstate="print"/>
            <a:stretch>
              <a:fillRect/>
            </a:stretch>
          </p:blipFill>
          <p:spPr>
            <a:xfrm>
              <a:off x="1965960" y="6156956"/>
              <a:ext cx="1046988" cy="605053"/>
            </a:xfrm>
            <a:prstGeom prst="rect">
              <a:avLst/>
            </a:prstGeom>
          </p:spPr>
        </p:pic>
        <p:sp>
          <p:nvSpPr>
            <p:cNvPr id="53" name="object 53"/>
            <p:cNvSpPr/>
            <p:nvPr/>
          </p:nvSpPr>
          <p:spPr>
            <a:xfrm>
              <a:off x="1935480" y="6164580"/>
              <a:ext cx="1112520" cy="471170"/>
            </a:xfrm>
            <a:custGeom>
              <a:avLst/>
              <a:gdLst/>
              <a:ahLst/>
              <a:cxnLst/>
              <a:rect l="l" t="t" r="r" b="b"/>
              <a:pathLst>
                <a:path w="1112520" h="471170">
                  <a:moveTo>
                    <a:pt x="1034033" y="0"/>
                  </a:moveTo>
                  <a:lnTo>
                    <a:pt x="78486" y="0"/>
                  </a:lnTo>
                  <a:lnTo>
                    <a:pt x="47952" y="6168"/>
                  </a:lnTo>
                  <a:lnTo>
                    <a:pt x="23002" y="22988"/>
                  </a:lnTo>
                  <a:lnTo>
                    <a:pt x="6173" y="47936"/>
                  </a:lnTo>
                  <a:lnTo>
                    <a:pt x="0" y="78486"/>
                  </a:lnTo>
                  <a:lnTo>
                    <a:pt x="0" y="392430"/>
                  </a:lnTo>
                  <a:lnTo>
                    <a:pt x="6173" y="422979"/>
                  </a:lnTo>
                  <a:lnTo>
                    <a:pt x="23002" y="447927"/>
                  </a:lnTo>
                  <a:lnTo>
                    <a:pt x="47952" y="464747"/>
                  </a:lnTo>
                  <a:lnTo>
                    <a:pt x="78486" y="470916"/>
                  </a:lnTo>
                  <a:lnTo>
                    <a:pt x="1034033" y="470916"/>
                  </a:lnTo>
                  <a:lnTo>
                    <a:pt x="1064567" y="464747"/>
                  </a:lnTo>
                  <a:lnTo>
                    <a:pt x="1089517" y="447927"/>
                  </a:lnTo>
                  <a:lnTo>
                    <a:pt x="1106346" y="422979"/>
                  </a:lnTo>
                  <a:lnTo>
                    <a:pt x="1112520" y="392430"/>
                  </a:lnTo>
                  <a:lnTo>
                    <a:pt x="1112520" y="78486"/>
                  </a:lnTo>
                  <a:lnTo>
                    <a:pt x="1106346" y="47936"/>
                  </a:lnTo>
                  <a:lnTo>
                    <a:pt x="1089517" y="22988"/>
                  </a:lnTo>
                  <a:lnTo>
                    <a:pt x="1064567" y="6168"/>
                  </a:lnTo>
                  <a:lnTo>
                    <a:pt x="1034033" y="0"/>
                  </a:lnTo>
                  <a:close/>
                </a:path>
              </a:pathLst>
            </a:custGeom>
            <a:solidFill>
              <a:srgbClr val="FFFFFF"/>
            </a:solidFill>
          </p:spPr>
          <p:txBody>
            <a:bodyPr wrap="square" lIns="0" tIns="0" rIns="0" bIns="0" rtlCol="0"/>
            <a:lstStyle/>
            <a:p>
              <a:endParaRPr sz="1662"/>
            </a:p>
          </p:txBody>
        </p:sp>
        <p:sp>
          <p:nvSpPr>
            <p:cNvPr id="54" name="object 54"/>
            <p:cNvSpPr/>
            <p:nvPr/>
          </p:nvSpPr>
          <p:spPr>
            <a:xfrm>
              <a:off x="1935480" y="6164580"/>
              <a:ext cx="1112520" cy="471170"/>
            </a:xfrm>
            <a:custGeom>
              <a:avLst/>
              <a:gdLst/>
              <a:ahLst/>
              <a:cxnLst/>
              <a:rect l="l" t="t" r="r" b="b"/>
              <a:pathLst>
                <a:path w="1112520" h="471170">
                  <a:moveTo>
                    <a:pt x="0" y="78486"/>
                  </a:moveTo>
                  <a:lnTo>
                    <a:pt x="6173" y="47936"/>
                  </a:lnTo>
                  <a:lnTo>
                    <a:pt x="23002" y="22988"/>
                  </a:lnTo>
                  <a:lnTo>
                    <a:pt x="47952" y="6168"/>
                  </a:lnTo>
                  <a:lnTo>
                    <a:pt x="78486" y="0"/>
                  </a:lnTo>
                  <a:lnTo>
                    <a:pt x="1034033" y="0"/>
                  </a:lnTo>
                  <a:lnTo>
                    <a:pt x="1064567" y="6168"/>
                  </a:lnTo>
                  <a:lnTo>
                    <a:pt x="1089517" y="22988"/>
                  </a:lnTo>
                  <a:lnTo>
                    <a:pt x="1106346" y="47936"/>
                  </a:lnTo>
                  <a:lnTo>
                    <a:pt x="1112520" y="78486"/>
                  </a:lnTo>
                  <a:lnTo>
                    <a:pt x="1112520" y="392430"/>
                  </a:lnTo>
                  <a:lnTo>
                    <a:pt x="1106346" y="422979"/>
                  </a:lnTo>
                  <a:lnTo>
                    <a:pt x="1089517" y="447927"/>
                  </a:lnTo>
                  <a:lnTo>
                    <a:pt x="1064567" y="464747"/>
                  </a:lnTo>
                  <a:lnTo>
                    <a:pt x="1034033" y="470916"/>
                  </a:lnTo>
                  <a:lnTo>
                    <a:pt x="78486" y="470916"/>
                  </a:lnTo>
                  <a:lnTo>
                    <a:pt x="47952" y="464747"/>
                  </a:lnTo>
                  <a:lnTo>
                    <a:pt x="23002" y="447927"/>
                  </a:lnTo>
                  <a:lnTo>
                    <a:pt x="6173" y="422979"/>
                  </a:lnTo>
                  <a:lnTo>
                    <a:pt x="0" y="392430"/>
                  </a:lnTo>
                  <a:lnTo>
                    <a:pt x="0" y="78486"/>
                  </a:lnTo>
                  <a:close/>
                </a:path>
              </a:pathLst>
            </a:custGeom>
            <a:ln w="12192">
              <a:solidFill>
                <a:srgbClr val="F79546"/>
              </a:solidFill>
            </a:ln>
          </p:spPr>
          <p:txBody>
            <a:bodyPr wrap="square" lIns="0" tIns="0" rIns="0" bIns="0" rtlCol="0"/>
            <a:lstStyle/>
            <a:p>
              <a:endParaRPr sz="1662"/>
            </a:p>
          </p:txBody>
        </p:sp>
      </p:grpSp>
      <p:sp>
        <p:nvSpPr>
          <p:cNvPr id="55" name="object 55"/>
          <p:cNvSpPr txBox="1"/>
          <p:nvPr/>
        </p:nvSpPr>
        <p:spPr>
          <a:xfrm>
            <a:off x="1936651" y="5992509"/>
            <a:ext cx="726831" cy="352828"/>
          </a:xfrm>
          <a:prstGeom prst="rect">
            <a:avLst/>
          </a:prstGeom>
        </p:spPr>
        <p:txBody>
          <a:bodyPr vert="horz" wrap="square" lIns="0" tIns="11723" rIns="0" bIns="0" rtlCol="0">
            <a:spAutoFit/>
          </a:bodyPr>
          <a:lstStyle/>
          <a:p>
            <a:pPr marL="82064" marR="4689" indent="-70340">
              <a:spcBef>
                <a:spcPts val="92"/>
              </a:spcBef>
            </a:pPr>
            <a:r>
              <a:rPr sz="1108" spc="-9" dirty="0">
                <a:latin typeface="Meiryo UI"/>
                <a:cs typeface="Meiryo UI"/>
              </a:rPr>
              <a:t>大阪精神科</a:t>
            </a:r>
            <a:r>
              <a:rPr sz="1108" spc="-14" dirty="0">
                <a:latin typeface="Meiryo UI"/>
                <a:cs typeface="Meiryo UI"/>
              </a:rPr>
              <a:t>病院協会</a:t>
            </a:r>
            <a:endParaRPr sz="1108">
              <a:latin typeface="Meiryo UI"/>
              <a:cs typeface="Meiryo UI"/>
            </a:endParaRPr>
          </a:p>
        </p:txBody>
      </p:sp>
      <p:grpSp>
        <p:nvGrpSpPr>
          <p:cNvPr id="56" name="object 56"/>
          <p:cNvGrpSpPr/>
          <p:nvPr/>
        </p:nvGrpSpPr>
        <p:grpSpPr>
          <a:xfrm>
            <a:off x="1702132" y="4543102"/>
            <a:ext cx="713349" cy="679938"/>
            <a:chOff x="1843976" y="4635944"/>
            <a:chExt cx="772795" cy="736600"/>
          </a:xfrm>
        </p:grpSpPr>
        <p:sp>
          <p:nvSpPr>
            <p:cNvPr id="57" name="object 57"/>
            <p:cNvSpPr/>
            <p:nvPr/>
          </p:nvSpPr>
          <p:spPr>
            <a:xfrm>
              <a:off x="1856994" y="4648962"/>
              <a:ext cx="746760" cy="710565"/>
            </a:xfrm>
            <a:custGeom>
              <a:avLst/>
              <a:gdLst/>
              <a:ahLst/>
              <a:cxnLst/>
              <a:rect l="l" t="t" r="r" b="b"/>
              <a:pathLst>
                <a:path w="746760" h="710564">
                  <a:moveTo>
                    <a:pt x="685926" y="0"/>
                  </a:moveTo>
                  <a:lnTo>
                    <a:pt x="60832" y="0"/>
                  </a:lnTo>
                  <a:lnTo>
                    <a:pt x="37183" y="4790"/>
                  </a:lnTo>
                  <a:lnTo>
                    <a:pt x="17843" y="17843"/>
                  </a:lnTo>
                  <a:lnTo>
                    <a:pt x="4790" y="37183"/>
                  </a:lnTo>
                  <a:lnTo>
                    <a:pt x="0" y="60832"/>
                  </a:lnTo>
                  <a:lnTo>
                    <a:pt x="0" y="649351"/>
                  </a:lnTo>
                  <a:lnTo>
                    <a:pt x="4790" y="673000"/>
                  </a:lnTo>
                  <a:lnTo>
                    <a:pt x="17843" y="692340"/>
                  </a:lnTo>
                  <a:lnTo>
                    <a:pt x="37183" y="705393"/>
                  </a:lnTo>
                  <a:lnTo>
                    <a:pt x="60832" y="710184"/>
                  </a:lnTo>
                  <a:lnTo>
                    <a:pt x="685926" y="710184"/>
                  </a:lnTo>
                  <a:lnTo>
                    <a:pt x="709576" y="705393"/>
                  </a:lnTo>
                  <a:lnTo>
                    <a:pt x="728916" y="692340"/>
                  </a:lnTo>
                  <a:lnTo>
                    <a:pt x="741969" y="673000"/>
                  </a:lnTo>
                  <a:lnTo>
                    <a:pt x="746760" y="649351"/>
                  </a:lnTo>
                  <a:lnTo>
                    <a:pt x="746760" y="60832"/>
                  </a:lnTo>
                  <a:lnTo>
                    <a:pt x="741969" y="37183"/>
                  </a:lnTo>
                  <a:lnTo>
                    <a:pt x="728916" y="17843"/>
                  </a:lnTo>
                  <a:lnTo>
                    <a:pt x="709576" y="4790"/>
                  </a:lnTo>
                  <a:lnTo>
                    <a:pt x="685926" y="0"/>
                  </a:lnTo>
                  <a:close/>
                </a:path>
              </a:pathLst>
            </a:custGeom>
            <a:solidFill>
              <a:srgbClr val="FFFFFF"/>
            </a:solidFill>
          </p:spPr>
          <p:txBody>
            <a:bodyPr wrap="square" lIns="0" tIns="0" rIns="0" bIns="0" rtlCol="0"/>
            <a:lstStyle/>
            <a:p>
              <a:endParaRPr sz="1662"/>
            </a:p>
          </p:txBody>
        </p:sp>
        <p:sp>
          <p:nvSpPr>
            <p:cNvPr id="58" name="object 58"/>
            <p:cNvSpPr/>
            <p:nvPr/>
          </p:nvSpPr>
          <p:spPr>
            <a:xfrm>
              <a:off x="1856994" y="4648962"/>
              <a:ext cx="746760" cy="710565"/>
            </a:xfrm>
            <a:custGeom>
              <a:avLst/>
              <a:gdLst/>
              <a:ahLst/>
              <a:cxnLst/>
              <a:rect l="l" t="t" r="r" b="b"/>
              <a:pathLst>
                <a:path w="746760" h="710564">
                  <a:moveTo>
                    <a:pt x="0" y="60832"/>
                  </a:moveTo>
                  <a:lnTo>
                    <a:pt x="4790" y="37183"/>
                  </a:lnTo>
                  <a:lnTo>
                    <a:pt x="17843" y="17843"/>
                  </a:lnTo>
                  <a:lnTo>
                    <a:pt x="37183" y="4790"/>
                  </a:lnTo>
                  <a:lnTo>
                    <a:pt x="60832" y="0"/>
                  </a:lnTo>
                  <a:lnTo>
                    <a:pt x="685926" y="0"/>
                  </a:lnTo>
                  <a:lnTo>
                    <a:pt x="709576" y="4790"/>
                  </a:lnTo>
                  <a:lnTo>
                    <a:pt x="728916" y="17843"/>
                  </a:lnTo>
                  <a:lnTo>
                    <a:pt x="741969" y="37183"/>
                  </a:lnTo>
                  <a:lnTo>
                    <a:pt x="746760" y="60832"/>
                  </a:lnTo>
                  <a:lnTo>
                    <a:pt x="746760" y="649351"/>
                  </a:lnTo>
                  <a:lnTo>
                    <a:pt x="741969" y="673000"/>
                  </a:lnTo>
                  <a:lnTo>
                    <a:pt x="728916" y="692340"/>
                  </a:lnTo>
                  <a:lnTo>
                    <a:pt x="709576" y="705393"/>
                  </a:lnTo>
                  <a:lnTo>
                    <a:pt x="685926" y="710184"/>
                  </a:lnTo>
                  <a:lnTo>
                    <a:pt x="60832" y="710184"/>
                  </a:lnTo>
                  <a:lnTo>
                    <a:pt x="37183" y="705393"/>
                  </a:lnTo>
                  <a:lnTo>
                    <a:pt x="17843" y="692340"/>
                  </a:lnTo>
                  <a:lnTo>
                    <a:pt x="4790" y="673000"/>
                  </a:lnTo>
                  <a:lnTo>
                    <a:pt x="0" y="649351"/>
                  </a:lnTo>
                  <a:lnTo>
                    <a:pt x="0" y="60832"/>
                  </a:lnTo>
                  <a:close/>
                </a:path>
              </a:pathLst>
            </a:custGeom>
            <a:ln w="25908">
              <a:solidFill>
                <a:srgbClr val="385D89"/>
              </a:solidFill>
              <a:prstDash val="sysDot"/>
            </a:ln>
          </p:spPr>
          <p:txBody>
            <a:bodyPr wrap="square" lIns="0" tIns="0" rIns="0" bIns="0" rtlCol="0"/>
            <a:lstStyle/>
            <a:p>
              <a:endParaRPr sz="1662"/>
            </a:p>
          </p:txBody>
        </p:sp>
      </p:grpSp>
      <p:sp>
        <p:nvSpPr>
          <p:cNvPr id="59" name="object 59"/>
          <p:cNvSpPr txBox="1"/>
          <p:nvPr/>
        </p:nvSpPr>
        <p:spPr>
          <a:xfrm>
            <a:off x="5994244" y="6172201"/>
            <a:ext cx="3015175" cy="351546"/>
          </a:xfrm>
          <a:prstGeom prst="rect">
            <a:avLst/>
          </a:prstGeom>
          <a:ln w="9144">
            <a:solidFill>
              <a:srgbClr val="000000"/>
            </a:solidFill>
          </a:ln>
        </p:spPr>
        <p:txBody>
          <a:bodyPr vert="horz" wrap="square" lIns="0" tIns="4103" rIns="0" bIns="0" rtlCol="0">
            <a:spAutoFit/>
          </a:bodyPr>
          <a:lstStyle/>
          <a:p>
            <a:pPr marL="1759" algn="ctr">
              <a:lnSpc>
                <a:spcPts val="1108"/>
              </a:lnSpc>
              <a:spcBef>
                <a:spcPts val="32"/>
              </a:spcBef>
            </a:pPr>
            <a:r>
              <a:rPr sz="923" b="1" spc="-14" dirty="0">
                <a:latin typeface="HGMaruGothicMPRO"/>
                <a:cs typeface="HGMaruGothicMPRO"/>
              </a:rPr>
              <a:t>＜システム運用時間＞</a:t>
            </a:r>
            <a:endParaRPr sz="923">
              <a:latin typeface="HGMaruGothicMPRO"/>
              <a:cs typeface="HGMaruGothicMPRO"/>
            </a:endParaRPr>
          </a:p>
          <a:p>
            <a:pPr marL="2345" algn="ctr">
              <a:lnSpc>
                <a:spcPts val="877"/>
              </a:lnSpc>
              <a:tabLst>
                <a:tab pos="1528727" algn="l"/>
              </a:tabLst>
            </a:pPr>
            <a:r>
              <a:rPr sz="738" b="1" dirty="0">
                <a:latin typeface="HGMaruGothicMPRO"/>
                <a:cs typeface="HGMaruGothicMPRO"/>
              </a:rPr>
              <a:t>平日夜間</a:t>
            </a:r>
            <a:r>
              <a:rPr sz="738" b="1" spc="-9" dirty="0">
                <a:latin typeface="HGMaruGothicMPRO"/>
                <a:cs typeface="HGMaruGothicMPRO"/>
              </a:rPr>
              <a:t>（17</a:t>
            </a:r>
            <a:r>
              <a:rPr sz="738" b="1" dirty="0">
                <a:latin typeface="HGMaruGothicMPRO"/>
                <a:cs typeface="HGMaruGothicMPRO"/>
              </a:rPr>
              <a:t>時か</a:t>
            </a:r>
            <a:r>
              <a:rPr sz="738" b="1" spc="-14" dirty="0">
                <a:latin typeface="HGMaruGothicMPRO"/>
                <a:cs typeface="HGMaruGothicMPRO"/>
              </a:rPr>
              <a:t>ら</a:t>
            </a:r>
            <a:r>
              <a:rPr sz="738" b="1" dirty="0">
                <a:latin typeface="HGMaruGothicMPRO"/>
                <a:cs typeface="HGMaruGothicMPRO"/>
              </a:rPr>
              <a:t>翌朝</a:t>
            </a:r>
            <a:r>
              <a:rPr sz="738" b="1" spc="-9" dirty="0">
                <a:latin typeface="HGMaruGothicMPRO"/>
                <a:cs typeface="HGMaruGothicMPRO"/>
              </a:rPr>
              <a:t>9</a:t>
            </a:r>
            <a:r>
              <a:rPr sz="738" b="1" spc="-14" dirty="0">
                <a:latin typeface="HGMaruGothicMPRO"/>
                <a:cs typeface="HGMaruGothicMPRO"/>
              </a:rPr>
              <a:t>時</a:t>
            </a:r>
            <a:r>
              <a:rPr sz="738" b="1" spc="-46" dirty="0">
                <a:latin typeface="HGMaruGothicMPRO"/>
                <a:cs typeface="HGMaruGothicMPRO"/>
              </a:rPr>
              <a:t>）</a:t>
            </a:r>
            <a:r>
              <a:rPr sz="738" b="1" dirty="0">
                <a:latin typeface="HGMaruGothicMPRO"/>
                <a:cs typeface="HGMaruGothicMPRO"/>
              </a:rPr>
              <a:t>	休日</a:t>
            </a:r>
            <a:r>
              <a:rPr sz="738" b="1" spc="-14" dirty="0">
                <a:latin typeface="HGMaruGothicMPRO"/>
                <a:cs typeface="HGMaruGothicMPRO"/>
              </a:rPr>
              <a:t>（</a:t>
            </a:r>
            <a:r>
              <a:rPr sz="738" b="1" dirty="0">
                <a:latin typeface="HGMaruGothicMPRO"/>
                <a:cs typeface="HGMaruGothicMPRO"/>
              </a:rPr>
              <a:t>朝</a:t>
            </a:r>
            <a:r>
              <a:rPr sz="738" b="1" spc="-9" dirty="0">
                <a:latin typeface="HGMaruGothicMPRO"/>
                <a:cs typeface="HGMaruGothicMPRO"/>
              </a:rPr>
              <a:t>9</a:t>
            </a:r>
            <a:r>
              <a:rPr sz="738" b="1" dirty="0">
                <a:latin typeface="HGMaruGothicMPRO"/>
                <a:cs typeface="HGMaruGothicMPRO"/>
              </a:rPr>
              <a:t>時</a:t>
            </a:r>
            <a:r>
              <a:rPr sz="738" b="1" spc="-14" dirty="0">
                <a:latin typeface="HGMaruGothicMPRO"/>
                <a:cs typeface="HGMaruGothicMPRO"/>
              </a:rPr>
              <a:t>か</a:t>
            </a:r>
            <a:r>
              <a:rPr sz="738" b="1" dirty="0">
                <a:latin typeface="HGMaruGothicMPRO"/>
                <a:cs typeface="HGMaruGothicMPRO"/>
              </a:rPr>
              <a:t>ら翌</a:t>
            </a:r>
            <a:r>
              <a:rPr sz="738" b="1" spc="-14" dirty="0">
                <a:latin typeface="HGMaruGothicMPRO"/>
                <a:cs typeface="HGMaruGothicMPRO"/>
              </a:rPr>
              <a:t>朝</a:t>
            </a:r>
            <a:r>
              <a:rPr sz="738" b="1" spc="-9" dirty="0">
                <a:latin typeface="HGMaruGothicMPRO"/>
                <a:cs typeface="HGMaruGothicMPRO"/>
              </a:rPr>
              <a:t>9</a:t>
            </a:r>
            <a:r>
              <a:rPr sz="738" b="1" dirty="0">
                <a:latin typeface="HGMaruGothicMPRO"/>
                <a:cs typeface="HGMaruGothicMPRO"/>
              </a:rPr>
              <a:t>時</a:t>
            </a:r>
            <a:r>
              <a:rPr sz="738" b="1" spc="-46" dirty="0">
                <a:latin typeface="HGMaruGothicMPRO"/>
                <a:cs typeface="HGMaruGothicMPRO"/>
              </a:rPr>
              <a:t>）</a:t>
            </a:r>
            <a:endParaRPr sz="738">
              <a:latin typeface="HGMaruGothicMPRO"/>
              <a:cs typeface="HGMaruGothicMPRO"/>
            </a:endParaRPr>
          </a:p>
          <a:p>
            <a:pPr marL="1031070">
              <a:lnSpc>
                <a:spcPts val="766"/>
              </a:lnSpc>
            </a:pPr>
            <a:r>
              <a:rPr sz="646" spc="-14" dirty="0">
                <a:latin typeface="HGMaruGothicMPRO"/>
                <a:cs typeface="HGMaruGothicMPRO"/>
              </a:rPr>
              <a:t>＊休日とは土日・祝・年末年始</a:t>
            </a:r>
            <a:endParaRPr sz="646">
              <a:latin typeface="HGMaruGothicMPRO"/>
              <a:cs typeface="HGMaruGothicMPRO"/>
            </a:endParaRPr>
          </a:p>
        </p:txBody>
      </p:sp>
      <p:grpSp>
        <p:nvGrpSpPr>
          <p:cNvPr id="60" name="object 60"/>
          <p:cNvGrpSpPr/>
          <p:nvPr/>
        </p:nvGrpSpPr>
        <p:grpSpPr>
          <a:xfrm>
            <a:off x="530352" y="5482121"/>
            <a:ext cx="1117209" cy="803031"/>
            <a:chOff x="574548" y="5653214"/>
            <a:chExt cx="1210310" cy="869950"/>
          </a:xfrm>
        </p:grpSpPr>
        <p:sp>
          <p:nvSpPr>
            <p:cNvPr id="61" name="object 61"/>
            <p:cNvSpPr/>
            <p:nvPr/>
          </p:nvSpPr>
          <p:spPr>
            <a:xfrm>
              <a:off x="1114653" y="5653214"/>
              <a:ext cx="134620" cy="452120"/>
            </a:xfrm>
            <a:custGeom>
              <a:avLst/>
              <a:gdLst/>
              <a:ahLst/>
              <a:cxnLst/>
              <a:rect l="l" t="t" r="r" b="b"/>
              <a:pathLst>
                <a:path w="134619" h="452120">
                  <a:moveTo>
                    <a:pt x="67208" y="0"/>
                  </a:moveTo>
                  <a:lnTo>
                    <a:pt x="0" y="115214"/>
                  </a:lnTo>
                  <a:lnTo>
                    <a:pt x="2336" y="124079"/>
                  </a:lnTo>
                  <a:lnTo>
                    <a:pt x="16141" y="132130"/>
                  </a:lnTo>
                  <a:lnTo>
                    <a:pt x="25006" y="129794"/>
                  </a:lnTo>
                  <a:lnTo>
                    <a:pt x="67081" y="57683"/>
                  </a:lnTo>
                  <a:lnTo>
                    <a:pt x="52730" y="57683"/>
                  </a:lnTo>
                  <a:lnTo>
                    <a:pt x="52730" y="28727"/>
                  </a:lnTo>
                  <a:lnTo>
                    <a:pt x="83966" y="28727"/>
                  </a:lnTo>
                  <a:lnTo>
                    <a:pt x="67208" y="0"/>
                  </a:lnTo>
                  <a:close/>
                </a:path>
                <a:path w="134619" h="452120">
                  <a:moveTo>
                    <a:pt x="81686" y="36017"/>
                  </a:moveTo>
                  <a:lnTo>
                    <a:pt x="79710" y="36029"/>
                  </a:lnTo>
                  <a:lnTo>
                    <a:pt x="67207" y="57466"/>
                  </a:lnTo>
                  <a:lnTo>
                    <a:pt x="109410" y="129794"/>
                  </a:lnTo>
                  <a:lnTo>
                    <a:pt x="118275" y="132130"/>
                  </a:lnTo>
                  <a:lnTo>
                    <a:pt x="132080" y="124079"/>
                  </a:lnTo>
                  <a:lnTo>
                    <a:pt x="134416" y="115214"/>
                  </a:lnTo>
                  <a:lnTo>
                    <a:pt x="100857" y="57683"/>
                  </a:lnTo>
                  <a:lnTo>
                    <a:pt x="81686" y="57683"/>
                  </a:lnTo>
                  <a:lnTo>
                    <a:pt x="81686" y="36017"/>
                  </a:lnTo>
                  <a:close/>
                </a:path>
                <a:path w="134619" h="452120">
                  <a:moveTo>
                    <a:pt x="81686" y="86639"/>
                  </a:moveTo>
                  <a:lnTo>
                    <a:pt x="52730" y="86639"/>
                  </a:lnTo>
                  <a:lnTo>
                    <a:pt x="52730" y="115595"/>
                  </a:lnTo>
                  <a:lnTo>
                    <a:pt x="81686" y="115595"/>
                  </a:lnTo>
                  <a:lnTo>
                    <a:pt x="81686" y="86639"/>
                  </a:lnTo>
                  <a:close/>
                </a:path>
                <a:path w="134619" h="452120">
                  <a:moveTo>
                    <a:pt x="81686" y="28727"/>
                  </a:moveTo>
                  <a:lnTo>
                    <a:pt x="52730" y="28727"/>
                  </a:lnTo>
                  <a:lnTo>
                    <a:pt x="52730" y="57683"/>
                  </a:lnTo>
                  <a:lnTo>
                    <a:pt x="67081" y="57683"/>
                  </a:lnTo>
                  <a:lnTo>
                    <a:pt x="67207" y="57466"/>
                  </a:lnTo>
                  <a:lnTo>
                    <a:pt x="54698" y="36029"/>
                  </a:lnTo>
                  <a:lnTo>
                    <a:pt x="81686" y="36017"/>
                  </a:lnTo>
                  <a:lnTo>
                    <a:pt x="81686" y="28727"/>
                  </a:lnTo>
                  <a:close/>
                </a:path>
                <a:path w="134619" h="452120">
                  <a:moveTo>
                    <a:pt x="67207" y="57466"/>
                  </a:moveTo>
                  <a:lnTo>
                    <a:pt x="67081" y="57683"/>
                  </a:lnTo>
                  <a:lnTo>
                    <a:pt x="67333" y="57683"/>
                  </a:lnTo>
                  <a:lnTo>
                    <a:pt x="67207" y="57466"/>
                  </a:lnTo>
                  <a:close/>
                </a:path>
                <a:path w="134619" h="452120">
                  <a:moveTo>
                    <a:pt x="83966" y="28727"/>
                  </a:moveTo>
                  <a:lnTo>
                    <a:pt x="81686" y="28727"/>
                  </a:lnTo>
                  <a:lnTo>
                    <a:pt x="81686" y="57683"/>
                  </a:lnTo>
                  <a:lnTo>
                    <a:pt x="100857" y="57683"/>
                  </a:lnTo>
                  <a:lnTo>
                    <a:pt x="83966" y="28727"/>
                  </a:lnTo>
                  <a:close/>
                </a:path>
                <a:path w="134619" h="452120">
                  <a:moveTo>
                    <a:pt x="79717" y="36017"/>
                  </a:moveTo>
                  <a:lnTo>
                    <a:pt x="54698" y="36029"/>
                  </a:lnTo>
                  <a:lnTo>
                    <a:pt x="67207" y="57466"/>
                  </a:lnTo>
                  <a:lnTo>
                    <a:pt x="79717" y="36017"/>
                  </a:lnTo>
                  <a:close/>
                </a:path>
                <a:path w="134619" h="452120">
                  <a:moveTo>
                    <a:pt x="81686" y="144551"/>
                  </a:moveTo>
                  <a:lnTo>
                    <a:pt x="52730" y="144551"/>
                  </a:lnTo>
                  <a:lnTo>
                    <a:pt x="52730" y="173507"/>
                  </a:lnTo>
                  <a:lnTo>
                    <a:pt x="81686" y="173507"/>
                  </a:lnTo>
                  <a:lnTo>
                    <a:pt x="81686" y="144551"/>
                  </a:lnTo>
                  <a:close/>
                </a:path>
                <a:path w="134619" h="452120">
                  <a:moveTo>
                    <a:pt x="81686" y="202463"/>
                  </a:moveTo>
                  <a:lnTo>
                    <a:pt x="52730" y="202463"/>
                  </a:lnTo>
                  <a:lnTo>
                    <a:pt x="52730" y="231419"/>
                  </a:lnTo>
                  <a:lnTo>
                    <a:pt x="81686" y="231419"/>
                  </a:lnTo>
                  <a:lnTo>
                    <a:pt x="81686" y="202463"/>
                  </a:lnTo>
                  <a:close/>
                </a:path>
                <a:path w="134619" h="452120">
                  <a:moveTo>
                    <a:pt x="81686" y="260375"/>
                  </a:moveTo>
                  <a:lnTo>
                    <a:pt x="52730" y="260375"/>
                  </a:lnTo>
                  <a:lnTo>
                    <a:pt x="52730" y="289331"/>
                  </a:lnTo>
                  <a:lnTo>
                    <a:pt x="81686" y="289331"/>
                  </a:lnTo>
                  <a:lnTo>
                    <a:pt x="81686" y="260375"/>
                  </a:lnTo>
                  <a:close/>
                </a:path>
                <a:path w="134619" h="452120">
                  <a:moveTo>
                    <a:pt x="16141" y="319392"/>
                  </a:moveTo>
                  <a:lnTo>
                    <a:pt x="2336" y="327456"/>
                  </a:lnTo>
                  <a:lnTo>
                    <a:pt x="0" y="336321"/>
                  </a:lnTo>
                  <a:lnTo>
                    <a:pt x="67208" y="451535"/>
                  </a:lnTo>
                  <a:lnTo>
                    <a:pt x="88227" y="415505"/>
                  </a:lnTo>
                  <a:lnTo>
                    <a:pt x="54698" y="415505"/>
                  </a:lnTo>
                  <a:lnTo>
                    <a:pt x="60737" y="405155"/>
                  </a:lnTo>
                  <a:lnTo>
                    <a:pt x="52730" y="405155"/>
                  </a:lnTo>
                  <a:lnTo>
                    <a:pt x="52730" y="376199"/>
                  </a:lnTo>
                  <a:lnTo>
                    <a:pt x="56790" y="376199"/>
                  </a:lnTo>
                  <a:lnTo>
                    <a:pt x="25018" y="321729"/>
                  </a:lnTo>
                  <a:lnTo>
                    <a:pt x="16141" y="319392"/>
                  </a:lnTo>
                  <a:close/>
                </a:path>
                <a:path w="134619" h="452120">
                  <a:moveTo>
                    <a:pt x="67209" y="394061"/>
                  </a:moveTo>
                  <a:lnTo>
                    <a:pt x="54698" y="415505"/>
                  </a:lnTo>
                  <a:lnTo>
                    <a:pt x="79717" y="415505"/>
                  </a:lnTo>
                  <a:lnTo>
                    <a:pt x="67209" y="394061"/>
                  </a:lnTo>
                  <a:close/>
                </a:path>
                <a:path w="134619" h="452120">
                  <a:moveTo>
                    <a:pt x="118275" y="319392"/>
                  </a:moveTo>
                  <a:lnTo>
                    <a:pt x="109410" y="321729"/>
                  </a:lnTo>
                  <a:lnTo>
                    <a:pt x="67209" y="394061"/>
                  </a:lnTo>
                  <a:lnTo>
                    <a:pt x="79717" y="415505"/>
                  </a:lnTo>
                  <a:lnTo>
                    <a:pt x="88227" y="415505"/>
                  </a:lnTo>
                  <a:lnTo>
                    <a:pt x="94265" y="405155"/>
                  </a:lnTo>
                  <a:lnTo>
                    <a:pt x="81686" y="405155"/>
                  </a:lnTo>
                  <a:lnTo>
                    <a:pt x="81686" y="376199"/>
                  </a:lnTo>
                  <a:lnTo>
                    <a:pt x="111157" y="376199"/>
                  </a:lnTo>
                  <a:lnTo>
                    <a:pt x="134416" y="336321"/>
                  </a:lnTo>
                  <a:lnTo>
                    <a:pt x="132080" y="327456"/>
                  </a:lnTo>
                  <a:lnTo>
                    <a:pt x="118275" y="319392"/>
                  </a:lnTo>
                  <a:close/>
                </a:path>
                <a:path w="134619" h="452120">
                  <a:moveTo>
                    <a:pt x="56790" y="376199"/>
                  </a:moveTo>
                  <a:lnTo>
                    <a:pt x="52730" y="376199"/>
                  </a:lnTo>
                  <a:lnTo>
                    <a:pt x="52730" y="405155"/>
                  </a:lnTo>
                  <a:lnTo>
                    <a:pt x="60737" y="405155"/>
                  </a:lnTo>
                  <a:lnTo>
                    <a:pt x="67209" y="394061"/>
                  </a:lnTo>
                  <a:lnTo>
                    <a:pt x="56790" y="376199"/>
                  </a:lnTo>
                  <a:close/>
                </a:path>
                <a:path w="134619" h="452120">
                  <a:moveTo>
                    <a:pt x="111157" y="376199"/>
                  </a:moveTo>
                  <a:lnTo>
                    <a:pt x="81686" y="376199"/>
                  </a:lnTo>
                  <a:lnTo>
                    <a:pt x="81686" y="405155"/>
                  </a:lnTo>
                  <a:lnTo>
                    <a:pt x="94265" y="405155"/>
                  </a:lnTo>
                  <a:lnTo>
                    <a:pt x="111157" y="376199"/>
                  </a:lnTo>
                  <a:close/>
                </a:path>
                <a:path w="134619" h="452120">
                  <a:moveTo>
                    <a:pt x="77631" y="376199"/>
                  </a:moveTo>
                  <a:lnTo>
                    <a:pt x="56790" y="376199"/>
                  </a:lnTo>
                  <a:lnTo>
                    <a:pt x="67209" y="394061"/>
                  </a:lnTo>
                  <a:lnTo>
                    <a:pt x="77631" y="376199"/>
                  </a:lnTo>
                  <a:close/>
                </a:path>
                <a:path w="134619" h="452120">
                  <a:moveTo>
                    <a:pt x="81686" y="318287"/>
                  </a:moveTo>
                  <a:lnTo>
                    <a:pt x="52730" y="318287"/>
                  </a:lnTo>
                  <a:lnTo>
                    <a:pt x="52730" y="347243"/>
                  </a:lnTo>
                  <a:lnTo>
                    <a:pt x="81686" y="347243"/>
                  </a:lnTo>
                  <a:lnTo>
                    <a:pt x="81686" y="318287"/>
                  </a:lnTo>
                  <a:close/>
                </a:path>
              </a:pathLst>
            </a:custGeom>
            <a:solidFill>
              <a:srgbClr val="497DBA"/>
            </a:solidFill>
          </p:spPr>
          <p:txBody>
            <a:bodyPr wrap="square" lIns="0" tIns="0" rIns="0" bIns="0" rtlCol="0"/>
            <a:lstStyle/>
            <a:p>
              <a:endParaRPr sz="1662"/>
            </a:p>
          </p:txBody>
        </p:sp>
        <p:pic>
          <p:nvPicPr>
            <p:cNvPr id="62" name="object 62"/>
            <p:cNvPicPr/>
            <p:nvPr/>
          </p:nvPicPr>
          <p:blipFill>
            <a:blip r:embed="rId26" cstate="print"/>
            <a:stretch>
              <a:fillRect/>
            </a:stretch>
          </p:blipFill>
          <p:spPr>
            <a:xfrm>
              <a:off x="574548" y="6079236"/>
              <a:ext cx="1210056" cy="438962"/>
            </a:xfrm>
            <a:prstGeom prst="rect">
              <a:avLst/>
            </a:prstGeom>
          </p:spPr>
        </p:pic>
        <p:pic>
          <p:nvPicPr>
            <p:cNvPr id="63" name="object 63"/>
            <p:cNvPicPr/>
            <p:nvPr/>
          </p:nvPicPr>
          <p:blipFill>
            <a:blip r:embed="rId27" cstate="print"/>
            <a:stretch>
              <a:fillRect/>
            </a:stretch>
          </p:blipFill>
          <p:spPr>
            <a:xfrm>
              <a:off x="690372" y="6121908"/>
              <a:ext cx="975347" cy="400773"/>
            </a:xfrm>
            <a:prstGeom prst="rect">
              <a:avLst/>
            </a:prstGeom>
          </p:spPr>
        </p:pic>
        <p:sp>
          <p:nvSpPr>
            <p:cNvPr id="64" name="object 64"/>
            <p:cNvSpPr/>
            <p:nvPr/>
          </p:nvSpPr>
          <p:spPr>
            <a:xfrm>
              <a:off x="621792" y="6103620"/>
              <a:ext cx="1120140" cy="349250"/>
            </a:xfrm>
            <a:custGeom>
              <a:avLst/>
              <a:gdLst/>
              <a:ahLst/>
              <a:cxnLst/>
              <a:rect l="l" t="t" r="r" b="b"/>
              <a:pathLst>
                <a:path w="1120139" h="349250">
                  <a:moveTo>
                    <a:pt x="1061974" y="0"/>
                  </a:moveTo>
                  <a:lnTo>
                    <a:pt x="58165" y="0"/>
                  </a:lnTo>
                  <a:lnTo>
                    <a:pt x="35527" y="4571"/>
                  </a:lnTo>
                  <a:lnTo>
                    <a:pt x="17038" y="17038"/>
                  </a:lnTo>
                  <a:lnTo>
                    <a:pt x="4571" y="35527"/>
                  </a:lnTo>
                  <a:lnTo>
                    <a:pt x="0" y="58165"/>
                  </a:lnTo>
                  <a:lnTo>
                    <a:pt x="0" y="290829"/>
                  </a:lnTo>
                  <a:lnTo>
                    <a:pt x="4571" y="313468"/>
                  </a:lnTo>
                  <a:lnTo>
                    <a:pt x="17038" y="331957"/>
                  </a:lnTo>
                  <a:lnTo>
                    <a:pt x="35527" y="344424"/>
                  </a:lnTo>
                  <a:lnTo>
                    <a:pt x="58165" y="348995"/>
                  </a:lnTo>
                  <a:lnTo>
                    <a:pt x="1061974" y="348995"/>
                  </a:lnTo>
                  <a:lnTo>
                    <a:pt x="1084617" y="344424"/>
                  </a:lnTo>
                  <a:lnTo>
                    <a:pt x="1103106" y="331957"/>
                  </a:lnTo>
                  <a:lnTo>
                    <a:pt x="1115569" y="313468"/>
                  </a:lnTo>
                  <a:lnTo>
                    <a:pt x="1120139" y="290829"/>
                  </a:lnTo>
                  <a:lnTo>
                    <a:pt x="1120139" y="58165"/>
                  </a:lnTo>
                  <a:lnTo>
                    <a:pt x="1115569" y="35527"/>
                  </a:lnTo>
                  <a:lnTo>
                    <a:pt x="1103106" y="17038"/>
                  </a:lnTo>
                  <a:lnTo>
                    <a:pt x="1084617" y="4571"/>
                  </a:lnTo>
                  <a:lnTo>
                    <a:pt x="1061974" y="0"/>
                  </a:lnTo>
                  <a:close/>
                </a:path>
              </a:pathLst>
            </a:custGeom>
            <a:solidFill>
              <a:srgbClr val="FFFF00"/>
            </a:solidFill>
          </p:spPr>
          <p:txBody>
            <a:bodyPr wrap="square" lIns="0" tIns="0" rIns="0" bIns="0" rtlCol="0"/>
            <a:lstStyle/>
            <a:p>
              <a:endParaRPr sz="1662"/>
            </a:p>
          </p:txBody>
        </p:sp>
        <p:sp>
          <p:nvSpPr>
            <p:cNvPr id="65" name="object 65"/>
            <p:cNvSpPr/>
            <p:nvPr/>
          </p:nvSpPr>
          <p:spPr>
            <a:xfrm>
              <a:off x="621792" y="6103620"/>
              <a:ext cx="1120140" cy="349250"/>
            </a:xfrm>
            <a:custGeom>
              <a:avLst/>
              <a:gdLst/>
              <a:ahLst/>
              <a:cxnLst/>
              <a:rect l="l" t="t" r="r" b="b"/>
              <a:pathLst>
                <a:path w="1120139" h="349250">
                  <a:moveTo>
                    <a:pt x="0" y="58165"/>
                  </a:moveTo>
                  <a:lnTo>
                    <a:pt x="4571" y="35527"/>
                  </a:lnTo>
                  <a:lnTo>
                    <a:pt x="17038" y="17038"/>
                  </a:lnTo>
                  <a:lnTo>
                    <a:pt x="35527" y="4571"/>
                  </a:lnTo>
                  <a:lnTo>
                    <a:pt x="58165" y="0"/>
                  </a:lnTo>
                  <a:lnTo>
                    <a:pt x="1061974" y="0"/>
                  </a:lnTo>
                  <a:lnTo>
                    <a:pt x="1084617" y="4571"/>
                  </a:lnTo>
                  <a:lnTo>
                    <a:pt x="1103106" y="17038"/>
                  </a:lnTo>
                  <a:lnTo>
                    <a:pt x="1115569" y="35527"/>
                  </a:lnTo>
                  <a:lnTo>
                    <a:pt x="1120139" y="58165"/>
                  </a:lnTo>
                  <a:lnTo>
                    <a:pt x="1120139" y="290829"/>
                  </a:lnTo>
                  <a:lnTo>
                    <a:pt x="1115569" y="313468"/>
                  </a:lnTo>
                  <a:lnTo>
                    <a:pt x="1103106" y="331957"/>
                  </a:lnTo>
                  <a:lnTo>
                    <a:pt x="1084617" y="344424"/>
                  </a:lnTo>
                  <a:lnTo>
                    <a:pt x="1061974" y="348995"/>
                  </a:lnTo>
                  <a:lnTo>
                    <a:pt x="58165" y="348995"/>
                  </a:lnTo>
                  <a:lnTo>
                    <a:pt x="35527" y="344424"/>
                  </a:lnTo>
                  <a:lnTo>
                    <a:pt x="17038" y="331957"/>
                  </a:lnTo>
                  <a:lnTo>
                    <a:pt x="4571" y="313468"/>
                  </a:lnTo>
                  <a:lnTo>
                    <a:pt x="0" y="290829"/>
                  </a:lnTo>
                  <a:lnTo>
                    <a:pt x="0" y="58165"/>
                  </a:lnTo>
                  <a:close/>
                </a:path>
              </a:pathLst>
            </a:custGeom>
            <a:ln w="9144">
              <a:solidFill>
                <a:srgbClr val="497DBA"/>
              </a:solidFill>
            </a:ln>
          </p:spPr>
          <p:txBody>
            <a:bodyPr wrap="square" lIns="0" tIns="0" rIns="0" bIns="0" rtlCol="0"/>
            <a:lstStyle/>
            <a:p>
              <a:endParaRPr sz="1662"/>
            </a:p>
          </p:txBody>
        </p:sp>
      </p:grpSp>
      <p:sp>
        <p:nvSpPr>
          <p:cNvPr id="66" name="object 66"/>
          <p:cNvSpPr txBox="1"/>
          <p:nvPr/>
        </p:nvSpPr>
        <p:spPr>
          <a:xfrm>
            <a:off x="749620" y="5964373"/>
            <a:ext cx="681111" cy="182333"/>
          </a:xfrm>
          <a:prstGeom prst="rect">
            <a:avLst/>
          </a:prstGeom>
        </p:spPr>
        <p:txBody>
          <a:bodyPr vert="horz" wrap="square" lIns="0" tIns="11723" rIns="0" bIns="0" rtlCol="0">
            <a:spAutoFit/>
          </a:bodyPr>
          <a:lstStyle/>
          <a:p>
            <a:pPr marL="11723">
              <a:spcBef>
                <a:spcPts val="92"/>
              </a:spcBef>
            </a:pPr>
            <a:r>
              <a:rPr sz="1108" dirty="0">
                <a:latin typeface="Meiryo UI"/>
                <a:cs typeface="Meiryo UI"/>
              </a:rPr>
              <a:t>救命救急</a:t>
            </a:r>
            <a:r>
              <a:rPr sz="1108" spc="-46" dirty="0">
                <a:latin typeface="Meiryo UI"/>
                <a:cs typeface="Meiryo UI"/>
              </a:rPr>
              <a:t>C</a:t>
            </a:r>
            <a:endParaRPr sz="1108">
              <a:latin typeface="Meiryo UI"/>
              <a:cs typeface="Meiryo UI"/>
            </a:endParaRPr>
          </a:p>
        </p:txBody>
      </p:sp>
      <p:grpSp>
        <p:nvGrpSpPr>
          <p:cNvPr id="67" name="object 67"/>
          <p:cNvGrpSpPr/>
          <p:nvPr/>
        </p:nvGrpSpPr>
        <p:grpSpPr>
          <a:xfrm>
            <a:off x="5819805" y="5090395"/>
            <a:ext cx="1169377" cy="902091"/>
            <a:chOff x="6304788" y="5228844"/>
            <a:chExt cx="1266825" cy="977265"/>
          </a:xfrm>
        </p:grpSpPr>
        <p:pic>
          <p:nvPicPr>
            <p:cNvPr id="68" name="object 68"/>
            <p:cNvPicPr/>
            <p:nvPr/>
          </p:nvPicPr>
          <p:blipFill>
            <a:blip r:embed="rId28" cstate="print"/>
            <a:stretch>
              <a:fillRect/>
            </a:stretch>
          </p:blipFill>
          <p:spPr>
            <a:xfrm>
              <a:off x="6304788" y="5228844"/>
              <a:ext cx="1266443" cy="976871"/>
            </a:xfrm>
            <a:prstGeom prst="rect">
              <a:avLst/>
            </a:prstGeom>
          </p:spPr>
        </p:pic>
        <p:pic>
          <p:nvPicPr>
            <p:cNvPr id="69" name="object 69"/>
            <p:cNvPicPr/>
            <p:nvPr/>
          </p:nvPicPr>
          <p:blipFill>
            <a:blip r:embed="rId29" cstate="print"/>
            <a:stretch>
              <a:fillRect/>
            </a:stretch>
          </p:blipFill>
          <p:spPr>
            <a:xfrm>
              <a:off x="6353429" y="5255514"/>
              <a:ext cx="1172972" cy="882459"/>
            </a:xfrm>
            <a:prstGeom prst="rect">
              <a:avLst/>
            </a:prstGeom>
          </p:spPr>
        </p:pic>
        <p:sp>
          <p:nvSpPr>
            <p:cNvPr id="70" name="object 70"/>
            <p:cNvSpPr/>
            <p:nvPr/>
          </p:nvSpPr>
          <p:spPr>
            <a:xfrm>
              <a:off x="6353429" y="5255514"/>
              <a:ext cx="1173480" cy="882650"/>
            </a:xfrm>
            <a:custGeom>
              <a:avLst/>
              <a:gdLst/>
              <a:ahLst/>
              <a:cxnLst/>
              <a:rect l="l" t="t" r="r" b="b"/>
              <a:pathLst>
                <a:path w="1173479" h="882650">
                  <a:moveTo>
                    <a:pt x="193294" y="882459"/>
                  </a:moveTo>
                  <a:lnTo>
                    <a:pt x="153543" y="825538"/>
                  </a:lnTo>
                  <a:lnTo>
                    <a:pt x="1172972" y="113919"/>
                  </a:lnTo>
                  <a:lnTo>
                    <a:pt x="1093470" y="0"/>
                  </a:lnTo>
                  <a:lnTo>
                    <a:pt x="74041" y="711695"/>
                  </a:lnTo>
                  <a:lnTo>
                    <a:pt x="34417" y="654773"/>
                  </a:lnTo>
                  <a:lnTo>
                    <a:pt x="0" y="848093"/>
                  </a:lnTo>
                  <a:lnTo>
                    <a:pt x="193294" y="882459"/>
                  </a:lnTo>
                  <a:close/>
                </a:path>
              </a:pathLst>
            </a:custGeom>
            <a:ln w="9525">
              <a:solidFill>
                <a:srgbClr val="46AAC5"/>
              </a:solidFill>
            </a:ln>
          </p:spPr>
          <p:txBody>
            <a:bodyPr wrap="square" lIns="0" tIns="0" rIns="0" bIns="0" rtlCol="0"/>
            <a:lstStyle/>
            <a:p>
              <a:endParaRPr sz="1662"/>
            </a:p>
          </p:txBody>
        </p:sp>
      </p:grpSp>
      <p:sp>
        <p:nvSpPr>
          <p:cNvPr id="71" name="object 71"/>
          <p:cNvSpPr txBox="1"/>
          <p:nvPr/>
        </p:nvSpPr>
        <p:spPr>
          <a:xfrm>
            <a:off x="503436" y="5635751"/>
            <a:ext cx="514057" cy="153272"/>
          </a:xfrm>
          <a:prstGeom prst="rect">
            <a:avLst/>
          </a:prstGeom>
        </p:spPr>
        <p:txBody>
          <a:bodyPr vert="horz" wrap="square" lIns="0" tIns="11137" rIns="0" bIns="0" rtlCol="0">
            <a:spAutoFit/>
          </a:bodyPr>
          <a:lstStyle/>
          <a:p>
            <a:pPr marL="11723">
              <a:spcBef>
                <a:spcPts val="88"/>
              </a:spcBef>
            </a:pPr>
            <a:r>
              <a:rPr sz="923" spc="-23" dirty="0">
                <a:latin typeface="Meiryo UI"/>
                <a:cs typeface="Meiryo UI"/>
              </a:rPr>
              <a:t>バックアップ</a:t>
            </a:r>
            <a:endParaRPr sz="923">
              <a:latin typeface="Meiryo UI"/>
              <a:cs typeface="Meiryo UI"/>
            </a:endParaRPr>
          </a:p>
        </p:txBody>
      </p:sp>
      <p:sp>
        <p:nvSpPr>
          <p:cNvPr id="72" name="object 72"/>
          <p:cNvSpPr txBox="1"/>
          <p:nvPr/>
        </p:nvSpPr>
        <p:spPr>
          <a:xfrm>
            <a:off x="531571" y="3373666"/>
            <a:ext cx="1504657" cy="168626"/>
          </a:xfrm>
          <a:prstGeom prst="rect">
            <a:avLst/>
          </a:prstGeom>
        </p:spPr>
        <p:txBody>
          <a:bodyPr vert="horz" wrap="square" lIns="0" tIns="12309" rIns="0" bIns="0" rtlCol="0">
            <a:spAutoFit/>
          </a:bodyPr>
          <a:lstStyle/>
          <a:p>
            <a:pPr marL="11723">
              <a:spcBef>
                <a:spcPts val="97"/>
              </a:spcBef>
            </a:pPr>
            <a:r>
              <a:rPr sz="1015" spc="-9" dirty="0">
                <a:latin typeface="Meiryo UI"/>
                <a:cs typeface="Meiryo UI"/>
              </a:rPr>
              <a:t>２病院×１床</a:t>
            </a:r>
            <a:r>
              <a:rPr sz="1015" dirty="0">
                <a:latin typeface="Meiryo UI"/>
                <a:cs typeface="Meiryo UI"/>
              </a:rPr>
              <a:t>＝</a:t>
            </a:r>
            <a:r>
              <a:rPr sz="1015" spc="46" dirty="0">
                <a:latin typeface="Meiryo UI"/>
                <a:cs typeface="Meiryo UI"/>
              </a:rPr>
              <a:t> 合計２床</a:t>
            </a:r>
            <a:endParaRPr sz="1015">
              <a:latin typeface="Meiryo UI"/>
              <a:cs typeface="Meiryo UI"/>
            </a:endParaRPr>
          </a:p>
        </p:txBody>
      </p:sp>
      <p:grpSp>
        <p:nvGrpSpPr>
          <p:cNvPr id="73" name="object 73"/>
          <p:cNvGrpSpPr/>
          <p:nvPr/>
        </p:nvGrpSpPr>
        <p:grpSpPr>
          <a:xfrm>
            <a:off x="6921305" y="5541814"/>
            <a:ext cx="1415562" cy="563294"/>
            <a:chOff x="7498080" y="5717881"/>
            <a:chExt cx="1533525" cy="610235"/>
          </a:xfrm>
        </p:grpSpPr>
        <p:pic>
          <p:nvPicPr>
            <p:cNvPr id="74" name="object 74"/>
            <p:cNvPicPr/>
            <p:nvPr/>
          </p:nvPicPr>
          <p:blipFill>
            <a:blip r:embed="rId30" cstate="print"/>
            <a:stretch>
              <a:fillRect/>
            </a:stretch>
          </p:blipFill>
          <p:spPr>
            <a:xfrm>
              <a:off x="8390897" y="5717881"/>
              <a:ext cx="640475" cy="462104"/>
            </a:xfrm>
            <a:prstGeom prst="rect">
              <a:avLst/>
            </a:prstGeom>
          </p:spPr>
        </p:pic>
        <p:sp>
          <p:nvSpPr>
            <p:cNvPr id="75" name="object 75"/>
            <p:cNvSpPr/>
            <p:nvPr/>
          </p:nvSpPr>
          <p:spPr>
            <a:xfrm>
              <a:off x="8442198" y="5769101"/>
              <a:ext cx="541020" cy="325120"/>
            </a:xfrm>
            <a:custGeom>
              <a:avLst/>
              <a:gdLst/>
              <a:ahLst/>
              <a:cxnLst/>
              <a:rect l="l" t="t" r="r" b="b"/>
              <a:pathLst>
                <a:path w="541020" h="325120">
                  <a:moveTo>
                    <a:pt x="162305" y="0"/>
                  </a:moveTo>
                  <a:lnTo>
                    <a:pt x="0" y="162306"/>
                  </a:lnTo>
                  <a:lnTo>
                    <a:pt x="162305" y="324612"/>
                  </a:lnTo>
                  <a:lnTo>
                    <a:pt x="162305" y="243459"/>
                  </a:lnTo>
                  <a:lnTo>
                    <a:pt x="541020" y="243459"/>
                  </a:lnTo>
                  <a:lnTo>
                    <a:pt x="541020" y="81153"/>
                  </a:lnTo>
                  <a:lnTo>
                    <a:pt x="162305" y="81153"/>
                  </a:lnTo>
                  <a:lnTo>
                    <a:pt x="162305" y="0"/>
                  </a:lnTo>
                  <a:close/>
                </a:path>
              </a:pathLst>
            </a:custGeom>
            <a:solidFill>
              <a:srgbClr val="4F81BC"/>
            </a:solidFill>
          </p:spPr>
          <p:txBody>
            <a:bodyPr wrap="square" lIns="0" tIns="0" rIns="0" bIns="0" rtlCol="0"/>
            <a:lstStyle/>
            <a:p>
              <a:endParaRPr sz="1662"/>
            </a:p>
          </p:txBody>
        </p:sp>
        <p:sp>
          <p:nvSpPr>
            <p:cNvPr id="76" name="object 76"/>
            <p:cNvSpPr/>
            <p:nvPr/>
          </p:nvSpPr>
          <p:spPr>
            <a:xfrm>
              <a:off x="8442198" y="5769101"/>
              <a:ext cx="541020" cy="325120"/>
            </a:xfrm>
            <a:custGeom>
              <a:avLst/>
              <a:gdLst/>
              <a:ahLst/>
              <a:cxnLst/>
              <a:rect l="l" t="t" r="r" b="b"/>
              <a:pathLst>
                <a:path w="541020" h="325120">
                  <a:moveTo>
                    <a:pt x="162305" y="0"/>
                  </a:moveTo>
                  <a:lnTo>
                    <a:pt x="162305" y="81153"/>
                  </a:lnTo>
                  <a:lnTo>
                    <a:pt x="541020" y="81153"/>
                  </a:lnTo>
                  <a:lnTo>
                    <a:pt x="541020" y="243459"/>
                  </a:lnTo>
                  <a:lnTo>
                    <a:pt x="162305" y="243459"/>
                  </a:lnTo>
                  <a:lnTo>
                    <a:pt x="162305" y="324612"/>
                  </a:lnTo>
                  <a:lnTo>
                    <a:pt x="0" y="162306"/>
                  </a:lnTo>
                  <a:lnTo>
                    <a:pt x="162305" y="0"/>
                  </a:lnTo>
                  <a:close/>
                </a:path>
              </a:pathLst>
            </a:custGeom>
            <a:ln w="38100">
              <a:solidFill>
                <a:srgbClr val="FFFFFF"/>
              </a:solidFill>
            </a:ln>
          </p:spPr>
          <p:txBody>
            <a:bodyPr wrap="square" lIns="0" tIns="0" rIns="0" bIns="0" rtlCol="0"/>
            <a:lstStyle/>
            <a:p>
              <a:endParaRPr sz="1662"/>
            </a:p>
          </p:txBody>
        </p:sp>
        <p:pic>
          <p:nvPicPr>
            <p:cNvPr id="77" name="object 77"/>
            <p:cNvPicPr/>
            <p:nvPr/>
          </p:nvPicPr>
          <p:blipFill>
            <a:blip r:embed="rId31" cstate="print"/>
            <a:stretch>
              <a:fillRect/>
            </a:stretch>
          </p:blipFill>
          <p:spPr>
            <a:xfrm>
              <a:off x="7498080" y="5783579"/>
              <a:ext cx="984491" cy="495325"/>
            </a:xfrm>
            <a:prstGeom prst="rect">
              <a:avLst/>
            </a:prstGeom>
          </p:spPr>
        </p:pic>
        <p:pic>
          <p:nvPicPr>
            <p:cNvPr id="78" name="object 78"/>
            <p:cNvPicPr/>
            <p:nvPr/>
          </p:nvPicPr>
          <p:blipFill>
            <a:blip r:embed="rId32" cstate="print"/>
            <a:stretch>
              <a:fillRect/>
            </a:stretch>
          </p:blipFill>
          <p:spPr>
            <a:xfrm>
              <a:off x="7513320" y="5798819"/>
              <a:ext cx="954036" cy="528802"/>
            </a:xfrm>
            <a:prstGeom prst="rect">
              <a:avLst/>
            </a:prstGeom>
          </p:spPr>
        </p:pic>
        <p:sp>
          <p:nvSpPr>
            <p:cNvPr id="79" name="object 79"/>
            <p:cNvSpPr/>
            <p:nvPr/>
          </p:nvSpPr>
          <p:spPr>
            <a:xfrm>
              <a:off x="7557516" y="5804915"/>
              <a:ext cx="870585" cy="381000"/>
            </a:xfrm>
            <a:custGeom>
              <a:avLst/>
              <a:gdLst/>
              <a:ahLst/>
              <a:cxnLst/>
              <a:rect l="l" t="t" r="r" b="b"/>
              <a:pathLst>
                <a:path w="870584" h="381000">
                  <a:moveTo>
                    <a:pt x="806703" y="0"/>
                  </a:moveTo>
                  <a:lnTo>
                    <a:pt x="63500" y="0"/>
                  </a:lnTo>
                  <a:lnTo>
                    <a:pt x="38790" y="4990"/>
                  </a:lnTo>
                  <a:lnTo>
                    <a:pt x="18605" y="18600"/>
                  </a:lnTo>
                  <a:lnTo>
                    <a:pt x="4992" y="38785"/>
                  </a:lnTo>
                  <a:lnTo>
                    <a:pt x="0" y="63500"/>
                  </a:lnTo>
                  <a:lnTo>
                    <a:pt x="0" y="317500"/>
                  </a:lnTo>
                  <a:lnTo>
                    <a:pt x="4992" y="342214"/>
                  </a:lnTo>
                  <a:lnTo>
                    <a:pt x="18605" y="362399"/>
                  </a:lnTo>
                  <a:lnTo>
                    <a:pt x="38790" y="376009"/>
                  </a:lnTo>
                  <a:lnTo>
                    <a:pt x="63500" y="381000"/>
                  </a:lnTo>
                  <a:lnTo>
                    <a:pt x="806703" y="381000"/>
                  </a:lnTo>
                  <a:lnTo>
                    <a:pt x="831413" y="376009"/>
                  </a:lnTo>
                  <a:lnTo>
                    <a:pt x="851598" y="362399"/>
                  </a:lnTo>
                  <a:lnTo>
                    <a:pt x="865211" y="342214"/>
                  </a:lnTo>
                  <a:lnTo>
                    <a:pt x="870203" y="317500"/>
                  </a:lnTo>
                  <a:lnTo>
                    <a:pt x="870203" y="63500"/>
                  </a:lnTo>
                  <a:lnTo>
                    <a:pt x="865211" y="38785"/>
                  </a:lnTo>
                  <a:lnTo>
                    <a:pt x="851598" y="18600"/>
                  </a:lnTo>
                  <a:lnTo>
                    <a:pt x="831413" y="4990"/>
                  </a:lnTo>
                  <a:lnTo>
                    <a:pt x="806703" y="0"/>
                  </a:lnTo>
                  <a:close/>
                </a:path>
              </a:pathLst>
            </a:custGeom>
            <a:solidFill>
              <a:srgbClr val="FFFFFF"/>
            </a:solidFill>
          </p:spPr>
          <p:txBody>
            <a:bodyPr wrap="square" lIns="0" tIns="0" rIns="0" bIns="0" rtlCol="0"/>
            <a:lstStyle/>
            <a:p>
              <a:endParaRPr sz="1662"/>
            </a:p>
          </p:txBody>
        </p:sp>
        <p:sp>
          <p:nvSpPr>
            <p:cNvPr id="80" name="object 80"/>
            <p:cNvSpPr/>
            <p:nvPr/>
          </p:nvSpPr>
          <p:spPr>
            <a:xfrm>
              <a:off x="7557516" y="5804915"/>
              <a:ext cx="870585" cy="381000"/>
            </a:xfrm>
            <a:custGeom>
              <a:avLst/>
              <a:gdLst/>
              <a:ahLst/>
              <a:cxnLst/>
              <a:rect l="l" t="t" r="r" b="b"/>
              <a:pathLst>
                <a:path w="870584" h="381000">
                  <a:moveTo>
                    <a:pt x="0" y="63500"/>
                  </a:moveTo>
                  <a:lnTo>
                    <a:pt x="4992" y="38785"/>
                  </a:lnTo>
                  <a:lnTo>
                    <a:pt x="18605" y="18600"/>
                  </a:lnTo>
                  <a:lnTo>
                    <a:pt x="38790" y="4990"/>
                  </a:lnTo>
                  <a:lnTo>
                    <a:pt x="63500" y="0"/>
                  </a:lnTo>
                  <a:lnTo>
                    <a:pt x="806703" y="0"/>
                  </a:lnTo>
                  <a:lnTo>
                    <a:pt x="831413" y="4990"/>
                  </a:lnTo>
                  <a:lnTo>
                    <a:pt x="851598" y="18600"/>
                  </a:lnTo>
                  <a:lnTo>
                    <a:pt x="865211" y="38785"/>
                  </a:lnTo>
                  <a:lnTo>
                    <a:pt x="870203" y="63500"/>
                  </a:lnTo>
                  <a:lnTo>
                    <a:pt x="870203" y="317500"/>
                  </a:lnTo>
                  <a:lnTo>
                    <a:pt x="865211" y="342214"/>
                  </a:lnTo>
                  <a:lnTo>
                    <a:pt x="851598" y="362399"/>
                  </a:lnTo>
                  <a:lnTo>
                    <a:pt x="831413" y="376009"/>
                  </a:lnTo>
                  <a:lnTo>
                    <a:pt x="806703" y="381000"/>
                  </a:lnTo>
                  <a:lnTo>
                    <a:pt x="63500" y="381000"/>
                  </a:lnTo>
                  <a:lnTo>
                    <a:pt x="38790" y="376009"/>
                  </a:lnTo>
                  <a:lnTo>
                    <a:pt x="18605" y="362399"/>
                  </a:lnTo>
                  <a:lnTo>
                    <a:pt x="4992" y="342214"/>
                  </a:lnTo>
                  <a:lnTo>
                    <a:pt x="0" y="317500"/>
                  </a:lnTo>
                  <a:lnTo>
                    <a:pt x="0" y="63500"/>
                  </a:lnTo>
                  <a:close/>
                </a:path>
              </a:pathLst>
            </a:custGeom>
            <a:ln w="12192">
              <a:solidFill>
                <a:srgbClr val="F79546"/>
              </a:solidFill>
            </a:ln>
          </p:spPr>
          <p:txBody>
            <a:bodyPr wrap="square" lIns="0" tIns="0" rIns="0" bIns="0" rtlCol="0"/>
            <a:lstStyle/>
            <a:p>
              <a:endParaRPr sz="1662"/>
            </a:p>
          </p:txBody>
        </p:sp>
      </p:grpSp>
      <p:sp>
        <p:nvSpPr>
          <p:cNvPr id="81" name="object 81"/>
          <p:cNvSpPr txBox="1"/>
          <p:nvPr/>
        </p:nvSpPr>
        <p:spPr>
          <a:xfrm>
            <a:off x="7086247" y="5676549"/>
            <a:ext cx="584982" cy="238552"/>
          </a:xfrm>
          <a:prstGeom prst="rect">
            <a:avLst/>
          </a:prstGeom>
        </p:spPr>
        <p:txBody>
          <a:bodyPr vert="horz" wrap="square" lIns="0" tIns="11137" rIns="0" bIns="0" rtlCol="0">
            <a:spAutoFit/>
          </a:bodyPr>
          <a:lstStyle/>
          <a:p>
            <a:pPr marL="11723">
              <a:spcBef>
                <a:spcPts val="88"/>
              </a:spcBef>
            </a:pPr>
            <a:r>
              <a:rPr sz="1477" spc="-32" dirty="0">
                <a:latin typeface="Meiryo UI"/>
                <a:cs typeface="Meiryo UI"/>
              </a:rPr>
              <a:t>消防等</a:t>
            </a:r>
            <a:endParaRPr sz="1477">
              <a:latin typeface="Meiryo UI"/>
              <a:cs typeface="Meiryo UI"/>
            </a:endParaRPr>
          </a:p>
        </p:txBody>
      </p:sp>
      <p:grpSp>
        <p:nvGrpSpPr>
          <p:cNvPr id="82" name="object 82"/>
          <p:cNvGrpSpPr/>
          <p:nvPr/>
        </p:nvGrpSpPr>
        <p:grpSpPr>
          <a:xfrm>
            <a:off x="6123666" y="1262587"/>
            <a:ext cx="2557975" cy="4271303"/>
            <a:chOff x="6633971" y="1082052"/>
            <a:chExt cx="2771140" cy="4627245"/>
          </a:xfrm>
        </p:grpSpPr>
        <p:pic>
          <p:nvPicPr>
            <p:cNvPr id="83" name="object 83"/>
            <p:cNvPicPr/>
            <p:nvPr/>
          </p:nvPicPr>
          <p:blipFill>
            <a:blip r:embed="rId33" cstate="print"/>
            <a:stretch>
              <a:fillRect/>
            </a:stretch>
          </p:blipFill>
          <p:spPr>
            <a:xfrm>
              <a:off x="6633971" y="1388363"/>
              <a:ext cx="2770631" cy="4320540"/>
            </a:xfrm>
            <a:prstGeom prst="rect">
              <a:avLst/>
            </a:prstGeom>
          </p:spPr>
        </p:pic>
        <p:sp>
          <p:nvSpPr>
            <p:cNvPr id="84" name="object 84"/>
            <p:cNvSpPr/>
            <p:nvPr/>
          </p:nvSpPr>
          <p:spPr>
            <a:xfrm>
              <a:off x="6697217" y="1413509"/>
              <a:ext cx="2649220" cy="4198620"/>
            </a:xfrm>
            <a:custGeom>
              <a:avLst/>
              <a:gdLst/>
              <a:ahLst/>
              <a:cxnLst/>
              <a:rect l="l" t="t" r="r" b="b"/>
              <a:pathLst>
                <a:path w="2649220" h="4198620">
                  <a:moveTo>
                    <a:pt x="2464815" y="0"/>
                  </a:moveTo>
                  <a:lnTo>
                    <a:pt x="183896" y="0"/>
                  </a:lnTo>
                  <a:lnTo>
                    <a:pt x="134996" y="6566"/>
                  </a:lnTo>
                  <a:lnTo>
                    <a:pt x="91063" y="25098"/>
                  </a:lnTo>
                  <a:lnTo>
                    <a:pt x="53848" y="53848"/>
                  </a:lnTo>
                  <a:lnTo>
                    <a:pt x="25098" y="91063"/>
                  </a:lnTo>
                  <a:lnTo>
                    <a:pt x="6566" y="134996"/>
                  </a:lnTo>
                  <a:lnTo>
                    <a:pt x="0" y="183895"/>
                  </a:lnTo>
                  <a:lnTo>
                    <a:pt x="0" y="4014724"/>
                  </a:lnTo>
                  <a:lnTo>
                    <a:pt x="6566" y="4063623"/>
                  </a:lnTo>
                  <a:lnTo>
                    <a:pt x="25098" y="4107556"/>
                  </a:lnTo>
                  <a:lnTo>
                    <a:pt x="53848" y="4144772"/>
                  </a:lnTo>
                  <a:lnTo>
                    <a:pt x="91063" y="4173521"/>
                  </a:lnTo>
                  <a:lnTo>
                    <a:pt x="134996" y="4192053"/>
                  </a:lnTo>
                  <a:lnTo>
                    <a:pt x="183896" y="4198620"/>
                  </a:lnTo>
                  <a:lnTo>
                    <a:pt x="2464815" y="4198620"/>
                  </a:lnTo>
                  <a:lnTo>
                    <a:pt x="2513715" y="4192053"/>
                  </a:lnTo>
                  <a:lnTo>
                    <a:pt x="2557648" y="4173521"/>
                  </a:lnTo>
                  <a:lnTo>
                    <a:pt x="2594863" y="4144772"/>
                  </a:lnTo>
                  <a:lnTo>
                    <a:pt x="2623613" y="4107556"/>
                  </a:lnTo>
                  <a:lnTo>
                    <a:pt x="2642145" y="4063623"/>
                  </a:lnTo>
                  <a:lnTo>
                    <a:pt x="2648711" y="4014724"/>
                  </a:lnTo>
                  <a:lnTo>
                    <a:pt x="2648711" y="183895"/>
                  </a:lnTo>
                  <a:lnTo>
                    <a:pt x="2642145" y="134996"/>
                  </a:lnTo>
                  <a:lnTo>
                    <a:pt x="2623613" y="91063"/>
                  </a:lnTo>
                  <a:lnTo>
                    <a:pt x="2594863" y="53847"/>
                  </a:lnTo>
                  <a:lnTo>
                    <a:pt x="2557648" y="25098"/>
                  </a:lnTo>
                  <a:lnTo>
                    <a:pt x="2513715" y="6566"/>
                  </a:lnTo>
                  <a:lnTo>
                    <a:pt x="2464815" y="0"/>
                  </a:lnTo>
                  <a:close/>
                </a:path>
              </a:pathLst>
            </a:custGeom>
            <a:solidFill>
              <a:srgbClr val="FFFFFF"/>
            </a:solidFill>
          </p:spPr>
          <p:txBody>
            <a:bodyPr wrap="square" lIns="0" tIns="0" rIns="0" bIns="0" rtlCol="0"/>
            <a:lstStyle/>
            <a:p>
              <a:endParaRPr sz="1662"/>
            </a:p>
          </p:txBody>
        </p:sp>
        <p:sp>
          <p:nvSpPr>
            <p:cNvPr id="85" name="object 85"/>
            <p:cNvSpPr/>
            <p:nvPr/>
          </p:nvSpPr>
          <p:spPr>
            <a:xfrm>
              <a:off x="6697217" y="1413509"/>
              <a:ext cx="2649220" cy="4198620"/>
            </a:xfrm>
            <a:custGeom>
              <a:avLst/>
              <a:gdLst/>
              <a:ahLst/>
              <a:cxnLst/>
              <a:rect l="l" t="t" r="r" b="b"/>
              <a:pathLst>
                <a:path w="2649220" h="4198620">
                  <a:moveTo>
                    <a:pt x="0" y="183895"/>
                  </a:moveTo>
                  <a:lnTo>
                    <a:pt x="6566" y="134996"/>
                  </a:lnTo>
                  <a:lnTo>
                    <a:pt x="25098" y="91063"/>
                  </a:lnTo>
                  <a:lnTo>
                    <a:pt x="53848" y="53848"/>
                  </a:lnTo>
                  <a:lnTo>
                    <a:pt x="91063" y="25098"/>
                  </a:lnTo>
                  <a:lnTo>
                    <a:pt x="134996" y="6566"/>
                  </a:lnTo>
                  <a:lnTo>
                    <a:pt x="183896" y="0"/>
                  </a:lnTo>
                  <a:lnTo>
                    <a:pt x="2464815" y="0"/>
                  </a:lnTo>
                  <a:lnTo>
                    <a:pt x="2513715" y="6566"/>
                  </a:lnTo>
                  <a:lnTo>
                    <a:pt x="2557648" y="25098"/>
                  </a:lnTo>
                  <a:lnTo>
                    <a:pt x="2594863" y="53847"/>
                  </a:lnTo>
                  <a:lnTo>
                    <a:pt x="2623613" y="91063"/>
                  </a:lnTo>
                  <a:lnTo>
                    <a:pt x="2642145" y="134996"/>
                  </a:lnTo>
                  <a:lnTo>
                    <a:pt x="2648711" y="183895"/>
                  </a:lnTo>
                  <a:lnTo>
                    <a:pt x="2648711" y="4014724"/>
                  </a:lnTo>
                  <a:lnTo>
                    <a:pt x="2642145" y="4063623"/>
                  </a:lnTo>
                  <a:lnTo>
                    <a:pt x="2623613" y="4107556"/>
                  </a:lnTo>
                  <a:lnTo>
                    <a:pt x="2594863" y="4144772"/>
                  </a:lnTo>
                  <a:lnTo>
                    <a:pt x="2557648" y="4173521"/>
                  </a:lnTo>
                  <a:lnTo>
                    <a:pt x="2513715" y="4192053"/>
                  </a:lnTo>
                  <a:lnTo>
                    <a:pt x="2464815" y="4198620"/>
                  </a:lnTo>
                  <a:lnTo>
                    <a:pt x="183896" y="4198620"/>
                  </a:lnTo>
                  <a:lnTo>
                    <a:pt x="134996" y="4192053"/>
                  </a:lnTo>
                  <a:lnTo>
                    <a:pt x="91063" y="4173521"/>
                  </a:lnTo>
                  <a:lnTo>
                    <a:pt x="53848" y="4144772"/>
                  </a:lnTo>
                  <a:lnTo>
                    <a:pt x="25098" y="4107556"/>
                  </a:lnTo>
                  <a:lnTo>
                    <a:pt x="6566" y="4063623"/>
                  </a:lnTo>
                  <a:lnTo>
                    <a:pt x="0" y="4014724"/>
                  </a:lnTo>
                  <a:lnTo>
                    <a:pt x="0" y="183895"/>
                  </a:lnTo>
                  <a:close/>
                </a:path>
              </a:pathLst>
            </a:custGeom>
            <a:ln w="19812">
              <a:solidFill>
                <a:srgbClr val="F79546"/>
              </a:solidFill>
            </a:ln>
          </p:spPr>
          <p:txBody>
            <a:bodyPr wrap="square" lIns="0" tIns="0" rIns="0" bIns="0" rtlCol="0"/>
            <a:lstStyle/>
            <a:p>
              <a:endParaRPr sz="1662"/>
            </a:p>
          </p:txBody>
        </p:sp>
        <p:pic>
          <p:nvPicPr>
            <p:cNvPr id="86" name="object 86"/>
            <p:cNvPicPr/>
            <p:nvPr/>
          </p:nvPicPr>
          <p:blipFill>
            <a:blip r:embed="rId34" cstate="print"/>
            <a:stretch>
              <a:fillRect/>
            </a:stretch>
          </p:blipFill>
          <p:spPr>
            <a:xfrm>
              <a:off x="6836663" y="1082052"/>
              <a:ext cx="2452116" cy="821423"/>
            </a:xfrm>
            <a:prstGeom prst="rect">
              <a:avLst/>
            </a:prstGeom>
          </p:spPr>
        </p:pic>
        <p:pic>
          <p:nvPicPr>
            <p:cNvPr id="87" name="object 87"/>
            <p:cNvPicPr/>
            <p:nvPr/>
          </p:nvPicPr>
          <p:blipFill>
            <a:blip r:embed="rId35" cstate="print"/>
            <a:stretch>
              <a:fillRect/>
            </a:stretch>
          </p:blipFill>
          <p:spPr>
            <a:xfrm>
              <a:off x="7065263" y="1097292"/>
              <a:ext cx="1991868" cy="856475"/>
            </a:xfrm>
            <a:prstGeom prst="rect">
              <a:avLst/>
            </a:prstGeom>
          </p:spPr>
        </p:pic>
        <p:sp>
          <p:nvSpPr>
            <p:cNvPr id="88" name="object 88"/>
            <p:cNvSpPr/>
            <p:nvPr/>
          </p:nvSpPr>
          <p:spPr>
            <a:xfrm>
              <a:off x="6896099" y="1103375"/>
              <a:ext cx="2338070" cy="707390"/>
            </a:xfrm>
            <a:custGeom>
              <a:avLst/>
              <a:gdLst/>
              <a:ahLst/>
              <a:cxnLst/>
              <a:rect l="l" t="t" r="r" b="b"/>
              <a:pathLst>
                <a:path w="2338070" h="707389">
                  <a:moveTo>
                    <a:pt x="2219959" y="0"/>
                  </a:moveTo>
                  <a:lnTo>
                    <a:pt x="117855" y="0"/>
                  </a:lnTo>
                  <a:lnTo>
                    <a:pt x="71955" y="9253"/>
                  </a:lnTo>
                  <a:lnTo>
                    <a:pt x="34496" y="34496"/>
                  </a:lnTo>
                  <a:lnTo>
                    <a:pt x="9253" y="71955"/>
                  </a:lnTo>
                  <a:lnTo>
                    <a:pt x="0" y="117856"/>
                  </a:lnTo>
                  <a:lnTo>
                    <a:pt x="0" y="589279"/>
                  </a:lnTo>
                  <a:lnTo>
                    <a:pt x="9253" y="635180"/>
                  </a:lnTo>
                  <a:lnTo>
                    <a:pt x="34496" y="672639"/>
                  </a:lnTo>
                  <a:lnTo>
                    <a:pt x="71955" y="697882"/>
                  </a:lnTo>
                  <a:lnTo>
                    <a:pt x="117855" y="707136"/>
                  </a:lnTo>
                  <a:lnTo>
                    <a:pt x="2219959" y="707136"/>
                  </a:lnTo>
                  <a:lnTo>
                    <a:pt x="2265860" y="697882"/>
                  </a:lnTo>
                  <a:lnTo>
                    <a:pt x="2303319" y="672639"/>
                  </a:lnTo>
                  <a:lnTo>
                    <a:pt x="2328562" y="635180"/>
                  </a:lnTo>
                  <a:lnTo>
                    <a:pt x="2337816" y="589279"/>
                  </a:lnTo>
                  <a:lnTo>
                    <a:pt x="2337816" y="117856"/>
                  </a:lnTo>
                  <a:lnTo>
                    <a:pt x="2328562" y="71955"/>
                  </a:lnTo>
                  <a:lnTo>
                    <a:pt x="2303319" y="34496"/>
                  </a:lnTo>
                  <a:lnTo>
                    <a:pt x="2265860" y="9253"/>
                  </a:lnTo>
                  <a:lnTo>
                    <a:pt x="2219959" y="0"/>
                  </a:lnTo>
                  <a:close/>
                </a:path>
              </a:pathLst>
            </a:custGeom>
            <a:solidFill>
              <a:srgbClr val="FFFFFF"/>
            </a:solidFill>
          </p:spPr>
          <p:txBody>
            <a:bodyPr wrap="square" lIns="0" tIns="0" rIns="0" bIns="0" rtlCol="0"/>
            <a:lstStyle/>
            <a:p>
              <a:endParaRPr sz="1662"/>
            </a:p>
          </p:txBody>
        </p:sp>
        <p:sp>
          <p:nvSpPr>
            <p:cNvPr id="89" name="object 89"/>
            <p:cNvSpPr/>
            <p:nvPr/>
          </p:nvSpPr>
          <p:spPr>
            <a:xfrm>
              <a:off x="6896099" y="1103375"/>
              <a:ext cx="2338070" cy="707390"/>
            </a:xfrm>
            <a:custGeom>
              <a:avLst/>
              <a:gdLst/>
              <a:ahLst/>
              <a:cxnLst/>
              <a:rect l="l" t="t" r="r" b="b"/>
              <a:pathLst>
                <a:path w="2338070" h="707389">
                  <a:moveTo>
                    <a:pt x="0" y="117856"/>
                  </a:moveTo>
                  <a:lnTo>
                    <a:pt x="9253" y="71955"/>
                  </a:lnTo>
                  <a:lnTo>
                    <a:pt x="34496" y="34496"/>
                  </a:lnTo>
                  <a:lnTo>
                    <a:pt x="71955" y="9253"/>
                  </a:lnTo>
                  <a:lnTo>
                    <a:pt x="117855" y="0"/>
                  </a:lnTo>
                  <a:lnTo>
                    <a:pt x="2219959" y="0"/>
                  </a:lnTo>
                  <a:lnTo>
                    <a:pt x="2265860" y="9253"/>
                  </a:lnTo>
                  <a:lnTo>
                    <a:pt x="2303319" y="34496"/>
                  </a:lnTo>
                  <a:lnTo>
                    <a:pt x="2328562" y="71955"/>
                  </a:lnTo>
                  <a:lnTo>
                    <a:pt x="2337816" y="117856"/>
                  </a:lnTo>
                  <a:lnTo>
                    <a:pt x="2337816" y="589279"/>
                  </a:lnTo>
                  <a:lnTo>
                    <a:pt x="2328562" y="635180"/>
                  </a:lnTo>
                  <a:lnTo>
                    <a:pt x="2303319" y="672639"/>
                  </a:lnTo>
                  <a:lnTo>
                    <a:pt x="2265860" y="697882"/>
                  </a:lnTo>
                  <a:lnTo>
                    <a:pt x="2219959" y="707136"/>
                  </a:lnTo>
                  <a:lnTo>
                    <a:pt x="117855" y="707136"/>
                  </a:lnTo>
                  <a:lnTo>
                    <a:pt x="71955" y="697882"/>
                  </a:lnTo>
                  <a:lnTo>
                    <a:pt x="34496" y="672639"/>
                  </a:lnTo>
                  <a:lnTo>
                    <a:pt x="9253" y="635180"/>
                  </a:lnTo>
                  <a:lnTo>
                    <a:pt x="0" y="589279"/>
                  </a:lnTo>
                  <a:lnTo>
                    <a:pt x="0" y="117856"/>
                  </a:lnTo>
                  <a:close/>
                </a:path>
              </a:pathLst>
            </a:custGeom>
            <a:ln w="12192">
              <a:solidFill>
                <a:srgbClr val="F79546"/>
              </a:solidFill>
            </a:ln>
          </p:spPr>
          <p:txBody>
            <a:bodyPr wrap="square" lIns="0" tIns="0" rIns="0" bIns="0" rtlCol="0"/>
            <a:lstStyle/>
            <a:p>
              <a:endParaRPr sz="1662"/>
            </a:p>
          </p:txBody>
        </p:sp>
      </p:grpSp>
      <p:sp>
        <p:nvSpPr>
          <p:cNvPr id="90" name="object 90"/>
          <p:cNvSpPr txBox="1"/>
          <p:nvPr/>
        </p:nvSpPr>
        <p:spPr>
          <a:xfrm>
            <a:off x="6687547" y="1344003"/>
            <a:ext cx="1515208" cy="523388"/>
          </a:xfrm>
          <a:prstGeom prst="rect">
            <a:avLst/>
          </a:prstGeom>
        </p:spPr>
        <p:txBody>
          <a:bodyPr vert="horz" wrap="square" lIns="0" tIns="11723" rIns="0" bIns="0" rtlCol="0">
            <a:spAutoFit/>
          </a:bodyPr>
          <a:lstStyle/>
          <a:p>
            <a:pPr marL="123682">
              <a:spcBef>
                <a:spcPts val="92"/>
              </a:spcBef>
            </a:pPr>
            <a:r>
              <a:rPr sz="1662" spc="-18" dirty="0">
                <a:latin typeface="Meiryo UI"/>
                <a:cs typeface="Meiryo UI"/>
              </a:rPr>
              <a:t>二次救急病院</a:t>
            </a:r>
            <a:endParaRPr sz="1662">
              <a:latin typeface="Meiryo UI"/>
              <a:cs typeface="Meiryo UI"/>
            </a:endParaRPr>
          </a:p>
          <a:p>
            <a:pPr marL="11723">
              <a:spcBef>
                <a:spcPts val="5"/>
              </a:spcBef>
            </a:pPr>
            <a:r>
              <a:rPr sz="1662" spc="-32" dirty="0">
                <a:latin typeface="Meiryo UI"/>
                <a:cs typeface="Meiryo UI"/>
              </a:rPr>
              <a:t>救命救急センター</a:t>
            </a:r>
            <a:endParaRPr sz="1662">
              <a:latin typeface="Meiryo UI"/>
              <a:cs typeface="Meiryo UI"/>
            </a:endParaRPr>
          </a:p>
        </p:txBody>
      </p:sp>
      <p:grpSp>
        <p:nvGrpSpPr>
          <p:cNvPr id="91" name="object 91"/>
          <p:cNvGrpSpPr/>
          <p:nvPr/>
        </p:nvGrpSpPr>
        <p:grpSpPr>
          <a:xfrm>
            <a:off x="2056638" y="2288051"/>
            <a:ext cx="6486965" cy="3396175"/>
            <a:chOff x="2228024" y="2192972"/>
            <a:chExt cx="7027545" cy="3679190"/>
          </a:xfrm>
        </p:grpSpPr>
        <p:pic>
          <p:nvPicPr>
            <p:cNvPr id="92" name="object 92"/>
            <p:cNvPicPr/>
            <p:nvPr/>
          </p:nvPicPr>
          <p:blipFill>
            <a:blip r:embed="rId36" cstate="print"/>
            <a:stretch>
              <a:fillRect/>
            </a:stretch>
          </p:blipFill>
          <p:spPr>
            <a:xfrm>
              <a:off x="7712964" y="4314456"/>
              <a:ext cx="565378" cy="1167371"/>
            </a:xfrm>
            <a:prstGeom prst="rect">
              <a:avLst/>
            </a:prstGeom>
          </p:spPr>
        </p:pic>
        <p:sp>
          <p:nvSpPr>
            <p:cNvPr id="93" name="object 93"/>
            <p:cNvSpPr/>
            <p:nvPr/>
          </p:nvSpPr>
          <p:spPr>
            <a:xfrm>
              <a:off x="7802117" y="4363974"/>
              <a:ext cx="391795" cy="1041400"/>
            </a:xfrm>
            <a:custGeom>
              <a:avLst/>
              <a:gdLst/>
              <a:ahLst/>
              <a:cxnLst/>
              <a:rect l="l" t="t" r="r" b="b"/>
              <a:pathLst>
                <a:path w="391795" h="1041400">
                  <a:moveTo>
                    <a:pt x="195833" y="0"/>
                  </a:moveTo>
                  <a:lnTo>
                    <a:pt x="0" y="195833"/>
                  </a:lnTo>
                  <a:lnTo>
                    <a:pt x="97916" y="195833"/>
                  </a:lnTo>
                  <a:lnTo>
                    <a:pt x="97916" y="1040891"/>
                  </a:lnTo>
                  <a:lnTo>
                    <a:pt x="293750" y="1040891"/>
                  </a:lnTo>
                  <a:lnTo>
                    <a:pt x="293750" y="195833"/>
                  </a:lnTo>
                  <a:lnTo>
                    <a:pt x="391667" y="195833"/>
                  </a:lnTo>
                  <a:lnTo>
                    <a:pt x="195833" y="0"/>
                  </a:lnTo>
                  <a:close/>
                </a:path>
              </a:pathLst>
            </a:custGeom>
            <a:solidFill>
              <a:srgbClr val="4F81BC"/>
            </a:solidFill>
          </p:spPr>
          <p:txBody>
            <a:bodyPr wrap="square" lIns="0" tIns="0" rIns="0" bIns="0" rtlCol="0"/>
            <a:lstStyle/>
            <a:p>
              <a:endParaRPr sz="1662"/>
            </a:p>
          </p:txBody>
        </p:sp>
        <p:sp>
          <p:nvSpPr>
            <p:cNvPr id="94" name="object 94"/>
            <p:cNvSpPr/>
            <p:nvPr/>
          </p:nvSpPr>
          <p:spPr>
            <a:xfrm>
              <a:off x="7802117" y="4363974"/>
              <a:ext cx="391795" cy="1041400"/>
            </a:xfrm>
            <a:custGeom>
              <a:avLst/>
              <a:gdLst/>
              <a:ahLst/>
              <a:cxnLst/>
              <a:rect l="l" t="t" r="r" b="b"/>
              <a:pathLst>
                <a:path w="391795" h="1041400">
                  <a:moveTo>
                    <a:pt x="0" y="195833"/>
                  </a:moveTo>
                  <a:lnTo>
                    <a:pt x="97916" y="195833"/>
                  </a:lnTo>
                  <a:lnTo>
                    <a:pt x="97916" y="1040891"/>
                  </a:lnTo>
                  <a:lnTo>
                    <a:pt x="293750" y="1040891"/>
                  </a:lnTo>
                  <a:lnTo>
                    <a:pt x="293750" y="195833"/>
                  </a:lnTo>
                  <a:lnTo>
                    <a:pt x="391667" y="195833"/>
                  </a:lnTo>
                  <a:lnTo>
                    <a:pt x="195833" y="0"/>
                  </a:lnTo>
                  <a:lnTo>
                    <a:pt x="0" y="195833"/>
                  </a:lnTo>
                  <a:close/>
                </a:path>
              </a:pathLst>
            </a:custGeom>
            <a:ln w="38100">
              <a:solidFill>
                <a:srgbClr val="FFFFFF"/>
              </a:solidFill>
            </a:ln>
          </p:spPr>
          <p:txBody>
            <a:bodyPr wrap="square" lIns="0" tIns="0" rIns="0" bIns="0" rtlCol="0"/>
            <a:lstStyle/>
            <a:p>
              <a:endParaRPr sz="1662"/>
            </a:p>
          </p:txBody>
        </p:sp>
        <p:pic>
          <p:nvPicPr>
            <p:cNvPr id="95" name="object 95"/>
            <p:cNvPicPr/>
            <p:nvPr/>
          </p:nvPicPr>
          <p:blipFill>
            <a:blip r:embed="rId37" cstate="print"/>
            <a:stretch>
              <a:fillRect/>
            </a:stretch>
          </p:blipFill>
          <p:spPr>
            <a:xfrm>
              <a:off x="7609332" y="5323332"/>
              <a:ext cx="742187" cy="548640"/>
            </a:xfrm>
            <a:prstGeom prst="rect">
              <a:avLst/>
            </a:prstGeom>
          </p:spPr>
        </p:pic>
        <p:sp>
          <p:nvSpPr>
            <p:cNvPr id="96" name="object 96"/>
            <p:cNvSpPr/>
            <p:nvPr/>
          </p:nvSpPr>
          <p:spPr>
            <a:xfrm>
              <a:off x="2241041" y="2205990"/>
              <a:ext cx="850900" cy="937260"/>
            </a:xfrm>
            <a:custGeom>
              <a:avLst/>
              <a:gdLst/>
              <a:ahLst/>
              <a:cxnLst/>
              <a:rect l="l" t="t" r="r" b="b"/>
              <a:pathLst>
                <a:path w="850900" h="937260">
                  <a:moveTo>
                    <a:pt x="777494" y="0"/>
                  </a:moveTo>
                  <a:lnTo>
                    <a:pt x="72897" y="0"/>
                  </a:lnTo>
                  <a:lnTo>
                    <a:pt x="44523" y="5728"/>
                  </a:lnTo>
                  <a:lnTo>
                    <a:pt x="21351" y="21351"/>
                  </a:lnTo>
                  <a:lnTo>
                    <a:pt x="5728" y="44523"/>
                  </a:lnTo>
                  <a:lnTo>
                    <a:pt x="0" y="72898"/>
                  </a:lnTo>
                  <a:lnTo>
                    <a:pt x="0" y="864362"/>
                  </a:lnTo>
                  <a:lnTo>
                    <a:pt x="5728" y="892736"/>
                  </a:lnTo>
                  <a:lnTo>
                    <a:pt x="21351" y="915908"/>
                  </a:lnTo>
                  <a:lnTo>
                    <a:pt x="44523" y="931531"/>
                  </a:lnTo>
                  <a:lnTo>
                    <a:pt x="72897" y="937260"/>
                  </a:lnTo>
                  <a:lnTo>
                    <a:pt x="777494" y="937260"/>
                  </a:lnTo>
                  <a:lnTo>
                    <a:pt x="805868" y="931531"/>
                  </a:lnTo>
                  <a:lnTo>
                    <a:pt x="829040" y="915908"/>
                  </a:lnTo>
                  <a:lnTo>
                    <a:pt x="844663" y="892736"/>
                  </a:lnTo>
                  <a:lnTo>
                    <a:pt x="850391" y="864362"/>
                  </a:lnTo>
                  <a:lnTo>
                    <a:pt x="850391" y="72898"/>
                  </a:lnTo>
                  <a:lnTo>
                    <a:pt x="844663" y="44523"/>
                  </a:lnTo>
                  <a:lnTo>
                    <a:pt x="829040" y="21351"/>
                  </a:lnTo>
                  <a:lnTo>
                    <a:pt x="805868" y="5728"/>
                  </a:lnTo>
                  <a:lnTo>
                    <a:pt x="777494" y="0"/>
                  </a:lnTo>
                  <a:close/>
                </a:path>
              </a:pathLst>
            </a:custGeom>
            <a:solidFill>
              <a:srgbClr val="FFFFFF"/>
            </a:solidFill>
          </p:spPr>
          <p:txBody>
            <a:bodyPr wrap="square" lIns="0" tIns="0" rIns="0" bIns="0" rtlCol="0"/>
            <a:lstStyle/>
            <a:p>
              <a:endParaRPr sz="1662"/>
            </a:p>
          </p:txBody>
        </p:sp>
        <p:sp>
          <p:nvSpPr>
            <p:cNvPr id="97" name="object 97"/>
            <p:cNvSpPr/>
            <p:nvPr/>
          </p:nvSpPr>
          <p:spPr>
            <a:xfrm>
              <a:off x="2241041" y="2205990"/>
              <a:ext cx="850900" cy="937260"/>
            </a:xfrm>
            <a:custGeom>
              <a:avLst/>
              <a:gdLst/>
              <a:ahLst/>
              <a:cxnLst/>
              <a:rect l="l" t="t" r="r" b="b"/>
              <a:pathLst>
                <a:path w="850900" h="937260">
                  <a:moveTo>
                    <a:pt x="0" y="72898"/>
                  </a:moveTo>
                  <a:lnTo>
                    <a:pt x="5728" y="44523"/>
                  </a:lnTo>
                  <a:lnTo>
                    <a:pt x="21351" y="21351"/>
                  </a:lnTo>
                  <a:lnTo>
                    <a:pt x="44523" y="5728"/>
                  </a:lnTo>
                  <a:lnTo>
                    <a:pt x="72897" y="0"/>
                  </a:lnTo>
                  <a:lnTo>
                    <a:pt x="777494" y="0"/>
                  </a:lnTo>
                  <a:lnTo>
                    <a:pt x="805868" y="5728"/>
                  </a:lnTo>
                  <a:lnTo>
                    <a:pt x="829040" y="21351"/>
                  </a:lnTo>
                  <a:lnTo>
                    <a:pt x="844663" y="44523"/>
                  </a:lnTo>
                  <a:lnTo>
                    <a:pt x="850391" y="72898"/>
                  </a:lnTo>
                  <a:lnTo>
                    <a:pt x="850391" y="864362"/>
                  </a:lnTo>
                  <a:lnTo>
                    <a:pt x="844663" y="892736"/>
                  </a:lnTo>
                  <a:lnTo>
                    <a:pt x="829040" y="915908"/>
                  </a:lnTo>
                  <a:lnTo>
                    <a:pt x="805868" y="931531"/>
                  </a:lnTo>
                  <a:lnTo>
                    <a:pt x="777494" y="937260"/>
                  </a:lnTo>
                  <a:lnTo>
                    <a:pt x="72897" y="937260"/>
                  </a:lnTo>
                  <a:lnTo>
                    <a:pt x="44523" y="931531"/>
                  </a:lnTo>
                  <a:lnTo>
                    <a:pt x="21351" y="915908"/>
                  </a:lnTo>
                  <a:lnTo>
                    <a:pt x="5728" y="892736"/>
                  </a:lnTo>
                  <a:lnTo>
                    <a:pt x="0" y="864362"/>
                  </a:lnTo>
                  <a:lnTo>
                    <a:pt x="0" y="72898"/>
                  </a:lnTo>
                  <a:close/>
                </a:path>
              </a:pathLst>
            </a:custGeom>
            <a:ln w="25908">
              <a:solidFill>
                <a:srgbClr val="385D89"/>
              </a:solidFill>
              <a:prstDash val="sysDot"/>
            </a:ln>
          </p:spPr>
          <p:txBody>
            <a:bodyPr wrap="square" lIns="0" tIns="0" rIns="0" bIns="0" rtlCol="0"/>
            <a:lstStyle/>
            <a:p>
              <a:endParaRPr sz="1662"/>
            </a:p>
          </p:txBody>
        </p:sp>
        <p:pic>
          <p:nvPicPr>
            <p:cNvPr id="98" name="object 98"/>
            <p:cNvPicPr/>
            <p:nvPr/>
          </p:nvPicPr>
          <p:blipFill>
            <a:blip r:embed="rId38" cstate="print"/>
            <a:stretch>
              <a:fillRect/>
            </a:stretch>
          </p:blipFill>
          <p:spPr>
            <a:xfrm>
              <a:off x="7743444" y="2545054"/>
              <a:ext cx="1511807" cy="832129"/>
            </a:xfrm>
            <a:prstGeom prst="rect">
              <a:avLst/>
            </a:prstGeom>
          </p:spPr>
        </p:pic>
        <p:pic>
          <p:nvPicPr>
            <p:cNvPr id="99" name="object 99"/>
            <p:cNvPicPr/>
            <p:nvPr/>
          </p:nvPicPr>
          <p:blipFill>
            <a:blip r:embed="rId39" cstate="print"/>
            <a:stretch>
              <a:fillRect/>
            </a:stretch>
          </p:blipFill>
          <p:spPr>
            <a:xfrm>
              <a:off x="7819644" y="2624289"/>
              <a:ext cx="1359407" cy="475526"/>
            </a:xfrm>
            <a:prstGeom prst="rect">
              <a:avLst/>
            </a:prstGeom>
          </p:spPr>
        </p:pic>
        <p:sp>
          <p:nvSpPr>
            <p:cNvPr id="100" name="object 100"/>
            <p:cNvSpPr/>
            <p:nvPr/>
          </p:nvSpPr>
          <p:spPr>
            <a:xfrm>
              <a:off x="7801355" y="2564892"/>
              <a:ext cx="1400810" cy="721360"/>
            </a:xfrm>
            <a:custGeom>
              <a:avLst/>
              <a:gdLst/>
              <a:ahLst/>
              <a:cxnLst/>
              <a:rect l="l" t="t" r="r" b="b"/>
              <a:pathLst>
                <a:path w="1400809" h="721360">
                  <a:moveTo>
                    <a:pt x="1400555" y="0"/>
                  </a:moveTo>
                  <a:lnTo>
                    <a:pt x="0" y="0"/>
                  </a:lnTo>
                  <a:lnTo>
                    <a:pt x="0" y="468375"/>
                  </a:lnTo>
                  <a:lnTo>
                    <a:pt x="610108" y="468375"/>
                  </a:lnTo>
                  <a:lnTo>
                    <a:pt x="610108" y="540638"/>
                  </a:lnTo>
                  <a:lnTo>
                    <a:pt x="520065" y="540638"/>
                  </a:lnTo>
                  <a:lnTo>
                    <a:pt x="700277" y="720852"/>
                  </a:lnTo>
                  <a:lnTo>
                    <a:pt x="880491" y="540638"/>
                  </a:lnTo>
                  <a:lnTo>
                    <a:pt x="790321" y="540638"/>
                  </a:lnTo>
                  <a:lnTo>
                    <a:pt x="790321" y="468375"/>
                  </a:lnTo>
                  <a:lnTo>
                    <a:pt x="1400555" y="468375"/>
                  </a:lnTo>
                  <a:lnTo>
                    <a:pt x="1400555" y="0"/>
                  </a:lnTo>
                  <a:close/>
                </a:path>
              </a:pathLst>
            </a:custGeom>
            <a:solidFill>
              <a:srgbClr val="FFFFFF"/>
            </a:solidFill>
          </p:spPr>
          <p:txBody>
            <a:bodyPr wrap="square" lIns="0" tIns="0" rIns="0" bIns="0" rtlCol="0"/>
            <a:lstStyle/>
            <a:p>
              <a:endParaRPr sz="1662"/>
            </a:p>
          </p:txBody>
        </p:sp>
        <p:sp>
          <p:nvSpPr>
            <p:cNvPr id="101" name="object 101"/>
            <p:cNvSpPr/>
            <p:nvPr/>
          </p:nvSpPr>
          <p:spPr>
            <a:xfrm>
              <a:off x="7801355" y="2564892"/>
              <a:ext cx="1400810" cy="721360"/>
            </a:xfrm>
            <a:custGeom>
              <a:avLst/>
              <a:gdLst/>
              <a:ahLst/>
              <a:cxnLst/>
              <a:rect l="l" t="t" r="r" b="b"/>
              <a:pathLst>
                <a:path w="1400809" h="721360">
                  <a:moveTo>
                    <a:pt x="0" y="0"/>
                  </a:moveTo>
                  <a:lnTo>
                    <a:pt x="1400555" y="0"/>
                  </a:lnTo>
                  <a:lnTo>
                    <a:pt x="1400555" y="468375"/>
                  </a:lnTo>
                  <a:lnTo>
                    <a:pt x="790321" y="468375"/>
                  </a:lnTo>
                  <a:lnTo>
                    <a:pt x="790321" y="540638"/>
                  </a:lnTo>
                  <a:lnTo>
                    <a:pt x="880491" y="540638"/>
                  </a:lnTo>
                  <a:lnTo>
                    <a:pt x="700277" y="720852"/>
                  </a:lnTo>
                  <a:lnTo>
                    <a:pt x="520065" y="540638"/>
                  </a:lnTo>
                  <a:lnTo>
                    <a:pt x="610108" y="540638"/>
                  </a:lnTo>
                  <a:lnTo>
                    <a:pt x="610108" y="468375"/>
                  </a:lnTo>
                  <a:lnTo>
                    <a:pt x="0" y="468375"/>
                  </a:lnTo>
                  <a:lnTo>
                    <a:pt x="0" y="0"/>
                  </a:lnTo>
                  <a:close/>
                </a:path>
              </a:pathLst>
            </a:custGeom>
            <a:ln w="9144">
              <a:solidFill>
                <a:srgbClr val="000000"/>
              </a:solidFill>
            </a:ln>
          </p:spPr>
          <p:txBody>
            <a:bodyPr wrap="square" lIns="0" tIns="0" rIns="0" bIns="0" rtlCol="0"/>
            <a:lstStyle/>
            <a:p>
              <a:endParaRPr sz="1662"/>
            </a:p>
          </p:txBody>
        </p:sp>
      </p:grpSp>
      <p:sp>
        <p:nvSpPr>
          <p:cNvPr id="102" name="object 102"/>
          <p:cNvSpPr txBox="1"/>
          <p:nvPr/>
        </p:nvSpPr>
        <p:spPr>
          <a:xfrm>
            <a:off x="7354706" y="2737807"/>
            <a:ext cx="987669" cy="211266"/>
          </a:xfrm>
          <a:prstGeom prst="rect">
            <a:avLst/>
          </a:prstGeom>
        </p:spPr>
        <p:txBody>
          <a:bodyPr vert="horz" wrap="square" lIns="0" tIns="12309" rIns="0" bIns="0" rtlCol="0">
            <a:spAutoFit/>
          </a:bodyPr>
          <a:lstStyle/>
          <a:p>
            <a:pPr marL="11723">
              <a:spcBef>
                <a:spcPts val="97"/>
              </a:spcBef>
            </a:pPr>
            <a:r>
              <a:rPr sz="1292" u="sng" spc="-9" dirty="0">
                <a:uFill>
                  <a:solidFill>
                    <a:srgbClr val="000000"/>
                  </a:solidFill>
                </a:uFill>
                <a:latin typeface="Meiryo UI"/>
                <a:cs typeface="Meiryo UI"/>
              </a:rPr>
              <a:t>身体的な処置</a:t>
            </a:r>
            <a:endParaRPr sz="1292">
              <a:latin typeface="Meiryo UI"/>
              <a:cs typeface="Meiryo UI"/>
            </a:endParaRPr>
          </a:p>
        </p:txBody>
      </p:sp>
      <p:grpSp>
        <p:nvGrpSpPr>
          <p:cNvPr id="103" name="object 103"/>
          <p:cNvGrpSpPr/>
          <p:nvPr/>
        </p:nvGrpSpPr>
        <p:grpSpPr>
          <a:xfrm>
            <a:off x="2105933" y="1345574"/>
            <a:ext cx="5003995" cy="1964202"/>
            <a:chOff x="2281427" y="1171955"/>
            <a:chExt cx="5420995" cy="2127885"/>
          </a:xfrm>
        </p:grpSpPr>
        <p:pic>
          <p:nvPicPr>
            <p:cNvPr id="104" name="object 104"/>
            <p:cNvPicPr/>
            <p:nvPr/>
          </p:nvPicPr>
          <p:blipFill>
            <a:blip r:embed="rId40" cstate="print"/>
            <a:stretch>
              <a:fillRect/>
            </a:stretch>
          </p:blipFill>
          <p:spPr>
            <a:xfrm>
              <a:off x="2281427" y="2246375"/>
              <a:ext cx="809244" cy="844296"/>
            </a:xfrm>
            <a:prstGeom prst="rect">
              <a:avLst/>
            </a:prstGeom>
          </p:spPr>
        </p:pic>
        <p:sp>
          <p:nvSpPr>
            <p:cNvPr id="105" name="object 105"/>
            <p:cNvSpPr/>
            <p:nvPr/>
          </p:nvSpPr>
          <p:spPr>
            <a:xfrm>
              <a:off x="6776466" y="2068830"/>
              <a:ext cx="913130" cy="1217930"/>
            </a:xfrm>
            <a:custGeom>
              <a:avLst/>
              <a:gdLst/>
              <a:ahLst/>
              <a:cxnLst/>
              <a:rect l="l" t="t" r="r" b="b"/>
              <a:pathLst>
                <a:path w="913129" h="1217929">
                  <a:moveTo>
                    <a:pt x="834643" y="0"/>
                  </a:moveTo>
                  <a:lnTo>
                    <a:pt x="78231" y="0"/>
                  </a:lnTo>
                  <a:lnTo>
                    <a:pt x="47791" y="6151"/>
                  </a:lnTo>
                  <a:lnTo>
                    <a:pt x="22923" y="22923"/>
                  </a:lnTo>
                  <a:lnTo>
                    <a:pt x="6151" y="47791"/>
                  </a:lnTo>
                  <a:lnTo>
                    <a:pt x="0" y="78232"/>
                  </a:lnTo>
                  <a:lnTo>
                    <a:pt x="0" y="1139444"/>
                  </a:lnTo>
                  <a:lnTo>
                    <a:pt x="6151" y="1169884"/>
                  </a:lnTo>
                  <a:lnTo>
                    <a:pt x="22923" y="1194752"/>
                  </a:lnTo>
                  <a:lnTo>
                    <a:pt x="47791" y="1211524"/>
                  </a:lnTo>
                  <a:lnTo>
                    <a:pt x="78231" y="1217676"/>
                  </a:lnTo>
                  <a:lnTo>
                    <a:pt x="834643" y="1217676"/>
                  </a:lnTo>
                  <a:lnTo>
                    <a:pt x="865084" y="1211524"/>
                  </a:lnTo>
                  <a:lnTo>
                    <a:pt x="889952" y="1194752"/>
                  </a:lnTo>
                  <a:lnTo>
                    <a:pt x="906724" y="1169884"/>
                  </a:lnTo>
                  <a:lnTo>
                    <a:pt x="912876" y="1139444"/>
                  </a:lnTo>
                  <a:lnTo>
                    <a:pt x="912876" y="78232"/>
                  </a:lnTo>
                  <a:lnTo>
                    <a:pt x="906724" y="47791"/>
                  </a:lnTo>
                  <a:lnTo>
                    <a:pt x="889952" y="22923"/>
                  </a:lnTo>
                  <a:lnTo>
                    <a:pt x="865084" y="6151"/>
                  </a:lnTo>
                  <a:lnTo>
                    <a:pt x="834643" y="0"/>
                  </a:lnTo>
                  <a:close/>
                </a:path>
              </a:pathLst>
            </a:custGeom>
            <a:solidFill>
              <a:srgbClr val="FFFFFF"/>
            </a:solidFill>
          </p:spPr>
          <p:txBody>
            <a:bodyPr wrap="square" lIns="0" tIns="0" rIns="0" bIns="0" rtlCol="0"/>
            <a:lstStyle/>
            <a:p>
              <a:endParaRPr sz="1662"/>
            </a:p>
          </p:txBody>
        </p:sp>
        <p:sp>
          <p:nvSpPr>
            <p:cNvPr id="106" name="object 106"/>
            <p:cNvSpPr/>
            <p:nvPr/>
          </p:nvSpPr>
          <p:spPr>
            <a:xfrm>
              <a:off x="6776466" y="2068830"/>
              <a:ext cx="913130" cy="1217930"/>
            </a:xfrm>
            <a:custGeom>
              <a:avLst/>
              <a:gdLst/>
              <a:ahLst/>
              <a:cxnLst/>
              <a:rect l="l" t="t" r="r" b="b"/>
              <a:pathLst>
                <a:path w="913129" h="1217929">
                  <a:moveTo>
                    <a:pt x="0" y="78232"/>
                  </a:moveTo>
                  <a:lnTo>
                    <a:pt x="6151" y="47791"/>
                  </a:lnTo>
                  <a:lnTo>
                    <a:pt x="22923" y="22923"/>
                  </a:lnTo>
                  <a:lnTo>
                    <a:pt x="47791" y="6151"/>
                  </a:lnTo>
                  <a:lnTo>
                    <a:pt x="78231" y="0"/>
                  </a:lnTo>
                  <a:lnTo>
                    <a:pt x="834643" y="0"/>
                  </a:lnTo>
                  <a:lnTo>
                    <a:pt x="865084" y="6151"/>
                  </a:lnTo>
                  <a:lnTo>
                    <a:pt x="889952" y="22923"/>
                  </a:lnTo>
                  <a:lnTo>
                    <a:pt x="906724" y="47791"/>
                  </a:lnTo>
                  <a:lnTo>
                    <a:pt x="912876" y="78232"/>
                  </a:lnTo>
                  <a:lnTo>
                    <a:pt x="912876" y="1139444"/>
                  </a:lnTo>
                  <a:lnTo>
                    <a:pt x="906724" y="1169884"/>
                  </a:lnTo>
                  <a:lnTo>
                    <a:pt x="889952" y="1194752"/>
                  </a:lnTo>
                  <a:lnTo>
                    <a:pt x="865084" y="1211524"/>
                  </a:lnTo>
                  <a:lnTo>
                    <a:pt x="834643" y="1217676"/>
                  </a:lnTo>
                  <a:lnTo>
                    <a:pt x="78231" y="1217676"/>
                  </a:lnTo>
                  <a:lnTo>
                    <a:pt x="47791" y="1211524"/>
                  </a:lnTo>
                  <a:lnTo>
                    <a:pt x="22923" y="1194752"/>
                  </a:lnTo>
                  <a:lnTo>
                    <a:pt x="6151" y="1169884"/>
                  </a:lnTo>
                  <a:lnTo>
                    <a:pt x="0" y="1139444"/>
                  </a:lnTo>
                  <a:lnTo>
                    <a:pt x="0" y="78232"/>
                  </a:lnTo>
                  <a:close/>
                </a:path>
              </a:pathLst>
            </a:custGeom>
            <a:ln w="25908">
              <a:solidFill>
                <a:srgbClr val="385D89"/>
              </a:solidFill>
              <a:prstDash val="sysDot"/>
            </a:ln>
          </p:spPr>
          <p:txBody>
            <a:bodyPr wrap="square" lIns="0" tIns="0" rIns="0" bIns="0" rtlCol="0"/>
            <a:lstStyle/>
            <a:p>
              <a:endParaRPr sz="1662"/>
            </a:p>
          </p:txBody>
        </p:sp>
        <p:pic>
          <p:nvPicPr>
            <p:cNvPr id="107" name="object 107"/>
            <p:cNvPicPr/>
            <p:nvPr/>
          </p:nvPicPr>
          <p:blipFill>
            <a:blip r:embed="rId41" cstate="print"/>
            <a:stretch>
              <a:fillRect/>
            </a:stretch>
          </p:blipFill>
          <p:spPr>
            <a:xfrm>
              <a:off x="6786372" y="2266188"/>
              <a:ext cx="902207" cy="938784"/>
            </a:xfrm>
            <a:prstGeom prst="rect">
              <a:avLst/>
            </a:prstGeom>
          </p:spPr>
        </p:pic>
        <p:pic>
          <p:nvPicPr>
            <p:cNvPr id="108" name="object 108"/>
            <p:cNvPicPr/>
            <p:nvPr/>
          </p:nvPicPr>
          <p:blipFill>
            <a:blip r:embed="rId42" cstate="print"/>
            <a:stretch>
              <a:fillRect/>
            </a:stretch>
          </p:blipFill>
          <p:spPr>
            <a:xfrm>
              <a:off x="7474204" y="2130159"/>
              <a:ext cx="201263" cy="240549"/>
            </a:xfrm>
            <a:prstGeom prst="rect">
              <a:avLst/>
            </a:prstGeom>
          </p:spPr>
        </p:pic>
        <p:pic>
          <p:nvPicPr>
            <p:cNvPr id="109" name="object 109"/>
            <p:cNvPicPr/>
            <p:nvPr/>
          </p:nvPicPr>
          <p:blipFill>
            <a:blip r:embed="rId43" cstate="print"/>
            <a:stretch>
              <a:fillRect/>
            </a:stretch>
          </p:blipFill>
          <p:spPr>
            <a:xfrm>
              <a:off x="7468869" y="2124825"/>
              <a:ext cx="211931" cy="251217"/>
            </a:xfrm>
            <a:prstGeom prst="rect">
              <a:avLst/>
            </a:prstGeom>
          </p:spPr>
        </p:pic>
        <p:pic>
          <p:nvPicPr>
            <p:cNvPr id="110" name="object 110"/>
            <p:cNvPicPr/>
            <p:nvPr/>
          </p:nvPicPr>
          <p:blipFill>
            <a:blip r:embed="rId44" cstate="print"/>
            <a:stretch>
              <a:fillRect/>
            </a:stretch>
          </p:blipFill>
          <p:spPr>
            <a:xfrm>
              <a:off x="5146548" y="1171955"/>
              <a:ext cx="1844040" cy="1240536"/>
            </a:xfrm>
            <a:prstGeom prst="rect">
              <a:avLst/>
            </a:prstGeom>
          </p:spPr>
        </p:pic>
        <p:pic>
          <p:nvPicPr>
            <p:cNvPr id="111" name="object 111"/>
            <p:cNvPicPr/>
            <p:nvPr/>
          </p:nvPicPr>
          <p:blipFill>
            <a:blip r:embed="rId45" cstate="print"/>
            <a:stretch>
              <a:fillRect/>
            </a:stretch>
          </p:blipFill>
          <p:spPr>
            <a:xfrm>
              <a:off x="5194777" y="1199816"/>
              <a:ext cx="1726478" cy="972137"/>
            </a:xfrm>
            <a:prstGeom prst="rect">
              <a:avLst/>
            </a:prstGeom>
          </p:spPr>
        </p:pic>
        <p:pic>
          <p:nvPicPr>
            <p:cNvPr id="112" name="object 112"/>
            <p:cNvPicPr/>
            <p:nvPr/>
          </p:nvPicPr>
          <p:blipFill>
            <a:blip r:embed="rId46" cstate="print"/>
            <a:stretch>
              <a:fillRect/>
            </a:stretch>
          </p:blipFill>
          <p:spPr>
            <a:xfrm>
              <a:off x="6752970" y="2179573"/>
              <a:ext cx="96900" cy="96774"/>
            </a:xfrm>
            <a:prstGeom prst="rect">
              <a:avLst/>
            </a:prstGeom>
          </p:spPr>
        </p:pic>
        <p:pic>
          <p:nvPicPr>
            <p:cNvPr id="113" name="object 113"/>
            <p:cNvPicPr/>
            <p:nvPr/>
          </p:nvPicPr>
          <p:blipFill>
            <a:blip r:embed="rId47" cstate="print"/>
            <a:stretch>
              <a:fillRect/>
            </a:stretch>
          </p:blipFill>
          <p:spPr>
            <a:xfrm>
              <a:off x="6900037" y="2302128"/>
              <a:ext cx="48387" cy="48387"/>
            </a:xfrm>
            <a:prstGeom prst="rect">
              <a:avLst/>
            </a:prstGeom>
          </p:spPr>
        </p:pic>
        <p:sp>
          <p:nvSpPr>
            <p:cNvPr id="114" name="object 114"/>
            <p:cNvSpPr/>
            <p:nvPr/>
          </p:nvSpPr>
          <p:spPr>
            <a:xfrm>
              <a:off x="5194777" y="1199816"/>
              <a:ext cx="1753870" cy="1151255"/>
            </a:xfrm>
            <a:custGeom>
              <a:avLst/>
              <a:gdLst/>
              <a:ahLst/>
              <a:cxnLst/>
              <a:rect l="l" t="t" r="r" b="b"/>
              <a:pathLst>
                <a:path w="1753870" h="1151255">
                  <a:moveTo>
                    <a:pt x="156240" y="286464"/>
                  </a:moveTo>
                  <a:lnTo>
                    <a:pt x="163098" y="212980"/>
                  </a:lnTo>
                  <a:lnTo>
                    <a:pt x="181565" y="179466"/>
                  </a:lnTo>
                  <a:lnTo>
                    <a:pt x="208818" y="149225"/>
                  </a:lnTo>
                  <a:lnTo>
                    <a:pt x="243930" y="123096"/>
                  </a:lnTo>
                  <a:lnTo>
                    <a:pt x="285970" y="101923"/>
                  </a:lnTo>
                  <a:lnTo>
                    <a:pt x="334012" y="86545"/>
                  </a:lnTo>
                  <a:lnTo>
                    <a:pt x="387126" y="77803"/>
                  </a:lnTo>
                  <a:lnTo>
                    <a:pt x="432026" y="76192"/>
                  </a:lnTo>
                  <a:lnTo>
                    <a:pt x="476391" y="79676"/>
                  </a:lnTo>
                  <a:lnTo>
                    <a:pt x="519303" y="88161"/>
                  </a:lnTo>
                  <a:lnTo>
                    <a:pt x="559846" y="101552"/>
                  </a:lnTo>
                  <a:lnTo>
                    <a:pt x="587704" y="73636"/>
                  </a:lnTo>
                  <a:lnTo>
                    <a:pt x="622878" y="51525"/>
                  </a:lnTo>
                  <a:lnTo>
                    <a:pt x="663632" y="35581"/>
                  </a:lnTo>
                  <a:lnTo>
                    <a:pt x="708232" y="26166"/>
                  </a:lnTo>
                  <a:lnTo>
                    <a:pt x="754943" y="23643"/>
                  </a:lnTo>
                  <a:lnTo>
                    <a:pt x="802029" y="28373"/>
                  </a:lnTo>
                  <a:lnTo>
                    <a:pt x="847755" y="40719"/>
                  </a:lnTo>
                  <a:lnTo>
                    <a:pt x="885938" y="58596"/>
                  </a:lnTo>
                  <a:lnTo>
                    <a:pt x="897285" y="65738"/>
                  </a:lnTo>
                  <a:lnTo>
                    <a:pt x="929867" y="34535"/>
                  </a:lnTo>
                  <a:lnTo>
                    <a:pt x="973385" y="12684"/>
                  </a:lnTo>
                  <a:lnTo>
                    <a:pt x="1023993" y="1062"/>
                  </a:lnTo>
                  <a:lnTo>
                    <a:pt x="1077844" y="547"/>
                  </a:lnTo>
                  <a:lnTo>
                    <a:pt x="1131092" y="12017"/>
                  </a:lnTo>
                  <a:lnTo>
                    <a:pt x="1148402" y="18790"/>
                  </a:lnTo>
                  <a:lnTo>
                    <a:pt x="1164414" y="26860"/>
                  </a:lnTo>
                  <a:lnTo>
                    <a:pt x="1178973" y="36145"/>
                  </a:lnTo>
                  <a:lnTo>
                    <a:pt x="1191925" y="46561"/>
                  </a:lnTo>
                  <a:lnTo>
                    <a:pt x="1230532" y="22668"/>
                  </a:lnTo>
                  <a:lnTo>
                    <a:pt x="1275397" y="7097"/>
                  </a:lnTo>
                  <a:lnTo>
                    <a:pt x="1323910" y="0"/>
                  </a:lnTo>
                  <a:lnTo>
                    <a:pt x="1373460" y="1528"/>
                  </a:lnTo>
                  <a:lnTo>
                    <a:pt x="1421436" y="11833"/>
                  </a:lnTo>
                  <a:lnTo>
                    <a:pt x="1465229" y="31067"/>
                  </a:lnTo>
                  <a:lnTo>
                    <a:pt x="1507901" y="66198"/>
                  </a:lnTo>
                  <a:lnTo>
                    <a:pt x="1530761" y="109045"/>
                  </a:lnTo>
                  <a:lnTo>
                    <a:pt x="1583408" y="124370"/>
                  </a:lnTo>
                  <a:lnTo>
                    <a:pt x="1626862" y="147865"/>
                  </a:lnTo>
                  <a:lnTo>
                    <a:pt x="1659698" y="177815"/>
                  </a:lnTo>
                  <a:lnTo>
                    <a:pt x="1680489" y="212508"/>
                  </a:lnTo>
                  <a:lnTo>
                    <a:pt x="1687812" y="250227"/>
                  </a:lnTo>
                  <a:lnTo>
                    <a:pt x="1680240" y="289258"/>
                  </a:lnTo>
                  <a:lnTo>
                    <a:pt x="1677700" y="295735"/>
                  </a:lnTo>
                  <a:lnTo>
                    <a:pt x="1674398" y="302212"/>
                  </a:lnTo>
                  <a:lnTo>
                    <a:pt x="1670588" y="308435"/>
                  </a:lnTo>
                  <a:lnTo>
                    <a:pt x="1702680" y="345279"/>
                  </a:lnTo>
                  <a:lnTo>
                    <a:pt x="1721212" y="384879"/>
                  </a:lnTo>
                  <a:lnTo>
                    <a:pt x="1726478" y="425671"/>
                  </a:lnTo>
                  <a:lnTo>
                    <a:pt x="1718775" y="466087"/>
                  </a:lnTo>
                  <a:lnTo>
                    <a:pt x="1698398" y="504561"/>
                  </a:lnTo>
                  <a:lnTo>
                    <a:pt x="1665643" y="539527"/>
                  </a:lnTo>
                  <a:lnTo>
                    <a:pt x="1620804" y="569420"/>
                  </a:lnTo>
                  <a:lnTo>
                    <a:pt x="1560939" y="593280"/>
                  </a:lnTo>
                  <a:lnTo>
                    <a:pt x="1494312" y="605996"/>
                  </a:lnTo>
                  <a:lnTo>
                    <a:pt x="1487788" y="642345"/>
                  </a:lnTo>
                  <a:lnTo>
                    <a:pt x="1442400" y="704967"/>
                  </a:lnTo>
                  <a:lnTo>
                    <a:pt x="1406332" y="729352"/>
                  </a:lnTo>
                  <a:lnTo>
                    <a:pt x="1363209" y="747862"/>
                  </a:lnTo>
                  <a:lnTo>
                    <a:pt x="1314431" y="759551"/>
                  </a:lnTo>
                  <a:lnTo>
                    <a:pt x="1261394" y="763476"/>
                  </a:lnTo>
                  <a:lnTo>
                    <a:pt x="1229650" y="761777"/>
                  </a:lnTo>
                  <a:lnTo>
                    <a:pt x="1198704" y="757126"/>
                  </a:lnTo>
                  <a:lnTo>
                    <a:pt x="1168972" y="749617"/>
                  </a:lnTo>
                  <a:lnTo>
                    <a:pt x="1140871" y="739346"/>
                  </a:lnTo>
                  <a:lnTo>
                    <a:pt x="1119873" y="774124"/>
                  </a:lnTo>
                  <a:lnTo>
                    <a:pt x="1090166" y="804400"/>
                  </a:lnTo>
                  <a:lnTo>
                    <a:pt x="1053101" y="829672"/>
                  </a:lnTo>
                  <a:lnTo>
                    <a:pt x="1010029" y="849439"/>
                  </a:lnTo>
                  <a:lnTo>
                    <a:pt x="962302" y="863199"/>
                  </a:lnTo>
                  <a:lnTo>
                    <a:pt x="911271" y="870452"/>
                  </a:lnTo>
                  <a:lnTo>
                    <a:pt x="858287" y="870694"/>
                  </a:lnTo>
                  <a:lnTo>
                    <a:pt x="804702" y="863425"/>
                  </a:lnTo>
                  <a:lnTo>
                    <a:pt x="761576" y="851544"/>
                  </a:lnTo>
                  <a:lnTo>
                    <a:pt x="722295" y="834866"/>
                  </a:lnTo>
                  <a:lnTo>
                    <a:pt x="687705" y="813829"/>
                  </a:lnTo>
                  <a:lnTo>
                    <a:pt x="658652" y="788876"/>
                  </a:lnTo>
                  <a:lnTo>
                    <a:pt x="613717" y="804247"/>
                  </a:lnTo>
                  <a:lnTo>
                    <a:pt x="567046" y="814190"/>
                  </a:lnTo>
                  <a:lnTo>
                    <a:pt x="519510" y="818851"/>
                  </a:lnTo>
                  <a:lnTo>
                    <a:pt x="471978" y="818381"/>
                  </a:lnTo>
                  <a:lnTo>
                    <a:pt x="425321" y="812927"/>
                  </a:lnTo>
                  <a:lnTo>
                    <a:pt x="380409" y="802638"/>
                  </a:lnTo>
                  <a:lnTo>
                    <a:pt x="338112" y="787662"/>
                  </a:lnTo>
                  <a:lnTo>
                    <a:pt x="299301" y="768149"/>
                  </a:lnTo>
                  <a:lnTo>
                    <a:pt x="264845" y="744247"/>
                  </a:lnTo>
                  <a:lnTo>
                    <a:pt x="235615" y="716105"/>
                  </a:lnTo>
                  <a:lnTo>
                    <a:pt x="233456" y="713565"/>
                  </a:lnTo>
                  <a:lnTo>
                    <a:pt x="232313" y="712295"/>
                  </a:lnTo>
                  <a:lnTo>
                    <a:pt x="176623" y="710616"/>
                  </a:lnTo>
                  <a:lnTo>
                    <a:pt x="126279" y="697587"/>
                  </a:lnTo>
                  <a:lnTo>
                    <a:pt x="84464" y="674932"/>
                  </a:lnTo>
                  <a:lnTo>
                    <a:pt x="54359" y="644377"/>
                  </a:lnTo>
                  <a:lnTo>
                    <a:pt x="39146" y="607647"/>
                  </a:lnTo>
                  <a:lnTo>
                    <a:pt x="38862" y="581578"/>
                  </a:lnTo>
                  <a:lnTo>
                    <a:pt x="46687" y="556355"/>
                  </a:lnTo>
                  <a:lnTo>
                    <a:pt x="62202" y="532870"/>
                  </a:lnTo>
                  <a:lnTo>
                    <a:pt x="84993" y="512016"/>
                  </a:lnTo>
                  <a:lnTo>
                    <a:pt x="42092" y="487612"/>
                  </a:lnTo>
                  <a:lnTo>
                    <a:pt x="13426" y="456288"/>
                  </a:lnTo>
                  <a:lnTo>
                    <a:pt x="0" y="420759"/>
                  </a:lnTo>
                  <a:lnTo>
                    <a:pt x="2819" y="383736"/>
                  </a:lnTo>
                  <a:lnTo>
                    <a:pt x="22890" y="347932"/>
                  </a:lnTo>
                  <a:lnTo>
                    <a:pt x="78722" y="307641"/>
                  </a:lnTo>
                  <a:lnTo>
                    <a:pt x="114955" y="295390"/>
                  </a:lnTo>
                  <a:lnTo>
                    <a:pt x="154843" y="289258"/>
                  </a:lnTo>
                  <a:lnTo>
                    <a:pt x="156240" y="286464"/>
                  </a:lnTo>
                  <a:close/>
                </a:path>
                <a:path w="1753870" h="1151255">
                  <a:moveTo>
                    <a:pt x="1753646" y="1126569"/>
                  </a:moveTo>
                  <a:lnTo>
                    <a:pt x="1751749" y="1135965"/>
                  </a:lnTo>
                  <a:lnTo>
                    <a:pt x="1746566" y="1143635"/>
                  </a:lnTo>
                  <a:lnTo>
                    <a:pt x="1738858" y="1148804"/>
                  </a:lnTo>
                  <a:lnTo>
                    <a:pt x="1729389" y="1150699"/>
                  </a:lnTo>
                  <a:lnTo>
                    <a:pt x="1719993" y="1148804"/>
                  </a:lnTo>
                  <a:lnTo>
                    <a:pt x="1712323" y="1143635"/>
                  </a:lnTo>
                  <a:lnTo>
                    <a:pt x="1707154" y="1135965"/>
                  </a:lnTo>
                  <a:lnTo>
                    <a:pt x="1705259" y="1126569"/>
                  </a:lnTo>
                  <a:lnTo>
                    <a:pt x="1707154" y="1117099"/>
                  </a:lnTo>
                  <a:lnTo>
                    <a:pt x="1712323" y="1109392"/>
                  </a:lnTo>
                  <a:lnTo>
                    <a:pt x="1719993" y="1104209"/>
                  </a:lnTo>
                  <a:lnTo>
                    <a:pt x="1729389" y="1102312"/>
                  </a:lnTo>
                  <a:lnTo>
                    <a:pt x="1738858" y="1104209"/>
                  </a:lnTo>
                  <a:lnTo>
                    <a:pt x="1746566" y="1109392"/>
                  </a:lnTo>
                  <a:lnTo>
                    <a:pt x="1751749" y="1117099"/>
                  </a:lnTo>
                  <a:lnTo>
                    <a:pt x="1753646" y="1126569"/>
                  </a:lnTo>
                  <a:close/>
                </a:path>
              </a:pathLst>
            </a:custGeom>
            <a:ln w="9144">
              <a:solidFill>
                <a:srgbClr val="46AAC5"/>
              </a:solidFill>
            </a:ln>
          </p:spPr>
          <p:txBody>
            <a:bodyPr wrap="square" lIns="0" tIns="0" rIns="0" bIns="0" rtlCol="0"/>
            <a:lstStyle/>
            <a:p>
              <a:endParaRPr sz="1662"/>
            </a:p>
          </p:txBody>
        </p:sp>
        <p:pic>
          <p:nvPicPr>
            <p:cNvPr id="115" name="object 115"/>
            <p:cNvPicPr/>
            <p:nvPr/>
          </p:nvPicPr>
          <p:blipFill>
            <a:blip r:embed="rId48" cstate="print"/>
            <a:stretch>
              <a:fillRect/>
            </a:stretch>
          </p:blipFill>
          <p:spPr>
            <a:xfrm>
              <a:off x="6748399" y="2175002"/>
              <a:ext cx="106045" cy="105918"/>
            </a:xfrm>
            <a:prstGeom prst="rect">
              <a:avLst/>
            </a:prstGeom>
          </p:spPr>
        </p:pic>
        <p:pic>
          <p:nvPicPr>
            <p:cNvPr id="116" name="object 116"/>
            <p:cNvPicPr/>
            <p:nvPr/>
          </p:nvPicPr>
          <p:blipFill>
            <a:blip r:embed="rId49" cstate="print"/>
            <a:stretch>
              <a:fillRect/>
            </a:stretch>
          </p:blipFill>
          <p:spPr>
            <a:xfrm>
              <a:off x="6563613" y="2022094"/>
              <a:ext cx="154432" cy="154432"/>
            </a:xfrm>
            <a:prstGeom prst="rect">
              <a:avLst/>
            </a:prstGeom>
          </p:spPr>
        </p:pic>
        <p:sp>
          <p:nvSpPr>
            <p:cNvPr id="117" name="object 117"/>
            <p:cNvSpPr/>
            <p:nvPr/>
          </p:nvSpPr>
          <p:spPr>
            <a:xfrm>
              <a:off x="5281548" y="1243583"/>
              <a:ext cx="1583055" cy="741680"/>
            </a:xfrm>
            <a:custGeom>
              <a:avLst/>
              <a:gdLst/>
              <a:ahLst/>
              <a:cxnLst/>
              <a:rect l="l" t="t" r="r" b="b"/>
              <a:pathLst>
                <a:path w="1583054" h="741680">
                  <a:moveTo>
                    <a:pt x="101218" y="480949"/>
                  </a:moveTo>
                  <a:lnTo>
                    <a:pt x="74812" y="480984"/>
                  </a:lnTo>
                  <a:lnTo>
                    <a:pt x="48847" y="478282"/>
                  </a:lnTo>
                  <a:lnTo>
                    <a:pt x="23762" y="472912"/>
                  </a:lnTo>
                  <a:lnTo>
                    <a:pt x="0" y="464946"/>
                  </a:lnTo>
                </a:path>
                <a:path w="1583054" h="741680">
                  <a:moveTo>
                    <a:pt x="190373" y="656970"/>
                  </a:moveTo>
                  <a:lnTo>
                    <a:pt x="179663" y="659663"/>
                  </a:lnTo>
                  <a:lnTo>
                    <a:pt x="168703" y="661844"/>
                  </a:lnTo>
                  <a:lnTo>
                    <a:pt x="157529" y="663525"/>
                  </a:lnTo>
                  <a:lnTo>
                    <a:pt x="146176" y="664717"/>
                  </a:lnTo>
                </a:path>
                <a:path w="1583054" h="741680">
                  <a:moveTo>
                    <a:pt x="571753" y="741552"/>
                  </a:moveTo>
                  <a:lnTo>
                    <a:pt x="564086" y="733145"/>
                  </a:lnTo>
                  <a:lnTo>
                    <a:pt x="557085" y="724487"/>
                  </a:lnTo>
                  <a:lnTo>
                    <a:pt x="550751" y="715567"/>
                  </a:lnTo>
                  <a:lnTo>
                    <a:pt x="545084" y="706374"/>
                  </a:lnTo>
                </a:path>
                <a:path w="1583054" h="741680">
                  <a:moveTo>
                    <a:pt x="1064895" y="654050"/>
                  </a:moveTo>
                  <a:lnTo>
                    <a:pt x="1063372" y="663759"/>
                  </a:lnTo>
                  <a:lnTo>
                    <a:pt x="1061100" y="673433"/>
                  </a:lnTo>
                  <a:lnTo>
                    <a:pt x="1058090" y="683035"/>
                  </a:lnTo>
                  <a:lnTo>
                    <a:pt x="1054353" y="692530"/>
                  </a:lnTo>
                </a:path>
                <a:path w="1583054" h="741680">
                  <a:moveTo>
                    <a:pt x="1276730" y="415925"/>
                  </a:moveTo>
                  <a:lnTo>
                    <a:pt x="1330872" y="441124"/>
                  </a:lnTo>
                  <a:lnTo>
                    <a:pt x="1371917" y="475027"/>
                  </a:lnTo>
                  <a:lnTo>
                    <a:pt x="1397817" y="515383"/>
                  </a:lnTo>
                  <a:lnTo>
                    <a:pt x="1406525" y="559942"/>
                  </a:lnTo>
                </a:path>
                <a:path w="1583054" h="741680">
                  <a:moveTo>
                    <a:pt x="1582927" y="262636"/>
                  </a:moveTo>
                  <a:lnTo>
                    <a:pt x="1571952" y="277784"/>
                  </a:lnTo>
                  <a:lnTo>
                    <a:pt x="1558559" y="291909"/>
                  </a:lnTo>
                  <a:lnTo>
                    <a:pt x="1542905" y="304891"/>
                  </a:lnTo>
                  <a:lnTo>
                    <a:pt x="1525143" y="316611"/>
                  </a:lnTo>
                </a:path>
                <a:path w="1583054" h="741680">
                  <a:moveTo>
                    <a:pt x="1444244" y="62229"/>
                  </a:moveTo>
                  <a:lnTo>
                    <a:pt x="1445648" y="68558"/>
                  </a:lnTo>
                  <a:lnTo>
                    <a:pt x="1446625" y="74945"/>
                  </a:lnTo>
                  <a:lnTo>
                    <a:pt x="1447172" y="81357"/>
                  </a:lnTo>
                  <a:lnTo>
                    <a:pt x="1447292" y="87756"/>
                  </a:lnTo>
                </a:path>
                <a:path w="1583054" h="741680">
                  <a:moveTo>
                    <a:pt x="1074927" y="32512"/>
                  </a:moveTo>
                  <a:lnTo>
                    <a:pt x="1081071" y="23824"/>
                  </a:lnTo>
                  <a:lnTo>
                    <a:pt x="1088072" y="15494"/>
                  </a:lnTo>
                  <a:lnTo>
                    <a:pt x="1095930" y="7544"/>
                  </a:lnTo>
                  <a:lnTo>
                    <a:pt x="1104646" y="0"/>
                  </a:lnTo>
                </a:path>
                <a:path w="1583054" h="741680">
                  <a:moveTo>
                    <a:pt x="797940" y="48005"/>
                  </a:moveTo>
                  <a:lnTo>
                    <a:pt x="800558" y="40745"/>
                  </a:lnTo>
                  <a:lnTo>
                    <a:pt x="803830" y="33639"/>
                  </a:lnTo>
                  <a:lnTo>
                    <a:pt x="807745" y="26699"/>
                  </a:lnTo>
                  <a:lnTo>
                    <a:pt x="812291" y="19938"/>
                  </a:lnTo>
                </a:path>
                <a:path w="1583054" h="741680">
                  <a:moveTo>
                    <a:pt x="472821" y="57530"/>
                  </a:moveTo>
                  <a:lnTo>
                    <a:pt x="486723" y="63527"/>
                  </a:lnTo>
                  <a:lnTo>
                    <a:pt x="500030" y="70072"/>
                  </a:lnTo>
                  <a:lnTo>
                    <a:pt x="512718" y="77140"/>
                  </a:lnTo>
                  <a:lnTo>
                    <a:pt x="524763" y="84708"/>
                  </a:lnTo>
                </a:path>
                <a:path w="1583054" h="741680">
                  <a:moveTo>
                    <a:pt x="78612" y="271399"/>
                  </a:moveTo>
                  <a:lnTo>
                    <a:pt x="75684" y="264324"/>
                  </a:lnTo>
                  <a:lnTo>
                    <a:pt x="73183" y="257190"/>
                  </a:lnTo>
                  <a:lnTo>
                    <a:pt x="71112" y="249985"/>
                  </a:lnTo>
                  <a:lnTo>
                    <a:pt x="69468" y="242696"/>
                  </a:lnTo>
                </a:path>
              </a:pathLst>
            </a:custGeom>
            <a:ln w="9144">
              <a:solidFill>
                <a:srgbClr val="46AAC5"/>
              </a:solidFill>
            </a:ln>
          </p:spPr>
          <p:txBody>
            <a:bodyPr wrap="square" lIns="0" tIns="0" rIns="0" bIns="0" rtlCol="0"/>
            <a:lstStyle/>
            <a:p>
              <a:endParaRPr sz="1662"/>
            </a:p>
          </p:txBody>
        </p:sp>
      </p:grpSp>
      <p:sp>
        <p:nvSpPr>
          <p:cNvPr id="118" name="object 118"/>
          <p:cNvSpPr txBox="1"/>
          <p:nvPr/>
        </p:nvSpPr>
        <p:spPr>
          <a:xfrm>
            <a:off x="5016656" y="1602544"/>
            <a:ext cx="1177583" cy="324822"/>
          </a:xfrm>
          <a:prstGeom prst="rect">
            <a:avLst/>
          </a:prstGeom>
        </p:spPr>
        <p:txBody>
          <a:bodyPr vert="horz" wrap="square" lIns="0" tIns="12309" rIns="0" bIns="0" rtlCol="0">
            <a:spAutoFit/>
          </a:bodyPr>
          <a:lstStyle/>
          <a:p>
            <a:pPr marL="11723">
              <a:spcBef>
                <a:spcPts val="97"/>
              </a:spcBef>
            </a:pPr>
            <a:r>
              <a:rPr sz="1015" spc="-14" dirty="0">
                <a:latin typeface="Meiryo UI"/>
                <a:cs typeface="Meiryo UI"/>
              </a:rPr>
              <a:t>この精神症状には</a:t>
            </a:r>
            <a:endParaRPr sz="1015">
              <a:latin typeface="Meiryo UI"/>
              <a:cs typeface="Meiryo UI"/>
            </a:endParaRPr>
          </a:p>
          <a:p>
            <a:pPr marL="11723"/>
            <a:r>
              <a:rPr sz="1015" spc="-14" dirty="0">
                <a:latin typeface="Meiryo UI"/>
                <a:cs typeface="Meiryo UI"/>
              </a:rPr>
              <a:t>どう対応したらいいの？</a:t>
            </a:r>
            <a:endParaRPr sz="1015">
              <a:latin typeface="Meiryo UI"/>
              <a:cs typeface="Meiryo UI"/>
            </a:endParaRPr>
          </a:p>
        </p:txBody>
      </p:sp>
      <p:grpSp>
        <p:nvGrpSpPr>
          <p:cNvPr id="119" name="object 119"/>
          <p:cNvGrpSpPr/>
          <p:nvPr/>
        </p:nvGrpSpPr>
        <p:grpSpPr>
          <a:xfrm>
            <a:off x="2861368" y="3886176"/>
            <a:ext cx="3373902" cy="1475935"/>
            <a:chOff x="3099816" y="3924274"/>
            <a:chExt cx="3655060" cy="1598930"/>
          </a:xfrm>
        </p:grpSpPr>
        <p:pic>
          <p:nvPicPr>
            <p:cNvPr id="120" name="object 120"/>
            <p:cNvPicPr/>
            <p:nvPr/>
          </p:nvPicPr>
          <p:blipFill>
            <a:blip r:embed="rId50" cstate="print"/>
            <a:stretch>
              <a:fillRect/>
            </a:stretch>
          </p:blipFill>
          <p:spPr>
            <a:xfrm>
              <a:off x="3099816" y="3924274"/>
              <a:ext cx="3654552" cy="568477"/>
            </a:xfrm>
            <a:prstGeom prst="rect">
              <a:avLst/>
            </a:prstGeom>
          </p:spPr>
        </p:pic>
        <p:sp>
          <p:nvSpPr>
            <p:cNvPr id="121" name="object 121"/>
            <p:cNvSpPr/>
            <p:nvPr/>
          </p:nvSpPr>
          <p:spPr>
            <a:xfrm>
              <a:off x="3169158" y="3993641"/>
              <a:ext cx="3528060" cy="394970"/>
            </a:xfrm>
            <a:custGeom>
              <a:avLst/>
              <a:gdLst/>
              <a:ahLst/>
              <a:cxnLst/>
              <a:rect l="l" t="t" r="r" b="b"/>
              <a:pathLst>
                <a:path w="3528059" h="394970">
                  <a:moveTo>
                    <a:pt x="197357" y="0"/>
                  </a:moveTo>
                  <a:lnTo>
                    <a:pt x="0" y="197357"/>
                  </a:lnTo>
                  <a:lnTo>
                    <a:pt x="197357" y="394715"/>
                  </a:lnTo>
                  <a:lnTo>
                    <a:pt x="197357" y="296036"/>
                  </a:lnTo>
                  <a:lnTo>
                    <a:pt x="3528060" y="296036"/>
                  </a:lnTo>
                  <a:lnTo>
                    <a:pt x="3528060" y="98678"/>
                  </a:lnTo>
                  <a:lnTo>
                    <a:pt x="197357" y="98678"/>
                  </a:lnTo>
                  <a:lnTo>
                    <a:pt x="197357" y="0"/>
                  </a:lnTo>
                  <a:close/>
                </a:path>
              </a:pathLst>
            </a:custGeom>
            <a:solidFill>
              <a:srgbClr val="4AACC5"/>
            </a:solidFill>
          </p:spPr>
          <p:txBody>
            <a:bodyPr wrap="square" lIns="0" tIns="0" rIns="0" bIns="0" rtlCol="0"/>
            <a:lstStyle/>
            <a:p>
              <a:endParaRPr sz="1662"/>
            </a:p>
          </p:txBody>
        </p:sp>
        <p:sp>
          <p:nvSpPr>
            <p:cNvPr id="122" name="object 122"/>
            <p:cNvSpPr/>
            <p:nvPr/>
          </p:nvSpPr>
          <p:spPr>
            <a:xfrm>
              <a:off x="3169158" y="3993641"/>
              <a:ext cx="3528060" cy="394970"/>
            </a:xfrm>
            <a:custGeom>
              <a:avLst/>
              <a:gdLst/>
              <a:ahLst/>
              <a:cxnLst/>
              <a:rect l="l" t="t" r="r" b="b"/>
              <a:pathLst>
                <a:path w="3528059" h="394970">
                  <a:moveTo>
                    <a:pt x="197357" y="394715"/>
                  </a:moveTo>
                  <a:lnTo>
                    <a:pt x="197357" y="296036"/>
                  </a:lnTo>
                  <a:lnTo>
                    <a:pt x="3528060" y="296036"/>
                  </a:lnTo>
                  <a:lnTo>
                    <a:pt x="3528060" y="98678"/>
                  </a:lnTo>
                  <a:lnTo>
                    <a:pt x="197357" y="98678"/>
                  </a:lnTo>
                  <a:lnTo>
                    <a:pt x="197357" y="0"/>
                  </a:lnTo>
                  <a:lnTo>
                    <a:pt x="0" y="197357"/>
                  </a:lnTo>
                  <a:lnTo>
                    <a:pt x="197357" y="394715"/>
                  </a:lnTo>
                  <a:close/>
                </a:path>
              </a:pathLst>
            </a:custGeom>
            <a:ln w="38099">
              <a:solidFill>
                <a:srgbClr val="FFFFFF"/>
              </a:solidFill>
            </a:ln>
          </p:spPr>
          <p:txBody>
            <a:bodyPr wrap="square" lIns="0" tIns="0" rIns="0" bIns="0" rtlCol="0"/>
            <a:lstStyle/>
            <a:p>
              <a:endParaRPr sz="1662"/>
            </a:p>
          </p:txBody>
        </p:sp>
        <p:pic>
          <p:nvPicPr>
            <p:cNvPr id="123" name="object 123"/>
            <p:cNvPicPr/>
            <p:nvPr/>
          </p:nvPicPr>
          <p:blipFill>
            <a:blip r:embed="rId51" cstate="print"/>
            <a:stretch>
              <a:fillRect/>
            </a:stretch>
          </p:blipFill>
          <p:spPr>
            <a:xfrm>
              <a:off x="3590544" y="4632947"/>
              <a:ext cx="2689860" cy="890028"/>
            </a:xfrm>
            <a:prstGeom prst="rect">
              <a:avLst/>
            </a:prstGeom>
          </p:spPr>
        </p:pic>
        <p:sp>
          <p:nvSpPr>
            <p:cNvPr id="124" name="object 124"/>
            <p:cNvSpPr/>
            <p:nvPr/>
          </p:nvSpPr>
          <p:spPr>
            <a:xfrm>
              <a:off x="3652266" y="4674869"/>
              <a:ext cx="2571115" cy="771525"/>
            </a:xfrm>
            <a:custGeom>
              <a:avLst/>
              <a:gdLst/>
              <a:ahLst/>
              <a:cxnLst/>
              <a:rect l="l" t="t" r="r" b="b"/>
              <a:pathLst>
                <a:path w="2571115" h="771525">
                  <a:moveTo>
                    <a:pt x="2442464" y="0"/>
                  </a:moveTo>
                  <a:lnTo>
                    <a:pt x="128524" y="0"/>
                  </a:lnTo>
                  <a:lnTo>
                    <a:pt x="78491" y="10098"/>
                  </a:lnTo>
                  <a:lnTo>
                    <a:pt x="37639" y="37639"/>
                  </a:lnTo>
                  <a:lnTo>
                    <a:pt x="10098" y="78491"/>
                  </a:lnTo>
                  <a:lnTo>
                    <a:pt x="0" y="128523"/>
                  </a:lnTo>
                  <a:lnTo>
                    <a:pt x="0" y="642619"/>
                  </a:lnTo>
                  <a:lnTo>
                    <a:pt x="10098" y="692652"/>
                  </a:lnTo>
                  <a:lnTo>
                    <a:pt x="37639" y="733504"/>
                  </a:lnTo>
                  <a:lnTo>
                    <a:pt x="78491" y="761045"/>
                  </a:lnTo>
                  <a:lnTo>
                    <a:pt x="128524" y="771143"/>
                  </a:lnTo>
                  <a:lnTo>
                    <a:pt x="2442464" y="771143"/>
                  </a:lnTo>
                  <a:lnTo>
                    <a:pt x="2492496" y="761045"/>
                  </a:lnTo>
                  <a:lnTo>
                    <a:pt x="2533348" y="733504"/>
                  </a:lnTo>
                  <a:lnTo>
                    <a:pt x="2560889" y="692652"/>
                  </a:lnTo>
                  <a:lnTo>
                    <a:pt x="2570988" y="642619"/>
                  </a:lnTo>
                  <a:lnTo>
                    <a:pt x="2570988" y="128523"/>
                  </a:lnTo>
                  <a:lnTo>
                    <a:pt x="2560889" y="78491"/>
                  </a:lnTo>
                  <a:lnTo>
                    <a:pt x="2533348" y="37639"/>
                  </a:lnTo>
                  <a:lnTo>
                    <a:pt x="2492496" y="10098"/>
                  </a:lnTo>
                  <a:lnTo>
                    <a:pt x="2442464" y="0"/>
                  </a:lnTo>
                  <a:close/>
                </a:path>
              </a:pathLst>
            </a:custGeom>
            <a:solidFill>
              <a:srgbClr val="FFFF00"/>
            </a:solidFill>
          </p:spPr>
          <p:txBody>
            <a:bodyPr wrap="square" lIns="0" tIns="0" rIns="0" bIns="0" rtlCol="0"/>
            <a:lstStyle/>
            <a:p>
              <a:endParaRPr sz="1662"/>
            </a:p>
          </p:txBody>
        </p:sp>
        <p:sp>
          <p:nvSpPr>
            <p:cNvPr id="125" name="object 125"/>
            <p:cNvSpPr/>
            <p:nvPr/>
          </p:nvSpPr>
          <p:spPr>
            <a:xfrm>
              <a:off x="3652266" y="4674869"/>
              <a:ext cx="2571115" cy="771525"/>
            </a:xfrm>
            <a:custGeom>
              <a:avLst/>
              <a:gdLst/>
              <a:ahLst/>
              <a:cxnLst/>
              <a:rect l="l" t="t" r="r" b="b"/>
              <a:pathLst>
                <a:path w="2571115" h="771525">
                  <a:moveTo>
                    <a:pt x="0" y="128523"/>
                  </a:moveTo>
                  <a:lnTo>
                    <a:pt x="10098" y="78491"/>
                  </a:lnTo>
                  <a:lnTo>
                    <a:pt x="37639" y="37639"/>
                  </a:lnTo>
                  <a:lnTo>
                    <a:pt x="78491" y="10098"/>
                  </a:lnTo>
                  <a:lnTo>
                    <a:pt x="128524" y="0"/>
                  </a:lnTo>
                  <a:lnTo>
                    <a:pt x="2442464" y="0"/>
                  </a:lnTo>
                  <a:lnTo>
                    <a:pt x="2492496" y="10098"/>
                  </a:lnTo>
                  <a:lnTo>
                    <a:pt x="2533348" y="37639"/>
                  </a:lnTo>
                  <a:lnTo>
                    <a:pt x="2560889" y="78491"/>
                  </a:lnTo>
                  <a:lnTo>
                    <a:pt x="2570988" y="128523"/>
                  </a:lnTo>
                  <a:lnTo>
                    <a:pt x="2570988" y="642619"/>
                  </a:lnTo>
                  <a:lnTo>
                    <a:pt x="2560889" y="692652"/>
                  </a:lnTo>
                  <a:lnTo>
                    <a:pt x="2533348" y="733504"/>
                  </a:lnTo>
                  <a:lnTo>
                    <a:pt x="2492496" y="761045"/>
                  </a:lnTo>
                  <a:lnTo>
                    <a:pt x="2442464" y="771143"/>
                  </a:lnTo>
                  <a:lnTo>
                    <a:pt x="128524" y="771143"/>
                  </a:lnTo>
                  <a:lnTo>
                    <a:pt x="78491" y="761045"/>
                  </a:lnTo>
                  <a:lnTo>
                    <a:pt x="37639" y="733504"/>
                  </a:lnTo>
                  <a:lnTo>
                    <a:pt x="10098" y="692652"/>
                  </a:lnTo>
                  <a:lnTo>
                    <a:pt x="0" y="642619"/>
                  </a:lnTo>
                  <a:lnTo>
                    <a:pt x="0" y="128523"/>
                  </a:lnTo>
                  <a:close/>
                </a:path>
              </a:pathLst>
            </a:custGeom>
            <a:ln w="38099">
              <a:solidFill>
                <a:srgbClr val="FFFFFF"/>
              </a:solidFill>
            </a:ln>
          </p:spPr>
          <p:txBody>
            <a:bodyPr wrap="square" lIns="0" tIns="0" rIns="0" bIns="0" rtlCol="0"/>
            <a:lstStyle/>
            <a:p>
              <a:endParaRPr sz="1662"/>
            </a:p>
          </p:txBody>
        </p:sp>
      </p:grpSp>
      <p:sp>
        <p:nvSpPr>
          <p:cNvPr id="126" name="object 126"/>
          <p:cNvSpPr txBox="1"/>
          <p:nvPr/>
        </p:nvSpPr>
        <p:spPr>
          <a:xfrm>
            <a:off x="3753026" y="4825453"/>
            <a:ext cx="1607234" cy="210674"/>
          </a:xfrm>
          <a:prstGeom prst="rect">
            <a:avLst/>
          </a:prstGeom>
        </p:spPr>
        <p:txBody>
          <a:bodyPr vert="horz" wrap="square" lIns="0" tIns="11723" rIns="0" bIns="0" rtlCol="0">
            <a:spAutoFit/>
          </a:bodyPr>
          <a:lstStyle/>
          <a:p>
            <a:pPr marL="11723">
              <a:spcBef>
                <a:spcPts val="92"/>
              </a:spcBef>
            </a:pPr>
            <a:r>
              <a:rPr sz="1292" u="sng" spc="-18" dirty="0">
                <a:uFill>
                  <a:solidFill>
                    <a:srgbClr val="000000"/>
                  </a:solidFill>
                </a:uFill>
                <a:latin typeface="Meiryo UI"/>
                <a:cs typeface="Meiryo UI"/>
              </a:rPr>
              <a:t>④精神科病院への転院</a:t>
            </a:r>
            <a:endParaRPr sz="1292">
              <a:latin typeface="Meiryo UI"/>
              <a:cs typeface="Meiryo UI"/>
            </a:endParaRPr>
          </a:p>
        </p:txBody>
      </p:sp>
      <p:grpSp>
        <p:nvGrpSpPr>
          <p:cNvPr id="127" name="object 127"/>
          <p:cNvGrpSpPr/>
          <p:nvPr/>
        </p:nvGrpSpPr>
        <p:grpSpPr>
          <a:xfrm>
            <a:off x="1779563" y="3552737"/>
            <a:ext cx="7063739" cy="2485878"/>
            <a:chOff x="1927860" y="3563048"/>
            <a:chExt cx="7652384" cy="2693035"/>
          </a:xfrm>
        </p:grpSpPr>
        <p:sp>
          <p:nvSpPr>
            <p:cNvPr id="128" name="object 128"/>
            <p:cNvSpPr/>
            <p:nvPr/>
          </p:nvSpPr>
          <p:spPr>
            <a:xfrm>
              <a:off x="2049018" y="3576065"/>
              <a:ext cx="1000125" cy="939165"/>
            </a:xfrm>
            <a:custGeom>
              <a:avLst/>
              <a:gdLst/>
              <a:ahLst/>
              <a:cxnLst/>
              <a:rect l="l" t="t" r="r" b="b"/>
              <a:pathLst>
                <a:path w="1000125" h="939164">
                  <a:moveTo>
                    <a:pt x="919226" y="0"/>
                  </a:moveTo>
                  <a:lnTo>
                    <a:pt x="80518" y="0"/>
                  </a:lnTo>
                  <a:lnTo>
                    <a:pt x="49184" y="6330"/>
                  </a:lnTo>
                  <a:lnTo>
                    <a:pt x="23590" y="23590"/>
                  </a:lnTo>
                  <a:lnTo>
                    <a:pt x="6330" y="49184"/>
                  </a:lnTo>
                  <a:lnTo>
                    <a:pt x="0" y="80518"/>
                  </a:lnTo>
                  <a:lnTo>
                    <a:pt x="0" y="858266"/>
                  </a:lnTo>
                  <a:lnTo>
                    <a:pt x="6330" y="889599"/>
                  </a:lnTo>
                  <a:lnTo>
                    <a:pt x="23590" y="915193"/>
                  </a:lnTo>
                  <a:lnTo>
                    <a:pt x="49184" y="932453"/>
                  </a:lnTo>
                  <a:lnTo>
                    <a:pt x="80518" y="938784"/>
                  </a:lnTo>
                  <a:lnTo>
                    <a:pt x="919226" y="938784"/>
                  </a:lnTo>
                  <a:lnTo>
                    <a:pt x="950559" y="932453"/>
                  </a:lnTo>
                  <a:lnTo>
                    <a:pt x="976153" y="915193"/>
                  </a:lnTo>
                  <a:lnTo>
                    <a:pt x="993413" y="889599"/>
                  </a:lnTo>
                  <a:lnTo>
                    <a:pt x="999744" y="858266"/>
                  </a:lnTo>
                  <a:lnTo>
                    <a:pt x="999744" y="80518"/>
                  </a:lnTo>
                  <a:lnTo>
                    <a:pt x="993413" y="49184"/>
                  </a:lnTo>
                  <a:lnTo>
                    <a:pt x="976153" y="23590"/>
                  </a:lnTo>
                  <a:lnTo>
                    <a:pt x="950559" y="6330"/>
                  </a:lnTo>
                  <a:lnTo>
                    <a:pt x="919226" y="0"/>
                  </a:lnTo>
                  <a:close/>
                </a:path>
              </a:pathLst>
            </a:custGeom>
            <a:solidFill>
              <a:srgbClr val="FFFFFF"/>
            </a:solidFill>
          </p:spPr>
          <p:txBody>
            <a:bodyPr wrap="square" lIns="0" tIns="0" rIns="0" bIns="0" rtlCol="0"/>
            <a:lstStyle/>
            <a:p>
              <a:endParaRPr sz="1662"/>
            </a:p>
          </p:txBody>
        </p:sp>
        <p:sp>
          <p:nvSpPr>
            <p:cNvPr id="129" name="object 129"/>
            <p:cNvSpPr/>
            <p:nvPr/>
          </p:nvSpPr>
          <p:spPr>
            <a:xfrm>
              <a:off x="2049018" y="3576065"/>
              <a:ext cx="1000125" cy="939165"/>
            </a:xfrm>
            <a:custGeom>
              <a:avLst/>
              <a:gdLst/>
              <a:ahLst/>
              <a:cxnLst/>
              <a:rect l="l" t="t" r="r" b="b"/>
              <a:pathLst>
                <a:path w="1000125" h="939164">
                  <a:moveTo>
                    <a:pt x="0" y="80518"/>
                  </a:moveTo>
                  <a:lnTo>
                    <a:pt x="6330" y="49184"/>
                  </a:lnTo>
                  <a:lnTo>
                    <a:pt x="23590" y="23590"/>
                  </a:lnTo>
                  <a:lnTo>
                    <a:pt x="49184" y="6330"/>
                  </a:lnTo>
                  <a:lnTo>
                    <a:pt x="80518" y="0"/>
                  </a:lnTo>
                  <a:lnTo>
                    <a:pt x="919226" y="0"/>
                  </a:lnTo>
                  <a:lnTo>
                    <a:pt x="950559" y="6330"/>
                  </a:lnTo>
                  <a:lnTo>
                    <a:pt x="976153" y="23590"/>
                  </a:lnTo>
                  <a:lnTo>
                    <a:pt x="993413" y="49184"/>
                  </a:lnTo>
                  <a:lnTo>
                    <a:pt x="999744" y="80518"/>
                  </a:lnTo>
                  <a:lnTo>
                    <a:pt x="999744" y="858266"/>
                  </a:lnTo>
                  <a:lnTo>
                    <a:pt x="993413" y="889599"/>
                  </a:lnTo>
                  <a:lnTo>
                    <a:pt x="976153" y="915193"/>
                  </a:lnTo>
                  <a:lnTo>
                    <a:pt x="950559" y="932453"/>
                  </a:lnTo>
                  <a:lnTo>
                    <a:pt x="919226" y="938784"/>
                  </a:lnTo>
                  <a:lnTo>
                    <a:pt x="80518" y="938784"/>
                  </a:lnTo>
                  <a:lnTo>
                    <a:pt x="49184" y="932453"/>
                  </a:lnTo>
                  <a:lnTo>
                    <a:pt x="23590" y="915193"/>
                  </a:lnTo>
                  <a:lnTo>
                    <a:pt x="6330" y="889599"/>
                  </a:lnTo>
                  <a:lnTo>
                    <a:pt x="0" y="858266"/>
                  </a:lnTo>
                  <a:lnTo>
                    <a:pt x="0" y="80518"/>
                  </a:lnTo>
                  <a:close/>
                </a:path>
              </a:pathLst>
            </a:custGeom>
            <a:ln w="25908">
              <a:solidFill>
                <a:srgbClr val="385D89"/>
              </a:solidFill>
              <a:prstDash val="sysDot"/>
            </a:ln>
          </p:spPr>
          <p:txBody>
            <a:bodyPr wrap="square" lIns="0" tIns="0" rIns="0" bIns="0" rtlCol="0"/>
            <a:lstStyle/>
            <a:p>
              <a:endParaRPr sz="1662"/>
            </a:p>
          </p:txBody>
        </p:sp>
        <p:pic>
          <p:nvPicPr>
            <p:cNvPr id="130" name="object 130"/>
            <p:cNvPicPr/>
            <p:nvPr/>
          </p:nvPicPr>
          <p:blipFill>
            <a:blip r:embed="rId52" cstate="print"/>
            <a:stretch>
              <a:fillRect/>
            </a:stretch>
          </p:blipFill>
          <p:spPr>
            <a:xfrm>
              <a:off x="2083308" y="3621023"/>
              <a:ext cx="931163" cy="769619"/>
            </a:xfrm>
            <a:prstGeom prst="rect">
              <a:avLst/>
            </a:prstGeom>
          </p:spPr>
        </p:pic>
        <p:sp>
          <p:nvSpPr>
            <p:cNvPr id="131" name="object 131"/>
            <p:cNvSpPr/>
            <p:nvPr/>
          </p:nvSpPr>
          <p:spPr>
            <a:xfrm>
              <a:off x="2078736" y="3616451"/>
              <a:ext cx="940435" cy="779145"/>
            </a:xfrm>
            <a:custGeom>
              <a:avLst/>
              <a:gdLst/>
              <a:ahLst/>
              <a:cxnLst/>
              <a:rect l="l" t="t" r="r" b="b"/>
              <a:pathLst>
                <a:path w="940435" h="779145">
                  <a:moveTo>
                    <a:pt x="0" y="778764"/>
                  </a:moveTo>
                  <a:lnTo>
                    <a:pt x="940308" y="778764"/>
                  </a:lnTo>
                  <a:lnTo>
                    <a:pt x="940308" y="0"/>
                  </a:lnTo>
                  <a:lnTo>
                    <a:pt x="0" y="0"/>
                  </a:lnTo>
                  <a:lnTo>
                    <a:pt x="0" y="778764"/>
                  </a:lnTo>
                  <a:close/>
                </a:path>
              </a:pathLst>
            </a:custGeom>
            <a:ln w="9144">
              <a:solidFill>
                <a:srgbClr val="FFFFFF"/>
              </a:solidFill>
            </a:ln>
          </p:spPr>
          <p:txBody>
            <a:bodyPr wrap="square" lIns="0" tIns="0" rIns="0" bIns="0" rtlCol="0"/>
            <a:lstStyle/>
            <a:p>
              <a:endParaRPr sz="1662"/>
            </a:p>
          </p:txBody>
        </p:sp>
        <p:pic>
          <p:nvPicPr>
            <p:cNvPr id="132" name="object 132"/>
            <p:cNvPicPr/>
            <p:nvPr/>
          </p:nvPicPr>
          <p:blipFill>
            <a:blip r:embed="rId53" cstate="print"/>
            <a:stretch>
              <a:fillRect/>
            </a:stretch>
          </p:blipFill>
          <p:spPr>
            <a:xfrm>
              <a:off x="8887967" y="5402579"/>
              <a:ext cx="691896" cy="835152"/>
            </a:xfrm>
            <a:prstGeom prst="rect">
              <a:avLst/>
            </a:prstGeom>
          </p:spPr>
        </p:pic>
        <p:pic>
          <p:nvPicPr>
            <p:cNvPr id="133" name="object 133"/>
            <p:cNvPicPr/>
            <p:nvPr/>
          </p:nvPicPr>
          <p:blipFill>
            <a:blip r:embed="rId54" cstate="print"/>
            <a:stretch>
              <a:fillRect/>
            </a:stretch>
          </p:blipFill>
          <p:spPr>
            <a:xfrm>
              <a:off x="1927860" y="4642103"/>
              <a:ext cx="577595" cy="658368"/>
            </a:xfrm>
            <a:prstGeom prst="rect">
              <a:avLst/>
            </a:prstGeom>
          </p:spPr>
        </p:pic>
        <p:pic>
          <p:nvPicPr>
            <p:cNvPr id="134" name="object 134"/>
            <p:cNvPicPr/>
            <p:nvPr/>
          </p:nvPicPr>
          <p:blipFill>
            <a:blip r:embed="rId55" cstate="print"/>
            <a:stretch>
              <a:fillRect/>
            </a:stretch>
          </p:blipFill>
          <p:spPr>
            <a:xfrm>
              <a:off x="2235708" y="5672327"/>
              <a:ext cx="498348" cy="583666"/>
            </a:xfrm>
            <a:prstGeom prst="rect">
              <a:avLst/>
            </a:prstGeom>
          </p:spPr>
        </p:pic>
        <p:pic>
          <p:nvPicPr>
            <p:cNvPr id="135" name="object 135"/>
            <p:cNvPicPr/>
            <p:nvPr/>
          </p:nvPicPr>
          <p:blipFill>
            <a:blip r:embed="rId56" cstate="print"/>
            <a:stretch>
              <a:fillRect/>
            </a:stretch>
          </p:blipFill>
          <p:spPr>
            <a:xfrm>
              <a:off x="2289048" y="5696711"/>
              <a:ext cx="396239" cy="492252"/>
            </a:xfrm>
            <a:prstGeom prst="rect">
              <a:avLst/>
            </a:prstGeom>
          </p:spPr>
        </p:pic>
        <p:sp>
          <p:nvSpPr>
            <p:cNvPr id="136" name="object 136"/>
            <p:cNvSpPr/>
            <p:nvPr/>
          </p:nvSpPr>
          <p:spPr>
            <a:xfrm>
              <a:off x="2289048" y="5696711"/>
              <a:ext cx="396240" cy="492759"/>
            </a:xfrm>
            <a:custGeom>
              <a:avLst/>
              <a:gdLst/>
              <a:ahLst/>
              <a:cxnLst/>
              <a:rect l="l" t="t" r="r" b="b"/>
              <a:pathLst>
                <a:path w="396239" h="492760">
                  <a:moveTo>
                    <a:pt x="396239" y="294131"/>
                  </a:moveTo>
                  <a:lnTo>
                    <a:pt x="297179" y="294131"/>
                  </a:lnTo>
                  <a:lnTo>
                    <a:pt x="297179" y="0"/>
                  </a:lnTo>
                  <a:lnTo>
                    <a:pt x="99059" y="0"/>
                  </a:lnTo>
                  <a:lnTo>
                    <a:pt x="99059" y="294131"/>
                  </a:lnTo>
                  <a:lnTo>
                    <a:pt x="0" y="294131"/>
                  </a:lnTo>
                  <a:lnTo>
                    <a:pt x="198119" y="492252"/>
                  </a:lnTo>
                  <a:lnTo>
                    <a:pt x="396239" y="294131"/>
                  </a:lnTo>
                  <a:close/>
                </a:path>
              </a:pathLst>
            </a:custGeom>
            <a:ln w="9144">
              <a:solidFill>
                <a:srgbClr val="46AAC5"/>
              </a:solidFill>
            </a:ln>
          </p:spPr>
          <p:txBody>
            <a:bodyPr wrap="square" lIns="0" tIns="0" rIns="0" bIns="0" rtlCol="0"/>
            <a:lstStyle/>
            <a:p>
              <a:endParaRPr sz="1662"/>
            </a:p>
          </p:txBody>
        </p:sp>
        <p:sp>
          <p:nvSpPr>
            <p:cNvPr id="137" name="object 137"/>
            <p:cNvSpPr/>
            <p:nvPr/>
          </p:nvSpPr>
          <p:spPr>
            <a:xfrm>
              <a:off x="2209038" y="5558789"/>
              <a:ext cx="585470" cy="265430"/>
            </a:xfrm>
            <a:custGeom>
              <a:avLst/>
              <a:gdLst/>
              <a:ahLst/>
              <a:cxnLst/>
              <a:rect l="l" t="t" r="r" b="b"/>
              <a:pathLst>
                <a:path w="585469" h="265429">
                  <a:moveTo>
                    <a:pt x="541019" y="0"/>
                  </a:moveTo>
                  <a:lnTo>
                    <a:pt x="44195" y="0"/>
                  </a:lnTo>
                  <a:lnTo>
                    <a:pt x="27003" y="3476"/>
                  </a:lnTo>
                  <a:lnTo>
                    <a:pt x="12954" y="12954"/>
                  </a:lnTo>
                  <a:lnTo>
                    <a:pt x="3476" y="27003"/>
                  </a:lnTo>
                  <a:lnTo>
                    <a:pt x="0" y="44196"/>
                  </a:lnTo>
                  <a:lnTo>
                    <a:pt x="0" y="220980"/>
                  </a:lnTo>
                  <a:lnTo>
                    <a:pt x="3476" y="238183"/>
                  </a:lnTo>
                  <a:lnTo>
                    <a:pt x="12954" y="252231"/>
                  </a:lnTo>
                  <a:lnTo>
                    <a:pt x="27003" y="261702"/>
                  </a:lnTo>
                  <a:lnTo>
                    <a:pt x="44195" y="265176"/>
                  </a:lnTo>
                  <a:lnTo>
                    <a:pt x="541019" y="265176"/>
                  </a:lnTo>
                  <a:lnTo>
                    <a:pt x="558212" y="261702"/>
                  </a:lnTo>
                  <a:lnTo>
                    <a:pt x="572262" y="252231"/>
                  </a:lnTo>
                  <a:lnTo>
                    <a:pt x="581739" y="238183"/>
                  </a:lnTo>
                  <a:lnTo>
                    <a:pt x="585216" y="220980"/>
                  </a:lnTo>
                  <a:lnTo>
                    <a:pt x="585216" y="44196"/>
                  </a:lnTo>
                  <a:lnTo>
                    <a:pt x="581739" y="27003"/>
                  </a:lnTo>
                  <a:lnTo>
                    <a:pt x="572262" y="12954"/>
                  </a:lnTo>
                  <a:lnTo>
                    <a:pt x="558212" y="3476"/>
                  </a:lnTo>
                  <a:lnTo>
                    <a:pt x="541019" y="0"/>
                  </a:lnTo>
                  <a:close/>
                </a:path>
              </a:pathLst>
            </a:custGeom>
            <a:solidFill>
              <a:srgbClr val="B7DEE8"/>
            </a:solidFill>
          </p:spPr>
          <p:txBody>
            <a:bodyPr wrap="square" lIns="0" tIns="0" rIns="0" bIns="0" rtlCol="0"/>
            <a:lstStyle/>
            <a:p>
              <a:endParaRPr sz="1662"/>
            </a:p>
          </p:txBody>
        </p:sp>
        <p:sp>
          <p:nvSpPr>
            <p:cNvPr id="138" name="object 138"/>
            <p:cNvSpPr/>
            <p:nvPr/>
          </p:nvSpPr>
          <p:spPr>
            <a:xfrm>
              <a:off x="2209038" y="5558789"/>
              <a:ext cx="585470" cy="265430"/>
            </a:xfrm>
            <a:custGeom>
              <a:avLst/>
              <a:gdLst/>
              <a:ahLst/>
              <a:cxnLst/>
              <a:rect l="l" t="t" r="r" b="b"/>
              <a:pathLst>
                <a:path w="585469" h="265429">
                  <a:moveTo>
                    <a:pt x="0" y="44196"/>
                  </a:moveTo>
                  <a:lnTo>
                    <a:pt x="3476" y="27003"/>
                  </a:lnTo>
                  <a:lnTo>
                    <a:pt x="12954" y="12954"/>
                  </a:lnTo>
                  <a:lnTo>
                    <a:pt x="27003" y="3476"/>
                  </a:lnTo>
                  <a:lnTo>
                    <a:pt x="44195" y="0"/>
                  </a:lnTo>
                  <a:lnTo>
                    <a:pt x="541019" y="0"/>
                  </a:lnTo>
                  <a:lnTo>
                    <a:pt x="558212" y="3476"/>
                  </a:lnTo>
                  <a:lnTo>
                    <a:pt x="572262" y="12954"/>
                  </a:lnTo>
                  <a:lnTo>
                    <a:pt x="581739" y="27003"/>
                  </a:lnTo>
                  <a:lnTo>
                    <a:pt x="585216" y="44196"/>
                  </a:lnTo>
                  <a:lnTo>
                    <a:pt x="585216" y="220980"/>
                  </a:lnTo>
                  <a:lnTo>
                    <a:pt x="581739" y="238183"/>
                  </a:lnTo>
                  <a:lnTo>
                    <a:pt x="572262" y="252231"/>
                  </a:lnTo>
                  <a:lnTo>
                    <a:pt x="558212" y="261702"/>
                  </a:lnTo>
                  <a:lnTo>
                    <a:pt x="541019" y="265176"/>
                  </a:lnTo>
                  <a:lnTo>
                    <a:pt x="44195" y="265176"/>
                  </a:lnTo>
                  <a:lnTo>
                    <a:pt x="27003" y="261702"/>
                  </a:lnTo>
                  <a:lnTo>
                    <a:pt x="12954" y="252231"/>
                  </a:lnTo>
                  <a:lnTo>
                    <a:pt x="3476" y="238183"/>
                  </a:lnTo>
                  <a:lnTo>
                    <a:pt x="0" y="220980"/>
                  </a:lnTo>
                  <a:lnTo>
                    <a:pt x="0" y="44196"/>
                  </a:lnTo>
                  <a:close/>
                </a:path>
              </a:pathLst>
            </a:custGeom>
            <a:ln w="25908">
              <a:solidFill>
                <a:srgbClr val="357C91"/>
              </a:solidFill>
            </a:ln>
          </p:spPr>
          <p:txBody>
            <a:bodyPr wrap="square" lIns="0" tIns="0" rIns="0" bIns="0" rtlCol="0"/>
            <a:lstStyle/>
            <a:p>
              <a:endParaRPr sz="1662"/>
            </a:p>
          </p:txBody>
        </p:sp>
      </p:grpSp>
      <p:sp>
        <p:nvSpPr>
          <p:cNvPr id="139" name="object 139"/>
          <p:cNvSpPr txBox="1"/>
          <p:nvPr/>
        </p:nvSpPr>
        <p:spPr>
          <a:xfrm>
            <a:off x="2144620" y="5416295"/>
            <a:ext cx="327660" cy="195912"/>
          </a:xfrm>
          <a:prstGeom prst="rect">
            <a:avLst/>
          </a:prstGeom>
        </p:spPr>
        <p:txBody>
          <a:bodyPr vert="horz" wrap="square" lIns="0" tIns="11137" rIns="0" bIns="0" rtlCol="0">
            <a:spAutoFit/>
          </a:bodyPr>
          <a:lstStyle/>
          <a:p>
            <a:pPr marL="11723">
              <a:spcBef>
                <a:spcPts val="88"/>
              </a:spcBef>
            </a:pPr>
            <a:r>
              <a:rPr sz="1200" spc="-32" dirty="0">
                <a:latin typeface="Meiryo UI"/>
                <a:cs typeface="Meiryo UI"/>
              </a:rPr>
              <a:t>報告</a:t>
            </a:r>
            <a:endParaRPr sz="1200">
              <a:latin typeface="Meiryo UI"/>
              <a:cs typeface="Meiryo UI"/>
            </a:endParaRPr>
          </a:p>
        </p:txBody>
      </p:sp>
      <p:grpSp>
        <p:nvGrpSpPr>
          <p:cNvPr id="140" name="object 140"/>
          <p:cNvGrpSpPr/>
          <p:nvPr/>
        </p:nvGrpSpPr>
        <p:grpSpPr>
          <a:xfrm>
            <a:off x="2916173" y="5769805"/>
            <a:ext cx="273148" cy="631874"/>
            <a:chOff x="3159188" y="5964872"/>
            <a:chExt cx="295910" cy="684530"/>
          </a:xfrm>
        </p:grpSpPr>
        <p:sp>
          <p:nvSpPr>
            <p:cNvPr id="141" name="object 141"/>
            <p:cNvSpPr/>
            <p:nvPr/>
          </p:nvSpPr>
          <p:spPr>
            <a:xfrm>
              <a:off x="3172206" y="5977889"/>
              <a:ext cx="269875" cy="658495"/>
            </a:xfrm>
            <a:custGeom>
              <a:avLst/>
              <a:gdLst/>
              <a:ahLst/>
              <a:cxnLst/>
              <a:rect l="l" t="t" r="r" b="b"/>
              <a:pathLst>
                <a:path w="269875" h="658495">
                  <a:moveTo>
                    <a:pt x="224790" y="0"/>
                  </a:moveTo>
                  <a:lnTo>
                    <a:pt x="44957" y="0"/>
                  </a:lnTo>
                  <a:lnTo>
                    <a:pt x="27431" y="3533"/>
                  </a:lnTo>
                  <a:lnTo>
                    <a:pt x="13144" y="13168"/>
                  </a:lnTo>
                  <a:lnTo>
                    <a:pt x="3524" y="27458"/>
                  </a:lnTo>
                  <a:lnTo>
                    <a:pt x="0" y="44958"/>
                  </a:lnTo>
                  <a:lnTo>
                    <a:pt x="0" y="613410"/>
                  </a:lnTo>
                  <a:lnTo>
                    <a:pt x="3524" y="630909"/>
                  </a:lnTo>
                  <a:lnTo>
                    <a:pt x="13144" y="645199"/>
                  </a:lnTo>
                  <a:lnTo>
                    <a:pt x="27431" y="654834"/>
                  </a:lnTo>
                  <a:lnTo>
                    <a:pt x="44957" y="658368"/>
                  </a:lnTo>
                  <a:lnTo>
                    <a:pt x="224790" y="658368"/>
                  </a:lnTo>
                  <a:lnTo>
                    <a:pt x="242316" y="654834"/>
                  </a:lnTo>
                  <a:lnTo>
                    <a:pt x="256603" y="645199"/>
                  </a:lnTo>
                  <a:lnTo>
                    <a:pt x="266223" y="630909"/>
                  </a:lnTo>
                  <a:lnTo>
                    <a:pt x="269747" y="613410"/>
                  </a:lnTo>
                  <a:lnTo>
                    <a:pt x="269747" y="44958"/>
                  </a:lnTo>
                  <a:lnTo>
                    <a:pt x="266223" y="27458"/>
                  </a:lnTo>
                  <a:lnTo>
                    <a:pt x="256603" y="13168"/>
                  </a:lnTo>
                  <a:lnTo>
                    <a:pt x="242316" y="3533"/>
                  </a:lnTo>
                  <a:lnTo>
                    <a:pt x="224790" y="0"/>
                  </a:lnTo>
                  <a:close/>
                </a:path>
              </a:pathLst>
            </a:custGeom>
            <a:solidFill>
              <a:srgbClr val="B7DEE8"/>
            </a:solidFill>
          </p:spPr>
          <p:txBody>
            <a:bodyPr wrap="square" lIns="0" tIns="0" rIns="0" bIns="0" rtlCol="0"/>
            <a:lstStyle/>
            <a:p>
              <a:endParaRPr sz="1662"/>
            </a:p>
          </p:txBody>
        </p:sp>
        <p:sp>
          <p:nvSpPr>
            <p:cNvPr id="142" name="object 142"/>
            <p:cNvSpPr/>
            <p:nvPr/>
          </p:nvSpPr>
          <p:spPr>
            <a:xfrm>
              <a:off x="3172206" y="5977889"/>
              <a:ext cx="269875" cy="658495"/>
            </a:xfrm>
            <a:custGeom>
              <a:avLst/>
              <a:gdLst/>
              <a:ahLst/>
              <a:cxnLst/>
              <a:rect l="l" t="t" r="r" b="b"/>
              <a:pathLst>
                <a:path w="269875" h="658495">
                  <a:moveTo>
                    <a:pt x="0" y="44958"/>
                  </a:moveTo>
                  <a:lnTo>
                    <a:pt x="3524" y="27458"/>
                  </a:lnTo>
                  <a:lnTo>
                    <a:pt x="13144" y="13168"/>
                  </a:lnTo>
                  <a:lnTo>
                    <a:pt x="27431" y="3533"/>
                  </a:lnTo>
                  <a:lnTo>
                    <a:pt x="44957" y="0"/>
                  </a:lnTo>
                  <a:lnTo>
                    <a:pt x="224790" y="0"/>
                  </a:lnTo>
                  <a:lnTo>
                    <a:pt x="242316" y="3533"/>
                  </a:lnTo>
                  <a:lnTo>
                    <a:pt x="256603" y="13168"/>
                  </a:lnTo>
                  <a:lnTo>
                    <a:pt x="266223" y="27458"/>
                  </a:lnTo>
                  <a:lnTo>
                    <a:pt x="269747" y="44958"/>
                  </a:lnTo>
                  <a:lnTo>
                    <a:pt x="269747" y="613410"/>
                  </a:lnTo>
                  <a:lnTo>
                    <a:pt x="266223" y="630909"/>
                  </a:lnTo>
                  <a:lnTo>
                    <a:pt x="256603" y="645199"/>
                  </a:lnTo>
                  <a:lnTo>
                    <a:pt x="242316" y="654834"/>
                  </a:lnTo>
                  <a:lnTo>
                    <a:pt x="224790" y="658368"/>
                  </a:lnTo>
                  <a:lnTo>
                    <a:pt x="44957" y="658368"/>
                  </a:lnTo>
                  <a:lnTo>
                    <a:pt x="27431" y="654834"/>
                  </a:lnTo>
                  <a:lnTo>
                    <a:pt x="13144" y="645199"/>
                  </a:lnTo>
                  <a:lnTo>
                    <a:pt x="3524" y="630909"/>
                  </a:lnTo>
                  <a:lnTo>
                    <a:pt x="0" y="613410"/>
                  </a:lnTo>
                  <a:lnTo>
                    <a:pt x="0" y="44958"/>
                  </a:lnTo>
                  <a:close/>
                </a:path>
              </a:pathLst>
            </a:custGeom>
            <a:ln w="25908">
              <a:solidFill>
                <a:srgbClr val="357C91"/>
              </a:solidFill>
            </a:ln>
          </p:spPr>
          <p:txBody>
            <a:bodyPr wrap="square" lIns="0" tIns="0" rIns="0" bIns="0" rtlCol="0"/>
            <a:lstStyle/>
            <a:p>
              <a:endParaRPr sz="1662"/>
            </a:p>
          </p:txBody>
        </p:sp>
      </p:grpSp>
      <p:sp>
        <p:nvSpPr>
          <p:cNvPr id="143" name="object 143"/>
          <p:cNvSpPr txBox="1"/>
          <p:nvPr/>
        </p:nvSpPr>
        <p:spPr>
          <a:xfrm>
            <a:off x="2964414" y="5893191"/>
            <a:ext cx="175846" cy="380578"/>
          </a:xfrm>
          <a:prstGeom prst="rect">
            <a:avLst/>
          </a:prstGeom>
        </p:spPr>
        <p:txBody>
          <a:bodyPr vert="horz" wrap="square" lIns="0" tIns="11137" rIns="0" bIns="0" rtlCol="0">
            <a:spAutoFit/>
          </a:bodyPr>
          <a:lstStyle/>
          <a:p>
            <a:pPr marL="11723" marR="4689">
              <a:spcBef>
                <a:spcPts val="88"/>
              </a:spcBef>
            </a:pPr>
            <a:r>
              <a:rPr sz="1200" spc="-46" dirty="0">
                <a:latin typeface="Meiryo UI"/>
                <a:cs typeface="Meiryo UI"/>
              </a:rPr>
              <a:t>報告</a:t>
            </a:r>
            <a:endParaRPr sz="1200">
              <a:latin typeface="Meiryo UI"/>
              <a:cs typeface="Meiryo UI"/>
            </a:endParaRPr>
          </a:p>
        </p:txBody>
      </p:sp>
      <p:grpSp>
        <p:nvGrpSpPr>
          <p:cNvPr id="144" name="object 144"/>
          <p:cNvGrpSpPr/>
          <p:nvPr/>
        </p:nvGrpSpPr>
        <p:grpSpPr>
          <a:xfrm>
            <a:off x="2961250" y="1821062"/>
            <a:ext cx="3586088" cy="3958883"/>
            <a:chOff x="3208020" y="1687067"/>
            <a:chExt cx="3884929" cy="4288790"/>
          </a:xfrm>
        </p:grpSpPr>
        <p:sp>
          <p:nvSpPr>
            <p:cNvPr id="145" name="object 145"/>
            <p:cNvSpPr/>
            <p:nvPr/>
          </p:nvSpPr>
          <p:spPr>
            <a:xfrm>
              <a:off x="6494526" y="5697473"/>
              <a:ext cx="585470" cy="265430"/>
            </a:xfrm>
            <a:custGeom>
              <a:avLst/>
              <a:gdLst/>
              <a:ahLst/>
              <a:cxnLst/>
              <a:rect l="l" t="t" r="r" b="b"/>
              <a:pathLst>
                <a:path w="585470" h="265429">
                  <a:moveTo>
                    <a:pt x="541020" y="0"/>
                  </a:moveTo>
                  <a:lnTo>
                    <a:pt x="44196" y="0"/>
                  </a:lnTo>
                  <a:lnTo>
                    <a:pt x="27003" y="3473"/>
                  </a:lnTo>
                  <a:lnTo>
                    <a:pt x="12953" y="12944"/>
                  </a:lnTo>
                  <a:lnTo>
                    <a:pt x="3476" y="26992"/>
                  </a:lnTo>
                  <a:lnTo>
                    <a:pt x="0" y="44195"/>
                  </a:lnTo>
                  <a:lnTo>
                    <a:pt x="0" y="220979"/>
                  </a:lnTo>
                  <a:lnTo>
                    <a:pt x="3476" y="238183"/>
                  </a:lnTo>
                  <a:lnTo>
                    <a:pt x="12953" y="252231"/>
                  </a:lnTo>
                  <a:lnTo>
                    <a:pt x="27003" y="261702"/>
                  </a:lnTo>
                  <a:lnTo>
                    <a:pt x="44196" y="265175"/>
                  </a:lnTo>
                  <a:lnTo>
                    <a:pt x="541020" y="265175"/>
                  </a:lnTo>
                  <a:lnTo>
                    <a:pt x="558212" y="261702"/>
                  </a:lnTo>
                  <a:lnTo>
                    <a:pt x="572261" y="252231"/>
                  </a:lnTo>
                  <a:lnTo>
                    <a:pt x="581739" y="238183"/>
                  </a:lnTo>
                  <a:lnTo>
                    <a:pt x="585216" y="220979"/>
                  </a:lnTo>
                  <a:lnTo>
                    <a:pt x="585216" y="44195"/>
                  </a:lnTo>
                  <a:lnTo>
                    <a:pt x="581739" y="26992"/>
                  </a:lnTo>
                  <a:lnTo>
                    <a:pt x="572262" y="12944"/>
                  </a:lnTo>
                  <a:lnTo>
                    <a:pt x="558212" y="3473"/>
                  </a:lnTo>
                  <a:lnTo>
                    <a:pt x="541020" y="0"/>
                  </a:lnTo>
                  <a:close/>
                </a:path>
              </a:pathLst>
            </a:custGeom>
            <a:solidFill>
              <a:srgbClr val="B7DEE8"/>
            </a:solidFill>
          </p:spPr>
          <p:txBody>
            <a:bodyPr wrap="square" lIns="0" tIns="0" rIns="0" bIns="0" rtlCol="0"/>
            <a:lstStyle/>
            <a:p>
              <a:endParaRPr sz="1662"/>
            </a:p>
          </p:txBody>
        </p:sp>
        <p:sp>
          <p:nvSpPr>
            <p:cNvPr id="146" name="object 146"/>
            <p:cNvSpPr/>
            <p:nvPr/>
          </p:nvSpPr>
          <p:spPr>
            <a:xfrm>
              <a:off x="6494526" y="5697473"/>
              <a:ext cx="585470" cy="265430"/>
            </a:xfrm>
            <a:custGeom>
              <a:avLst/>
              <a:gdLst/>
              <a:ahLst/>
              <a:cxnLst/>
              <a:rect l="l" t="t" r="r" b="b"/>
              <a:pathLst>
                <a:path w="585470" h="265429">
                  <a:moveTo>
                    <a:pt x="0" y="44195"/>
                  </a:moveTo>
                  <a:lnTo>
                    <a:pt x="3476" y="26992"/>
                  </a:lnTo>
                  <a:lnTo>
                    <a:pt x="12953" y="12944"/>
                  </a:lnTo>
                  <a:lnTo>
                    <a:pt x="27003" y="3473"/>
                  </a:lnTo>
                  <a:lnTo>
                    <a:pt x="44196" y="0"/>
                  </a:lnTo>
                  <a:lnTo>
                    <a:pt x="541020" y="0"/>
                  </a:lnTo>
                  <a:lnTo>
                    <a:pt x="558212" y="3473"/>
                  </a:lnTo>
                  <a:lnTo>
                    <a:pt x="572262" y="12944"/>
                  </a:lnTo>
                  <a:lnTo>
                    <a:pt x="581739" y="26992"/>
                  </a:lnTo>
                  <a:lnTo>
                    <a:pt x="585216" y="44195"/>
                  </a:lnTo>
                  <a:lnTo>
                    <a:pt x="585216" y="220979"/>
                  </a:lnTo>
                  <a:lnTo>
                    <a:pt x="581739" y="238183"/>
                  </a:lnTo>
                  <a:lnTo>
                    <a:pt x="572261" y="252231"/>
                  </a:lnTo>
                  <a:lnTo>
                    <a:pt x="558212" y="261702"/>
                  </a:lnTo>
                  <a:lnTo>
                    <a:pt x="541020" y="265175"/>
                  </a:lnTo>
                  <a:lnTo>
                    <a:pt x="44196" y="265175"/>
                  </a:lnTo>
                  <a:lnTo>
                    <a:pt x="27003" y="261702"/>
                  </a:lnTo>
                  <a:lnTo>
                    <a:pt x="12953" y="252231"/>
                  </a:lnTo>
                  <a:lnTo>
                    <a:pt x="3476" y="238183"/>
                  </a:lnTo>
                  <a:lnTo>
                    <a:pt x="0" y="220979"/>
                  </a:lnTo>
                  <a:lnTo>
                    <a:pt x="0" y="44195"/>
                  </a:lnTo>
                  <a:close/>
                </a:path>
              </a:pathLst>
            </a:custGeom>
            <a:ln w="25908">
              <a:solidFill>
                <a:srgbClr val="357C91"/>
              </a:solidFill>
            </a:ln>
          </p:spPr>
          <p:txBody>
            <a:bodyPr wrap="square" lIns="0" tIns="0" rIns="0" bIns="0" rtlCol="0"/>
            <a:lstStyle/>
            <a:p>
              <a:endParaRPr sz="1662"/>
            </a:p>
          </p:txBody>
        </p:sp>
        <p:pic>
          <p:nvPicPr>
            <p:cNvPr id="147" name="object 147"/>
            <p:cNvPicPr/>
            <p:nvPr/>
          </p:nvPicPr>
          <p:blipFill>
            <a:blip r:embed="rId57" cstate="print"/>
            <a:stretch>
              <a:fillRect/>
            </a:stretch>
          </p:blipFill>
          <p:spPr>
            <a:xfrm>
              <a:off x="3208020" y="2211336"/>
              <a:ext cx="3444239" cy="472427"/>
            </a:xfrm>
            <a:prstGeom prst="rect">
              <a:avLst/>
            </a:prstGeom>
          </p:spPr>
        </p:pic>
        <p:pic>
          <p:nvPicPr>
            <p:cNvPr id="148" name="object 148"/>
            <p:cNvPicPr/>
            <p:nvPr/>
          </p:nvPicPr>
          <p:blipFill>
            <a:blip r:embed="rId58" cstate="print"/>
            <a:stretch>
              <a:fillRect/>
            </a:stretch>
          </p:blipFill>
          <p:spPr>
            <a:xfrm>
              <a:off x="3256788" y="2244851"/>
              <a:ext cx="3352800" cy="370332"/>
            </a:xfrm>
            <a:prstGeom prst="rect">
              <a:avLst/>
            </a:prstGeom>
          </p:spPr>
        </p:pic>
        <p:sp>
          <p:nvSpPr>
            <p:cNvPr id="149" name="object 149"/>
            <p:cNvSpPr/>
            <p:nvPr/>
          </p:nvSpPr>
          <p:spPr>
            <a:xfrm>
              <a:off x="3256788" y="2244851"/>
              <a:ext cx="3352800" cy="370840"/>
            </a:xfrm>
            <a:custGeom>
              <a:avLst/>
              <a:gdLst/>
              <a:ahLst/>
              <a:cxnLst/>
              <a:rect l="l" t="t" r="r" b="b"/>
              <a:pathLst>
                <a:path w="3352800" h="370839">
                  <a:moveTo>
                    <a:pt x="185165" y="0"/>
                  </a:moveTo>
                  <a:lnTo>
                    <a:pt x="185165" y="92583"/>
                  </a:lnTo>
                  <a:lnTo>
                    <a:pt x="3352800" y="92583"/>
                  </a:lnTo>
                  <a:lnTo>
                    <a:pt x="3352800" y="277749"/>
                  </a:lnTo>
                  <a:lnTo>
                    <a:pt x="185165" y="277749"/>
                  </a:lnTo>
                  <a:lnTo>
                    <a:pt x="185165" y="370332"/>
                  </a:lnTo>
                  <a:lnTo>
                    <a:pt x="0" y="185165"/>
                  </a:lnTo>
                  <a:lnTo>
                    <a:pt x="185165" y="0"/>
                  </a:lnTo>
                  <a:close/>
                </a:path>
              </a:pathLst>
            </a:custGeom>
            <a:ln w="9144">
              <a:solidFill>
                <a:srgbClr val="97B853"/>
              </a:solidFill>
            </a:ln>
          </p:spPr>
          <p:txBody>
            <a:bodyPr wrap="square" lIns="0" tIns="0" rIns="0" bIns="0" rtlCol="0"/>
            <a:lstStyle/>
            <a:p>
              <a:endParaRPr sz="1662"/>
            </a:p>
          </p:txBody>
        </p:sp>
        <p:pic>
          <p:nvPicPr>
            <p:cNvPr id="150" name="object 150"/>
            <p:cNvPicPr/>
            <p:nvPr/>
          </p:nvPicPr>
          <p:blipFill>
            <a:blip r:embed="rId59" cstate="print"/>
            <a:stretch>
              <a:fillRect/>
            </a:stretch>
          </p:blipFill>
          <p:spPr>
            <a:xfrm>
              <a:off x="4501896" y="1687067"/>
              <a:ext cx="746760" cy="533400"/>
            </a:xfrm>
            <a:prstGeom prst="rect">
              <a:avLst/>
            </a:prstGeom>
          </p:spPr>
        </p:pic>
        <p:pic>
          <p:nvPicPr>
            <p:cNvPr id="151" name="object 151"/>
            <p:cNvPicPr/>
            <p:nvPr/>
          </p:nvPicPr>
          <p:blipFill>
            <a:blip r:embed="rId60" cstate="print"/>
            <a:stretch>
              <a:fillRect/>
            </a:stretch>
          </p:blipFill>
          <p:spPr>
            <a:xfrm>
              <a:off x="5251704" y="2734055"/>
              <a:ext cx="1688592" cy="1158240"/>
            </a:xfrm>
            <a:prstGeom prst="rect">
              <a:avLst/>
            </a:prstGeom>
          </p:spPr>
        </p:pic>
        <p:pic>
          <p:nvPicPr>
            <p:cNvPr id="152" name="object 152"/>
            <p:cNvPicPr/>
            <p:nvPr/>
          </p:nvPicPr>
          <p:blipFill>
            <a:blip r:embed="rId61" cstate="print"/>
            <a:stretch>
              <a:fillRect/>
            </a:stretch>
          </p:blipFill>
          <p:spPr>
            <a:xfrm>
              <a:off x="5299956" y="2973720"/>
              <a:ext cx="1596854" cy="855450"/>
            </a:xfrm>
            <a:prstGeom prst="rect">
              <a:avLst/>
            </a:prstGeom>
          </p:spPr>
        </p:pic>
        <p:pic>
          <p:nvPicPr>
            <p:cNvPr id="153" name="object 153"/>
            <p:cNvPicPr/>
            <p:nvPr/>
          </p:nvPicPr>
          <p:blipFill>
            <a:blip r:embed="rId62" cstate="print"/>
            <a:stretch>
              <a:fillRect/>
            </a:stretch>
          </p:blipFill>
          <p:spPr>
            <a:xfrm>
              <a:off x="6837934" y="2761868"/>
              <a:ext cx="47625" cy="47497"/>
            </a:xfrm>
            <a:prstGeom prst="rect">
              <a:avLst/>
            </a:prstGeom>
          </p:spPr>
        </p:pic>
        <p:pic>
          <p:nvPicPr>
            <p:cNvPr id="154" name="object 154"/>
            <p:cNvPicPr/>
            <p:nvPr/>
          </p:nvPicPr>
          <p:blipFill>
            <a:blip r:embed="rId63" cstate="print"/>
            <a:stretch>
              <a:fillRect/>
            </a:stretch>
          </p:blipFill>
          <p:spPr>
            <a:xfrm>
              <a:off x="6564629" y="2813684"/>
              <a:ext cx="250444" cy="224536"/>
            </a:xfrm>
            <a:prstGeom prst="rect">
              <a:avLst/>
            </a:prstGeom>
          </p:spPr>
        </p:pic>
        <p:sp>
          <p:nvSpPr>
            <p:cNvPr id="155" name="object 155"/>
            <p:cNvSpPr/>
            <p:nvPr/>
          </p:nvSpPr>
          <p:spPr>
            <a:xfrm>
              <a:off x="5299956" y="2973720"/>
              <a:ext cx="1597025" cy="855980"/>
            </a:xfrm>
            <a:custGeom>
              <a:avLst/>
              <a:gdLst/>
              <a:ahLst/>
              <a:cxnLst/>
              <a:rect l="l" t="t" r="r" b="b"/>
              <a:pathLst>
                <a:path w="1597025" h="855979">
                  <a:moveTo>
                    <a:pt x="144533" y="281416"/>
                  </a:moveTo>
                  <a:lnTo>
                    <a:pt x="143363" y="239376"/>
                  </a:lnTo>
                  <a:lnTo>
                    <a:pt x="154891" y="199532"/>
                  </a:lnTo>
                  <a:lnTo>
                    <a:pt x="177836" y="163113"/>
                  </a:lnTo>
                  <a:lnTo>
                    <a:pt x="210916" y="131351"/>
                  </a:lnTo>
                  <a:lnTo>
                    <a:pt x="252849" y="105476"/>
                  </a:lnTo>
                  <a:lnTo>
                    <a:pt x="302353" y="86719"/>
                  </a:lnTo>
                  <a:lnTo>
                    <a:pt x="358147" y="76311"/>
                  </a:lnTo>
                  <a:lnTo>
                    <a:pt x="399628" y="74765"/>
                  </a:lnTo>
                  <a:lnTo>
                    <a:pt x="440633" y="78232"/>
                  </a:lnTo>
                  <a:lnTo>
                    <a:pt x="480305" y="86580"/>
                  </a:lnTo>
                  <a:lnTo>
                    <a:pt x="517786" y="99679"/>
                  </a:lnTo>
                  <a:lnTo>
                    <a:pt x="548573" y="68278"/>
                  </a:lnTo>
                  <a:lnTo>
                    <a:pt x="588191" y="44692"/>
                  </a:lnTo>
                  <a:lnTo>
                    <a:pt x="634102" y="29495"/>
                  </a:lnTo>
                  <a:lnTo>
                    <a:pt x="683770" y="23262"/>
                  </a:lnTo>
                  <a:lnTo>
                    <a:pt x="734659" y="26568"/>
                  </a:lnTo>
                  <a:lnTo>
                    <a:pt x="784232" y="39989"/>
                  </a:lnTo>
                  <a:lnTo>
                    <a:pt x="819432" y="57580"/>
                  </a:lnTo>
                  <a:lnTo>
                    <a:pt x="829952" y="64627"/>
                  </a:lnTo>
                  <a:lnTo>
                    <a:pt x="860053" y="33956"/>
                  </a:lnTo>
                  <a:lnTo>
                    <a:pt x="900285" y="12471"/>
                  </a:lnTo>
                  <a:lnTo>
                    <a:pt x="947095" y="1039"/>
                  </a:lnTo>
                  <a:lnTo>
                    <a:pt x="996929" y="525"/>
                  </a:lnTo>
                  <a:lnTo>
                    <a:pt x="1046233" y="11795"/>
                  </a:lnTo>
                  <a:lnTo>
                    <a:pt x="1062183" y="18450"/>
                  </a:lnTo>
                  <a:lnTo>
                    <a:pt x="1076967" y="26368"/>
                  </a:lnTo>
                  <a:lnTo>
                    <a:pt x="1090417" y="35476"/>
                  </a:lnTo>
                  <a:lnTo>
                    <a:pt x="1102367" y="45704"/>
                  </a:lnTo>
                  <a:lnTo>
                    <a:pt x="1138118" y="22244"/>
                  </a:lnTo>
                  <a:lnTo>
                    <a:pt x="1179634" y="6959"/>
                  </a:lnTo>
                  <a:lnTo>
                    <a:pt x="1224509" y="0"/>
                  </a:lnTo>
                  <a:lnTo>
                    <a:pt x="1270336" y="1517"/>
                  </a:lnTo>
                  <a:lnTo>
                    <a:pt x="1314709" y="11664"/>
                  </a:lnTo>
                  <a:lnTo>
                    <a:pt x="1355224" y="30591"/>
                  </a:lnTo>
                  <a:lnTo>
                    <a:pt x="1394657" y="64960"/>
                  </a:lnTo>
                  <a:lnTo>
                    <a:pt x="1415803" y="107045"/>
                  </a:lnTo>
                  <a:lnTo>
                    <a:pt x="1464500" y="122099"/>
                  </a:lnTo>
                  <a:lnTo>
                    <a:pt x="1504689" y="145182"/>
                  </a:lnTo>
                  <a:lnTo>
                    <a:pt x="1535056" y="174609"/>
                  </a:lnTo>
                  <a:lnTo>
                    <a:pt x="1554289" y="208692"/>
                  </a:lnTo>
                  <a:lnTo>
                    <a:pt x="1561077" y="245745"/>
                  </a:lnTo>
                  <a:lnTo>
                    <a:pt x="1554106" y="284083"/>
                  </a:lnTo>
                  <a:lnTo>
                    <a:pt x="1551693" y="290560"/>
                  </a:lnTo>
                  <a:lnTo>
                    <a:pt x="1548772" y="296910"/>
                  </a:lnTo>
                  <a:lnTo>
                    <a:pt x="1545089" y="303006"/>
                  </a:lnTo>
                  <a:lnTo>
                    <a:pt x="1574806" y="339210"/>
                  </a:lnTo>
                  <a:lnTo>
                    <a:pt x="1591969" y="378110"/>
                  </a:lnTo>
                  <a:lnTo>
                    <a:pt x="1596854" y="418175"/>
                  </a:lnTo>
                  <a:lnTo>
                    <a:pt x="1589735" y="457872"/>
                  </a:lnTo>
                  <a:lnTo>
                    <a:pt x="1570888" y="495666"/>
                  </a:lnTo>
                  <a:lnTo>
                    <a:pt x="1540590" y="530026"/>
                  </a:lnTo>
                  <a:lnTo>
                    <a:pt x="1499115" y="559419"/>
                  </a:lnTo>
                  <a:lnTo>
                    <a:pt x="1443758" y="582866"/>
                  </a:lnTo>
                  <a:lnTo>
                    <a:pt x="1382021" y="595360"/>
                  </a:lnTo>
                  <a:lnTo>
                    <a:pt x="1373960" y="636769"/>
                  </a:lnTo>
                  <a:lnTo>
                    <a:pt x="1352035" y="673902"/>
                  </a:lnTo>
                  <a:lnTo>
                    <a:pt x="1318298" y="705278"/>
                  </a:lnTo>
                  <a:lnTo>
                    <a:pt x="1274804" y="729415"/>
                  </a:lnTo>
                  <a:lnTo>
                    <a:pt x="1223606" y="744832"/>
                  </a:lnTo>
                  <a:lnTo>
                    <a:pt x="1166756" y="750046"/>
                  </a:lnTo>
                  <a:lnTo>
                    <a:pt x="1137367" y="748391"/>
                  </a:lnTo>
                  <a:lnTo>
                    <a:pt x="1108717" y="743854"/>
                  </a:lnTo>
                  <a:lnTo>
                    <a:pt x="1081209" y="736508"/>
                  </a:lnTo>
                  <a:lnTo>
                    <a:pt x="1055250" y="726424"/>
                  </a:lnTo>
                  <a:lnTo>
                    <a:pt x="1035848" y="760572"/>
                  </a:lnTo>
                  <a:lnTo>
                    <a:pt x="1008387" y="790301"/>
                  </a:lnTo>
                  <a:lnTo>
                    <a:pt x="974114" y="815118"/>
                  </a:lnTo>
                  <a:lnTo>
                    <a:pt x="934282" y="834532"/>
                  </a:lnTo>
                  <a:lnTo>
                    <a:pt x="890140" y="848053"/>
                  </a:lnTo>
                  <a:lnTo>
                    <a:pt x="842937" y="855190"/>
                  </a:lnTo>
                  <a:lnTo>
                    <a:pt x="793925" y="855450"/>
                  </a:lnTo>
                  <a:lnTo>
                    <a:pt x="744354" y="848344"/>
                  </a:lnTo>
                  <a:lnTo>
                    <a:pt x="704452" y="836626"/>
                  </a:lnTo>
                  <a:lnTo>
                    <a:pt x="668122" y="820229"/>
                  </a:lnTo>
                  <a:lnTo>
                    <a:pt x="636126" y="799570"/>
                  </a:lnTo>
                  <a:lnTo>
                    <a:pt x="609226" y="775065"/>
                  </a:lnTo>
                  <a:lnTo>
                    <a:pt x="562923" y="791524"/>
                  </a:lnTo>
                  <a:lnTo>
                    <a:pt x="514751" y="801411"/>
                  </a:lnTo>
                  <a:lnTo>
                    <a:pt x="465814" y="804928"/>
                  </a:lnTo>
                  <a:lnTo>
                    <a:pt x="417216" y="802278"/>
                  </a:lnTo>
                  <a:lnTo>
                    <a:pt x="370061" y="793661"/>
                  </a:lnTo>
                  <a:lnTo>
                    <a:pt x="325451" y="779279"/>
                  </a:lnTo>
                  <a:lnTo>
                    <a:pt x="284492" y="759335"/>
                  </a:lnTo>
                  <a:lnTo>
                    <a:pt x="248286" y="734029"/>
                  </a:lnTo>
                  <a:lnTo>
                    <a:pt x="217939" y="703564"/>
                  </a:lnTo>
                  <a:lnTo>
                    <a:pt x="215907" y="701024"/>
                  </a:lnTo>
                  <a:lnTo>
                    <a:pt x="214891" y="699754"/>
                  </a:lnTo>
                  <a:lnTo>
                    <a:pt x="163413" y="698163"/>
                  </a:lnTo>
                  <a:lnTo>
                    <a:pt x="116861" y="685379"/>
                  </a:lnTo>
                  <a:lnTo>
                    <a:pt x="78179" y="663104"/>
                  </a:lnTo>
                  <a:lnTo>
                    <a:pt x="50311" y="633039"/>
                  </a:lnTo>
                  <a:lnTo>
                    <a:pt x="36202" y="596884"/>
                  </a:lnTo>
                  <a:lnTo>
                    <a:pt x="35971" y="571307"/>
                  </a:lnTo>
                  <a:lnTo>
                    <a:pt x="43218" y="546576"/>
                  </a:lnTo>
                  <a:lnTo>
                    <a:pt x="57561" y="523535"/>
                  </a:lnTo>
                  <a:lnTo>
                    <a:pt x="78620" y="503031"/>
                  </a:lnTo>
                  <a:lnTo>
                    <a:pt x="38939" y="479028"/>
                  </a:lnTo>
                  <a:lnTo>
                    <a:pt x="12419" y="448258"/>
                  </a:lnTo>
                  <a:lnTo>
                    <a:pt x="0" y="413374"/>
                  </a:lnTo>
                  <a:lnTo>
                    <a:pt x="2619" y="377026"/>
                  </a:lnTo>
                  <a:lnTo>
                    <a:pt x="21216" y="341868"/>
                  </a:lnTo>
                  <a:lnTo>
                    <a:pt x="72809" y="302259"/>
                  </a:lnTo>
                  <a:lnTo>
                    <a:pt x="143263" y="284083"/>
                  </a:lnTo>
                  <a:lnTo>
                    <a:pt x="144533" y="281416"/>
                  </a:lnTo>
                  <a:close/>
                </a:path>
              </a:pathLst>
            </a:custGeom>
            <a:ln w="9144">
              <a:solidFill>
                <a:srgbClr val="46AAC5"/>
              </a:solidFill>
            </a:ln>
          </p:spPr>
          <p:txBody>
            <a:bodyPr wrap="square" lIns="0" tIns="0" rIns="0" bIns="0" rtlCol="0"/>
            <a:lstStyle/>
            <a:p>
              <a:endParaRPr sz="1662"/>
            </a:p>
          </p:txBody>
        </p:sp>
        <p:pic>
          <p:nvPicPr>
            <p:cNvPr id="156" name="object 156"/>
            <p:cNvPicPr/>
            <p:nvPr/>
          </p:nvPicPr>
          <p:blipFill>
            <a:blip r:embed="rId64" cstate="print"/>
            <a:stretch>
              <a:fillRect/>
            </a:stretch>
          </p:blipFill>
          <p:spPr>
            <a:xfrm>
              <a:off x="6560058" y="2757296"/>
              <a:ext cx="330073" cy="285496"/>
            </a:xfrm>
            <a:prstGeom prst="rect">
              <a:avLst/>
            </a:prstGeom>
          </p:spPr>
        </p:pic>
        <p:sp>
          <p:nvSpPr>
            <p:cNvPr id="157" name="object 157"/>
            <p:cNvSpPr/>
            <p:nvPr/>
          </p:nvSpPr>
          <p:spPr>
            <a:xfrm>
              <a:off x="5380227" y="3016630"/>
              <a:ext cx="1464310" cy="728980"/>
            </a:xfrm>
            <a:custGeom>
              <a:avLst/>
              <a:gdLst/>
              <a:ahLst/>
              <a:cxnLst/>
              <a:rect l="l" t="t" r="r" b="b"/>
              <a:pathLst>
                <a:path w="1464309" h="728979">
                  <a:moveTo>
                    <a:pt x="93599" y="472694"/>
                  </a:moveTo>
                  <a:lnTo>
                    <a:pt x="69187" y="472678"/>
                  </a:lnTo>
                  <a:lnTo>
                    <a:pt x="45180" y="469995"/>
                  </a:lnTo>
                  <a:lnTo>
                    <a:pt x="21982" y="464692"/>
                  </a:lnTo>
                  <a:lnTo>
                    <a:pt x="0" y="456819"/>
                  </a:lnTo>
                </a:path>
                <a:path w="1464309" h="728979">
                  <a:moveTo>
                    <a:pt x="176149" y="645541"/>
                  </a:moveTo>
                  <a:lnTo>
                    <a:pt x="166205" y="648160"/>
                  </a:lnTo>
                  <a:lnTo>
                    <a:pt x="156035" y="650303"/>
                  </a:lnTo>
                  <a:lnTo>
                    <a:pt x="145698" y="651970"/>
                  </a:lnTo>
                  <a:lnTo>
                    <a:pt x="135255" y="653161"/>
                  </a:lnTo>
                </a:path>
                <a:path w="1464309" h="728979">
                  <a:moveTo>
                    <a:pt x="528827" y="728599"/>
                  </a:moveTo>
                  <a:lnTo>
                    <a:pt x="521763" y="720363"/>
                  </a:lnTo>
                  <a:lnTo>
                    <a:pt x="515270" y="711866"/>
                  </a:lnTo>
                  <a:lnTo>
                    <a:pt x="509397" y="703131"/>
                  </a:lnTo>
                  <a:lnTo>
                    <a:pt x="504189" y="694182"/>
                  </a:lnTo>
                </a:path>
                <a:path w="1464309" h="728979">
                  <a:moveTo>
                    <a:pt x="985012" y="642620"/>
                  </a:moveTo>
                  <a:lnTo>
                    <a:pt x="983535" y="652212"/>
                  </a:lnTo>
                  <a:lnTo>
                    <a:pt x="981392" y="661733"/>
                  </a:lnTo>
                  <a:lnTo>
                    <a:pt x="978582" y="671159"/>
                  </a:lnTo>
                  <a:lnTo>
                    <a:pt x="975106" y="680466"/>
                  </a:lnTo>
                </a:path>
                <a:path w="1464309" h="728979">
                  <a:moveTo>
                    <a:pt x="1180846" y="408686"/>
                  </a:moveTo>
                  <a:lnTo>
                    <a:pt x="1230941" y="433488"/>
                  </a:lnTo>
                  <a:lnTo>
                    <a:pt x="1268904" y="466804"/>
                  </a:lnTo>
                  <a:lnTo>
                    <a:pt x="1292842" y="506430"/>
                  </a:lnTo>
                  <a:lnTo>
                    <a:pt x="1300861" y="550164"/>
                  </a:lnTo>
                </a:path>
                <a:path w="1464309" h="728979">
                  <a:moveTo>
                    <a:pt x="1464055" y="258064"/>
                  </a:moveTo>
                  <a:lnTo>
                    <a:pt x="1453933" y="272948"/>
                  </a:lnTo>
                  <a:lnTo>
                    <a:pt x="1441561" y="286845"/>
                  </a:lnTo>
                  <a:lnTo>
                    <a:pt x="1427069" y="299622"/>
                  </a:lnTo>
                  <a:lnTo>
                    <a:pt x="1410589" y="311150"/>
                  </a:lnTo>
                </a:path>
                <a:path w="1464309" h="728979">
                  <a:moveTo>
                    <a:pt x="1335786" y="61214"/>
                  </a:moveTo>
                  <a:lnTo>
                    <a:pt x="1337818" y="69469"/>
                  </a:lnTo>
                  <a:lnTo>
                    <a:pt x="1338706" y="77851"/>
                  </a:lnTo>
                  <a:lnTo>
                    <a:pt x="1338579" y="86233"/>
                  </a:lnTo>
                </a:path>
                <a:path w="1464309" h="728979">
                  <a:moveTo>
                    <a:pt x="994283" y="32004"/>
                  </a:moveTo>
                  <a:lnTo>
                    <a:pt x="999926" y="23485"/>
                  </a:lnTo>
                  <a:lnTo>
                    <a:pt x="1006379" y="15287"/>
                  </a:lnTo>
                  <a:lnTo>
                    <a:pt x="1013642" y="7447"/>
                  </a:lnTo>
                  <a:lnTo>
                    <a:pt x="1021714" y="0"/>
                  </a:lnTo>
                </a:path>
                <a:path w="1464309" h="728979">
                  <a:moveTo>
                    <a:pt x="737997" y="47244"/>
                  </a:moveTo>
                  <a:lnTo>
                    <a:pt x="740473" y="40151"/>
                  </a:lnTo>
                  <a:lnTo>
                    <a:pt x="743521" y="33178"/>
                  </a:lnTo>
                  <a:lnTo>
                    <a:pt x="747141" y="26348"/>
                  </a:lnTo>
                  <a:lnTo>
                    <a:pt x="751332" y="19685"/>
                  </a:lnTo>
                </a:path>
                <a:path w="1464309" h="728979">
                  <a:moveTo>
                    <a:pt x="437388" y="56642"/>
                  </a:moveTo>
                  <a:lnTo>
                    <a:pt x="450193" y="62470"/>
                  </a:lnTo>
                  <a:lnTo>
                    <a:pt x="462486" y="68881"/>
                  </a:lnTo>
                  <a:lnTo>
                    <a:pt x="474231" y="75840"/>
                  </a:lnTo>
                  <a:lnTo>
                    <a:pt x="485394" y="83312"/>
                  </a:lnTo>
                </a:path>
                <a:path w="1464309" h="728979">
                  <a:moveTo>
                    <a:pt x="72644" y="266700"/>
                  </a:moveTo>
                  <a:lnTo>
                    <a:pt x="69976" y="259722"/>
                  </a:lnTo>
                  <a:lnTo>
                    <a:pt x="67690" y="252698"/>
                  </a:lnTo>
                  <a:lnTo>
                    <a:pt x="65785" y="245625"/>
                  </a:lnTo>
                  <a:lnTo>
                    <a:pt x="64262" y="238506"/>
                  </a:lnTo>
                </a:path>
              </a:pathLst>
            </a:custGeom>
            <a:ln w="9144">
              <a:solidFill>
                <a:srgbClr val="46AAC5"/>
              </a:solidFill>
            </a:ln>
          </p:spPr>
          <p:txBody>
            <a:bodyPr wrap="square" lIns="0" tIns="0" rIns="0" bIns="0" rtlCol="0"/>
            <a:lstStyle/>
            <a:p>
              <a:endParaRPr sz="1662"/>
            </a:p>
          </p:txBody>
        </p:sp>
      </p:grpSp>
      <p:sp>
        <p:nvSpPr>
          <p:cNvPr id="158" name="object 158"/>
          <p:cNvSpPr txBox="1"/>
          <p:nvPr/>
        </p:nvSpPr>
        <p:spPr>
          <a:xfrm>
            <a:off x="5075975" y="3233576"/>
            <a:ext cx="1167032" cy="324822"/>
          </a:xfrm>
          <a:prstGeom prst="rect">
            <a:avLst/>
          </a:prstGeom>
        </p:spPr>
        <p:txBody>
          <a:bodyPr vert="horz" wrap="square" lIns="0" tIns="12309" rIns="0" bIns="0" rtlCol="0">
            <a:spAutoFit/>
          </a:bodyPr>
          <a:lstStyle/>
          <a:p>
            <a:pPr marL="11723" marR="4689">
              <a:spcBef>
                <a:spcPts val="97"/>
              </a:spcBef>
            </a:pPr>
            <a:r>
              <a:rPr sz="1015" spc="-9" dirty="0">
                <a:latin typeface="Meiryo UI"/>
                <a:cs typeface="Meiryo UI"/>
              </a:rPr>
              <a:t>受入先の精神科病院</a:t>
            </a:r>
            <a:r>
              <a:rPr sz="1015" spc="-28" dirty="0">
                <a:latin typeface="Meiryo UI"/>
                <a:cs typeface="Meiryo UI"/>
              </a:rPr>
              <a:t>が見つからない・・・</a:t>
            </a:r>
            <a:endParaRPr sz="1015">
              <a:latin typeface="Meiryo UI"/>
              <a:cs typeface="Meiryo UI"/>
            </a:endParaRPr>
          </a:p>
        </p:txBody>
      </p:sp>
      <p:grpSp>
        <p:nvGrpSpPr>
          <p:cNvPr id="159" name="object 159"/>
          <p:cNvGrpSpPr/>
          <p:nvPr/>
        </p:nvGrpSpPr>
        <p:grpSpPr>
          <a:xfrm>
            <a:off x="2731945" y="2968962"/>
            <a:ext cx="5366825" cy="1862797"/>
            <a:chOff x="2959607" y="2930626"/>
            <a:chExt cx="5814060" cy="2018030"/>
          </a:xfrm>
        </p:grpSpPr>
        <p:pic>
          <p:nvPicPr>
            <p:cNvPr id="160" name="object 160"/>
            <p:cNvPicPr/>
            <p:nvPr/>
          </p:nvPicPr>
          <p:blipFill>
            <a:blip r:embed="rId65" cstate="print"/>
            <a:stretch>
              <a:fillRect/>
            </a:stretch>
          </p:blipFill>
          <p:spPr>
            <a:xfrm>
              <a:off x="7577327" y="3361943"/>
              <a:ext cx="1196340" cy="1002791"/>
            </a:xfrm>
            <a:prstGeom prst="rect">
              <a:avLst/>
            </a:prstGeom>
          </p:spPr>
        </p:pic>
        <p:pic>
          <p:nvPicPr>
            <p:cNvPr id="161" name="object 161"/>
            <p:cNvPicPr/>
            <p:nvPr/>
          </p:nvPicPr>
          <p:blipFill>
            <a:blip r:embed="rId66" cstate="print"/>
            <a:stretch>
              <a:fillRect/>
            </a:stretch>
          </p:blipFill>
          <p:spPr>
            <a:xfrm>
              <a:off x="2959607" y="3104413"/>
              <a:ext cx="449605" cy="335254"/>
            </a:xfrm>
            <a:prstGeom prst="rect">
              <a:avLst/>
            </a:prstGeom>
          </p:spPr>
        </p:pic>
        <p:pic>
          <p:nvPicPr>
            <p:cNvPr id="162" name="object 162"/>
            <p:cNvPicPr/>
            <p:nvPr/>
          </p:nvPicPr>
          <p:blipFill>
            <a:blip r:embed="rId67" cstate="print"/>
            <a:stretch>
              <a:fillRect/>
            </a:stretch>
          </p:blipFill>
          <p:spPr>
            <a:xfrm>
              <a:off x="3006724" y="3132327"/>
              <a:ext cx="360045" cy="244221"/>
            </a:xfrm>
            <a:prstGeom prst="rect">
              <a:avLst/>
            </a:prstGeom>
          </p:spPr>
        </p:pic>
        <p:sp>
          <p:nvSpPr>
            <p:cNvPr id="163" name="object 163"/>
            <p:cNvSpPr/>
            <p:nvPr/>
          </p:nvSpPr>
          <p:spPr>
            <a:xfrm>
              <a:off x="3006724" y="3132327"/>
              <a:ext cx="360045" cy="244475"/>
            </a:xfrm>
            <a:custGeom>
              <a:avLst/>
              <a:gdLst/>
              <a:ahLst/>
              <a:cxnLst/>
              <a:rect l="l" t="t" r="r" b="b"/>
              <a:pathLst>
                <a:path w="360045" h="244475">
                  <a:moveTo>
                    <a:pt x="264795" y="244221"/>
                  </a:moveTo>
                  <a:lnTo>
                    <a:pt x="0" y="0"/>
                  </a:lnTo>
                  <a:lnTo>
                    <a:pt x="360045" y="10922"/>
                  </a:lnTo>
                  <a:lnTo>
                    <a:pt x="264795" y="244221"/>
                  </a:lnTo>
                  <a:close/>
                </a:path>
              </a:pathLst>
            </a:custGeom>
            <a:ln w="9525">
              <a:solidFill>
                <a:srgbClr val="497DBA"/>
              </a:solidFill>
            </a:ln>
          </p:spPr>
          <p:txBody>
            <a:bodyPr wrap="square" lIns="0" tIns="0" rIns="0" bIns="0" rtlCol="0"/>
            <a:lstStyle/>
            <a:p>
              <a:endParaRPr sz="1662"/>
            </a:p>
          </p:txBody>
        </p:sp>
        <p:pic>
          <p:nvPicPr>
            <p:cNvPr id="164" name="object 164"/>
            <p:cNvPicPr/>
            <p:nvPr/>
          </p:nvPicPr>
          <p:blipFill>
            <a:blip r:embed="rId68" cstate="print"/>
            <a:stretch>
              <a:fillRect/>
            </a:stretch>
          </p:blipFill>
          <p:spPr>
            <a:xfrm>
              <a:off x="3147059" y="2930626"/>
              <a:ext cx="1551432" cy="868705"/>
            </a:xfrm>
            <a:prstGeom prst="rect">
              <a:avLst/>
            </a:prstGeom>
          </p:spPr>
        </p:pic>
        <p:pic>
          <p:nvPicPr>
            <p:cNvPr id="165" name="object 165"/>
            <p:cNvPicPr/>
            <p:nvPr/>
          </p:nvPicPr>
          <p:blipFill>
            <a:blip r:embed="rId69" cstate="print"/>
            <a:stretch>
              <a:fillRect/>
            </a:stretch>
          </p:blipFill>
          <p:spPr>
            <a:xfrm>
              <a:off x="3195800" y="2958034"/>
              <a:ext cx="1458914" cy="778315"/>
            </a:xfrm>
            <a:prstGeom prst="rect">
              <a:avLst/>
            </a:prstGeom>
          </p:spPr>
        </p:pic>
        <p:sp>
          <p:nvSpPr>
            <p:cNvPr id="166" name="object 166"/>
            <p:cNvSpPr/>
            <p:nvPr/>
          </p:nvSpPr>
          <p:spPr>
            <a:xfrm>
              <a:off x="3195800" y="2958034"/>
              <a:ext cx="1459230" cy="778510"/>
            </a:xfrm>
            <a:custGeom>
              <a:avLst/>
              <a:gdLst/>
              <a:ahLst/>
              <a:cxnLst/>
              <a:rect l="l" t="t" r="r" b="b"/>
              <a:pathLst>
                <a:path w="1459229" h="778510">
                  <a:moveTo>
                    <a:pt x="131853" y="256081"/>
                  </a:moveTo>
                  <a:lnTo>
                    <a:pt x="130763" y="217842"/>
                  </a:lnTo>
                  <a:lnTo>
                    <a:pt x="162278" y="148463"/>
                  </a:lnTo>
                  <a:lnTo>
                    <a:pt x="192532" y="119567"/>
                  </a:lnTo>
                  <a:lnTo>
                    <a:pt x="230884" y="96030"/>
                  </a:lnTo>
                  <a:lnTo>
                    <a:pt x="276158" y="78973"/>
                  </a:lnTo>
                  <a:lnTo>
                    <a:pt x="327179" y="69518"/>
                  </a:lnTo>
                  <a:lnTo>
                    <a:pt x="365200" y="68117"/>
                  </a:lnTo>
                  <a:lnTo>
                    <a:pt x="402744" y="71265"/>
                  </a:lnTo>
                  <a:lnTo>
                    <a:pt x="439050" y="78841"/>
                  </a:lnTo>
                  <a:lnTo>
                    <a:pt x="473356" y="90727"/>
                  </a:lnTo>
                  <a:lnTo>
                    <a:pt x="501534" y="62175"/>
                  </a:lnTo>
                  <a:lnTo>
                    <a:pt x="537783" y="40741"/>
                  </a:lnTo>
                  <a:lnTo>
                    <a:pt x="579782" y="26942"/>
                  </a:lnTo>
                  <a:lnTo>
                    <a:pt x="625211" y="21291"/>
                  </a:lnTo>
                  <a:lnTo>
                    <a:pt x="671747" y="24305"/>
                  </a:lnTo>
                  <a:lnTo>
                    <a:pt x="717069" y="36498"/>
                  </a:lnTo>
                  <a:lnTo>
                    <a:pt x="758979" y="58850"/>
                  </a:lnTo>
                  <a:lnTo>
                    <a:pt x="786507" y="30985"/>
                  </a:lnTo>
                  <a:lnTo>
                    <a:pt x="823325" y="11466"/>
                  </a:lnTo>
                  <a:lnTo>
                    <a:pt x="866165" y="1078"/>
                  </a:lnTo>
                  <a:lnTo>
                    <a:pt x="911761" y="609"/>
                  </a:lnTo>
                  <a:lnTo>
                    <a:pt x="956845" y="10844"/>
                  </a:lnTo>
                  <a:lnTo>
                    <a:pt x="971472" y="16899"/>
                  </a:lnTo>
                  <a:lnTo>
                    <a:pt x="984992" y="24132"/>
                  </a:lnTo>
                  <a:lnTo>
                    <a:pt x="997297" y="32436"/>
                  </a:lnTo>
                  <a:lnTo>
                    <a:pt x="1008280" y="41705"/>
                  </a:lnTo>
                  <a:lnTo>
                    <a:pt x="1048183" y="16979"/>
                  </a:lnTo>
                  <a:lnTo>
                    <a:pt x="1095089" y="3000"/>
                  </a:lnTo>
                  <a:lnTo>
                    <a:pt x="1145184" y="0"/>
                  </a:lnTo>
                  <a:lnTo>
                    <a:pt x="1194651" y="8210"/>
                  </a:lnTo>
                  <a:lnTo>
                    <a:pt x="1239674" y="27862"/>
                  </a:lnTo>
                  <a:lnTo>
                    <a:pt x="1275695" y="59231"/>
                  </a:lnTo>
                  <a:lnTo>
                    <a:pt x="1295046" y="97458"/>
                  </a:lnTo>
                  <a:lnTo>
                    <a:pt x="1347582" y="114816"/>
                  </a:lnTo>
                  <a:lnTo>
                    <a:pt x="1388583" y="142256"/>
                  </a:lnTo>
                  <a:lnTo>
                    <a:pt x="1415967" y="177121"/>
                  </a:lnTo>
                  <a:lnTo>
                    <a:pt x="1427646" y="216753"/>
                  </a:lnTo>
                  <a:lnTo>
                    <a:pt x="1421538" y="258494"/>
                  </a:lnTo>
                  <a:lnTo>
                    <a:pt x="1419379" y="264336"/>
                  </a:lnTo>
                  <a:lnTo>
                    <a:pt x="1416585" y="270051"/>
                  </a:lnTo>
                  <a:lnTo>
                    <a:pt x="1413283" y="275639"/>
                  </a:lnTo>
                  <a:lnTo>
                    <a:pt x="1443895" y="314334"/>
                  </a:lnTo>
                  <a:lnTo>
                    <a:pt x="1458914" y="356044"/>
                  </a:lnTo>
                  <a:lnTo>
                    <a:pt x="1458749" y="398559"/>
                  </a:lnTo>
                  <a:lnTo>
                    <a:pt x="1443810" y="439667"/>
                  </a:lnTo>
                  <a:lnTo>
                    <a:pt x="1414506" y="477155"/>
                  </a:lnTo>
                  <a:lnTo>
                    <a:pt x="1371246" y="508811"/>
                  </a:lnTo>
                  <a:lnTo>
                    <a:pt x="1320621" y="530131"/>
                  </a:lnTo>
                  <a:lnTo>
                    <a:pt x="1264185" y="541450"/>
                  </a:lnTo>
                  <a:lnTo>
                    <a:pt x="1256773" y="579126"/>
                  </a:lnTo>
                  <a:lnTo>
                    <a:pt x="1236678" y="612900"/>
                  </a:lnTo>
                  <a:lnTo>
                    <a:pt x="1205781" y="641431"/>
                  </a:lnTo>
                  <a:lnTo>
                    <a:pt x="1165963" y="663380"/>
                  </a:lnTo>
                  <a:lnTo>
                    <a:pt x="1119102" y="677405"/>
                  </a:lnTo>
                  <a:lnTo>
                    <a:pt x="1067081" y="682166"/>
                  </a:lnTo>
                  <a:lnTo>
                    <a:pt x="1040235" y="680650"/>
                  </a:lnTo>
                  <a:lnTo>
                    <a:pt x="1014043" y="676515"/>
                  </a:lnTo>
                  <a:lnTo>
                    <a:pt x="988875" y="669808"/>
                  </a:lnTo>
                  <a:lnTo>
                    <a:pt x="965100" y="660576"/>
                  </a:lnTo>
                  <a:lnTo>
                    <a:pt x="944190" y="695789"/>
                  </a:lnTo>
                  <a:lnTo>
                    <a:pt x="913845" y="725655"/>
                  </a:lnTo>
                  <a:lnTo>
                    <a:pt x="875780" y="749507"/>
                  </a:lnTo>
                  <a:lnTo>
                    <a:pt x="831710" y="766679"/>
                  </a:lnTo>
                  <a:lnTo>
                    <a:pt x="783350" y="776504"/>
                  </a:lnTo>
                  <a:lnTo>
                    <a:pt x="732415" y="778315"/>
                  </a:lnTo>
                  <a:lnTo>
                    <a:pt x="680620" y="771447"/>
                  </a:lnTo>
                  <a:lnTo>
                    <a:pt x="644114" y="760869"/>
                  </a:lnTo>
                  <a:lnTo>
                    <a:pt x="610881" y="745968"/>
                  </a:lnTo>
                  <a:lnTo>
                    <a:pt x="581626" y="727138"/>
                  </a:lnTo>
                  <a:lnTo>
                    <a:pt x="557049" y="704772"/>
                  </a:lnTo>
                  <a:lnTo>
                    <a:pt x="509229" y="721205"/>
                  </a:lnTo>
                  <a:lnTo>
                    <a:pt x="459406" y="730101"/>
                  </a:lnTo>
                  <a:lnTo>
                    <a:pt x="409017" y="731722"/>
                  </a:lnTo>
                  <a:lnTo>
                    <a:pt x="359501" y="726331"/>
                  </a:lnTo>
                  <a:lnTo>
                    <a:pt x="312294" y="714188"/>
                  </a:lnTo>
                  <a:lnTo>
                    <a:pt x="268835" y="695557"/>
                  </a:lnTo>
                  <a:lnTo>
                    <a:pt x="230561" y="670699"/>
                  </a:lnTo>
                  <a:lnTo>
                    <a:pt x="198909" y="639875"/>
                  </a:lnTo>
                  <a:lnTo>
                    <a:pt x="198020" y="638732"/>
                  </a:lnTo>
                  <a:lnTo>
                    <a:pt x="197131" y="637589"/>
                  </a:lnTo>
                  <a:lnTo>
                    <a:pt x="196242" y="636446"/>
                  </a:lnTo>
                  <a:lnTo>
                    <a:pt x="137894" y="632948"/>
                  </a:lnTo>
                  <a:lnTo>
                    <a:pt x="87689" y="614174"/>
                  </a:lnTo>
                  <a:lnTo>
                    <a:pt x="50867" y="583136"/>
                  </a:lnTo>
                  <a:lnTo>
                    <a:pt x="32666" y="542847"/>
                  </a:lnTo>
                  <a:lnTo>
                    <a:pt x="32414" y="519618"/>
                  </a:lnTo>
                  <a:lnTo>
                    <a:pt x="39032" y="497127"/>
                  </a:lnTo>
                  <a:lnTo>
                    <a:pt x="52151" y="476160"/>
                  </a:lnTo>
                  <a:lnTo>
                    <a:pt x="71401" y="457503"/>
                  </a:lnTo>
                  <a:lnTo>
                    <a:pt x="27916" y="429192"/>
                  </a:lnTo>
                  <a:lnTo>
                    <a:pt x="3552" y="392178"/>
                  </a:lnTo>
                  <a:lnTo>
                    <a:pt x="0" y="351186"/>
                  </a:lnTo>
                  <a:lnTo>
                    <a:pt x="18950" y="310945"/>
                  </a:lnTo>
                  <a:lnTo>
                    <a:pt x="39822" y="290802"/>
                  </a:lnTo>
                  <a:lnTo>
                    <a:pt x="66194" y="274957"/>
                  </a:lnTo>
                  <a:lnTo>
                    <a:pt x="96853" y="263993"/>
                  </a:lnTo>
                  <a:lnTo>
                    <a:pt x="130583" y="258494"/>
                  </a:lnTo>
                  <a:lnTo>
                    <a:pt x="131853" y="256081"/>
                  </a:lnTo>
                  <a:close/>
                </a:path>
                <a:path w="1459229" h="778510">
                  <a:moveTo>
                    <a:pt x="158650" y="468933"/>
                  </a:moveTo>
                  <a:lnTo>
                    <a:pt x="136310" y="468941"/>
                  </a:lnTo>
                  <a:lnTo>
                    <a:pt x="114327" y="466520"/>
                  </a:lnTo>
                  <a:lnTo>
                    <a:pt x="93106" y="461718"/>
                  </a:lnTo>
                  <a:lnTo>
                    <a:pt x="73052" y="454582"/>
                  </a:lnTo>
                </a:path>
                <a:path w="1459229" h="778510">
                  <a:moveTo>
                    <a:pt x="234215" y="626159"/>
                  </a:moveTo>
                  <a:lnTo>
                    <a:pt x="225075" y="628517"/>
                  </a:lnTo>
                  <a:lnTo>
                    <a:pt x="215769" y="630446"/>
                  </a:lnTo>
                  <a:lnTo>
                    <a:pt x="206319" y="631946"/>
                  </a:lnTo>
                  <a:lnTo>
                    <a:pt x="196750" y="633017"/>
                  </a:lnTo>
                </a:path>
                <a:path w="1459229" h="778510">
                  <a:moveTo>
                    <a:pt x="556922" y="701724"/>
                  </a:moveTo>
                  <a:lnTo>
                    <a:pt x="550425" y="694180"/>
                  </a:lnTo>
                  <a:lnTo>
                    <a:pt x="544476" y="686421"/>
                  </a:lnTo>
                  <a:lnTo>
                    <a:pt x="539099" y="678471"/>
                  </a:lnTo>
                  <a:lnTo>
                    <a:pt x="534316" y="670355"/>
                  </a:lnTo>
                </a:path>
                <a:path w="1459229" h="778510">
                  <a:moveTo>
                    <a:pt x="974244" y="623492"/>
                  </a:moveTo>
                  <a:lnTo>
                    <a:pt x="972960" y="632210"/>
                  </a:lnTo>
                  <a:lnTo>
                    <a:pt x="971022" y="640844"/>
                  </a:lnTo>
                  <a:lnTo>
                    <a:pt x="968440" y="649406"/>
                  </a:lnTo>
                  <a:lnTo>
                    <a:pt x="965227" y="657909"/>
                  </a:lnTo>
                </a:path>
                <a:path w="1459229" h="778510">
                  <a:moveTo>
                    <a:pt x="1153441" y="410767"/>
                  </a:moveTo>
                  <a:lnTo>
                    <a:pt x="1199253" y="433316"/>
                  </a:lnTo>
                  <a:lnTo>
                    <a:pt x="1233991" y="463615"/>
                  </a:lnTo>
                  <a:lnTo>
                    <a:pt x="1255918" y="499653"/>
                  </a:lnTo>
                  <a:lnTo>
                    <a:pt x="1263296" y="539418"/>
                  </a:lnTo>
                </a:path>
                <a:path w="1459229" h="778510">
                  <a:moveTo>
                    <a:pt x="1412648" y="273734"/>
                  </a:moveTo>
                  <a:lnTo>
                    <a:pt x="1403383" y="287311"/>
                  </a:lnTo>
                  <a:lnTo>
                    <a:pt x="1392058" y="299960"/>
                  </a:lnTo>
                  <a:lnTo>
                    <a:pt x="1378805" y="311560"/>
                  </a:lnTo>
                  <a:lnTo>
                    <a:pt x="1363753" y="321994"/>
                  </a:lnTo>
                </a:path>
                <a:path w="1459229" h="778510">
                  <a:moveTo>
                    <a:pt x="1295173" y="94791"/>
                  </a:moveTo>
                  <a:lnTo>
                    <a:pt x="1297078" y="102284"/>
                  </a:lnTo>
                  <a:lnTo>
                    <a:pt x="1297967" y="109904"/>
                  </a:lnTo>
                  <a:lnTo>
                    <a:pt x="1297840" y="117651"/>
                  </a:lnTo>
                </a:path>
                <a:path w="1459229" h="778510">
                  <a:moveTo>
                    <a:pt x="982753" y="68248"/>
                  </a:moveTo>
                  <a:lnTo>
                    <a:pt x="987913" y="60489"/>
                  </a:lnTo>
                  <a:lnTo>
                    <a:pt x="993834" y="53040"/>
                  </a:lnTo>
                  <a:lnTo>
                    <a:pt x="1000470" y="45924"/>
                  </a:lnTo>
                  <a:lnTo>
                    <a:pt x="1007772" y="39165"/>
                  </a:lnTo>
                </a:path>
                <a:path w="1459229" h="778510">
                  <a:moveTo>
                    <a:pt x="748311" y="82091"/>
                  </a:moveTo>
                  <a:lnTo>
                    <a:pt x="750520" y="75646"/>
                  </a:lnTo>
                  <a:lnTo>
                    <a:pt x="753312" y="69296"/>
                  </a:lnTo>
                  <a:lnTo>
                    <a:pt x="756652" y="63089"/>
                  </a:lnTo>
                  <a:lnTo>
                    <a:pt x="760503" y="57072"/>
                  </a:lnTo>
                </a:path>
                <a:path w="1459229" h="778510">
                  <a:moveTo>
                    <a:pt x="473229" y="90600"/>
                  </a:moveTo>
                  <a:lnTo>
                    <a:pt x="484915" y="95926"/>
                  </a:lnTo>
                  <a:lnTo>
                    <a:pt x="496137" y="101776"/>
                  </a:lnTo>
                  <a:lnTo>
                    <a:pt x="506858" y="108102"/>
                  </a:lnTo>
                  <a:lnTo>
                    <a:pt x="517044" y="114857"/>
                  </a:lnTo>
                </a:path>
                <a:path w="1459229" h="778510">
                  <a:moveTo>
                    <a:pt x="139473" y="281608"/>
                  </a:moveTo>
                  <a:lnTo>
                    <a:pt x="137068" y="275298"/>
                  </a:lnTo>
                  <a:lnTo>
                    <a:pt x="134997" y="268940"/>
                  </a:lnTo>
                  <a:lnTo>
                    <a:pt x="133258" y="262534"/>
                  </a:lnTo>
                  <a:lnTo>
                    <a:pt x="131853" y="256081"/>
                  </a:lnTo>
                </a:path>
              </a:pathLst>
            </a:custGeom>
            <a:ln w="9144">
              <a:solidFill>
                <a:srgbClr val="497DBA"/>
              </a:solidFill>
            </a:ln>
          </p:spPr>
          <p:txBody>
            <a:bodyPr wrap="square" lIns="0" tIns="0" rIns="0" bIns="0" rtlCol="0"/>
            <a:lstStyle/>
            <a:p>
              <a:endParaRPr sz="1662"/>
            </a:p>
          </p:txBody>
        </p:sp>
        <p:pic>
          <p:nvPicPr>
            <p:cNvPr id="167" name="object 167"/>
            <p:cNvPicPr/>
            <p:nvPr/>
          </p:nvPicPr>
          <p:blipFill>
            <a:blip r:embed="rId70" cstate="print"/>
            <a:stretch>
              <a:fillRect/>
            </a:stretch>
          </p:blipFill>
          <p:spPr>
            <a:xfrm>
              <a:off x="5954267" y="3875519"/>
              <a:ext cx="1367028" cy="1072908"/>
            </a:xfrm>
            <a:prstGeom prst="rect">
              <a:avLst/>
            </a:prstGeom>
          </p:spPr>
        </p:pic>
        <p:pic>
          <p:nvPicPr>
            <p:cNvPr id="168" name="object 168"/>
            <p:cNvPicPr/>
            <p:nvPr/>
          </p:nvPicPr>
          <p:blipFill>
            <a:blip r:embed="rId71" cstate="print"/>
            <a:stretch>
              <a:fillRect/>
            </a:stretch>
          </p:blipFill>
          <p:spPr>
            <a:xfrm>
              <a:off x="5945123" y="3915143"/>
              <a:ext cx="1359407" cy="1025664"/>
            </a:xfrm>
            <a:prstGeom prst="rect">
              <a:avLst/>
            </a:prstGeom>
          </p:spPr>
        </p:pic>
        <p:sp>
          <p:nvSpPr>
            <p:cNvPr id="169" name="object 169"/>
            <p:cNvSpPr/>
            <p:nvPr/>
          </p:nvSpPr>
          <p:spPr>
            <a:xfrm>
              <a:off x="6001511" y="3899915"/>
              <a:ext cx="1277620" cy="982980"/>
            </a:xfrm>
            <a:custGeom>
              <a:avLst/>
              <a:gdLst/>
              <a:ahLst/>
              <a:cxnLst/>
              <a:rect l="l" t="t" r="r" b="b"/>
              <a:pathLst>
                <a:path w="1277620" h="982979">
                  <a:moveTo>
                    <a:pt x="1237107" y="0"/>
                  </a:moveTo>
                  <a:lnTo>
                    <a:pt x="40004" y="0"/>
                  </a:lnTo>
                  <a:lnTo>
                    <a:pt x="24431" y="3143"/>
                  </a:lnTo>
                  <a:lnTo>
                    <a:pt x="11715" y="11715"/>
                  </a:lnTo>
                  <a:lnTo>
                    <a:pt x="3143" y="24431"/>
                  </a:lnTo>
                  <a:lnTo>
                    <a:pt x="0" y="40004"/>
                  </a:lnTo>
                  <a:lnTo>
                    <a:pt x="0" y="942974"/>
                  </a:lnTo>
                  <a:lnTo>
                    <a:pt x="3143" y="958548"/>
                  </a:lnTo>
                  <a:lnTo>
                    <a:pt x="11715" y="971264"/>
                  </a:lnTo>
                  <a:lnTo>
                    <a:pt x="24431" y="979836"/>
                  </a:lnTo>
                  <a:lnTo>
                    <a:pt x="40004" y="982979"/>
                  </a:lnTo>
                  <a:lnTo>
                    <a:pt x="1237107" y="982979"/>
                  </a:lnTo>
                  <a:lnTo>
                    <a:pt x="1252680" y="979836"/>
                  </a:lnTo>
                  <a:lnTo>
                    <a:pt x="1265396" y="971264"/>
                  </a:lnTo>
                  <a:lnTo>
                    <a:pt x="1273968" y="958548"/>
                  </a:lnTo>
                  <a:lnTo>
                    <a:pt x="1277112" y="942974"/>
                  </a:lnTo>
                  <a:lnTo>
                    <a:pt x="1277112" y="40004"/>
                  </a:lnTo>
                  <a:lnTo>
                    <a:pt x="1273968" y="24431"/>
                  </a:lnTo>
                  <a:lnTo>
                    <a:pt x="1265396" y="11715"/>
                  </a:lnTo>
                  <a:lnTo>
                    <a:pt x="1252680" y="3143"/>
                  </a:lnTo>
                  <a:lnTo>
                    <a:pt x="1237107" y="0"/>
                  </a:lnTo>
                  <a:close/>
                </a:path>
              </a:pathLst>
            </a:custGeom>
            <a:solidFill>
              <a:srgbClr val="C3D59B"/>
            </a:solidFill>
          </p:spPr>
          <p:txBody>
            <a:bodyPr wrap="square" lIns="0" tIns="0" rIns="0" bIns="0" rtlCol="0"/>
            <a:lstStyle/>
            <a:p>
              <a:endParaRPr sz="1662"/>
            </a:p>
          </p:txBody>
        </p:sp>
        <p:sp>
          <p:nvSpPr>
            <p:cNvPr id="170" name="object 170"/>
            <p:cNvSpPr/>
            <p:nvPr/>
          </p:nvSpPr>
          <p:spPr>
            <a:xfrm>
              <a:off x="6001511" y="3899915"/>
              <a:ext cx="1277620" cy="982980"/>
            </a:xfrm>
            <a:custGeom>
              <a:avLst/>
              <a:gdLst/>
              <a:ahLst/>
              <a:cxnLst/>
              <a:rect l="l" t="t" r="r" b="b"/>
              <a:pathLst>
                <a:path w="1277620" h="982979">
                  <a:moveTo>
                    <a:pt x="0" y="40004"/>
                  </a:moveTo>
                  <a:lnTo>
                    <a:pt x="3143" y="24431"/>
                  </a:lnTo>
                  <a:lnTo>
                    <a:pt x="11715" y="11715"/>
                  </a:lnTo>
                  <a:lnTo>
                    <a:pt x="24431" y="3143"/>
                  </a:lnTo>
                  <a:lnTo>
                    <a:pt x="40004" y="0"/>
                  </a:lnTo>
                  <a:lnTo>
                    <a:pt x="1237107" y="0"/>
                  </a:lnTo>
                  <a:lnTo>
                    <a:pt x="1252680" y="3143"/>
                  </a:lnTo>
                  <a:lnTo>
                    <a:pt x="1265396" y="11715"/>
                  </a:lnTo>
                  <a:lnTo>
                    <a:pt x="1273968" y="24431"/>
                  </a:lnTo>
                  <a:lnTo>
                    <a:pt x="1277112" y="40004"/>
                  </a:lnTo>
                  <a:lnTo>
                    <a:pt x="1277112" y="942974"/>
                  </a:lnTo>
                  <a:lnTo>
                    <a:pt x="1273968" y="958548"/>
                  </a:lnTo>
                  <a:lnTo>
                    <a:pt x="1265396" y="971264"/>
                  </a:lnTo>
                  <a:lnTo>
                    <a:pt x="1252680" y="979836"/>
                  </a:lnTo>
                  <a:lnTo>
                    <a:pt x="1237107" y="982979"/>
                  </a:lnTo>
                  <a:lnTo>
                    <a:pt x="40004" y="982979"/>
                  </a:lnTo>
                  <a:lnTo>
                    <a:pt x="24431" y="979836"/>
                  </a:lnTo>
                  <a:lnTo>
                    <a:pt x="11715" y="971264"/>
                  </a:lnTo>
                  <a:lnTo>
                    <a:pt x="3143" y="958548"/>
                  </a:lnTo>
                  <a:lnTo>
                    <a:pt x="0" y="942974"/>
                  </a:lnTo>
                  <a:lnTo>
                    <a:pt x="0" y="40004"/>
                  </a:lnTo>
                  <a:close/>
                </a:path>
              </a:pathLst>
            </a:custGeom>
            <a:ln w="9144">
              <a:solidFill>
                <a:srgbClr val="497DBA"/>
              </a:solidFill>
            </a:ln>
          </p:spPr>
          <p:txBody>
            <a:bodyPr wrap="square" lIns="0" tIns="0" rIns="0" bIns="0" rtlCol="0"/>
            <a:lstStyle/>
            <a:p>
              <a:endParaRPr sz="1662"/>
            </a:p>
          </p:txBody>
        </p:sp>
      </p:grpSp>
      <p:sp>
        <p:nvSpPr>
          <p:cNvPr id="171" name="object 171"/>
          <p:cNvSpPr txBox="1"/>
          <p:nvPr/>
        </p:nvSpPr>
        <p:spPr>
          <a:xfrm>
            <a:off x="5572565" y="3912179"/>
            <a:ext cx="1092591" cy="807327"/>
          </a:xfrm>
          <a:prstGeom prst="rect">
            <a:avLst/>
          </a:prstGeom>
        </p:spPr>
        <p:txBody>
          <a:bodyPr vert="horz" wrap="square" lIns="0" tIns="12309" rIns="0" bIns="0" rtlCol="0">
            <a:spAutoFit/>
          </a:bodyPr>
          <a:lstStyle/>
          <a:p>
            <a:pPr marL="11723">
              <a:spcBef>
                <a:spcPts val="97"/>
              </a:spcBef>
            </a:pPr>
            <a:r>
              <a:rPr sz="738" spc="-9" dirty="0">
                <a:latin typeface="Meiryo UI"/>
                <a:cs typeface="Meiryo UI"/>
              </a:rPr>
              <a:t>・システム利用</a:t>
            </a:r>
            <a:r>
              <a:rPr sz="738" dirty="0">
                <a:latin typeface="Meiryo UI"/>
                <a:cs typeface="Meiryo UI"/>
              </a:rPr>
              <a:t>（</a:t>
            </a:r>
            <a:r>
              <a:rPr sz="738" spc="-9" dirty="0">
                <a:latin typeface="Meiryo UI"/>
                <a:cs typeface="Meiryo UI"/>
              </a:rPr>
              <a:t>受診</a:t>
            </a:r>
            <a:r>
              <a:rPr sz="738" spc="-46" dirty="0">
                <a:latin typeface="Meiryo UI"/>
                <a:cs typeface="Meiryo UI"/>
              </a:rPr>
              <a:t>）</a:t>
            </a:r>
            <a:endParaRPr sz="738">
              <a:latin typeface="Meiryo UI"/>
              <a:cs typeface="Meiryo UI"/>
            </a:endParaRPr>
          </a:p>
          <a:p>
            <a:pPr marL="299532"/>
            <a:r>
              <a:rPr sz="738" dirty="0">
                <a:latin typeface="Meiryo UI"/>
                <a:cs typeface="Meiryo UI"/>
              </a:rPr>
              <a:t>依頼書（様式</a:t>
            </a:r>
            <a:r>
              <a:rPr sz="738" spc="-23" dirty="0">
                <a:latin typeface="Meiryo UI"/>
                <a:cs typeface="Meiryo UI"/>
              </a:rPr>
              <a:t>１）</a:t>
            </a:r>
            <a:endParaRPr sz="738">
              <a:latin typeface="Meiryo UI"/>
              <a:cs typeface="Meiryo UI"/>
            </a:endParaRPr>
          </a:p>
          <a:p>
            <a:pPr marL="11723"/>
            <a:r>
              <a:rPr sz="738" spc="-14" dirty="0">
                <a:latin typeface="Meiryo UI"/>
                <a:cs typeface="Meiryo UI"/>
              </a:rPr>
              <a:t>・身体治療状況等</a:t>
            </a:r>
            <a:endParaRPr sz="738">
              <a:latin typeface="Meiryo UI"/>
              <a:cs typeface="Meiryo UI"/>
            </a:endParaRPr>
          </a:p>
          <a:p>
            <a:pPr marR="4689" algn="r"/>
            <a:r>
              <a:rPr sz="738" spc="-9" dirty="0">
                <a:latin typeface="Meiryo UI"/>
                <a:cs typeface="Meiryo UI"/>
              </a:rPr>
              <a:t>確認シート</a:t>
            </a:r>
            <a:r>
              <a:rPr sz="738" dirty="0">
                <a:latin typeface="Meiryo UI"/>
                <a:cs typeface="Meiryo UI"/>
              </a:rPr>
              <a:t>（様式</a:t>
            </a:r>
            <a:r>
              <a:rPr sz="738" spc="-23" dirty="0">
                <a:latin typeface="Meiryo UI"/>
                <a:cs typeface="Meiryo UI"/>
              </a:rPr>
              <a:t>２）</a:t>
            </a:r>
            <a:endParaRPr sz="738">
              <a:latin typeface="Meiryo UI"/>
              <a:cs typeface="Meiryo UI"/>
            </a:endParaRPr>
          </a:p>
          <a:p>
            <a:pPr marL="203986" marR="8206" indent="-192849" algn="r"/>
            <a:r>
              <a:rPr sz="738" spc="-23" dirty="0">
                <a:latin typeface="Meiryo UI"/>
                <a:cs typeface="Meiryo UI"/>
              </a:rPr>
              <a:t>・精神科病院へ転院すること</a:t>
            </a:r>
            <a:r>
              <a:rPr sz="738" dirty="0">
                <a:latin typeface="Meiryo UI"/>
                <a:cs typeface="Meiryo UI"/>
              </a:rPr>
              <a:t>への同意書（様式</a:t>
            </a:r>
            <a:r>
              <a:rPr sz="738" spc="-23" dirty="0">
                <a:latin typeface="Meiryo UI"/>
                <a:cs typeface="Meiryo UI"/>
              </a:rPr>
              <a:t>3）</a:t>
            </a:r>
            <a:endParaRPr sz="738">
              <a:latin typeface="Meiryo UI"/>
              <a:cs typeface="Meiryo UI"/>
            </a:endParaRPr>
          </a:p>
          <a:p>
            <a:pPr marL="11723"/>
            <a:r>
              <a:rPr sz="738" spc="-14" dirty="0">
                <a:latin typeface="Meiryo UI"/>
                <a:cs typeface="Meiryo UI"/>
              </a:rPr>
              <a:t>・診療情報提供書</a:t>
            </a:r>
            <a:endParaRPr sz="738">
              <a:latin typeface="Meiryo UI"/>
              <a:cs typeface="Meiryo UI"/>
            </a:endParaRPr>
          </a:p>
        </p:txBody>
      </p:sp>
      <p:grpSp>
        <p:nvGrpSpPr>
          <p:cNvPr id="172" name="object 172"/>
          <p:cNvGrpSpPr/>
          <p:nvPr/>
        </p:nvGrpSpPr>
        <p:grpSpPr>
          <a:xfrm>
            <a:off x="4241174" y="3901439"/>
            <a:ext cx="1304778" cy="227427"/>
            <a:chOff x="4594605" y="3940809"/>
            <a:chExt cx="1413510" cy="246379"/>
          </a:xfrm>
        </p:grpSpPr>
        <p:sp>
          <p:nvSpPr>
            <p:cNvPr id="173" name="object 173"/>
            <p:cNvSpPr/>
            <p:nvPr/>
          </p:nvSpPr>
          <p:spPr>
            <a:xfrm>
              <a:off x="4600955" y="3947159"/>
              <a:ext cx="1400810" cy="233679"/>
            </a:xfrm>
            <a:custGeom>
              <a:avLst/>
              <a:gdLst/>
              <a:ahLst/>
              <a:cxnLst/>
              <a:rect l="l" t="t" r="r" b="b"/>
              <a:pathLst>
                <a:path w="1400810" h="233679">
                  <a:moveTo>
                    <a:pt x="1361694" y="0"/>
                  </a:moveTo>
                  <a:lnTo>
                    <a:pt x="38862" y="0"/>
                  </a:lnTo>
                  <a:lnTo>
                    <a:pt x="23735" y="3053"/>
                  </a:lnTo>
                  <a:lnTo>
                    <a:pt x="11382" y="11382"/>
                  </a:lnTo>
                  <a:lnTo>
                    <a:pt x="3053" y="23735"/>
                  </a:lnTo>
                  <a:lnTo>
                    <a:pt x="0" y="38862"/>
                  </a:lnTo>
                  <a:lnTo>
                    <a:pt x="0" y="194309"/>
                  </a:lnTo>
                  <a:lnTo>
                    <a:pt x="3053" y="209436"/>
                  </a:lnTo>
                  <a:lnTo>
                    <a:pt x="11382" y="221789"/>
                  </a:lnTo>
                  <a:lnTo>
                    <a:pt x="23735" y="230118"/>
                  </a:lnTo>
                  <a:lnTo>
                    <a:pt x="38862" y="233171"/>
                  </a:lnTo>
                  <a:lnTo>
                    <a:pt x="1361694" y="233171"/>
                  </a:lnTo>
                  <a:lnTo>
                    <a:pt x="1376820" y="230118"/>
                  </a:lnTo>
                  <a:lnTo>
                    <a:pt x="1389173" y="221789"/>
                  </a:lnTo>
                  <a:lnTo>
                    <a:pt x="1397502" y="209436"/>
                  </a:lnTo>
                  <a:lnTo>
                    <a:pt x="1400556" y="194309"/>
                  </a:lnTo>
                  <a:lnTo>
                    <a:pt x="1400556" y="38862"/>
                  </a:lnTo>
                  <a:lnTo>
                    <a:pt x="1397502" y="23735"/>
                  </a:lnTo>
                  <a:lnTo>
                    <a:pt x="1389173" y="11382"/>
                  </a:lnTo>
                  <a:lnTo>
                    <a:pt x="1376820" y="3053"/>
                  </a:lnTo>
                  <a:lnTo>
                    <a:pt x="1361694" y="0"/>
                  </a:lnTo>
                  <a:close/>
                </a:path>
              </a:pathLst>
            </a:custGeom>
            <a:solidFill>
              <a:srgbClr val="FFFFFF"/>
            </a:solidFill>
          </p:spPr>
          <p:txBody>
            <a:bodyPr wrap="square" lIns="0" tIns="0" rIns="0" bIns="0" rtlCol="0"/>
            <a:lstStyle/>
            <a:p>
              <a:endParaRPr sz="1662"/>
            </a:p>
          </p:txBody>
        </p:sp>
        <p:sp>
          <p:nvSpPr>
            <p:cNvPr id="174" name="object 174"/>
            <p:cNvSpPr/>
            <p:nvPr/>
          </p:nvSpPr>
          <p:spPr>
            <a:xfrm>
              <a:off x="4600955" y="3947159"/>
              <a:ext cx="1400810" cy="233679"/>
            </a:xfrm>
            <a:custGeom>
              <a:avLst/>
              <a:gdLst/>
              <a:ahLst/>
              <a:cxnLst/>
              <a:rect l="l" t="t" r="r" b="b"/>
              <a:pathLst>
                <a:path w="1400810" h="233679">
                  <a:moveTo>
                    <a:pt x="0" y="38862"/>
                  </a:moveTo>
                  <a:lnTo>
                    <a:pt x="3053" y="23735"/>
                  </a:lnTo>
                  <a:lnTo>
                    <a:pt x="11382" y="11382"/>
                  </a:lnTo>
                  <a:lnTo>
                    <a:pt x="23735" y="3053"/>
                  </a:lnTo>
                  <a:lnTo>
                    <a:pt x="38862" y="0"/>
                  </a:lnTo>
                  <a:lnTo>
                    <a:pt x="1361694" y="0"/>
                  </a:lnTo>
                  <a:lnTo>
                    <a:pt x="1376820" y="3053"/>
                  </a:lnTo>
                  <a:lnTo>
                    <a:pt x="1389173" y="11382"/>
                  </a:lnTo>
                  <a:lnTo>
                    <a:pt x="1397502" y="23735"/>
                  </a:lnTo>
                  <a:lnTo>
                    <a:pt x="1400556" y="38862"/>
                  </a:lnTo>
                  <a:lnTo>
                    <a:pt x="1400556" y="194309"/>
                  </a:lnTo>
                  <a:lnTo>
                    <a:pt x="1397502" y="209436"/>
                  </a:lnTo>
                  <a:lnTo>
                    <a:pt x="1389173" y="221789"/>
                  </a:lnTo>
                  <a:lnTo>
                    <a:pt x="1376820" y="230118"/>
                  </a:lnTo>
                  <a:lnTo>
                    <a:pt x="1361694" y="233171"/>
                  </a:lnTo>
                  <a:lnTo>
                    <a:pt x="38862" y="233171"/>
                  </a:lnTo>
                  <a:lnTo>
                    <a:pt x="23735" y="230118"/>
                  </a:lnTo>
                  <a:lnTo>
                    <a:pt x="11382" y="221789"/>
                  </a:lnTo>
                  <a:lnTo>
                    <a:pt x="3053" y="209436"/>
                  </a:lnTo>
                  <a:lnTo>
                    <a:pt x="0" y="194309"/>
                  </a:lnTo>
                  <a:lnTo>
                    <a:pt x="0" y="38862"/>
                  </a:lnTo>
                  <a:close/>
                </a:path>
              </a:pathLst>
            </a:custGeom>
            <a:ln w="12192">
              <a:solidFill>
                <a:srgbClr val="F79546"/>
              </a:solidFill>
            </a:ln>
          </p:spPr>
          <p:txBody>
            <a:bodyPr wrap="square" lIns="0" tIns="0" rIns="0" bIns="0" rtlCol="0"/>
            <a:lstStyle/>
            <a:p>
              <a:endParaRPr sz="1662"/>
            </a:p>
          </p:txBody>
        </p:sp>
      </p:grpSp>
      <p:sp>
        <p:nvSpPr>
          <p:cNvPr id="175" name="object 175"/>
          <p:cNvSpPr txBox="1"/>
          <p:nvPr/>
        </p:nvSpPr>
        <p:spPr>
          <a:xfrm>
            <a:off x="4330974" y="3919493"/>
            <a:ext cx="1123657" cy="182333"/>
          </a:xfrm>
          <a:prstGeom prst="rect">
            <a:avLst/>
          </a:prstGeom>
        </p:spPr>
        <p:txBody>
          <a:bodyPr vert="horz" wrap="square" lIns="0" tIns="11723" rIns="0" bIns="0" rtlCol="0">
            <a:spAutoFit/>
          </a:bodyPr>
          <a:lstStyle/>
          <a:p>
            <a:pPr marL="11723">
              <a:spcBef>
                <a:spcPts val="92"/>
              </a:spcBef>
            </a:pPr>
            <a:r>
              <a:rPr sz="1108" spc="-18" dirty="0">
                <a:latin typeface="Meiryo UI"/>
                <a:cs typeface="Meiryo UI"/>
              </a:rPr>
              <a:t>支援病院へＦＡＸ</a:t>
            </a:r>
            <a:endParaRPr sz="1108">
              <a:latin typeface="Meiryo UI"/>
              <a:cs typeface="Meiryo UI"/>
            </a:endParaRPr>
          </a:p>
        </p:txBody>
      </p:sp>
      <p:grpSp>
        <p:nvGrpSpPr>
          <p:cNvPr id="176" name="object 176"/>
          <p:cNvGrpSpPr/>
          <p:nvPr/>
        </p:nvGrpSpPr>
        <p:grpSpPr>
          <a:xfrm>
            <a:off x="3563345" y="5017196"/>
            <a:ext cx="1921998" cy="374552"/>
            <a:chOff x="3860291" y="5149545"/>
            <a:chExt cx="2082164" cy="405765"/>
          </a:xfrm>
        </p:grpSpPr>
        <p:pic>
          <p:nvPicPr>
            <p:cNvPr id="177" name="object 177"/>
            <p:cNvPicPr/>
            <p:nvPr/>
          </p:nvPicPr>
          <p:blipFill>
            <a:blip r:embed="rId72" cstate="print"/>
            <a:stretch>
              <a:fillRect/>
            </a:stretch>
          </p:blipFill>
          <p:spPr>
            <a:xfrm>
              <a:off x="3860291" y="5149545"/>
              <a:ext cx="2081784" cy="374954"/>
            </a:xfrm>
            <a:prstGeom prst="rect">
              <a:avLst/>
            </a:prstGeom>
          </p:spPr>
        </p:pic>
        <p:pic>
          <p:nvPicPr>
            <p:cNvPr id="178" name="object 178"/>
            <p:cNvPicPr/>
            <p:nvPr/>
          </p:nvPicPr>
          <p:blipFill>
            <a:blip r:embed="rId73" cstate="print"/>
            <a:stretch>
              <a:fillRect/>
            </a:stretch>
          </p:blipFill>
          <p:spPr>
            <a:xfrm>
              <a:off x="3994403" y="5158727"/>
              <a:ext cx="1813560" cy="396252"/>
            </a:xfrm>
            <a:prstGeom prst="rect">
              <a:avLst/>
            </a:prstGeom>
          </p:spPr>
        </p:pic>
      </p:grpSp>
      <p:sp>
        <p:nvSpPr>
          <p:cNvPr id="179" name="object 179"/>
          <p:cNvSpPr txBox="1"/>
          <p:nvPr/>
        </p:nvSpPr>
        <p:spPr>
          <a:xfrm>
            <a:off x="3618210" y="5036938"/>
            <a:ext cx="1816490" cy="199995"/>
          </a:xfrm>
          <a:prstGeom prst="rect">
            <a:avLst/>
          </a:prstGeom>
          <a:solidFill>
            <a:srgbClr val="FFFF00"/>
          </a:solidFill>
          <a:ln w="12192">
            <a:solidFill>
              <a:srgbClr val="000000"/>
            </a:solidFill>
          </a:ln>
        </p:spPr>
        <p:txBody>
          <a:bodyPr vert="horz" wrap="square" lIns="0" tIns="43375" rIns="0" bIns="0" rtlCol="0">
            <a:spAutoFit/>
          </a:bodyPr>
          <a:lstStyle/>
          <a:p>
            <a:pPr marL="196366">
              <a:spcBef>
                <a:spcPts val="342"/>
              </a:spcBef>
            </a:pPr>
            <a:r>
              <a:rPr sz="1015" spc="-9" dirty="0">
                <a:latin typeface="Meiryo UI"/>
                <a:cs typeface="Meiryo UI"/>
              </a:rPr>
              <a:t>病状悪化時等は</a:t>
            </a:r>
            <a:r>
              <a:rPr sz="1015" u="sng" spc="-9" dirty="0">
                <a:uFill>
                  <a:solidFill>
                    <a:srgbClr val="000000"/>
                  </a:solidFill>
                </a:uFill>
                <a:latin typeface="Meiryo UI"/>
                <a:cs typeface="Meiryo UI"/>
              </a:rPr>
              <a:t>「戻しあり</a:t>
            </a:r>
            <a:r>
              <a:rPr sz="1015" spc="-46" dirty="0">
                <a:latin typeface="Meiryo UI"/>
                <a:cs typeface="Meiryo UI"/>
              </a:rPr>
              <a:t>」</a:t>
            </a:r>
            <a:endParaRPr sz="1015">
              <a:latin typeface="Meiryo UI"/>
              <a:cs typeface="Meiryo UI"/>
            </a:endParaRPr>
          </a:p>
        </p:txBody>
      </p:sp>
      <p:grpSp>
        <p:nvGrpSpPr>
          <p:cNvPr id="180" name="object 180"/>
          <p:cNvGrpSpPr/>
          <p:nvPr/>
        </p:nvGrpSpPr>
        <p:grpSpPr>
          <a:xfrm>
            <a:off x="3494414" y="2327499"/>
            <a:ext cx="1536309" cy="409722"/>
            <a:chOff x="3785615" y="2235707"/>
            <a:chExt cx="1664335" cy="443865"/>
          </a:xfrm>
        </p:grpSpPr>
        <p:pic>
          <p:nvPicPr>
            <p:cNvPr id="181" name="object 181"/>
            <p:cNvPicPr/>
            <p:nvPr/>
          </p:nvPicPr>
          <p:blipFill>
            <a:blip r:embed="rId74" cstate="print"/>
            <a:stretch>
              <a:fillRect/>
            </a:stretch>
          </p:blipFill>
          <p:spPr>
            <a:xfrm>
              <a:off x="3785615" y="2235707"/>
              <a:ext cx="1664208" cy="406908"/>
            </a:xfrm>
            <a:prstGeom prst="rect">
              <a:avLst/>
            </a:prstGeom>
          </p:spPr>
        </p:pic>
        <p:pic>
          <p:nvPicPr>
            <p:cNvPr id="182" name="object 182"/>
            <p:cNvPicPr/>
            <p:nvPr/>
          </p:nvPicPr>
          <p:blipFill>
            <a:blip r:embed="rId75" cstate="print"/>
            <a:stretch>
              <a:fillRect/>
            </a:stretch>
          </p:blipFill>
          <p:spPr>
            <a:xfrm>
              <a:off x="3793235" y="2250986"/>
              <a:ext cx="1607819" cy="428205"/>
            </a:xfrm>
            <a:prstGeom prst="rect">
              <a:avLst/>
            </a:prstGeom>
          </p:spPr>
        </p:pic>
        <p:pic>
          <p:nvPicPr>
            <p:cNvPr id="183" name="object 183"/>
            <p:cNvPicPr/>
            <p:nvPr/>
          </p:nvPicPr>
          <p:blipFill>
            <a:blip r:embed="rId76" cstate="print"/>
            <a:stretch>
              <a:fillRect/>
            </a:stretch>
          </p:blipFill>
          <p:spPr>
            <a:xfrm>
              <a:off x="3832859" y="2263139"/>
              <a:ext cx="1574291" cy="316992"/>
            </a:xfrm>
            <a:prstGeom prst="rect">
              <a:avLst/>
            </a:prstGeom>
          </p:spPr>
        </p:pic>
        <p:sp>
          <p:nvSpPr>
            <p:cNvPr id="184" name="object 184"/>
            <p:cNvSpPr/>
            <p:nvPr/>
          </p:nvSpPr>
          <p:spPr>
            <a:xfrm>
              <a:off x="3832859" y="2263139"/>
              <a:ext cx="1574800" cy="317500"/>
            </a:xfrm>
            <a:custGeom>
              <a:avLst/>
              <a:gdLst/>
              <a:ahLst/>
              <a:cxnLst/>
              <a:rect l="l" t="t" r="r" b="b"/>
              <a:pathLst>
                <a:path w="1574800" h="317500">
                  <a:moveTo>
                    <a:pt x="0" y="52832"/>
                  </a:moveTo>
                  <a:lnTo>
                    <a:pt x="4147" y="32254"/>
                  </a:lnTo>
                  <a:lnTo>
                    <a:pt x="15462" y="15462"/>
                  </a:lnTo>
                  <a:lnTo>
                    <a:pt x="32254" y="4147"/>
                  </a:lnTo>
                  <a:lnTo>
                    <a:pt x="52831" y="0"/>
                  </a:lnTo>
                  <a:lnTo>
                    <a:pt x="1521460" y="0"/>
                  </a:lnTo>
                  <a:lnTo>
                    <a:pt x="1542037" y="4147"/>
                  </a:lnTo>
                  <a:lnTo>
                    <a:pt x="1558829" y="15462"/>
                  </a:lnTo>
                  <a:lnTo>
                    <a:pt x="1570144" y="32254"/>
                  </a:lnTo>
                  <a:lnTo>
                    <a:pt x="1574291" y="52832"/>
                  </a:lnTo>
                  <a:lnTo>
                    <a:pt x="1574291" y="264160"/>
                  </a:lnTo>
                  <a:lnTo>
                    <a:pt x="1570144" y="284737"/>
                  </a:lnTo>
                  <a:lnTo>
                    <a:pt x="1558829" y="301529"/>
                  </a:lnTo>
                  <a:lnTo>
                    <a:pt x="1542037" y="312844"/>
                  </a:lnTo>
                  <a:lnTo>
                    <a:pt x="1521460" y="316992"/>
                  </a:lnTo>
                  <a:lnTo>
                    <a:pt x="52831" y="316992"/>
                  </a:lnTo>
                  <a:lnTo>
                    <a:pt x="32254" y="312844"/>
                  </a:lnTo>
                  <a:lnTo>
                    <a:pt x="15462" y="301529"/>
                  </a:lnTo>
                  <a:lnTo>
                    <a:pt x="4147" y="284737"/>
                  </a:lnTo>
                  <a:lnTo>
                    <a:pt x="0" y="264160"/>
                  </a:lnTo>
                  <a:lnTo>
                    <a:pt x="0" y="52832"/>
                  </a:lnTo>
                  <a:close/>
                </a:path>
              </a:pathLst>
            </a:custGeom>
            <a:ln w="9144">
              <a:solidFill>
                <a:srgbClr val="F69240"/>
              </a:solidFill>
            </a:ln>
          </p:spPr>
          <p:txBody>
            <a:bodyPr wrap="square" lIns="0" tIns="0" rIns="0" bIns="0" rtlCol="0"/>
            <a:lstStyle/>
            <a:p>
              <a:endParaRPr sz="1662"/>
            </a:p>
          </p:txBody>
        </p:sp>
      </p:grpSp>
      <p:sp>
        <p:nvSpPr>
          <p:cNvPr id="185" name="object 185"/>
          <p:cNvSpPr txBox="1"/>
          <p:nvPr/>
        </p:nvSpPr>
        <p:spPr>
          <a:xfrm>
            <a:off x="3544159" y="2397369"/>
            <a:ext cx="1441352" cy="195912"/>
          </a:xfrm>
          <a:prstGeom prst="rect">
            <a:avLst/>
          </a:prstGeom>
        </p:spPr>
        <p:txBody>
          <a:bodyPr vert="horz" wrap="square" lIns="0" tIns="11137" rIns="0" bIns="0" rtlCol="0">
            <a:spAutoFit/>
          </a:bodyPr>
          <a:lstStyle/>
          <a:p>
            <a:pPr marL="87925">
              <a:spcBef>
                <a:spcPts val="88"/>
              </a:spcBef>
            </a:pPr>
            <a:r>
              <a:rPr sz="1200" spc="-28" dirty="0">
                <a:latin typeface="Meiryo UI"/>
                <a:cs typeface="Meiryo UI"/>
              </a:rPr>
              <a:t>①電話コンサル依頼</a:t>
            </a:r>
            <a:endParaRPr sz="1200">
              <a:latin typeface="Meiryo UI"/>
              <a:cs typeface="Meiryo UI"/>
            </a:endParaRPr>
          </a:p>
        </p:txBody>
      </p:sp>
      <p:grpSp>
        <p:nvGrpSpPr>
          <p:cNvPr id="186" name="object 186"/>
          <p:cNvGrpSpPr/>
          <p:nvPr/>
        </p:nvGrpSpPr>
        <p:grpSpPr>
          <a:xfrm>
            <a:off x="2906385" y="2656695"/>
            <a:ext cx="3263704" cy="439029"/>
            <a:chOff x="3148583" y="2592336"/>
            <a:chExt cx="3535679" cy="475615"/>
          </a:xfrm>
        </p:grpSpPr>
        <p:pic>
          <p:nvPicPr>
            <p:cNvPr id="187" name="object 187"/>
            <p:cNvPicPr/>
            <p:nvPr/>
          </p:nvPicPr>
          <p:blipFill>
            <a:blip r:embed="rId77" cstate="print"/>
            <a:stretch>
              <a:fillRect/>
            </a:stretch>
          </p:blipFill>
          <p:spPr>
            <a:xfrm>
              <a:off x="3148583" y="2592336"/>
              <a:ext cx="3535679" cy="472427"/>
            </a:xfrm>
            <a:prstGeom prst="rect">
              <a:avLst/>
            </a:prstGeom>
          </p:spPr>
        </p:pic>
        <p:pic>
          <p:nvPicPr>
            <p:cNvPr id="188" name="object 188"/>
            <p:cNvPicPr/>
            <p:nvPr/>
          </p:nvPicPr>
          <p:blipFill>
            <a:blip r:embed="rId78" cstate="print"/>
            <a:stretch>
              <a:fillRect/>
            </a:stretch>
          </p:blipFill>
          <p:spPr>
            <a:xfrm>
              <a:off x="3195827" y="2625852"/>
              <a:ext cx="3444240" cy="370332"/>
            </a:xfrm>
            <a:prstGeom prst="rect">
              <a:avLst/>
            </a:prstGeom>
          </p:spPr>
        </p:pic>
        <p:sp>
          <p:nvSpPr>
            <p:cNvPr id="189" name="object 189"/>
            <p:cNvSpPr/>
            <p:nvPr/>
          </p:nvSpPr>
          <p:spPr>
            <a:xfrm>
              <a:off x="3195827" y="2625852"/>
              <a:ext cx="3444240" cy="370840"/>
            </a:xfrm>
            <a:custGeom>
              <a:avLst/>
              <a:gdLst/>
              <a:ahLst/>
              <a:cxnLst/>
              <a:rect l="l" t="t" r="r" b="b"/>
              <a:pathLst>
                <a:path w="3444240" h="370839">
                  <a:moveTo>
                    <a:pt x="3259074" y="370332"/>
                  </a:moveTo>
                  <a:lnTo>
                    <a:pt x="3259074" y="277749"/>
                  </a:lnTo>
                  <a:lnTo>
                    <a:pt x="0" y="277749"/>
                  </a:lnTo>
                  <a:lnTo>
                    <a:pt x="0" y="92583"/>
                  </a:lnTo>
                  <a:lnTo>
                    <a:pt x="3259074" y="92583"/>
                  </a:lnTo>
                  <a:lnTo>
                    <a:pt x="3259074" y="0"/>
                  </a:lnTo>
                  <a:lnTo>
                    <a:pt x="3444240" y="185165"/>
                  </a:lnTo>
                  <a:lnTo>
                    <a:pt x="3259074" y="370332"/>
                  </a:lnTo>
                  <a:close/>
                </a:path>
              </a:pathLst>
            </a:custGeom>
            <a:ln w="9143">
              <a:solidFill>
                <a:srgbClr val="97B853"/>
              </a:solidFill>
            </a:ln>
          </p:spPr>
          <p:txBody>
            <a:bodyPr wrap="square" lIns="0" tIns="0" rIns="0" bIns="0" rtlCol="0"/>
            <a:lstStyle/>
            <a:p>
              <a:endParaRPr sz="1662"/>
            </a:p>
          </p:txBody>
        </p:sp>
        <p:pic>
          <p:nvPicPr>
            <p:cNvPr id="190" name="object 190"/>
            <p:cNvPicPr/>
            <p:nvPr/>
          </p:nvPicPr>
          <p:blipFill>
            <a:blip r:embed="rId79" cstate="print"/>
            <a:stretch>
              <a:fillRect/>
            </a:stretch>
          </p:blipFill>
          <p:spPr>
            <a:xfrm>
              <a:off x="3800855" y="2639555"/>
              <a:ext cx="1839468" cy="377964"/>
            </a:xfrm>
            <a:prstGeom prst="rect">
              <a:avLst/>
            </a:prstGeom>
          </p:spPr>
        </p:pic>
        <p:pic>
          <p:nvPicPr>
            <p:cNvPr id="191" name="object 191"/>
            <p:cNvPicPr/>
            <p:nvPr/>
          </p:nvPicPr>
          <p:blipFill>
            <a:blip r:embed="rId80" cstate="print"/>
            <a:stretch>
              <a:fillRect/>
            </a:stretch>
          </p:blipFill>
          <p:spPr>
            <a:xfrm>
              <a:off x="3808475" y="2641104"/>
              <a:ext cx="1772412" cy="426707"/>
            </a:xfrm>
            <a:prstGeom prst="rect">
              <a:avLst/>
            </a:prstGeom>
          </p:spPr>
        </p:pic>
        <p:pic>
          <p:nvPicPr>
            <p:cNvPr id="192" name="object 192"/>
            <p:cNvPicPr/>
            <p:nvPr/>
          </p:nvPicPr>
          <p:blipFill>
            <a:blip r:embed="rId81" cstate="print"/>
            <a:stretch>
              <a:fillRect/>
            </a:stretch>
          </p:blipFill>
          <p:spPr>
            <a:xfrm>
              <a:off x="3848100" y="2667000"/>
              <a:ext cx="1749552" cy="288036"/>
            </a:xfrm>
            <a:prstGeom prst="rect">
              <a:avLst/>
            </a:prstGeom>
          </p:spPr>
        </p:pic>
        <p:sp>
          <p:nvSpPr>
            <p:cNvPr id="193" name="object 193"/>
            <p:cNvSpPr/>
            <p:nvPr/>
          </p:nvSpPr>
          <p:spPr>
            <a:xfrm>
              <a:off x="3848100" y="2667000"/>
              <a:ext cx="1750060" cy="288290"/>
            </a:xfrm>
            <a:custGeom>
              <a:avLst/>
              <a:gdLst/>
              <a:ahLst/>
              <a:cxnLst/>
              <a:rect l="l" t="t" r="r" b="b"/>
              <a:pathLst>
                <a:path w="1750060" h="288289">
                  <a:moveTo>
                    <a:pt x="0" y="48005"/>
                  </a:moveTo>
                  <a:lnTo>
                    <a:pt x="3768" y="29307"/>
                  </a:lnTo>
                  <a:lnTo>
                    <a:pt x="14049" y="14049"/>
                  </a:lnTo>
                  <a:lnTo>
                    <a:pt x="29307" y="3768"/>
                  </a:lnTo>
                  <a:lnTo>
                    <a:pt x="48005" y="0"/>
                  </a:lnTo>
                  <a:lnTo>
                    <a:pt x="1701546" y="0"/>
                  </a:lnTo>
                  <a:lnTo>
                    <a:pt x="1720244" y="3768"/>
                  </a:lnTo>
                  <a:lnTo>
                    <a:pt x="1735502" y="14049"/>
                  </a:lnTo>
                  <a:lnTo>
                    <a:pt x="1745783" y="29307"/>
                  </a:lnTo>
                  <a:lnTo>
                    <a:pt x="1749552" y="48005"/>
                  </a:lnTo>
                  <a:lnTo>
                    <a:pt x="1749552" y="240029"/>
                  </a:lnTo>
                  <a:lnTo>
                    <a:pt x="1745783" y="258728"/>
                  </a:lnTo>
                  <a:lnTo>
                    <a:pt x="1735502" y="273986"/>
                  </a:lnTo>
                  <a:lnTo>
                    <a:pt x="1720244" y="284267"/>
                  </a:lnTo>
                  <a:lnTo>
                    <a:pt x="1701546" y="288036"/>
                  </a:lnTo>
                  <a:lnTo>
                    <a:pt x="48005" y="288036"/>
                  </a:lnTo>
                  <a:lnTo>
                    <a:pt x="29307" y="284267"/>
                  </a:lnTo>
                  <a:lnTo>
                    <a:pt x="14049" y="273986"/>
                  </a:lnTo>
                  <a:lnTo>
                    <a:pt x="3768" y="258728"/>
                  </a:lnTo>
                  <a:lnTo>
                    <a:pt x="0" y="240029"/>
                  </a:lnTo>
                  <a:lnTo>
                    <a:pt x="0" y="48005"/>
                  </a:lnTo>
                  <a:close/>
                </a:path>
              </a:pathLst>
            </a:custGeom>
            <a:ln w="9144">
              <a:solidFill>
                <a:srgbClr val="F69240"/>
              </a:solidFill>
            </a:ln>
          </p:spPr>
          <p:txBody>
            <a:bodyPr wrap="square" lIns="0" tIns="0" rIns="0" bIns="0" rtlCol="0"/>
            <a:lstStyle/>
            <a:p>
              <a:endParaRPr sz="1662"/>
            </a:p>
          </p:txBody>
        </p:sp>
      </p:grpSp>
      <p:sp>
        <p:nvSpPr>
          <p:cNvPr id="194" name="object 194"/>
          <p:cNvSpPr txBox="1"/>
          <p:nvPr/>
        </p:nvSpPr>
        <p:spPr>
          <a:xfrm>
            <a:off x="3177656" y="2756916"/>
            <a:ext cx="1859280" cy="805566"/>
          </a:xfrm>
          <a:prstGeom prst="rect">
            <a:avLst/>
          </a:prstGeom>
        </p:spPr>
        <p:txBody>
          <a:bodyPr vert="horz" wrap="square" lIns="0" tIns="11137" rIns="0" bIns="0" rtlCol="0">
            <a:spAutoFit/>
          </a:bodyPr>
          <a:lstStyle/>
          <a:p>
            <a:pPr marL="468935">
              <a:spcBef>
                <a:spcPts val="88"/>
              </a:spcBef>
            </a:pPr>
            <a:r>
              <a:rPr sz="1200" spc="-28" dirty="0">
                <a:latin typeface="Meiryo UI"/>
                <a:cs typeface="Meiryo UI"/>
              </a:rPr>
              <a:t>②精神科電話コンサル</a:t>
            </a:r>
            <a:endParaRPr sz="1200">
              <a:latin typeface="Meiryo UI"/>
              <a:cs typeface="Meiryo UI"/>
            </a:endParaRPr>
          </a:p>
          <a:p>
            <a:pPr marL="11723">
              <a:spcBef>
                <a:spcPts val="1089"/>
              </a:spcBef>
            </a:pPr>
            <a:r>
              <a:rPr sz="1015" spc="-14" dirty="0">
                <a:latin typeface="Meiryo UI"/>
                <a:cs typeface="Meiryo UI"/>
              </a:rPr>
              <a:t>そのような場合には</a:t>
            </a:r>
            <a:endParaRPr sz="1015">
              <a:latin typeface="Meiryo UI"/>
              <a:cs typeface="Meiryo UI"/>
            </a:endParaRPr>
          </a:p>
          <a:p>
            <a:pPr marL="11723"/>
            <a:r>
              <a:rPr sz="1015" spc="-18" dirty="0">
                <a:latin typeface="Meiryo UI"/>
                <a:cs typeface="Meiryo UI"/>
              </a:rPr>
              <a:t>○○するのがいい</a:t>
            </a:r>
            <a:endParaRPr sz="1015">
              <a:latin typeface="Meiryo UI"/>
              <a:cs typeface="Meiryo UI"/>
            </a:endParaRPr>
          </a:p>
          <a:p>
            <a:pPr marL="11723"/>
            <a:r>
              <a:rPr sz="1015" spc="-18" dirty="0">
                <a:latin typeface="Meiryo UI"/>
                <a:cs typeface="Meiryo UI"/>
              </a:rPr>
              <a:t>ですよ。</a:t>
            </a:r>
            <a:endParaRPr sz="1015">
              <a:latin typeface="Meiryo UI"/>
              <a:cs typeface="Meiryo UI"/>
            </a:endParaRPr>
          </a:p>
        </p:txBody>
      </p:sp>
      <p:grpSp>
        <p:nvGrpSpPr>
          <p:cNvPr id="195" name="object 195"/>
          <p:cNvGrpSpPr/>
          <p:nvPr/>
        </p:nvGrpSpPr>
        <p:grpSpPr>
          <a:xfrm>
            <a:off x="3096298" y="3742745"/>
            <a:ext cx="1186375" cy="402688"/>
            <a:chOff x="3354323" y="3768890"/>
            <a:chExt cx="1285240" cy="436245"/>
          </a:xfrm>
        </p:grpSpPr>
        <p:pic>
          <p:nvPicPr>
            <p:cNvPr id="196" name="object 196"/>
            <p:cNvPicPr/>
            <p:nvPr/>
          </p:nvPicPr>
          <p:blipFill>
            <a:blip r:embed="rId82" cstate="print"/>
            <a:stretch>
              <a:fillRect/>
            </a:stretch>
          </p:blipFill>
          <p:spPr>
            <a:xfrm>
              <a:off x="3354323" y="3768890"/>
              <a:ext cx="1284731" cy="391629"/>
            </a:xfrm>
            <a:prstGeom prst="rect">
              <a:avLst/>
            </a:prstGeom>
          </p:spPr>
        </p:pic>
        <p:pic>
          <p:nvPicPr>
            <p:cNvPr id="197" name="object 197"/>
            <p:cNvPicPr/>
            <p:nvPr/>
          </p:nvPicPr>
          <p:blipFill>
            <a:blip r:embed="rId83" cstate="print"/>
            <a:stretch>
              <a:fillRect/>
            </a:stretch>
          </p:blipFill>
          <p:spPr>
            <a:xfrm>
              <a:off x="3360419" y="3778008"/>
              <a:ext cx="1248155" cy="426707"/>
            </a:xfrm>
            <a:prstGeom prst="rect">
              <a:avLst/>
            </a:prstGeom>
          </p:spPr>
        </p:pic>
        <p:pic>
          <p:nvPicPr>
            <p:cNvPr id="198" name="object 198"/>
            <p:cNvPicPr/>
            <p:nvPr/>
          </p:nvPicPr>
          <p:blipFill>
            <a:blip r:embed="rId84" cstate="print"/>
            <a:stretch>
              <a:fillRect/>
            </a:stretch>
          </p:blipFill>
          <p:spPr>
            <a:xfrm>
              <a:off x="3401567" y="3796284"/>
              <a:ext cx="1194816" cy="301752"/>
            </a:xfrm>
            <a:prstGeom prst="rect">
              <a:avLst/>
            </a:prstGeom>
          </p:spPr>
        </p:pic>
        <p:sp>
          <p:nvSpPr>
            <p:cNvPr id="199" name="object 199"/>
            <p:cNvSpPr/>
            <p:nvPr/>
          </p:nvSpPr>
          <p:spPr>
            <a:xfrm>
              <a:off x="3401567" y="3796284"/>
              <a:ext cx="1195070" cy="302260"/>
            </a:xfrm>
            <a:custGeom>
              <a:avLst/>
              <a:gdLst/>
              <a:ahLst/>
              <a:cxnLst/>
              <a:rect l="l" t="t" r="r" b="b"/>
              <a:pathLst>
                <a:path w="1195070" h="302260">
                  <a:moveTo>
                    <a:pt x="0" y="50292"/>
                  </a:moveTo>
                  <a:lnTo>
                    <a:pt x="3946" y="30700"/>
                  </a:lnTo>
                  <a:lnTo>
                    <a:pt x="14716" y="14716"/>
                  </a:lnTo>
                  <a:lnTo>
                    <a:pt x="30700" y="3946"/>
                  </a:lnTo>
                  <a:lnTo>
                    <a:pt x="50292" y="0"/>
                  </a:lnTo>
                  <a:lnTo>
                    <a:pt x="1144524" y="0"/>
                  </a:lnTo>
                  <a:lnTo>
                    <a:pt x="1164115" y="3946"/>
                  </a:lnTo>
                  <a:lnTo>
                    <a:pt x="1180099" y="14716"/>
                  </a:lnTo>
                  <a:lnTo>
                    <a:pt x="1190869" y="30700"/>
                  </a:lnTo>
                  <a:lnTo>
                    <a:pt x="1194816" y="50292"/>
                  </a:lnTo>
                  <a:lnTo>
                    <a:pt x="1194816" y="251460"/>
                  </a:lnTo>
                  <a:lnTo>
                    <a:pt x="1190869" y="271051"/>
                  </a:lnTo>
                  <a:lnTo>
                    <a:pt x="1180099" y="287035"/>
                  </a:lnTo>
                  <a:lnTo>
                    <a:pt x="1164115" y="297805"/>
                  </a:lnTo>
                  <a:lnTo>
                    <a:pt x="1144524" y="301752"/>
                  </a:lnTo>
                  <a:lnTo>
                    <a:pt x="50292" y="301752"/>
                  </a:lnTo>
                  <a:lnTo>
                    <a:pt x="30700" y="297805"/>
                  </a:lnTo>
                  <a:lnTo>
                    <a:pt x="14716" y="287035"/>
                  </a:lnTo>
                  <a:lnTo>
                    <a:pt x="3946" y="271051"/>
                  </a:lnTo>
                  <a:lnTo>
                    <a:pt x="0" y="251460"/>
                  </a:lnTo>
                  <a:lnTo>
                    <a:pt x="0" y="50292"/>
                  </a:lnTo>
                  <a:close/>
                </a:path>
              </a:pathLst>
            </a:custGeom>
            <a:ln w="9143">
              <a:solidFill>
                <a:srgbClr val="F69240"/>
              </a:solidFill>
            </a:ln>
          </p:spPr>
          <p:txBody>
            <a:bodyPr wrap="square" lIns="0" tIns="0" rIns="0" bIns="0" rtlCol="0"/>
            <a:lstStyle/>
            <a:p>
              <a:endParaRPr sz="1662"/>
            </a:p>
          </p:txBody>
        </p:sp>
      </p:grpSp>
      <p:sp>
        <p:nvSpPr>
          <p:cNvPr id="200" name="object 200"/>
          <p:cNvSpPr txBox="1"/>
          <p:nvPr/>
        </p:nvSpPr>
        <p:spPr>
          <a:xfrm>
            <a:off x="3145951" y="3806366"/>
            <a:ext cx="1090832" cy="195912"/>
          </a:xfrm>
          <a:prstGeom prst="rect">
            <a:avLst/>
          </a:prstGeom>
        </p:spPr>
        <p:txBody>
          <a:bodyPr vert="horz" wrap="square" lIns="0" tIns="11137" rIns="0" bIns="0" rtlCol="0">
            <a:spAutoFit/>
          </a:bodyPr>
          <a:lstStyle/>
          <a:p>
            <a:pPr marL="87925">
              <a:spcBef>
                <a:spcPts val="88"/>
              </a:spcBef>
            </a:pPr>
            <a:r>
              <a:rPr sz="1200" spc="-23" dirty="0">
                <a:latin typeface="Meiryo UI"/>
                <a:cs typeface="Meiryo UI"/>
              </a:rPr>
              <a:t>③受入れ依頼</a:t>
            </a:r>
            <a:endParaRPr sz="1200">
              <a:latin typeface="Meiryo UI"/>
              <a:cs typeface="Meiryo UI"/>
            </a:endParaRPr>
          </a:p>
        </p:txBody>
      </p:sp>
      <p:grpSp>
        <p:nvGrpSpPr>
          <p:cNvPr id="201" name="object 201"/>
          <p:cNvGrpSpPr/>
          <p:nvPr/>
        </p:nvGrpSpPr>
        <p:grpSpPr>
          <a:xfrm>
            <a:off x="6085683" y="5775491"/>
            <a:ext cx="880989" cy="385689"/>
            <a:chOff x="6592823" y="5971032"/>
            <a:chExt cx="954405" cy="417830"/>
          </a:xfrm>
        </p:grpSpPr>
        <p:pic>
          <p:nvPicPr>
            <p:cNvPr id="202" name="object 202"/>
            <p:cNvPicPr/>
            <p:nvPr/>
          </p:nvPicPr>
          <p:blipFill>
            <a:blip r:embed="rId85" cstate="print"/>
            <a:stretch>
              <a:fillRect/>
            </a:stretch>
          </p:blipFill>
          <p:spPr>
            <a:xfrm>
              <a:off x="6592823" y="5971032"/>
              <a:ext cx="954036" cy="387108"/>
            </a:xfrm>
            <a:prstGeom prst="rect">
              <a:avLst/>
            </a:prstGeom>
          </p:spPr>
        </p:pic>
        <p:pic>
          <p:nvPicPr>
            <p:cNvPr id="203" name="object 203"/>
            <p:cNvPicPr/>
            <p:nvPr/>
          </p:nvPicPr>
          <p:blipFill>
            <a:blip r:embed="rId86" cstate="print"/>
            <a:stretch>
              <a:fillRect/>
            </a:stretch>
          </p:blipFill>
          <p:spPr>
            <a:xfrm>
              <a:off x="6690359" y="5972556"/>
              <a:ext cx="755891" cy="416052"/>
            </a:xfrm>
            <a:prstGeom prst="rect">
              <a:avLst/>
            </a:prstGeom>
          </p:spPr>
        </p:pic>
        <p:sp>
          <p:nvSpPr>
            <p:cNvPr id="204" name="object 204"/>
            <p:cNvSpPr/>
            <p:nvPr/>
          </p:nvSpPr>
          <p:spPr>
            <a:xfrm>
              <a:off x="6640067" y="5995416"/>
              <a:ext cx="864235" cy="297180"/>
            </a:xfrm>
            <a:custGeom>
              <a:avLst/>
              <a:gdLst/>
              <a:ahLst/>
              <a:cxnLst/>
              <a:rect l="l" t="t" r="r" b="b"/>
              <a:pathLst>
                <a:path w="864234" h="297179">
                  <a:moveTo>
                    <a:pt x="814577" y="0"/>
                  </a:moveTo>
                  <a:lnTo>
                    <a:pt x="49529" y="0"/>
                  </a:lnTo>
                  <a:lnTo>
                    <a:pt x="30271" y="3892"/>
                  </a:lnTo>
                  <a:lnTo>
                    <a:pt x="14525" y="14506"/>
                  </a:lnTo>
                  <a:lnTo>
                    <a:pt x="3899" y="30250"/>
                  </a:lnTo>
                  <a:lnTo>
                    <a:pt x="0" y="49530"/>
                  </a:lnTo>
                  <a:lnTo>
                    <a:pt x="0" y="247650"/>
                  </a:lnTo>
                  <a:lnTo>
                    <a:pt x="3899" y="266929"/>
                  </a:lnTo>
                  <a:lnTo>
                    <a:pt x="14525" y="282673"/>
                  </a:lnTo>
                  <a:lnTo>
                    <a:pt x="30271" y="293287"/>
                  </a:lnTo>
                  <a:lnTo>
                    <a:pt x="49529" y="297180"/>
                  </a:lnTo>
                  <a:lnTo>
                    <a:pt x="814577" y="297180"/>
                  </a:lnTo>
                  <a:lnTo>
                    <a:pt x="833836" y="293287"/>
                  </a:lnTo>
                  <a:lnTo>
                    <a:pt x="849582" y="282673"/>
                  </a:lnTo>
                  <a:lnTo>
                    <a:pt x="860208" y="266929"/>
                  </a:lnTo>
                  <a:lnTo>
                    <a:pt x="864107" y="247650"/>
                  </a:lnTo>
                  <a:lnTo>
                    <a:pt x="864107" y="49530"/>
                  </a:lnTo>
                  <a:lnTo>
                    <a:pt x="860208" y="30250"/>
                  </a:lnTo>
                  <a:lnTo>
                    <a:pt x="849582" y="14506"/>
                  </a:lnTo>
                  <a:lnTo>
                    <a:pt x="833836" y="3892"/>
                  </a:lnTo>
                  <a:lnTo>
                    <a:pt x="814577" y="0"/>
                  </a:lnTo>
                  <a:close/>
                </a:path>
              </a:pathLst>
            </a:custGeom>
            <a:solidFill>
              <a:srgbClr val="C3D59B"/>
            </a:solidFill>
          </p:spPr>
          <p:txBody>
            <a:bodyPr wrap="square" lIns="0" tIns="0" rIns="0" bIns="0" rtlCol="0"/>
            <a:lstStyle/>
            <a:p>
              <a:endParaRPr sz="1662"/>
            </a:p>
          </p:txBody>
        </p:sp>
        <p:sp>
          <p:nvSpPr>
            <p:cNvPr id="205" name="object 205"/>
            <p:cNvSpPr/>
            <p:nvPr/>
          </p:nvSpPr>
          <p:spPr>
            <a:xfrm>
              <a:off x="6640067" y="5995416"/>
              <a:ext cx="864235" cy="297180"/>
            </a:xfrm>
            <a:custGeom>
              <a:avLst/>
              <a:gdLst/>
              <a:ahLst/>
              <a:cxnLst/>
              <a:rect l="l" t="t" r="r" b="b"/>
              <a:pathLst>
                <a:path w="864234" h="297179">
                  <a:moveTo>
                    <a:pt x="0" y="49530"/>
                  </a:moveTo>
                  <a:lnTo>
                    <a:pt x="3899" y="30250"/>
                  </a:lnTo>
                  <a:lnTo>
                    <a:pt x="14525" y="14506"/>
                  </a:lnTo>
                  <a:lnTo>
                    <a:pt x="30271" y="3892"/>
                  </a:lnTo>
                  <a:lnTo>
                    <a:pt x="49529" y="0"/>
                  </a:lnTo>
                  <a:lnTo>
                    <a:pt x="814577" y="0"/>
                  </a:lnTo>
                  <a:lnTo>
                    <a:pt x="833836" y="3892"/>
                  </a:lnTo>
                  <a:lnTo>
                    <a:pt x="849582" y="14506"/>
                  </a:lnTo>
                  <a:lnTo>
                    <a:pt x="860208" y="30250"/>
                  </a:lnTo>
                  <a:lnTo>
                    <a:pt x="864107" y="49530"/>
                  </a:lnTo>
                  <a:lnTo>
                    <a:pt x="864107" y="247650"/>
                  </a:lnTo>
                  <a:lnTo>
                    <a:pt x="860208" y="266929"/>
                  </a:lnTo>
                  <a:lnTo>
                    <a:pt x="849582" y="282673"/>
                  </a:lnTo>
                  <a:lnTo>
                    <a:pt x="833836" y="293287"/>
                  </a:lnTo>
                  <a:lnTo>
                    <a:pt x="814577" y="297180"/>
                  </a:lnTo>
                  <a:lnTo>
                    <a:pt x="49529" y="297180"/>
                  </a:lnTo>
                  <a:lnTo>
                    <a:pt x="30271" y="293287"/>
                  </a:lnTo>
                  <a:lnTo>
                    <a:pt x="14525" y="282673"/>
                  </a:lnTo>
                  <a:lnTo>
                    <a:pt x="3899" y="266929"/>
                  </a:lnTo>
                  <a:lnTo>
                    <a:pt x="0" y="247650"/>
                  </a:lnTo>
                  <a:lnTo>
                    <a:pt x="0" y="49530"/>
                  </a:lnTo>
                  <a:close/>
                </a:path>
              </a:pathLst>
            </a:custGeom>
            <a:ln w="9144">
              <a:solidFill>
                <a:srgbClr val="497DBA"/>
              </a:solidFill>
            </a:ln>
          </p:spPr>
          <p:txBody>
            <a:bodyPr wrap="square" lIns="0" tIns="0" rIns="0" bIns="0" rtlCol="0"/>
            <a:lstStyle/>
            <a:p>
              <a:endParaRPr sz="1662"/>
            </a:p>
          </p:txBody>
        </p:sp>
      </p:grpSp>
      <p:sp>
        <p:nvSpPr>
          <p:cNvPr id="206" name="object 206"/>
          <p:cNvSpPr txBox="1"/>
          <p:nvPr/>
        </p:nvSpPr>
        <p:spPr>
          <a:xfrm>
            <a:off x="6102096" y="5544031"/>
            <a:ext cx="694006" cy="512793"/>
          </a:xfrm>
          <a:prstGeom prst="rect">
            <a:avLst/>
          </a:prstGeom>
        </p:spPr>
        <p:txBody>
          <a:bodyPr vert="horz" wrap="square" lIns="0" tIns="11137" rIns="0" bIns="0" rtlCol="0">
            <a:spAutoFit/>
          </a:bodyPr>
          <a:lstStyle/>
          <a:p>
            <a:pPr marL="11723">
              <a:spcBef>
                <a:spcPts val="88"/>
              </a:spcBef>
            </a:pPr>
            <a:r>
              <a:rPr sz="1200" spc="-37" dirty="0">
                <a:latin typeface="Meiryo UI"/>
                <a:cs typeface="Meiryo UI"/>
              </a:rPr>
              <a:t>報告</a:t>
            </a:r>
            <a:endParaRPr sz="1200">
              <a:latin typeface="Meiryo UI"/>
              <a:cs typeface="Meiryo UI"/>
            </a:endParaRPr>
          </a:p>
          <a:p>
            <a:pPr marL="158265" algn="ctr">
              <a:spcBef>
                <a:spcPts val="678"/>
              </a:spcBef>
            </a:pPr>
            <a:r>
              <a:rPr sz="738" spc="-18" dirty="0">
                <a:latin typeface="Meiryo UI"/>
                <a:cs typeface="Meiryo UI"/>
              </a:rPr>
              <a:t>様式４</a:t>
            </a:r>
            <a:endParaRPr sz="738">
              <a:latin typeface="Meiryo UI"/>
              <a:cs typeface="Meiryo UI"/>
            </a:endParaRPr>
          </a:p>
          <a:p>
            <a:pPr marL="158852" algn="ctr"/>
            <a:r>
              <a:rPr sz="738" spc="-18" dirty="0">
                <a:latin typeface="Meiryo UI"/>
                <a:cs typeface="Meiryo UI"/>
              </a:rPr>
              <a:t>(事例あれば)</a:t>
            </a:r>
            <a:endParaRPr sz="738">
              <a:latin typeface="Meiryo UI"/>
              <a:cs typeface="Meiryo UI"/>
            </a:endParaRPr>
          </a:p>
        </p:txBody>
      </p:sp>
      <p:grpSp>
        <p:nvGrpSpPr>
          <p:cNvPr id="207" name="object 207"/>
          <p:cNvGrpSpPr/>
          <p:nvPr/>
        </p:nvGrpSpPr>
        <p:grpSpPr>
          <a:xfrm>
            <a:off x="2553287" y="5384409"/>
            <a:ext cx="746174" cy="302455"/>
            <a:chOff x="2766060" y="5547359"/>
            <a:chExt cx="808355" cy="327660"/>
          </a:xfrm>
        </p:grpSpPr>
        <p:pic>
          <p:nvPicPr>
            <p:cNvPr id="208" name="object 208"/>
            <p:cNvPicPr/>
            <p:nvPr/>
          </p:nvPicPr>
          <p:blipFill>
            <a:blip r:embed="rId87" cstate="print"/>
            <a:stretch>
              <a:fillRect/>
            </a:stretch>
          </p:blipFill>
          <p:spPr>
            <a:xfrm>
              <a:off x="2766060" y="5547359"/>
              <a:ext cx="807732" cy="327621"/>
            </a:xfrm>
            <a:prstGeom prst="rect">
              <a:avLst/>
            </a:prstGeom>
          </p:spPr>
        </p:pic>
        <p:pic>
          <p:nvPicPr>
            <p:cNvPr id="209" name="object 209"/>
            <p:cNvPicPr/>
            <p:nvPr/>
          </p:nvPicPr>
          <p:blipFill>
            <a:blip r:embed="rId88" cstate="print"/>
            <a:stretch>
              <a:fillRect/>
            </a:stretch>
          </p:blipFill>
          <p:spPr>
            <a:xfrm>
              <a:off x="2837688" y="5579363"/>
              <a:ext cx="662939" cy="294182"/>
            </a:xfrm>
            <a:prstGeom prst="rect">
              <a:avLst/>
            </a:prstGeom>
          </p:spPr>
        </p:pic>
        <p:sp>
          <p:nvSpPr>
            <p:cNvPr id="210" name="object 210"/>
            <p:cNvSpPr/>
            <p:nvPr/>
          </p:nvSpPr>
          <p:spPr>
            <a:xfrm>
              <a:off x="2813304" y="5571743"/>
              <a:ext cx="718185" cy="238125"/>
            </a:xfrm>
            <a:custGeom>
              <a:avLst/>
              <a:gdLst/>
              <a:ahLst/>
              <a:cxnLst/>
              <a:rect l="l" t="t" r="r" b="b"/>
              <a:pathLst>
                <a:path w="718185" h="238125">
                  <a:moveTo>
                    <a:pt x="678180" y="0"/>
                  </a:moveTo>
                  <a:lnTo>
                    <a:pt x="39623" y="0"/>
                  </a:lnTo>
                  <a:lnTo>
                    <a:pt x="24217" y="3114"/>
                  </a:lnTo>
                  <a:lnTo>
                    <a:pt x="11620" y="11606"/>
                  </a:lnTo>
                  <a:lnTo>
                    <a:pt x="3119" y="24201"/>
                  </a:lnTo>
                  <a:lnTo>
                    <a:pt x="0" y="39623"/>
                  </a:lnTo>
                  <a:lnTo>
                    <a:pt x="0" y="198119"/>
                  </a:lnTo>
                  <a:lnTo>
                    <a:pt x="3119" y="213542"/>
                  </a:lnTo>
                  <a:lnTo>
                    <a:pt x="11620" y="226137"/>
                  </a:lnTo>
                  <a:lnTo>
                    <a:pt x="24217" y="234629"/>
                  </a:lnTo>
                  <a:lnTo>
                    <a:pt x="39623" y="237743"/>
                  </a:lnTo>
                  <a:lnTo>
                    <a:pt x="678180" y="237743"/>
                  </a:lnTo>
                  <a:lnTo>
                    <a:pt x="693586" y="234629"/>
                  </a:lnTo>
                  <a:lnTo>
                    <a:pt x="706183" y="226137"/>
                  </a:lnTo>
                  <a:lnTo>
                    <a:pt x="714684" y="213542"/>
                  </a:lnTo>
                  <a:lnTo>
                    <a:pt x="717804" y="198119"/>
                  </a:lnTo>
                  <a:lnTo>
                    <a:pt x="717804" y="39623"/>
                  </a:lnTo>
                  <a:lnTo>
                    <a:pt x="714684" y="24201"/>
                  </a:lnTo>
                  <a:lnTo>
                    <a:pt x="706183" y="11606"/>
                  </a:lnTo>
                  <a:lnTo>
                    <a:pt x="693586" y="3114"/>
                  </a:lnTo>
                  <a:lnTo>
                    <a:pt x="678180" y="0"/>
                  </a:lnTo>
                  <a:close/>
                </a:path>
              </a:pathLst>
            </a:custGeom>
            <a:solidFill>
              <a:srgbClr val="C3D59B"/>
            </a:solidFill>
          </p:spPr>
          <p:txBody>
            <a:bodyPr wrap="square" lIns="0" tIns="0" rIns="0" bIns="0" rtlCol="0"/>
            <a:lstStyle/>
            <a:p>
              <a:endParaRPr sz="1662"/>
            </a:p>
          </p:txBody>
        </p:sp>
        <p:sp>
          <p:nvSpPr>
            <p:cNvPr id="211" name="object 211"/>
            <p:cNvSpPr/>
            <p:nvPr/>
          </p:nvSpPr>
          <p:spPr>
            <a:xfrm>
              <a:off x="2813304" y="5571743"/>
              <a:ext cx="718185" cy="238125"/>
            </a:xfrm>
            <a:custGeom>
              <a:avLst/>
              <a:gdLst/>
              <a:ahLst/>
              <a:cxnLst/>
              <a:rect l="l" t="t" r="r" b="b"/>
              <a:pathLst>
                <a:path w="718185" h="238125">
                  <a:moveTo>
                    <a:pt x="0" y="39623"/>
                  </a:moveTo>
                  <a:lnTo>
                    <a:pt x="3119" y="24201"/>
                  </a:lnTo>
                  <a:lnTo>
                    <a:pt x="11620" y="11606"/>
                  </a:lnTo>
                  <a:lnTo>
                    <a:pt x="24217" y="3114"/>
                  </a:lnTo>
                  <a:lnTo>
                    <a:pt x="39623" y="0"/>
                  </a:lnTo>
                  <a:lnTo>
                    <a:pt x="678180" y="0"/>
                  </a:lnTo>
                  <a:lnTo>
                    <a:pt x="693586" y="3114"/>
                  </a:lnTo>
                  <a:lnTo>
                    <a:pt x="706183" y="11606"/>
                  </a:lnTo>
                  <a:lnTo>
                    <a:pt x="714684" y="24201"/>
                  </a:lnTo>
                  <a:lnTo>
                    <a:pt x="717804" y="39623"/>
                  </a:lnTo>
                  <a:lnTo>
                    <a:pt x="717804" y="198119"/>
                  </a:lnTo>
                  <a:lnTo>
                    <a:pt x="714684" y="213542"/>
                  </a:lnTo>
                  <a:lnTo>
                    <a:pt x="706183" y="226137"/>
                  </a:lnTo>
                  <a:lnTo>
                    <a:pt x="693586" y="234629"/>
                  </a:lnTo>
                  <a:lnTo>
                    <a:pt x="678180" y="237743"/>
                  </a:lnTo>
                  <a:lnTo>
                    <a:pt x="39623" y="237743"/>
                  </a:lnTo>
                  <a:lnTo>
                    <a:pt x="24217" y="234629"/>
                  </a:lnTo>
                  <a:lnTo>
                    <a:pt x="11620" y="226137"/>
                  </a:lnTo>
                  <a:lnTo>
                    <a:pt x="3119" y="213542"/>
                  </a:lnTo>
                  <a:lnTo>
                    <a:pt x="0" y="198119"/>
                  </a:lnTo>
                  <a:lnTo>
                    <a:pt x="0" y="39623"/>
                  </a:lnTo>
                  <a:close/>
                </a:path>
              </a:pathLst>
            </a:custGeom>
            <a:ln w="9144">
              <a:solidFill>
                <a:srgbClr val="497DBA"/>
              </a:solidFill>
            </a:ln>
          </p:spPr>
          <p:txBody>
            <a:bodyPr wrap="square" lIns="0" tIns="0" rIns="0" bIns="0" rtlCol="0"/>
            <a:lstStyle/>
            <a:p>
              <a:endParaRPr sz="1662"/>
            </a:p>
          </p:txBody>
        </p:sp>
      </p:grpSp>
      <p:sp>
        <p:nvSpPr>
          <p:cNvPr id="212" name="object 212"/>
          <p:cNvSpPr txBox="1"/>
          <p:nvPr/>
        </p:nvSpPr>
        <p:spPr>
          <a:xfrm>
            <a:off x="2703342" y="5450058"/>
            <a:ext cx="448993" cy="125395"/>
          </a:xfrm>
          <a:prstGeom prst="rect">
            <a:avLst/>
          </a:prstGeom>
        </p:spPr>
        <p:txBody>
          <a:bodyPr vert="horz" wrap="square" lIns="0" tIns="11723" rIns="0" bIns="0" rtlCol="0">
            <a:spAutoFit/>
          </a:bodyPr>
          <a:lstStyle/>
          <a:p>
            <a:pPr marL="11723">
              <a:spcBef>
                <a:spcPts val="92"/>
              </a:spcBef>
            </a:pPr>
            <a:r>
              <a:rPr sz="738" spc="-18" dirty="0">
                <a:latin typeface="Meiryo UI"/>
                <a:cs typeface="Meiryo UI"/>
              </a:rPr>
              <a:t>様式５・６</a:t>
            </a:r>
            <a:endParaRPr sz="738">
              <a:latin typeface="Meiryo UI"/>
              <a:cs typeface="Meiryo UI"/>
            </a:endParaRPr>
          </a:p>
        </p:txBody>
      </p:sp>
      <p:sp>
        <p:nvSpPr>
          <p:cNvPr id="213" name="object 213"/>
          <p:cNvSpPr txBox="1"/>
          <p:nvPr/>
        </p:nvSpPr>
        <p:spPr>
          <a:xfrm>
            <a:off x="924060" y="2003707"/>
            <a:ext cx="1245577" cy="168626"/>
          </a:xfrm>
          <a:prstGeom prst="rect">
            <a:avLst/>
          </a:prstGeom>
        </p:spPr>
        <p:txBody>
          <a:bodyPr vert="horz" wrap="square" lIns="0" tIns="12309" rIns="0" bIns="0" rtlCol="0">
            <a:spAutoFit/>
          </a:bodyPr>
          <a:lstStyle/>
          <a:p>
            <a:pPr marL="11723">
              <a:spcBef>
                <a:spcPts val="97"/>
              </a:spcBef>
            </a:pPr>
            <a:r>
              <a:rPr sz="1015" spc="-5" dirty="0">
                <a:latin typeface="Meiryo UI"/>
                <a:cs typeface="Meiryo UI"/>
              </a:rPr>
              <a:t>※輪番制で府内</a:t>
            </a:r>
            <a:r>
              <a:rPr sz="1015" spc="-18" dirty="0">
                <a:latin typeface="Meiryo UI"/>
                <a:cs typeface="Meiryo UI"/>
              </a:rPr>
              <a:t>2</a:t>
            </a:r>
            <a:r>
              <a:rPr sz="1015" spc="-23" dirty="0">
                <a:latin typeface="Meiryo UI"/>
                <a:cs typeface="Meiryo UI"/>
              </a:rPr>
              <a:t>病院</a:t>
            </a:r>
            <a:endParaRPr sz="1015">
              <a:latin typeface="Meiryo UI"/>
              <a:cs typeface="Meiryo UI"/>
            </a:endParaRPr>
          </a:p>
        </p:txBody>
      </p:sp>
      <p:sp>
        <p:nvSpPr>
          <p:cNvPr id="214" name="スライド番号プレースホルダー 213">
            <a:extLst>
              <a:ext uri="{FF2B5EF4-FFF2-40B4-BE49-F238E27FC236}">
                <a16:creationId xmlns:a16="http://schemas.microsoft.com/office/drawing/2014/main" id="{B6FF4D72-BE51-4C38-ACB2-00798D087BAD}"/>
              </a:ext>
            </a:extLst>
          </p:cNvPr>
          <p:cNvSpPr>
            <a:spLocks noGrp="1"/>
          </p:cNvSpPr>
          <p:nvPr>
            <p:ph type="sldNum" sz="quarter" idx="12"/>
          </p:nvPr>
        </p:nvSpPr>
        <p:spPr/>
        <p:txBody>
          <a:bodyPr/>
          <a:lstStyle/>
          <a:p>
            <a:fld id="{DDCB4138-2453-48FB-9515-BFDF6E7AA310}" type="slidenum">
              <a:rPr kumimoji="1" lang="ja-JP" altLang="en-US" smtClean="0"/>
              <a:t>2</a:t>
            </a:fld>
            <a:endParaRPr kumimoji="1" lang="ja-JP" altLang="en-US"/>
          </a:p>
        </p:txBody>
      </p:sp>
      <p:sp>
        <p:nvSpPr>
          <p:cNvPr id="216" name="テキスト ボックス 215">
            <a:extLst>
              <a:ext uri="{FF2B5EF4-FFF2-40B4-BE49-F238E27FC236}">
                <a16:creationId xmlns:a16="http://schemas.microsoft.com/office/drawing/2014/main" id="{745D0E7A-987C-4D79-BF26-A95D907CA337}"/>
              </a:ext>
            </a:extLst>
          </p:cNvPr>
          <p:cNvSpPr txBox="1"/>
          <p:nvPr/>
        </p:nvSpPr>
        <p:spPr>
          <a:xfrm>
            <a:off x="890317" y="463458"/>
            <a:ext cx="7501228" cy="584775"/>
          </a:xfrm>
          <a:prstGeom prst="rect">
            <a:avLst/>
          </a:prstGeom>
          <a:noFill/>
        </p:spPr>
        <p:txBody>
          <a:bodyPr wrap="square" rtlCol="0">
            <a:spAutoFit/>
          </a:bodyPr>
          <a:lstStyle/>
          <a:p>
            <a:pPr algn="ctr"/>
            <a:r>
              <a:rPr kumimoji="1" lang="ja-JP" altLang="en-US" sz="3200" dirty="0"/>
              <a:t>夜間・休日精神科合併症支援システム</a:t>
            </a:r>
          </a:p>
        </p:txBody>
      </p:sp>
      <p:cxnSp>
        <p:nvCxnSpPr>
          <p:cNvPr id="220" name="直線矢印コネクタ 219">
            <a:extLst>
              <a:ext uri="{FF2B5EF4-FFF2-40B4-BE49-F238E27FC236}">
                <a16:creationId xmlns:a16="http://schemas.microsoft.com/office/drawing/2014/main" id="{CB25BB3A-1992-49EE-A44E-C897863AAA71}"/>
              </a:ext>
            </a:extLst>
          </p:cNvPr>
          <p:cNvCxnSpPr/>
          <p:nvPr/>
        </p:nvCxnSpPr>
        <p:spPr>
          <a:xfrm>
            <a:off x="1057887" y="1048233"/>
            <a:ext cx="7385545" cy="0"/>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63688" y="228858"/>
            <a:ext cx="5040559" cy="504872"/>
          </a:xfrm>
          <a:prstGeom prst="rect">
            <a:avLst/>
          </a:prstGeom>
        </p:spPr>
        <p:txBody>
          <a:bodyPr vert="horz" wrap="square" lIns="0" tIns="12309" rIns="0" bIns="0" rtlCol="0" anchor="ctr">
            <a:spAutoFit/>
          </a:bodyPr>
          <a:lstStyle/>
          <a:p>
            <a:pPr marL="11723">
              <a:spcBef>
                <a:spcPts val="97"/>
              </a:spcBef>
            </a:pPr>
            <a:r>
              <a:rPr sz="3200" spc="-9" dirty="0"/>
              <a:t>システムの概要</a:t>
            </a:r>
          </a:p>
        </p:txBody>
      </p:sp>
      <p:sp>
        <p:nvSpPr>
          <p:cNvPr id="3" name="object 3"/>
          <p:cNvSpPr txBox="1"/>
          <p:nvPr/>
        </p:nvSpPr>
        <p:spPr>
          <a:xfrm>
            <a:off x="2856144" y="903581"/>
            <a:ext cx="6422597" cy="4455539"/>
          </a:xfrm>
          <a:prstGeom prst="rect">
            <a:avLst/>
          </a:prstGeom>
        </p:spPr>
        <p:txBody>
          <a:bodyPr vert="horz" wrap="square" lIns="0" tIns="72097" rIns="0" bIns="0" rtlCol="0">
            <a:spAutoFit/>
          </a:bodyPr>
          <a:lstStyle/>
          <a:p>
            <a:pPr marL="11723">
              <a:spcBef>
                <a:spcPts val="568"/>
              </a:spcBef>
            </a:pPr>
            <a:r>
              <a:rPr sz="2031" u="sng" spc="-32" dirty="0" err="1">
                <a:uFill>
                  <a:solidFill>
                    <a:srgbClr val="000000"/>
                  </a:solidFill>
                </a:uFill>
                <a:latin typeface="HG丸ｺﾞｼｯｸM-PRO" panose="020F0600000000000000" pitchFamily="50" charset="-128"/>
                <a:ea typeface="HG丸ｺﾞｼｯｸM-PRO" panose="020F0600000000000000" pitchFamily="50" charset="-128"/>
                <a:cs typeface="HGMaruGothicMPRO"/>
              </a:rPr>
              <a:t>概要</a:t>
            </a:r>
            <a:endParaRPr sz="2031" dirty="0">
              <a:latin typeface="HG丸ｺﾞｼｯｸM-PRO" panose="020F0600000000000000" pitchFamily="50" charset="-128"/>
              <a:ea typeface="HG丸ｺﾞｼｯｸM-PRO" panose="020F0600000000000000" pitchFamily="50" charset="-128"/>
              <a:cs typeface="HGMaruGothicMPRO"/>
            </a:endParaRPr>
          </a:p>
          <a:p>
            <a:pPr marL="457200" marR="216882" indent="-457200">
              <a:spcBef>
                <a:spcPts val="438"/>
              </a:spcBef>
              <a:buFont typeface="+mj-lt"/>
              <a:buAutoNum type="arabicPeriod"/>
              <a:tabLst>
                <a:tab pos="468349" algn="l"/>
              </a:tabLst>
            </a:pPr>
            <a:r>
              <a:rPr sz="1846" spc="-14" dirty="0" err="1">
                <a:latin typeface="HG丸ｺﾞｼｯｸM-PRO" panose="020F0600000000000000" pitchFamily="50" charset="-128"/>
                <a:ea typeface="HG丸ｺﾞｼｯｸM-PRO" panose="020F0600000000000000" pitchFamily="50" charset="-128"/>
                <a:cs typeface="HGMaruGothicMPRO"/>
              </a:rPr>
              <a:t>精神</a:t>
            </a:r>
            <a:r>
              <a:rPr lang="ja-JP" altLang="en-US" sz="1846" spc="-14" dirty="0">
                <a:latin typeface="HG丸ｺﾞｼｯｸM-PRO" panose="020F0600000000000000" pitchFamily="50" charset="-128"/>
                <a:ea typeface="HG丸ｺﾞｼｯｸM-PRO" panose="020F0600000000000000" pitchFamily="50" charset="-128"/>
                <a:cs typeface="HGMaruGothicMPRO"/>
              </a:rPr>
              <a:t>疾患をもつ身体疾患</a:t>
            </a:r>
            <a:r>
              <a:rPr sz="1846" spc="-14" dirty="0" err="1">
                <a:latin typeface="HG丸ｺﾞｼｯｸM-PRO" panose="020F0600000000000000" pitchFamily="50" charset="-128"/>
                <a:ea typeface="HG丸ｺﾞｼｯｸM-PRO" panose="020F0600000000000000" pitchFamily="50" charset="-128"/>
                <a:cs typeface="HGMaruGothicMPRO"/>
              </a:rPr>
              <a:t>患者を受け入れた二次救急病院や救命救急センタ</a:t>
            </a:r>
            <a:r>
              <a:rPr sz="1846" spc="-14" dirty="0">
                <a:latin typeface="HG丸ｺﾞｼｯｸM-PRO" panose="020F0600000000000000" pitchFamily="50" charset="-128"/>
                <a:ea typeface="HG丸ｺﾞｼｯｸM-PRO" panose="020F0600000000000000" pitchFamily="50" charset="-128"/>
                <a:cs typeface="HGMaruGothicMPRO"/>
              </a:rPr>
              <a:t>ー</a:t>
            </a:r>
            <a:r>
              <a:rPr sz="1846" dirty="0">
                <a:latin typeface="HG丸ｺﾞｼｯｸM-PRO" panose="020F0600000000000000" pitchFamily="50" charset="-128"/>
                <a:ea typeface="HG丸ｺﾞｼｯｸM-PRO" panose="020F0600000000000000" pitchFamily="50" charset="-128"/>
                <a:cs typeface="HGMaruGothicMPRO"/>
              </a:rPr>
              <a:t>（</a:t>
            </a:r>
            <a:r>
              <a:rPr sz="1846" spc="-46" dirty="0" err="1">
                <a:latin typeface="HG丸ｺﾞｼｯｸM-PRO" panose="020F0600000000000000" pitchFamily="50" charset="-128"/>
                <a:ea typeface="HG丸ｺﾞｼｯｸM-PRO" panose="020F0600000000000000" pitchFamily="50" charset="-128"/>
                <a:cs typeface="HGMaruGothicMPRO"/>
              </a:rPr>
              <a:t>以</a:t>
            </a:r>
            <a:r>
              <a:rPr sz="1846" spc="-14" dirty="0" err="1">
                <a:latin typeface="HG丸ｺﾞｼｯｸM-PRO" panose="020F0600000000000000" pitchFamily="50" charset="-128"/>
                <a:ea typeface="HG丸ｺﾞｼｯｸM-PRO" panose="020F0600000000000000" pitchFamily="50" charset="-128"/>
                <a:cs typeface="HGMaruGothicMPRO"/>
              </a:rPr>
              <a:t>下「二次救急病院等」という</a:t>
            </a:r>
            <a:r>
              <a:rPr sz="1846" spc="-14" dirty="0">
                <a:latin typeface="HG丸ｺﾞｼｯｸM-PRO" panose="020F0600000000000000" pitchFamily="50" charset="-128"/>
                <a:ea typeface="HG丸ｺﾞｼｯｸM-PRO" panose="020F0600000000000000" pitchFamily="50" charset="-128"/>
                <a:cs typeface="HGMaruGothicMPRO"/>
              </a:rPr>
              <a:t>。</a:t>
            </a:r>
            <a:r>
              <a:rPr sz="1846" spc="-9" dirty="0">
                <a:latin typeface="HG丸ｺﾞｼｯｸM-PRO" panose="020F0600000000000000" pitchFamily="50" charset="-128"/>
                <a:ea typeface="HG丸ｺﾞｼｯｸM-PRO" panose="020F0600000000000000" pitchFamily="50" charset="-128"/>
                <a:cs typeface="HGMaruGothicMPRO"/>
              </a:rPr>
              <a:t>）</a:t>
            </a:r>
            <a:r>
              <a:rPr sz="1846" spc="-14" dirty="0" err="1">
                <a:latin typeface="HG丸ｺﾞｼｯｸM-PRO" panose="020F0600000000000000" pitchFamily="50" charset="-128"/>
                <a:ea typeface="HG丸ｺﾞｼｯｸM-PRO" panose="020F0600000000000000" pitchFamily="50" charset="-128"/>
                <a:cs typeface="HGMaruGothicMPRO"/>
              </a:rPr>
              <a:t>が、精神科病院</a:t>
            </a:r>
            <a:r>
              <a:rPr sz="1846" spc="-23" dirty="0" err="1">
                <a:latin typeface="HG丸ｺﾞｼｯｸM-PRO" panose="020F0600000000000000" pitchFamily="50" charset="-128"/>
                <a:ea typeface="HG丸ｺﾞｼｯｸM-PRO" panose="020F0600000000000000" pitchFamily="50" charset="-128"/>
                <a:cs typeface="HGMaruGothicMPRO"/>
              </a:rPr>
              <a:t>（</a:t>
            </a:r>
            <a:r>
              <a:rPr sz="1846" spc="-14" dirty="0" err="1">
                <a:latin typeface="HG丸ｺﾞｼｯｸM-PRO" panose="020F0600000000000000" pitchFamily="50" charset="-128"/>
                <a:ea typeface="HG丸ｺﾞｼｯｸM-PRO" panose="020F0600000000000000" pitchFamily="50" charset="-128"/>
                <a:cs typeface="HGMaruGothicMPRO"/>
              </a:rPr>
              <a:t>合併症支援病院</a:t>
            </a:r>
            <a:r>
              <a:rPr sz="1846" spc="-46" dirty="0" err="1">
                <a:latin typeface="HG丸ｺﾞｼｯｸM-PRO" panose="020F0600000000000000" pitchFamily="50" charset="-128"/>
                <a:ea typeface="HG丸ｺﾞｼｯｸM-PRO" panose="020F0600000000000000" pitchFamily="50" charset="-128"/>
                <a:cs typeface="HGMaruGothicMPRO"/>
              </a:rPr>
              <a:t>）</a:t>
            </a:r>
            <a:r>
              <a:rPr sz="1846" spc="-18" dirty="0" err="1">
                <a:latin typeface="HG丸ｺﾞｼｯｸM-PRO" panose="020F0600000000000000" pitchFamily="50" charset="-128"/>
                <a:ea typeface="HG丸ｺﾞｼｯｸM-PRO" panose="020F0600000000000000" pitchFamily="50" charset="-128"/>
                <a:cs typeface="HGMaruGothicMPRO"/>
              </a:rPr>
              <a:t>から精神科領域の電話コンサルテーションを受けられる</a:t>
            </a:r>
            <a:r>
              <a:rPr sz="1846" spc="-18" dirty="0">
                <a:latin typeface="HG丸ｺﾞｼｯｸM-PRO" panose="020F0600000000000000" pitchFamily="50" charset="-128"/>
                <a:ea typeface="HG丸ｺﾞｼｯｸM-PRO" panose="020F0600000000000000" pitchFamily="50" charset="-128"/>
                <a:cs typeface="HGMaruGothicMPRO"/>
              </a:rPr>
              <a:t>。</a:t>
            </a:r>
            <a:endParaRPr lang="en-US" sz="1846" dirty="0">
              <a:latin typeface="HG丸ｺﾞｼｯｸM-PRO" panose="020F0600000000000000" pitchFamily="50" charset="-128"/>
              <a:ea typeface="HG丸ｺﾞｼｯｸM-PRO" panose="020F0600000000000000" pitchFamily="50" charset="-128"/>
              <a:cs typeface="HGMaruGothicMPRO"/>
            </a:endParaRPr>
          </a:p>
          <a:p>
            <a:pPr marL="457200" marR="216882" indent="-457200">
              <a:spcBef>
                <a:spcPts val="438"/>
              </a:spcBef>
              <a:buFont typeface="+mj-lt"/>
              <a:buAutoNum type="arabicPeriod"/>
              <a:tabLst>
                <a:tab pos="468349" algn="l"/>
              </a:tabLst>
            </a:pPr>
            <a:r>
              <a:rPr sz="1846" spc="-18" dirty="0" err="1">
                <a:latin typeface="HG丸ｺﾞｼｯｸM-PRO" panose="020F0600000000000000" pitchFamily="50" charset="-128"/>
                <a:ea typeface="HG丸ｺﾞｼｯｸM-PRO" panose="020F0600000000000000" pitchFamily="50" charset="-128"/>
                <a:cs typeface="HGMaruGothicMPRO"/>
              </a:rPr>
              <a:t>二次救急病院等で身体的な処置を終えた患者のうち、精神科治療が必</a:t>
            </a:r>
            <a:r>
              <a:rPr sz="1846" spc="-5" dirty="0" err="1">
                <a:latin typeface="HG丸ｺﾞｼｯｸM-PRO" panose="020F0600000000000000" pitchFamily="50" charset="-128"/>
                <a:ea typeface="HG丸ｺﾞｼｯｸM-PRO" panose="020F0600000000000000" pitchFamily="50" charset="-128"/>
                <a:cs typeface="HGMaruGothicMPRO"/>
              </a:rPr>
              <a:t>要な患者を精神科病院</a:t>
            </a:r>
            <a:r>
              <a:rPr sz="1846" spc="-14" dirty="0" err="1">
                <a:latin typeface="HG丸ｺﾞｼｯｸM-PRO" panose="020F0600000000000000" pitchFamily="50" charset="-128"/>
                <a:ea typeface="HG丸ｺﾞｼｯｸM-PRO" panose="020F0600000000000000" pitchFamily="50" charset="-128"/>
                <a:cs typeface="HGMaruGothicMPRO"/>
              </a:rPr>
              <a:t>（</a:t>
            </a:r>
            <a:r>
              <a:rPr sz="1846" spc="-9" dirty="0" err="1">
                <a:latin typeface="HG丸ｺﾞｼｯｸM-PRO" panose="020F0600000000000000" pitchFamily="50" charset="-128"/>
                <a:ea typeface="HG丸ｺﾞｼｯｸM-PRO" panose="020F0600000000000000" pitchFamily="50" charset="-128"/>
                <a:cs typeface="HGMaruGothicMPRO"/>
              </a:rPr>
              <a:t>合併症支援病院</a:t>
            </a:r>
            <a:r>
              <a:rPr sz="1846" dirty="0" err="1">
                <a:latin typeface="HG丸ｺﾞｼｯｸM-PRO" panose="020F0600000000000000" pitchFamily="50" charset="-128"/>
                <a:ea typeface="HG丸ｺﾞｼｯｸM-PRO" panose="020F0600000000000000" pitchFamily="50" charset="-128"/>
                <a:cs typeface="HGMaruGothicMPRO"/>
              </a:rPr>
              <a:t>）</a:t>
            </a:r>
            <a:r>
              <a:rPr sz="1846" spc="-23" dirty="0" err="1">
                <a:latin typeface="HG丸ｺﾞｼｯｸM-PRO" panose="020F0600000000000000" pitchFamily="50" charset="-128"/>
                <a:ea typeface="HG丸ｺﾞｼｯｸM-PRO" panose="020F0600000000000000" pitchFamily="50" charset="-128"/>
                <a:cs typeface="HGMaruGothicMPRO"/>
              </a:rPr>
              <a:t>へつなぐ</a:t>
            </a:r>
            <a:r>
              <a:rPr sz="1846" spc="-23" dirty="0">
                <a:latin typeface="HG丸ｺﾞｼｯｸM-PRO" panose="020F0600000000000000" pitchFamily="50" charset="-128"/>
                <a:ea typeface="HG丸ｺﾞｼｯｸM-PRO" panose="020F0600000000000000" pitchFamily="50" charset="-128"/>
                <a:cs typeface="HGMaruGothicMPRO"/>
              </a:rPr>
              <a:t>。</a:t>
            </a:r>
            <a:endParaRPr lang="en-US" sz="1846" dirty="0">
              <a:latin typeface="HG丸ｺﾞｼｯｸM-PRO" panose="020F0600000000000000" pitchFamily="50" charset="-128"/>
              <a:ea typeface="HG丸ｺﾞｼｯｸM-PRO" panose="020F0600000000000000" pitchFamily="50" charset="-128"/>
              <a:cs typeface="HGMaruGothicMPRO"/>
            </a:endParaRPr>
          </a:p>
          <a:p>
            <a:pPr marR="216882">
              <a:spcBef>
                <a:spcPts val="438"/>
              </a:spcBef>
              <a:tabLst>
                <a:tab pos="468349" algn="l"/>
              </a:tabLst>
            </a:pPr>
            <a:r>
              <a:rPr lang="ja-JP" altLang="en-US" sz="1846" spc="-18">
                <a:latin typeface="HG丸ｺﾞｼｯｸM-PRO" panose="020F0600000000000000" pitchFamily="50" charset="-128"/>
                <a:ea typeface="HG丸ｺﾞｼｯｸM-PRO" panose="020F0600000000000000" pitchFamily="50" charset="-128"/>
                <a:cs typeface="HGMaruGothicMPRO"/>
              </a:rPr>
              <a:t>　</a:t>
            </a:r>
            <a:endParaRPr sz="1846" dirty="0">
              <a:latin typeface="HG丸ｺﾞｼｯｸM-PRO" panose="020F0600000000000000" pitchFamily="50" charset="-128"/>
              <a:ea typeface="HG丸ｺﾞｼｯｸM-PRO" panose="020F0600000000000000" pitchFamily="50" charset="-128"/>
              <a:cs typeface="HGMaruGothicMPRO"/>
            </a:endParaRPr>
          </a:p>
          <a:p>
            <a:pPr marL="11723">
              <a:spcBef>
                <a:spcPts val="494"/>
              </a:spcBef>
            </a:pPr>
            <a:r>
              <a:rPr sz="2031" u="sng" spc="-32" dirty="0" err="1">
                <a:uFill>
                  <a:solidFill>
                    <a:srgbClr val="000000"/>
                  </a:solidFill>
                </a:uFill>
                <a:latin typeface="HG丸ｺﾞｼｯｸM-PRO" panose="020F0600000000000000" pitchFamily="50" charset="-128"/>
                <a:ea typeface="HG丸ｺﾞｼｯｸM-PRO" panose="020F0600000000000000" pitchFamily="50" charset="-128"/>
                <a:cs typeface="HGMaruGothicMPRO"/>
              </a:rPr>
              <a:t>稼働時間</a:t>
            </a:r>
            <a:endParaRPr sz="2031" dirty="0">
              <a:latin typeface="HG丸ｺﾞｼｯｸM-PRO" panose="020F0600000000000000" pitchFamily="50" charset="-128"/>
              <a:ea typeface="HG丸ｺﾞｼｯｸM-PRO" panose="020F0600000000000000" pitchFamily="50" charset="-128"/>
              <a:cs typeface="HGMaruGothicMPRO"/>
            </a:endParaRPr>
          </a:p>
          <a:p>
            <a:pPr marL="433178" marR="4689">
              <a:spcBef>
                <a:spcPts val="438"/>
              </a:spcBef>
              <a:tabLst>
                <a:tab pos="698127" algn="l"/>
              </a:tabLst>
            </a:pPr>
            <a:r>
              <a:rPr sz="1846" spc="-5" dirty="0">
                <a:latin typeface="HG丸ｺﾞｼｯｸM-PRO" panose="020F0600000000000000" pitchFamily="50" charset="-128"/>
                <a:ea typeface="HG丸ｺﾞｼｯｸM-PRO" panose="020F0600000000000000" pitchFamily="50" charset="-128"/>
                <a:cs typeface="HGMaruGothicMPRO"/>
              </a:rPr>
              <a:t>平日夜間</a:t>
            </a:r>
            <a:r>
              <a:rPr sz="1846" dirty="0">
                <a:latin typeface="HG丸ｺﾞｼｯｸM-PRO" panose="020F0600000000000000" pitchFamily="50" charset="-128"/>
                <a:ea typeface="HG丸ｺﾞｼｯｸM-PRO" panose="020F0600000000000000" pitchFamily="50" charset="-128"/>
                <a:cs typeface="HGMaruGothicMPRO"/>
              </a:rPr>
              <a:t>（</a:t>
            </a:r>
            <a:r>
              <a:rPr sz="1846" spc="-14" dirty="0">
                <a:latin typeface="HG丸ｺﾞｼｯｸM-PRO" panose="020F0600000000000000" pitchFamily="50" charset="-128"/>
                <a:ea typeface="HG丸ｺﾞｼｯｸM-PRO" panose="020F0600000000000000" pitchFamily="50" charset="-128"/>
                <a:cs typeface="HGMaruGothicMPRO"/>
              </a:rPr>
              <a:t>午後５時から翌朝９時まで）</a:t>
            </a:r>
            <a:r>
              <a:rPr sz="1846" spc="-5" dirty="0">
                <a:latin typeface="HG丸ｺﾞｼｯｸM-PRO" panose="020F0600000000000000" pitchFamily="50" charset="-128"/>
                <a:ea typeface="HG丸ｺﾞｼｯｸM-PRO" panose="020F0600000000000000" pitchFamily="50" charset="-128"/>
                <a:cs typeface="HGMaruGothicMPRO"/>
              </a:rPr>
              <a:t>及び休日</a:t>
            </a:r>
            <a:r>
              <a:rPr sz="1846" dirty="0">
                <a:latin typeface="HG丸ｺﾞｼｯｸM-PRO" panose="020F0600000000000000" pitchFamily="50" charset="-128"/>
                <a:ea typeface="HG丸ｺﾞｼｯｸM-PRO" panose="020F0600000000000000" pitchFamily="50" charset="-128"/>
                <a:cs typeface="HGMaruGothicMPRO"/>
              </a:rPr>
              <a:t>（</a:t>
            </a:r>
            <a:r>
              <a:rPr sz="1846" spc="-18" dirty="0">
                <a:latin typeface="HG丸ｺﾞｼｯｸM-PRO" panose="020F0600000000000000" pitchFamily="50" charset="-128"/>
                <a:ea typeface="HG丸ｺﾞｼｯｸM-PRO" panose="020F0600000000000000" pitchFamily="50" charset="-128"/>
                <a:cs typeface="HGMaruGothicMPRO"/>
              </a:rPr>
              <a:t>土•日曜日、祝日、	</a:t>
            </a:r>
            <a:r>
              <a:rPr sz="1846" dirty="0" err="1">
                <a:latin typeface="HG丸ｺﾞｼｯｸM-PRO" panose="020F0600000000000000" pitchFamily="50" charset="-128"/>
                <a:ea typeface="HG丸ｺﾞｼｯｸM-PRO" panose="020F0600000000000000" pitchFamily="50" charset="-128"/>
                <a:cs typeface="HGMaruGothicMPRO"/>
              </a:rPr>
              <a:t>年始•年末</a:t>
            </a:r>
            <a:r>
              <a:rPr sz="1846" spc="-46" dirty="0">
                <a:latin typeface="HG丸ｺﾞｼｯｸM-PRO" panose="020F0600000000000000" pitchFamily="50" charset="-128"/>
                <a:ea typeface="HG丸ｺﾞｼｯｸM-PRO" panose="020F0600000000000000" pitchFamily="50" charset="-128"/>
                <a:cs typeface="HGMaruGothicMPRO"/>
              </a:rPr>
              <a:t>）</a:t>
            </a:r>
            <a:endParaRPr sz="1846" dirty="0">
              <a:latin typeface="HG丸ｺﾞｼｯｸM-PRO" panose="020F0600000000000000" pitchFamily="50" charset="-128"/>
              <a:ea typeface="HG丸ｺﾞｼｯｸM-PRO" panose="020F0600000000000000" pitchFamily="50" charset="-128"/>
              <a:cs typeface="HGMaruGothicMPRO"/>
            </a:endParaRPr>
          </a:p>
          <a:p>
            <a:pPr marL="11723">
              <a:spcBef>
                <a:spcPts val="5"/>
              </a:spcBef>
            </a:pPr>
            <a:r>
              <a:rPr sz="2031" u="sng" spc="-28" dirty="0">
                <a:uFill>
                  <a:solidFill>
                    <a:srgbClr val="000000"/>
                  </a:solidFill>
                </a:uFill>
                <a:latin typeface="HG丸ｺﾞｼｯｸM-PRO" panose="020F0600000000000000" pitchFamily="50" charset="-128"/>
                <a:ea typeface="HG丸ｺﾞｼｯｸM-PRO" panose="020F0600000000000000" pitchFamily="50" charset="-128"/>
                <a:cs typeface="HGMaruGothicMPRO"/>
              </a:rPr>
              <a:t>輪番の精神科病院（合併症支援病院）</a:t>
            </a:r>
            <a:r>
              <a:rPr sz="2031" u="sng" spc="-32" dirty="0">
                <a:uFill>
                  <a:solidFill>
                    <a:srgbClr val="000000"/>
                  </a:solidFill>
                </a:uFill>
                <a:latin typeface="HG丸ｺﾞｼｯｸM-PRO" panose="020F0600000000000000" pitchFamily="50" charset="-128"/>
                <a:ea typeface="HG丸ｺﾞｼｯｸM-PRO" panose="020F0600000000000000" pitchFamily="50" charset="-128"/>
                <a:cs typeface="HGMaruGothicMPRO"/>
              </a:rPr>
              <a:t>数及びベッド数</a:t>
            </a:r>
            <a:endParaRPr sz="2031" dirty="0">
              <a:latin typeface="HG丸ｺﾞｼｯｸM-PRO" panose="020F0600000000000000" pitchFamily="50" charset="-128"/>
              <a:ea typeface="HG丸ｺﾞｼｯｸM-PRO" panose="020F0600000000000000" pitchFamily="50" charset="-128"/>
              <a:cs typeface="HGMaruGothicMPRO"/>
            </a:endParaRPr>
          </a:p>
          <a:p>
            <a:pPr marL="433765">
              <a:spcBef>
                <a:spcPts val="438"/>
              </a:spcBef>
              <a:tabLst>
                <a:tab pos="697541" algn="l"/>
              </a:tabLst>
            </a:pPr>
            <a:r>
              <a:rPr sz="1846" dirty="0">
                <a:latin typeface="HG丸ｺﾞｼｯｸM-PRO" panose="020F0600000000000000" pitchFamily="50" charset="-128"/>
                <a:ea typeface="HG丸ｺﾞｼｯｸM-PRO" panose="020F0600000000000000" pitchFamily="50" charset="-128"/>
                <a:cs typeface="HGMaruGothicMPRO"/>
              </a:rPr>
              <a:t>２病院、ベッド数２床</a:t>
            </a:r>
            <a:r>
              <a:rPr sz="1846" spc="-14" dirty="0">
                <a:latin typeface="HG丸ｺﾞｼｯｸM-PRO" panose="020F0600000000000000" pitchFamily="50" charset="-128"/>
                <a:ea typeface="HG丸ｺﾞｼｯｸM-PRO" panose="020F0600000000000000" pitchFamily="50" charset="-128"/>
                <a:cs typeface="HGMaruGothicMPRO"/>
              </a:rPr>
              <a:t>（</a:t>
            </a:r>
            <a:r>
              <a:rPr sz="1846" spc="-9" dirty="0">
                <a:latin typeface="HG丸ｺﾞｼｯｸM-PRO" panose="020F0600000000000000" pitchFamily="50" charset="-128"/>
                <a:ea typeface="HG丸ｺﾞｼｯｸM-PRO" panose="020F0600000000000000" pitchFamily="50" charset="-128"/>
                <a:cs typeface="HGMaruGothicMPRO"/>
              </a:rPr>
              <a:t>各病院１床ずつ</a:t>
            </a:r>
            <a:r>
              <a:rPr sz="1846" spc="-46" dirty="0">
                <a:latin typeface="HG丸ｺﾞｼｯｸM-PRO" panose="020F0600000000000000" pitchFamily="50" charset="-128"/>
                <a:ea typeface="HG丸ｺﾞｼｯｸM-PRO" panose="020F0600000000000000" pitchFamily="50" charset="-128"/>
                <a:cs typeface="HGMaruGothicMPRO"/>
              </a:rPr>
              <a:t>）</a:t>
            </a:r>
            <a:endParaRPr sz="1846" dirty="0">
              <a:latin typeface="HG丸ｺﾞｼｯｸM-PRO" panose="020F0600000000000000" pitchFamily="50" charset="-128"/>
              <a:ea typeface="HG丸ｺﾞｼｯｸM-PRO" panose="020F0600000000000000" pitchFamily="50" charset="-128"/>
              <a:cs typeface="HGMaruGothicMPRO"/>
            </a:endParaRPr>
          </a:p>
        </p:txBody>
      </p:sp>
      <p:sp>
        <p:nvSpPr>
          <p:cNvPr id="4" name="スライド番号プレースホルダー 3">
            <a:extLst>
              <a:ext uri="{FF2B5EF4-FFF2-40B4-BE49-F238E27FC236}">
                <a16:creationId xmlns:a16="http://schemas.microsoft.com/office/drawing/2014/main" id="{E7DCE824-D358-4B07-AEEC-920F7E493605}"/>
              </a:ext>
            </a:extLst>
          </p:cNvPr>
          <p:cNvSpPr>
            <a:spLocks noGrp="1"/>
          </p:cNvSpPr>
          <p:nvPr>
            <p:ph type="sldNum" sz="quarter" idx="12"/>
          </p:nvPr>
        </p:nvSpPr>
        <p:spPr/>
        <p:txBody>
          <a:bodyPr/>
          <a:lstStyle/>
          <a:p>
            <a:fld id="{DDCB4138-2453-48FB-9515-BFDF6E7AA310}" type="slidenum">
              <a:rPr kumimoji="1" lang="ja-JP" altLang="en-US" smtClean="0"/>
              <a:t>3</a:t>
            </a:fld>
            <a:endParaRPr kumimoji="1" lang="ja-JP" altLang="en-US"/>
          </a:p>
        </p:txBody>
      </p:sp>
      <p:grpSp>
        <p:nvGrpSpPr>
          <p:cNvPr id="47" name="object 2">
            <a:extLst>
              <a:ext uri="{FF2B5EF4-FFF2-40B4-BE49-F238E27FC236}">
                <a16:creationId xmlns:a16="http://schemas.microsoft.com/office/drawing/2014/main" id="{943ACBBB-A1C3-4537-9A5F-239101F2959A}"/>
              </a:ext>
            </a:extLst>
          </p:cNvPr>
          <p:cNvGrpSpPr/>
          <p:nvPr/>
        </p:nvGrpSpPr>
        <p:grpSpPr>
          <a:xfrm>
            <a:off x="100775" y="1333900"/>
            <a:ext cx="2650354" cy="4024766"/>
            <a:chOff x="384047" y="1399032"/>
            <a:chExt cx="2871216" cy="4360164"/>
          </a:xfrm>
        </p:grpSpPr>
        <p:pic>
          <p:nvPicPr>
            <p:cNvPr id="52" name="object 7">
              <a:extLst>
                <a:ext uri="{FF2B5EF4-FFF2-40B4-BE49-F238E27FC236}">
                  <a16:creationId xmlns:a16="http://schemas.microsoft.com/office/drawing/2014/main" id="{E342AA57-9CDA-4533-92D4-418B5408E977}"/>
                </a:ext>
              </a:extLst>
            </p:cNvPr>
            <p:cNvPicPr/>
            <p:nvPr/>
          </p:nvPicPr>
          <p:blipFill>
            <a:blip r:embed="rId3" cstate="print"/>
            <a:stretch>
              <a:fillRect/>
            </a:stretch>
          </p:blipFill>
          <p:spPr>
            <a:xfrm>
              <a:off x="384047" y="1399032"/>
              <a:ext cx="2871216" cy="4360164"/>
            </a:xfrm>
            <a:prstGeom prst="rect">
              <a:avLst/>
            </a:prstGeom>
            <a:ln w="28575">
              <a:solidFill>
                <a:srgbClr val="FFFF00"/>
              </a:solidFill>
            </a:ln>
          </p:spPr>
        </p:pic>
        <p:sp>
          <p:nvSpPr>
            <p:cNvPr id="53" name="object 8">
              <a:extLst>
                <a:ext uri="{FF2B5EF4-FFF2-40B4-BE49-F238E27FC236}">
                  <a16:creationId xmlns:a16="http://schemas.microsoft.com/office/drawing/2014/main" id="{DB24DF2A-77B9-417F-9E51-33323738F7F5}"/>
                </a:ext>
              </a:extLst>
            </p:cNvPr>
            <p:cNvSpPr/>
            <p:nvPr/>
          </p:nvSpPr>
          <p:spPr>
            <a:xfrm>
              <a:off x="447293" y="1424178"/>
              <a:ext cx="2749550" cy="4238625"/>
            </a:xfrm>
            <a:custGeom>
              <a:avLst/>
              <a:gdLst/>
              <a:ahLst/>
              <a:cxnLst/>
              <a:rect l="l" t="t" r="r" b="b"/>
              <a:pathLst>
                <a:path w="2749550" h="4238625">
                  <a:moveTo>
                    <a:pt x="2558415" y="0"/>
                  </a:moveTo>
                  <a:lnTo>
                    <a:pt x="190906" y="0"/>
                  </a:lnTo>
                  <a:lnTo>
                    <a:pt x="147133" y="5041"/>
                  </a:lnTo>
                  <a:lnTo>
                    <a:pt x="106950" y="19403"/>
                  </a:lnTo>
                  <a:lnTo>
                    <a:pt x="71503" y="41937"/>
                  </a:lnTo>
                  <a:lnTo>
                    <a:pt x="41939" y="71499"/>
                  </a:lnTo>
                  <a:lnTo>
                    <a:pt x="19403" y="106941"/>
                  </a:lnTo>
                  <a:lnTo>
                    <a:pt x="5041" y="147117"/>
                  </a:lnTo>
                  <a:lnTo>
                    <a:pt x="0" y="190881"/>
                  </a:lnTo>
                  <a:lnTo>
                    <a:pt x="0" y="4047363"/>
                  </a:lnTo>
                  <a:lnTo>
                    <a:pt x="5041" y="4091126"/>
                  </a:lnTo>
                  <a:lnTo>
                    <a:pt x="19403" y="4131302"/>
                  </a:lnTo>
                  <a:lnTo>
                    <a:pt x="41939" y="4166744"/>
                  </a:lnTo>
                  <a:lnTo>
                    <a:pt x="71503" y="4196306"/>
                  </a:lnTo>
                  <a:lnTo>
                    <a:pt x="106950" y="4218840"/>
                  </a:lnTo>
                  <a:lnTo>
                    <a:pt x="147133" y="4233202"/>
                  </a:lnTo>
                  <a:lnTo>
                    <a:pt x="190906" y="4238244"/>
                  </a:lnTo>
                  <a:lnTo>
                    <a:pt x="2558415" y="4238244"/>
                  </a:lnTo>
                  <a:lnTo>
                    <a:pt x="2602178" y="4233202"/>
                  </a:lnTo>
                  <a:lnTo>
                    <a:pt x="2642354" y="4218840"/>
                  </a:lnTo>
                  <a:lnTo>
                    <a:pt x="2677796" y="4196306"/>
                  </a:lnTo>
                  <a:lnTo>
                    <a:pt x="2707358" y="4166744"/>
                  </a:lnTo>
                  <a:lnTo>
                    <a:pt x="2729892" y="4131302"/>
                  </a:lnTo>
                  <a:lnTo>
                    <a:pt x="2744254" y="4091126"/>
                  </a:lnTo>
                  <a:lnTo>
                    <a:pt x="2749296" y="4047363"/>
                  </a:lnTo>
                  <a:lnTo>
                    <a:pt x="2749296" y="190881"/>
                  </a:lnTo>
                  <a:lnTo>
                    <a:pt x="2744254" y="147117"/>
                  </a:lnTo>
                  <a:lnTo>
                    <a:pt x="2729892" y="106941"/>
                  </a:lnTo>
                  <a:lnTo>
                    <a:pt x="2707358" y="71499"/>
                  </a:lnTo>
                  <a:lnTo>
                    <a:pt x="2677796" y="41937"/>
                  </a:lnTo>
                  <a:lnTo>
                    <a:pt x="2642354" y="19403"/>
                  </a:lnTo>
                  <a:lnTo>
                    <a:pt x="2602178" y="5041"/>
                  </a:lnTo>
                  <a:lnTo>
                    <a:pt x="2558415" y="0"/>
                  </a:lnTo>
                  <a:close/>
                </a:path>
              </a:pathLst>
            </a:custGeom>
            <a:solidFill>
              <a:srgbClr val="FFFFFF"/>
            </a:solidFill>
            <a:ln w="28575">
              <a:solidFill>
                <a:srgbClr val="FFFF00"/>
              </a:solidFill>
            </a:ln>
          </p:spPr>
          <p:txBody>
            <a:bodyPr wrap="square" lIns="0" tIns="0" rIns="0" bIns="0" rtlCol="0"/>
            <a:lstStyle/>
            <a:p>
              <a:endParaRPr sz="1662"/>
            </a:p>
          </p:txBody>
        </p:sp>
        <p:sp>
          <p:nvSpPr>
            <p:cNvPr id="54" name="object 9">
              <a:extLst>
                <a:ext uri="{FF2B5EF4-FFF2-40B4-BE49-F238E27FC236}">
                  <a16:creationId xmlns:a16="http://schemas.microsoft.com/office/drawing/2014/main" id="{601BB62E-1380-4F36-AEE3-3F78934D091F}"/>
                </a:ext>
              </a:extLst>
            </p:cNvPr>
            <p:cNvSpPr/>
            <p:nvPr/>
          </p:nvSpPr>
          <p:spPr>
            <a:xfrm>
              <a:off x="447293" y="1424178"/>
              <a:ext cx="2749550" cy="4238625"/>
            </a:xfrm>
            <a:custGeom>
              <a:avLst/>
              <a:gdLst/>
              <a:ahLst/>
              <a:cxnLst/>
              <a:rect l="l" t="t" r="r" b="b"/>
              <a:pathLst>
                <a:path w="2749550" h="4238625">
                  <a:moveTo>
                    <a:pt x="0" y="190881"/>
                  </a:moveTo>
                  <a:lnTo>
                    <a:pt x="5041" y="147117"/>
                  </a:lnTo>
                  <a:lnTo>
                    <a:pt x="19403" y="106941"/>
                  </a:lnTo>
                  <a:lnTo>
                    <a:pt x="41939" y="71499"/>
                  </a:lnTo>
                  <a:lnTo>
                    <a:pt x="71503" y="41937"/>
                  </a:lnTo>
                  <a:lnTo>
                    <a:pt x="106950" y="19403"/>
                  </a:lnTo>
                  <a:lnTo>
                    <a:pt x="147133" y="5041"/>
                  </a:lnTo>
                  <a:lnTo>
                    <a:pt x="190906" y="0"/>
                  </a:lnTo>
                  <a:lnTo>
                    <a:pt x="2558415" y="0"/>
                  </a:lnTo>
                  <a:lnTo>
                    <a:pt x="2602178" y="5041"/>
                  </a:lnTo>
                  <a:lnTo>
                    <a:pt x="2642354" y="19403"/>
                  </a:lnTo>
                  <a:lnTo>
                    <a:pt x="2677796" y="41937"/>
                  </a:lnTo>
                  <a:lnTo>
                    <a:pt x="2707358" y="71499"/>
                  </a:lnTo>
                  <a:lnTo>
                    <a:pt x="2729892" y="106941"/>
                  </a:lnTo>
                  <a:lnTo>
                    <a:pt x="2744254" y="147117"/>
                  </a:lnTo>
                  <a:lnTo>
                    <a:pt x="2749296" y="190881"/>
                  </a:lnTo>
                  <a:lnTo>
                    <a:pt x="2749296" y="4047363"/>
                  </a:lnTo>
                  <a:lnTo>
                    <a:pt x="2744254" y="4091126"/>
                  </a:lnTo>
                  <a:lnTo>
                    <a:pt x="2729892" y="4131302"/>
                  </a:lnTo>
                  <a:lnTo>
                    <a:pt x="2707358" y="4166744"/>
                  </a:lnTo>
                  <a:lnTo>
                    <a:pt x="2677796" y="4196306"/>
                  </a:lnTo>
                  <a:lnTo>
                    <a:pt x="2642354" y="4218840"/>
                  </a:lnTo>
                  <a:lnTo>
                    <a:pt x="2602178" y="4233202"/>
                  </a:lnTo>
                  <a:lnTo>
                    <a:pt x="2558415" y="4238244"/>
                  </a:lnTo>
                  <a:lnTo>
                    <a:pt x="190906" y="4238244"/>
                  </a:lnTo>
                  <a:lnTo>
                    <a:pt x="147133" y="4233202"/>
                  </a:lnTo>
                  <a:lnTo>
                    <a:pt x="106950" y="4218840"/>
                  </a:lnTo>
                  <a:lnTo>
                    <a:pt x="71503" y="4196306"/>
                  </a:lnTo>
                  <a:lnTo>
                    <a:pt x="41939" y="4166744"/>
                  </a:lnTo>
                  <a:lnTo>
                    <a:pt x="19403" y="4131302"/>
                  </a:lnTo>
                  <a:lnTo>
                    <a:pt x="5041" y="4091126"/>
                  </a:lnTo>
                  <a:lnTo>
                    <a:pt x="0" y="4047363"/>
                  </a:lnTo>
                  <a:lnTo>
                    <a:pt x="0" y="190881"/>
                  </a:lnTo>
                  <a:close/>
                </a:path>
              </a:pathLst>
            </a:custGeom>
            <a:ln w="28575">
              <a:solidFill>
                <a:srgbClr val="FFFF00"/>
              </a:solidFill>
            </a:ln>
          </p:spPr>
          <p:txBody>
            <a:bodyPr wrap="square" lIns="0" tIns="0" rIns="0" bIns="0" rtlCol="0"/>
            <a:lstStyle/>
            <a:p>
              <a:endParaRPr sz="1662" dirty="0"/>
            </a:p>
          </p:txBody>
        </p:sp>
        <p:pic>
          <p:nvPicPr>
            <p:cNvPr id="55" name="object 10">
              <a:extLst>
                <a:ext uri="{FF2B5EF4-FFF2-40B4-BE49-F238E27FC236}">
                  <a16:creationId xmlns:a16="http://schemas.microsoft.com/office/drawing/2014/main" id="{31F85E9D-7144-4A61-BC04-1574706C6145}"/>
                </a:ext>
              </a:extLst>
            </p:cNvPr>
            <p:cNvPicPr/>
            <p:nvPr/>
          </p:nvPicPr>
          <p:blipFill>
            <a:blip r:embed="rId4" cstate="print"/>
            <a:stretch>
              <a:fillRect/>
            </a:stretch>
          </p:blipFill>
          <p:spPr>
            <a:xfrm>
              <a:off x="446531" y="4646663"/>
              <a:ext cx="1464564" cy="716292"/>
            </a:xfrm>
            <a:prstGeom prst="rect">
              <a:avLst/>
            </a:prstGeom>
            <a:ln w="28575">
              <a:solidFill>
                <a:srgbClr val="FFFF00"/>
              </a:solidFill>
            </a:ln>
          </p:spPr>
        </p:pic>
        <p:pic>
          <p:nvPicPr>
            <p:cNvPr id="56" name="object 11">
              <a:extLst>
                <a:ext uri="{FF2B5EF4-FFF2-40B4-BE49-F238E27FC236}">
                  <a16:creationId xmlns:a16="http://schemas.microsoft.com/office/drawing/2014/main" id="{BAC9E302-3B45-42DE-9590-A867F708E304}"/>
                </a:ext>
              </a:extLst>
            </p:cNvPr>
            <p:cNvPicPr/>
            <p:nvPr/>
          </p:nvPicPr>
          <p:blipFill>
            <a:blip r:embed="rId5" cstate="print"/>
            <a:stretch>
              <a:fillRect/>
            </a:stretch>
          </p:blipFill>
          <p:spPr>
            <a:xfrm>
              <a:off x="451103" y="4736617"/>
              <a:ext cx="1455420" cy="583666"/>
            </a:xfrm>
            <a:prstGeom prst="rect">
              <a:avLst/>
            </a:prstGeom>
            <a:ln w="28575">
              <a:solidFill>
                <a:srgbClr val="FFFF00"/>
              </a:solidFill>
            </a:ln>
          </p:spPr>
        </p:pic>
        <p:pic>
          <p:nvPicPr>
            <p:cNvPr id="57" name="object 12">
              <a:extLst>
                <a:ext uri="{FF2B5EF4-FFF2-40B4-BE49-F238E27FC236}">
                  <a16:creationId xmlns:a16="http://schemas.microsoft.com/office/drawing/2014/main" id="{A536285C-8B82-4F62-9FA7-E0298AD9DC19}"/>
                </a:ext>
              </a:extLst>
            </p:cNvPr>
            <p:cNvPicPr/>
            <p:nvPr/>
          </p:nvPicPr>
          <p:blipFill>
            <a:blip r:embed="rId6" cstate="print"/>
            <a:stretch>
              <a:fillRect/>
            </a:stretch>
          </p:blipFill>
          <p:spPr>
            <a:xfrm>
              <a:off x="493776" y="4674108"/>
              <a:ext cx="1374648" cy="626364"/>
            </a:xfrm>
            <a:prstGeom prst="rect">
              <a:avLst/>
            </a:prstGeom>
            <a:ln w="28575">
              <a:solidFill>
                <a:srgbClr val="FFFF00"/>
              </a:solidFill>
            </a:ln>
          </p:spPr>
        </p:pic>
        <p:sp>
          <p:nvSpPr>
            <p:cNvPr id="58" name="object 13">
              <a:extLst>
                <a:ext uri="{FF2B5EF4-FFF2-40B4-BE49-F238E27FC236}">
                  <a16:creationId xmlns:a16="http://schemas.microsoft.com/office/drawing/2014/main" id="{AC3F3211-84A1-4120-86AE-9CD3447B1410}"/>
                </a:ext>
              </a:extLst>
            </p:cNvPr>
            <p:cNvSpPr/>
            <p:nvPr/>
          </p:nvSpPr>
          <p:spPr>
            <a:xfrm>
              <a:off x="493776" y="4674108"/>
              <a:ext cx="1374775" cy="626745"/>
            </a:xfrm>
            <a:custGeom>
              <a:avLst/>
              <a:gdLst/>
              <a:ahLst/>
              <a:cxnLst/>
              <a:rect l="l" t="t" r="r" b="b"/>
              <a:pathLst>
                <a:path w="1374775" h="626745">
                  <a:moveTo>
                    <a:pt x="0" y="626364"/>
                  </a:moveTo>
                  <a:lnTo>
                    <a:pt x="1374648" y="626364"/>
                  </a:lnTo>
                  <a:lnTo>
                    <a:pt x="1374648" y="0"/>
                  </a:lnTo>
                  <a:lnTo>
                    <a:pt x="0" y="0"/>
                  </a:lnTo>
                  <a:lnTo>
                    <a:pt x="0" y="626364"/>
                  </a:lnTo>
                  <a:close/>
                </a:path>
              </a:pathLst>
            </a:custGeom>
            <a:ln w="28575">
              <a:solidFill>
                <a:srgbClr val="FFFF00"/>
              </a:solidFill>
            </a:ln>
          </p:spPr>
          <p:txBody>
            <a:bodyPr wrap="square" lIns="0" tIns="0" rIns="0" bIns="0" rtlCol="0"/>
            <a:lstStyle/>
            <a:p>
              <a:endParaRPr sz="1662"/>
            </a:p>
          </p:txBody>
        </p:sp>
      </p:grpSp>
      <p:sp>
        <p:nvSpPr>
          <p:cNvPr id="60" name="object 15">
            <a:extLst>
              <a:ext uri="{FF2B5EF4-FFF2-40B4-BE49-F238E27FC236}">
                <a16:creationId xmlns:a16="http://schemas.microsoft.com/office/drawing/2014/main" id="{1EC41189-9A31-45E8-817B-E2FEE4EA910B}"/>
              </a:ext>
            </a:extLst>
          </p:cNvPr>
          <p:cNvSpPr txBox="1"/>
          <p:nvPr/>
        </p:nvSpPr>
        <p:spPr>
          <a:xfrm>
            <a:off x="196414" y="4492401"/>
            <a:ext cx="1264920" cy="381169"/>
          </a:xfrm>
          <a:prstGeom prst="rect">
            <a:avLst/>
          </a:prstGeom>
        </p:spPr>
        <p:txBody>
          <a:bodyPr vert="horz" wrap="square" lIns="0" tIns="11723" rIns="0" bIns="0" rtlCol="0">
            <a:spAutoFit/>
          </a:bodyPr>
          <a:lstStyle/>
          <a:p>
            <a:pPr algn="ctr">
              <a:spcBef>
                <a:spcPts val="92"/>
              </a:spcBef>
            </a:pPr>
            <a:r>
              <a:rPr sz="1200" u="sng" spc="-14" dirty="0">
                <a:uFill>
                  <a:solidFill>
                    <a:srgbClr val="000000"/>
                  </a:solidFill>
                </a:uFill>
                <a:latin typeface="Meiryo UI"/>
                <a:cs typeface="Meiryo UI"/>
              </a:rPr>
              <a:t>サポートのための</a:t>
            </a:r>
            <a:endParaRPr sz="1200" dirty="0">
              <a:latin typeface="Meiryo UI"/>
              <a:cs typeface="Meiryo UI"/>
            </a:endParaRPr>
          </a:p>
          <a:p>
            <a:pPr algn="ctr">
              <a:lnSpc>
                <a:spcPct val="100000"/>
              </a:lnSpc>
            </a:pPr>
            <a:r>
              <a:rPr sz="1200" u="sng" spc="-14" dirty="0">
                <a:uFill>
                  <a:solidFill>
                    <a:srgbClr val="000000"/>
                  </a:solidFill>
                </a:uFill>
                <a:latin typeface="Meiryo UI"/>
                <a:cs typeface="Meiryo UI"/>
              </a:rPr>
              <a:t>身体科医師が待機</a:t>
            </a:r>
            <a:endParaRPr sz="1200" dirty="0">
              <a:latin typeface="Meiryo UI"/>
              <a:cs typeface="Meiryo UI"/>
            </a:endParaRPr>
          </a:p>
        </p:txBody>
      </p:sp>
      <p:grpSp>
        <p:nvGrpSpPr>
          <p:cNvPr id="61" name="object 16">
            <a:extLst>
              <a:ext uri="{FF2B5EF4-FFF2-40B4-BE49-F238E27FC236}">
                <a16:creationId xmlns:a16="http://schemas.microsoft.com/office/drawing/2014/main" id="{2EFF4541-C83B-472C-9177-381246BE7625}"/>
              </a:ext>
            </a:extLst>
          </p:cNvPr>
          <p:cNvGrpSpPr/>
          <p:nvPr/>
        </p:nvGrpSpPr>
        <p:grpSpPr>
          <a:xfrm>
            <a:off x="327243" y="1066555"/>
            <a:ext cx="2093742" cy="711005"/>
            <a:chOff x="640080" y="1082027"/>
            <a:chExt cx="2268220" cy="770255"/>
          </a:xfrm>
        </p:grpSpPr>
        <p:pic>
          <p:nvPicPr>
            <p:cNvPr id="62" name="object 17">
              <a:extLst>
                <a:ext uri="{FF2B5EF4-FFF2-40B4-BE49-F238E27FC236}">
                  <a16:creationId xmlns:a16="http://schemas.microsoft.com/office/drawing/2014/main" id="{5AE46785-957F-4779-818E-B18250EAA789}"/>
                </a:ext>
              </a:extLst>
            </p:cNvPr>
            <p:cNvPicPr/>
            <p:nvPr/>
          </p:nvPicPr>
          <p:blipFill>
            <a:blip r:embed="rId7" cstate="print"/>
            <a:stretch>
              <a:fillRect/>
            </a:stretch>
          </p:blipFill>
          <p:spPr>
            <a:xfrm>
              <a:off x="640080" y="1082027"/>
              <a:ext cx="2267712" cy="769632"/>
            </a:xfrm>
            <a:prstGeom prst="rect">
              <a:avLst/>
            </a:prstGeom>
          </p:spPr>
        </p:pic>
        <p:pic>
          <p:nvPicPr>
            <p:cNvPr id="63" name="object 18">
              <a:extLst>
                <a:ext uri="{FF2B5EF4-FFF2-40B4-BE49-F238E27FC236}">
                  <a16:creationId xmlns:a16="http://schemas.microsoft.com/office/drawing/2014/main" id="{1438FB4C-0957-43A2-A92A-B228E2AE5A3F}"/>
                </a:ext>
              </a:extLst>
            </p:cNvPr>
            <p:cNvPicPr/>
            <p:nvPr/>
          </p:nvPicPr>
          <p:blipFill>
            <a:blip r:embed="rId8" cstate="print"/>
            <a:stretch>
              <a:fillRect/>
            </a:stretch>
          </p:blipFill>
          <p:spPr>
            <a:xfrm>
              <a:off x="1013460" y="1127734"/>
              <a:ext cx="1519428" cy="687349"/>
            </a:xfrm>
            <a:prstGeom prst="rect">
              <a:avLst/>
            </a:prstGeom>
          </p:spPr>
        </p:pic>
        <p:sp>
          <p:nvSpPr>
            <p:cNvPr id="64" name="object 19">
              <a:extLst>
                <a:ext uri="{FF2B5EF4-FFF2-40B4-BE49-F238E27FC236}">
                  <a16:creationId xmlns:a16="http://schemas.microsoft.com/office/drawing/2014/main" id="{C251051C-1046-4084-94D9-3FF1EE2524A8}"/>
                </a:ext>
              </a:extLst>
            </p:cNvPr>
            <p:cNvSpPr/>
            <p:nvPr/>
          </p:nvSpPr>
          <p:spPr>
            <a:xfrm>
              <a:off x="699516" y="1103375"/>
              <a:ext cx="2153920" cy="655320"/>
            </a:xfrm>
            <a:custGeom>
              <a:avLst/>
              <a:gdLst/>
              <a:ahLst/>
              <a:cxnLst/>
              <a:rect l="l" t="t" r="r" b="b"/>
              <a:pathLst>
                <a:path w="2153920" h="655319">
                  <a:moveTo>
                    <a:pt x="2044191" y="0"/>
                  </a:moveTo>
                  <a:lnTo>
                    <a:pt x="109220" y="0"/>
                  </a:lnTo>
                  <a:lnTo>
                    <a:pt x="66704" y="8582"/>
                  </a:lnTo>
                  <a:lnTo>
                    <a:pt x="31988" y="31988"/>
                  </a:lnTo>
                  <a:lnTo>
                    <a:pt x="8582" y="66704"/>
                  </a:lnTo>
                  <a:lnTo>
                    <a:pt x="0" y="109220"/>
                  </a:lnTo>
                  <a:lnTo>
                    <a:pt x="0" y="546100"/>
                  </a:lnTo>
                  <a:lnTo>
                    <a:pt x="8582" y="588615"/>
                  </a:lnTo>
                  <a:lnTo>
                    <a:pt x="31988" y="623331"/>
                  </a:lnTo>
                  <a:lnTo>
                    <a:pt x="66704" y="646737"/>
                  </a:lnTo>
                  <a:lnTo>
                    <a:pt x="109220" y="655320"/>
                  </a:lnTo>
                  <a:lnTo>
                    <a:pt x="2044191" y="655320"/>
                  </a:lnTo>
                  <a:lnTo>
                    <a:pt x="2086707" y="646737"/>
                  </a:lnTo>
                  <a:lnTo>
                    <a:pt x="2121423" y="623331"/>
                  </a:lnTo>
                  <a:lnTo>
                    <a:pt x="2144829" y="588615"/>
                  </a:lnTo>
                  <a:lnTo>
                    <a:pt x="2153412" y="546100"/>
                  </a:lnTo>
                  <a:lnTo>
                    <a:pt x="2153412" y="109220"/>
                  </a:lnTo>
                  <a:lnTo>
                    <a:pt x="2144829" y="66704"/>
                  </a:lnTo>
                  <a:lnTo>
                    <a:pt x="2121423" y="31988"/>
                  </a:lnTo>
                  <a:lnTo>
                    <a:pt x="2086707" y="8582"/>
                  </a:lnTo>
                  <a:lnTo>
                    <a:pt x="2044191" y="0"/>
                  </a:lnTo>
                  <a:close/>
                </a:path>
              </a:pathLst>
            </a:custGeom>
            <a:solidFill>
              <a:srgbClr val="FFFFFF"/>
            </a:solidFill>
          </p:spPr>
          <p:txBody>
            <a:bodyPr wrap="square" lIns="0" tIns="0" rIns="0" bIns="0" rtlCol="0"/>
            <a:lstStyle/>
            <a:p>
              <a:endParaRPr sz="1662"/>
            </a:p>
          </p:txBody>
        </p:sp>
        <p:sp>
          <p:nvSpPr>
            <p:cNvPr id="65" name="object 20">
              <a:extLst>
                <a:ext uri="{FF2B5EF4-FFF2-40B4-BE49-F238E27FC236}">
                  <a16:creationId xmlns:a16="http://schemas.microsoft.com/office/drawing/2014/main" id="{E09C416C-4B46-4947-9534-A7882201D04F}"/>
                </a:ext>
              </a:extLst>
            </p:cNvPr>
            <p:cNvSpPr/>
            <p:nvPr/>
          </p:nvSpPr>
          <p:spPr>
            <a:xfrm>
              <a:off x="699516" y="1103375"/>
              <a:ext cx="2153920" cy="655320"/>
            </a:xfrm>
            <a:custGeom>
              <a:avLst/>
              <a:gdLst/>
              <a:ahLst/>
              <a:cxnLst/>
              <a:rect l="l" t="t" r="r" b="b"/>
              <a:pathLst>
                <a:path w="2153920" h="655319">
                  <a:moveTo>
                    <a:pt x="0" y="109220"/>
                  </a:moveTo>
                  <a:lnTo>
                    <a:pt x="8582" y="66704"/>
                  </a:lnTo>
                  <a:lnTo>
                    <a:pt x="31988" y="31988"/>
                  </a:lnTo>
                  <a:lnTo>
                    <a:pt x="66704" y="8582"/>
                  </a:lnTo>
                  <a:lnTo>
                    <a:pt x="109220" y="0"/>
                  </a:lnTo>
                  <a:lnTo>
                    <a:pt x="2044191" y="0"/>
                  </a:lnTo>
                  <a:lnTo>
                    <a:pt x="2086707" y="8582"/>
                  </a:lnTo>
                  <a:lnTo>
                    <a:pt x="2121423" y="31988"/>
                  </a:lnTo>
                  <a:lnTo>
                    <a:pt x="2144829" y="66704"/>
                  </a:lnTo>
                  <a:lnTo>
                    <a:pt x="2153412" y="109220"/>
                  </a:lnTo>
                  <a:lnTo>
                    <a:pt x="2153412" y="546100"/>
                  </a:lnTo>
                  <a:lnTo>
                    <a:pt x="2144829" y="588615"/>
                  </a:lnTo>
                  <a:lnTo>
                    <a:pt x="2121423" y="623331"/>
                  </a:lnTo>
                  <a:lnTo>
                    <a:pt x="2086707" y="646737"/>
                  </a:lnTo>
                  <a:lnTo>
                    <a:pt x="2044191" y="655320"/>
                  </a:lnTo>
                  <a:lnTo>
                    <a:pt x="109220" y="655320"/>
                  </a:lnTo>
                  <a:lnTo>
                    <a:pt x="66704" y="646737"/>
                  </a:lnTo>
                  <a:lnTo>
                    <a:pt x="31988" y="623331"/>
                  </a:lnTo>
                  <a:lnTo>
                    <a:pt x="8582" y="588615"/>
                  </a:lnTo>
                  <a:lnTo>
                    <a:pt x="0" y="546100"/>
                  </a:lnTo>
                  <a:lnTo>
                    <a:pt x="0" y="109220"/>
                  </a:lnTo>
                  <a:close/>
                </a:path>
              </a:pathLst>
            </a:custGeom>
            <a:ln w="12192">
              <a:solidFill>
                <a:srgbClr val="00B050"/>
              </a:solidFill>
            </a:ln>
          </p:spPr>
          <p:txBody>
            <a:bodyPr wrap="square" lIns="0" tIns="0" rIns="0" bIns="0" rtlCol="0"/>
            <a:lstStyle/>
            <a:p>
              <a:endParaRPr sz="1662"/>
            </a:p>
          </p:txBody>
        </p:sp>
      </p:grpSp>
      <p:sp>
        <p:nvSpPr>
          <p:cNvPr id="66" name="object 21">
            <a:extLst>
              <a:ext uri="{FF2B5EF4-FFF2-40B4-BE49-F238E27FC236}">
                <a16:creationId xmlns:a16="http://schemas.microsoft.com/office/drawing/2014/main" id="{9184A58F-08AC-43EE-8818-6C9F4E0B275C}"/>
              </a:ext>
            </a:extLst>
          </p:cNvPr>
          <p:cNvSpPr txBox="1"/>
          <p:nvPr/>
        </p:nvSpPr>
        <p:spPr>
          <a:xfrm>
            <a:off x="617976" y="1176646"/>
            <a:ext cx="1588524" cy="468757"/>
          </a:xfrm>
          <a:prstGeom prst="rect">
            <a:avLst/>
          </a:prstGeom>
        </p:spPr>
        <p:txBody>
          <a:bodyPr vert="horz" wrap="square" lIns="0" tIns="11723" rIns="0" bIns="0" rtlCol="0">
            <a:spAutoFit/>
          </a:bodyPr>
          <a:lstStyle/>
          <a:p>
            <a:pPr marL="39859" algn="ctr">
              <a:spcBef>
                <a:spcPts val="92"/>
              </a:spcBef>
            </a:pPr>
            <a:r>
              <a:rPr sz="2000" spc="-9" dirty="0">
                <a:latin typeface="Meiryo UI"/>
                <a:cs typeface="Meiryo UI"/>
              </a:rPr>
              <a:t>精神科病院</a:t>
            </a:r>
            <a:endParaRPr sz="2000" dirty="0">
              <a:latin typeface="Meiryo UI"/>
              <a:cs typeface="Meiryo UI"/>
            </a:endParaRPr>
          </a:p>
          <a:p>
            <a:pPr marL="11723" algn="ctr">
              <a:spcBef>
                <a:spcPts val="5"/>
              </a:spcBef>
            </a:pPr>
            <a:r>
              <a:rPr sz="969" spc="-9" dirty="0">
                <a:latin typeface="Meiryo UI"/>
                <a:cs typeface="Meiryo UI"/>
              </a:rPr>
              <a:t>（</a:t>
            </a:r>
            <a:r>
              <a:rPr sz="969" spc="-14" dirty="0">
                <a:latin typeface="Meiryo UI"/>
                <a:cs typeface="Meiryo UI"/>
              </a:rPr>
              <a:t>合併症支援病院</a:t>
            </a:r>
            <a:r>
              <a:rPr sz="969" spc="-46" dirty="0">
                <a:latin typeface="Meiryo UI"/>
                <a:cs typeface="Meiryo UI"/>
              </a:rPr>
              <a:t>）</a:t>
            </a:r>
            <a:endParaRPr sz="969" dirty="0">
              <a:latin typeface="Meiryo UI"/>
              <a:cs typeface="Meiryo UI"/>
            </a:endParaRPr>
          </a:p>
        </p:txBody>
      </p:sp>
      <p:grpSp>
        <p:nvGrpSpPr>
          <p:cNvPr id="67" name="object 22">
            <a:extLst>
              <a:ext uri="{FF2B5EF4-FFF2-40B4-BE49-F238E27FC236}">
                <a16:creationId xmlns:a16="http://schemas.microsoft.com/office/drawing/2014/main" id="{D303D803-F463-409E-8F9D-FF98571C9888}"/>
              </a:ext>
            </a:extLst>
          </p:cNvPr>
          <p:cNvGrpSpPr/>
          <p:nvPr/>
        </p:nvGrpSpPr>
        <p:grpSpPr>
          <a:xfrm>
            <a:off x="137330" y="3425707"/>
            <a:ext cx="1492934" cy="739140"/>
            <a:chOff x="434340" y="3637775"/>
            <a:chExt cx="1617345" cy="800735"/>
          </a:xfrm>
        </p:grpSpPr>
        <p:pic>
          <p:nvPicPr>
            <p:cNvPr id="68" name="object 23">
              <a:extLst>
                <a:ext uri="{FF2B5EF4-FFF2-40B4-BE49-F238E27FC236}">
                  <a16:creationId xmlns:a16="http://schemas.microsoft.com/office/drawing/2014/main" id="{451E6D4B-D303-4B60-AE61-57DDE9567488}"/>
                </a:ext>
              </a:extLst>
            </p:cNvPr>
            <p:cNvPicPr/>
            <p:nvPr/>
          </p:nvPicPr>
          <p:blipFill>
            <a:blip r:embed="rId9" cstate="print"/>
            <a:stretch>
              <a:fillRect/>
            </a:stretch>
          </p:blipFill>
          <p:spPr>
            <a:xfrm>
              <a:off x="434340" y="3637775"/>
              <a:ext cx="1616963" cy="787920"/>
            </a:xfrm>
            <a:prstGeom prst="rect">
              <a:avLst/>
            </a:prstGeom>
          </p:spPr>
        </p:pic>
        <p:pic>
          <p:nvPicPr>
            <p:cNvPr id="69" name="object 24">
              <a:extLst>
                <a:ext uri="{FF2B5EF4-FFF2-40B4-BE49-F238E27FC236}">
                  <a16:creationId xmlns:a16="http://schemas.microsoft.com/office/drawing/2014/main" id="{49D3DD78-F9D7-460E-831A-FA6CFEA55C28}"/>
                </a:ext>
              </a:extLst>
            </p:cNvPr>
            <p:cNvPicPr/>
            <p:nvPr/>
          </p:nvPicPr>
          <p:blipFill>
            <a:blip r:embed="rId10" cstate="print"/>
            <a:stretch>
              <a:fillRect/>
            </a:stretch>
          </p:blipFill>
          <p:spPr>
            <a:xfrm>
              <a:off x="641604" y="3671328"/>
              <a:ext cx="1200912" cy="766559"/>
            </a:xfrm>
            <a:prstGeom prst="rect">
              <a:avLst/>
            </a:prstGeom>
          </p:spPr>
        </p:pic>
        <p:pic>
          <p:nvPicPr>
            <p:cNvPr id="70" name="object 25">
              <a:extLst>
                <a:ext uri="{FF2B5EF4-FFF2-40B4-BE49-F238E27FC236}">
                  <a16:creationId xmlns:a16="http://schemas.microsoft.com/office/drawing/2014/main" id="{89CD5412-304C-47C8-9EE7-FB2E5EFAA3A8}"/>
                </a:ext>
              </a:extLst>
            </p:cNvPr>
            <p:cNvPicPr/>
            <p:nvPr/>
          </p:nvPicPr>
          <p:blipFill>
            <a:blip r:embed="rId11" cstate="print"/>
            <a:stretch>
              <a:fillRect/>
            </a:stretch>
          </p:blipFill>
          <p:spPr>
            <a:xfrm>
              <a:off x="481584" y="3665219"/>
              <a:ext cx="1527048" cy="697992"/>
            </a:xfrm>
            <a:prstGeom prst="rect">
              <a:avLst/>
            </a:prstGeom>
          </p:spPr>
        </p:pic>
      </p:grpSp>
      <p:sp>
        <p:nvSpPr>
          <p:cNvPr id="71" name="object 26">
            <a:extLst>
              <a:ext uri="{FF2B5EF4-FFF2-40B4-BE49-F238E27FC236}">
                <a16:creationId xmlns:a16="http://schemas.microsoft.com/office/drawing/2014/main" id="{59BE45B2-A4CD-49AD-BCFC-D0A03DAF831E}"/>
              </a:ext>
            </a:extLst>
          </p:cNvPr>
          <p:cNvSpPr txBox="1"/>
          <p:nvPr/>
        </p:nvSpPr>
        <p:spPr>
          <a:xfrm>
            <a:off x="180938" y="3451040"/>
            <a:ext cx="1469955" cy="624431"/>
          </a:xfrm>
          <a:prstGeom prst="rect">
            <a:avLst/>
          </a:prstGeom>
          <a:ln w="9144">
            <a:solidFill>
              <a:srgbClr val="497DBA"/>
            </a:solidFill>
          </a:ln>
        </p:spPr>
        <p:txBody>
          <a:bodyPr vert="horz" wrap="square" lIns="0" tIns="69752" rIns="0" bIns="0" rtlCol="0">
            <a:spAutoFit/>
          </a:bodyPr>
          <a:lstStyle/>
          <a:p>
            <a:pPr marL="271396" marR="266120" indent="92615" algn="ctr">
              <a:spcBef>
                <a:spcPts val="549"/>
              </a:spcBef>
            </a:pPr>
            <a:r>
              <a:rPr sz="1200" u="sng" spc="-18" dirty="0">
                <a:uFill>
                  <a:solidFill>
                    <a:srgbClr val="000000"/>
                  </a:solidFill>
                </a:uFill>
                <a:latin typeface="Meiryo UI"/>
                <a:cs typeface="Meiryo UI"/>
              </a:rPr>
              <a:t>転院受入の</a:t>
            </a:r>
            <a:r>
              <a:rPr sz="1200" u="sng" spc="462" dirty="0">
                <a:uFill>
                  <a:solidFill>
                    <a:srgbClr val="000000"/>
                  </a:solidFill>
                </a:uFill>
                <a:latin typeface="Meiryo UI"/>
                <a:cs typeface="Meiryo UI"/>
              </a:rPr>
              <a:t>      </a:t>
            </a:r>
            <a:r>
              <a:rPr sz="1200" u="sng" spc="-23" dirty="0" err="1">
                <a:uFill>
                  <a:solidFill>
                    <a:srgbClr val="000000"/>
                  </a:solidFill>
                </a:uFill>
                <a:latin typeface="Meiryo UI"/>
                <a:cs typeface="Meiryo UI"/>
              </a:rPr>
              <a:t>ベッド・スタッフの確保</a:t>
            </a:r>
            <a:endParaRPr sz="1200" dirty="0">
              <a:latin typeface="Meiryo UI"/>
              <a:cs typeface="Meiryo UI"/>
            </a:endParaRPr>
          </a:p>
        </p:txBody>
      </p:sp>
      <p:grpSp>
        <p:nvGrpSpPr>
          <p:cNvPr id="72" name="object 27">
            <a:extLst>
              <a:ext uri="{FF2B5EF4-FFF2-40B4-BE49-F238E27FC236}">
                <a16:creationId xmlns:a16="http://schemas.microsoft.com/office/drawing/2014/main" id="{30151243-8094-44E0-9A61-181985B71FFC}"/>
              </a:ext>
            </a:extLst>
          </p:cNvPr>
          <p:cNvGrpSpPr/>
          <p:nvPr/>
        </p:nvGrpSpPr>
        <p:grpSpPr>
          <a:xfrm>
            <a:off x="338497" y="2172276"/>
            <a:ext cx="1546274" cy="720383"/>
            <a:chOff x="652272" y="2279891"/>
            <a:chExt cx="1675130" cy="780415"/>
          </a:xfrm>
        </p:grpSpPr>
        <p:pic>
          <p:nvPicPr>
            <p:cNvPr id="73" name="object 28">
              <a:extLst>
                <a:ext uri="{FF2B5EF4-FFF2-40B4-BE49-F238E27FC236}">
                  <a16:creationId xmlns:a16="http://schemas.microsoft.com/office/drawing/2014/main" id="{362BA29B-8BB0-4F85-929B-23DCD30E7A6B}"/>
                </a:ext>
              </a:extLst>
            </p:cNvPr>
            <p:cNvPicPr/>
            <p:nvPr/>
          </p:nvPicPr>
          <p:blipFill>
            <a:blip r:embed="rId12" cstate="print"/>
            <a:stretch>
              <a:fillRect/>
            </a:stretch>
          </p:blipFill>
          <p:spPr>
            <a:xfrm>
              <a:off x="652272" y="2279891"/>
              <a:ext cx="1674876" cy="780300"/>
            </a:xfrm>
            <a:prstGeom prst="rect">
              <a:avLst/>
            </a:prstGeom>
          </p:spPr>
        </p:pic>
        <p:pic>
          <p:nvPicPr>
            <p:cNvPr id="74" name="object 29">
              <a:extLst>
                <a:ext uri="{FF2B5EF4-FFF2-40B4-BE49-F238E27FC236}">
                  <a16:creationId xmlns:a16="http://schemas.microsoft.com/office/drawing/2014/main" id="{67308E45-8C1E-4DB2-9D95-3C812B3F7BFD}"/>
                </a:ext>
              </a:extLst>
            </p:cNvPr>
            <p:cNvPicPr/>
            <p:nvPr/>
          </p:nvPicPr>
          <p:blipFill>
            <a:blip r:embed="rId13" cstate="print"/>
            <a:stretch>
              <a:fillRect/>
            </a:stretch>
          </p:blipFill>
          <p:spPr>
            <a:xfrm>
              <a:off x="699516" y="2307335"/>
              <a:ext cx="1584960" cy="690372"/>
            </a:xfrm>
            <a:prstGeom prst="rect">
              <a:avLst/>
            </a:prstGeom>
          </p:spPr>
        </p:pic>
        <p:sp>
          <p:nvSpPr>
            <p:cNvPr id="75" name="object 30">
              <a:extLst>
                <a:ext uri="{FF2B5EF4-FFF2-40B4-BE49-F238E27FC236}">
                  <a16:creationId xmlns:a16="http://schemas.microsoft.com/office/drawing/2014/main" id="{605F390A-2927-4473-99B2-956DFF3C16C5}"/>
                </a:ext>
              </a:extLst>
            </p:cNvPr>
            <p:cNvSpPr/>
            <p:nvPr/>
          </p:nvSpPr>
          <p:spPr>
            <a:xfrm>
              <a:off x="699516" y="2307335"/>
              <a:ext cx="1584960" cy="690880"/>
            </a:xfrm>
            <a:custGeom>
              <a:avLst/>
              <a:gdLst/>
              <a:ahLst/>
              <a:cxnLst/>
              <a:rect l="l" t="t" r="r" b="b"/>
              <a:pathLst>
                <a:path w="1584960" h="690880">
                  <a:moveTo>
                    <a:pt x="0" y="690372"/>
                  </a:moveTo>
                  <a:lnTo>
                    <a:pt x="1584960" y="690372"/>
                  </a:lnTo>
                  <a:lnTo>
                    <a:pt x="1584960" y="0"/>
                  </a:lnTo>
                  <a:lnTo>
                    <a:pt x="0" y="0"/>
                  </a:lnTo>
                  <a:lnTo>
                    <a:pt x="0" y="690372"/>
                  </a:lnTo>
                  <a:close/>
                </a:path>
              </a:pathLst>
            </a:custGeom>
            <a:ln w="9143">
              <a:solidFill>
                <a:srgbClr val="497DBA"/>
              </a:solidFill>
            </a:ln>
          </p:spPr>
          <p:txBody>
            <a:bodyPr wrap="square" lIns="0" tIns="0" rIns="0" bIns="0" rtlCol="0"/>
            <a:lstStyle/>
            <a:p>
              <a:endParaRPr sz="1662"/>
            </a:p>
          </p:txBody>
        </p:sp>
      </p:grpSp>
      <p:sp>
        <p:nvSpPr>
          <p:cNvPr id="76" name="object 31">
            <a:extLst>
              <a:ext uri="{FF2B5EF4-FFF2-40B4-BE49-F238E27FC236}">
                <a16:creationId xmlns:a16="http://schemas.microsoft.com/office/drawing/2014/main" id="{6F30075B-44DE-40D3-8ED1-25E308A73019}"/>
              </a:ext>
            </a:extLst>
          </p:cNvPr>
          <p:cNvSpPr txBox="1"/>
          <p:nvPr/>
        </p:nvSpPr>
        <p:spPr>
          <a:xfrm>
            <a:off x="547508" y="2249496"/>
            <a:ext cx="1225120" cy="381169"/>
          </a:xfrm>
          <a:prstGeom prst="rect">
            <a:avLst/>
          </a:prstGeom>
        </p:spPr>
        <p:txBody>
          <a:bodyPr vert="horz" wrap="square" lIns="0" tIns="11723" rIns="0" bIns="0" rtlCol="0">
            <a:spAutoFit/>
          </a:bodyPr>
          <a:lstStyle/>
          <a:p>
            <a:pPr marL="11723" marR="4689" indent="164127">
              <a:spcBef>
                <a:spcPts val="92"/>
              </a:spcBef>
            </a:pPr>
            <a:r>
              <a:rPr sz="1200" u="sng" spc="-18" dirty="0">
                <a:uFill>
                  <a:solidFill>
                    <a:srgbClr val="000000"/>
                  </a:solidFill>
                </a:uFill>
                <a:latin typeface="Meiryo UI"/>
                <a:cs typeface="Meiryo UI"/>
              </a:rPr>
              <a:t>コンサルを行う</a:t>
            </a:r>
            <a:r>
              <a:rPr sz="1200" u="sng" spc="462" dirty="0">
                <a:uFill>
                  <a:solidFill>
                    <a:srgbClr val="000000"/>
                  </a:solidFill>
                </a:uFill>
                <a:latin typeface="Meiryo UI"/>
                <a:cs typeface="Meiryo UI"/>
              </a:rPr>
              <a:t> </a:t>
            </a:r>
            <a:r>
              <a:rPr sz="1200" u="sng" spc="-14" dirty="0">
                <a:uFill>
                  <a:solidFill>
                    <a:srgbClr val="000000"/>
                  </a:solidFill>
                </a:uFill>
                <a:latin typeface="Meiryo UI"/>
                <a:cs typeface="Meiryo UI"/>
              </a:rPr>
              <a:t>精神科医師の配置</a:t>
            </a:r>
            <a:endParaRPr sz="1200" dirty="0">
              <a:latin typeface="Meiryo UI"/>
              <a:cs typeface="Meiryo UI"/>
            </a:endParaRPr>
          </a:p>
        </p:txBody>
      </p:sp>
      <p:grpSp>
        <p:nvGrpSpPr>
          <p:cNvPr id="101" name="object 56">
            <a:extLst>
              <a:ext uri="{FF2B5EF4-FFF2-40B4-BE49-F238E27FC236}">
                <a16:creationId xmlns:a16="http://schemas.microsoft.com/office/drawing/2014/main" id="{16E89ACD-349D-4EC1-9845-CD2715749A96}"/>
              </a:ext>
            </a:extLst>
          </p:cNvPr>
          <p:cNvGrpSpPr/>
          <p:nvPr/>
        </p:nvGrpSpPr>
        <p:grpSpPr>
          <a:xfrm>
            <a:off x="1438532" y="4347093"/>
            <a:ext cx="713349" cy="679938"/>
            <a:chOff x="1843976" y="4635944"/>
            <a:chExt cx="772795" cy="736600"/>
          </a:xfrm>
        </p:grpSpPr>
        <p:sp>
          <p:nvSpPr>
            <p:cNvPr id="102" name="object 57">
              <a:extLst>
                <a:ext uri="{FF2B5EF4-FFF2-40B4-BE49-F238E27FC236}">
                  <a16:creationId xmlns:a16="http://schemas.microsoft.com/office/drawing/2014/main" id="{542390D5-1C37-4975-A652-5FB858547B88}"/>
                </a:ext>
              </a:extLst>
            </p:cNvPr>
            <p:cNvSpPr/>
            <p:nvPr/>
          </p:nvSpPr>
          <p:spPr>
            <a:xfrm>
              <a:off x="1856994" y="4648962"/>
              <a:ext cx="746760" cy="710565"/>
            </a:xfrm>
            <a:custGeom>
              <a:avLst/>
              <a:gdLst/>
              <a:ahLst/>
              <a:cxnLst/>
              <a:rect l="l" t="t" r="r" b="b"/>
              <a:pathLst>
                <a:path w="746760" h="710564">
                  <a:moveTo>
                    <a:pt x="685926" y="0"/>
                  </a:moveTo>
                  <a:lnTo>
                    <a:pt x="60832" y="0"/>
                  </a:lnTo>
                  <a:lnTo>
                    <a:pt x="37183" y="4790"/>
                  </a:lnTo>
                  <a:lnTo>
                    <a:pt x="17843" y="17843"/>
                  </a:lnTo>
                  <a:lnTo>
                    <a:pt x="4790" y="37183"/>
                  </a:lnTo>
                  <a:lnTo>
                    <a:pt x="0" y="60832"/>
                  </a:lnTo>
                  <a:lnTo>
                    <a:pt x="0" y="649351"/>
                  </a:lnTo>
                  <a:lnTo>
                    <a:pt x="4790" y="673000"/>
                  </a:lnTo>
                  <a:lnTo>
                    <a:pt x="17843" y="692340"/>
                  </a:lnTo>
                  <a:lnTo>
                    <a:pt x="37183" y="705393"/>
                  </a:lnTo>
                  <a:lnTo>
                    <a:pt x="60832" y="710184"/>
                  </a:lnTo>
                  <a:lnTo>
                    <a:pt x="685926" y="710184"/>
                  </a:lnTo>
                  <a:lnTo>
                    <a:pt x="709576" y="705393"/>
                  </a:lnTo>
                  <a:lnTo>
                    <a:pt x="728916" y="692340"/>
                  </a:lnTo>
                  <a:lnTo>
                    <a:pt x="741969" y="673000"/>
                  </a:lnTo>
                  <a:lnTo>
                    <a:pt x="746760" y="649351"/>
                  </a:lnTo>
                  <a:lnTo>
                    <a:pt x="746760" y="60832"/>
                  </a:lnTo>
                  <a:lnTo>
                    <a:pt x="741969" y="37183"/>
                  </a:lnTo>
                  <a:lnTo>
                    <a:pt x="728916" y="17843"/>
                  </a:lnTo>
                  <a:lnTo>
                    <a:pt x="709576" y="4790"/>
                  </a:lnTo>
                  <a:lnTo>
                    <a:pt x="685926" y="0"/>
                  </a:lnTo>
                  <a:close/>
                </a:path>
              </a:pathLst>
            </a:custGeom>
            <a:solidFill>
              <a:srgbClr val="FFFFFF"/>
            </a:solidFill>
          </p:spPr>
          <p:txBody>
            <a:bodyPr wrap="square" lIns="0" tIns="0" rIns="0" bIns="0" rtlCol="0"/>
            <a:lstStyle/>
            <a:p>
              <a:endParaRPr sz="1662"/>
            </a:p>
          </p:txBody>
        </p:sp>
        <p:sp>
          <p:nvSpPr>
            <p:cNvPr id="103" name="object 58">
              <a:extLst>
                <a:ext uri="{FF2B5EF4-FFF2-40B4-BE49-F238E27FC236}">
                  <a16:creationId xmlns:a16="http://schemas.microsoft.com/office/drawing/2014/main" id="{6446B89E-DBA1-435D-8DA9-E78C8A1BEE6B}"/>
                </a:ext>
              </a:extLst>
            </p:cNvPr>
            <p:cNvSpPr/>
            <p:nvPr/>
          </p:nvSpPr>
          <p:spPr>
            <a:xfrm>
              <a:off x="1856994" y="4648962"/>
              <a:ext cx="746760" cy="710565"/>
            </a:xfrm>
            <a:custGeom>
              <a:avLst/>
              <a:gdLst/>
              <a:ahLst/>
              <a:cxnLst/>
              <a:rect l="l" t="t" r="r" b="b"/>
              <a:pathLst>
                <a:path w="746760" h="710564">
                  <a:moveTo>
                    <a:pt x="0" y="60832"/>
                  </a:moveTo>
                  <a:lnTo>
                    <a:pt x="4790" y="37183"/>
                  </a:lnTo>
                  <a:lnTo>
                    <a:pt x="17843" y="17843"/>
                  </a:lnTo>
                  <a:lnTo>
                    <a:pt x="37183" y="4790"/>
                  </a:lnTo>
                  <a:lnTo>
                    <a:pt x="60832" y="0"/>
                  </a:lnTo>
                  <a:lnTo>
                    <a:pt x="685926" y="0"/>
                  </a:lnTo>
                  <a:lnTo>
                    <a:pt x="709576" y="4790"/>
                  </a:lnTo>
                  <a:lnTo>
                    <a:pt x="728916" y="17843"/>
                  </a:lnTo>
                  <a:lnTo>
                    <a:pt x="741969" y="37183"/>
                  </a:lnTo>
                  <a:lnTo>
                    <a:pt x="746760" y="60832"/>
                  </a:lnTo>
                  <a:lnTo>
                    <a:pt x="746760" y="649351"/>
                  </a:lnTo>
                  <a:lnTo>
                    <a:pt x="741969" y="673000"/>
                  </a:lnTo>
                  <a:lnTo>
                    <a:pt x="728916" y="692340"/>
                  </a:lnTo>
                  <a:lnTo>
                    <a:pt x="709576" y="705393"/>
                  </a:lnTo>
                  <a:lnTo>
                    <a:pt x="685926" y="710184"/>
                  </a:lnTo>
                  <a:lnTo>
                    <a:pt x="60832" y="710184"/>
                  </a:lnTo>
                  <a:lnTo>
                    <a:pt x="37183" y="705393"/>
                  </a:lnTo>
                  <a:lnTo>
                    <a:pt x="17843" y="692340"/>
                  </a:lnTo>
                  <a:lnTo>
                    <a:pt x="4790" y="673000"/>
                  </a:lnTo>
                  <a:lnTo>
                    <a:pt x="0" y="649351"/>
                  </a:lnTo>
                  <a:lnTo>
                    <a:pt x="0" y="60832"/>
                  </a:lnTo>
                  <a:close/>
                </a:path>
              </a:pathLst>
            </a:custGeom>
            <a:ln w="25908">
              <a:solidFill>
                <a:srgbClr val="385D89"/>
              </a:solidFill>
              <a:prstDash val="sysDot"/>
            </a:ln>
          </p:spPr>
          <p:txBody>
            <a:bodyPr wrap="square" lIns="0" tIns="0" rIns="0" bIns="0" rtlCol="0"/>
            <a:lstStyle/>
            <a:p>
              <a:endParaRPr sz="1662"/>
            </a:p>
          </p:txBody>
        </p:sp>
      </p:grpSp>
      <p:sp>
        <p:nvSpPr>
          <p:cNvPr id="117" name="object 72">
            <a:extLst>
              <a:ext uri="{FF2B5EF4-FFF2-40B4-BE49-F238E27FC236}">
                <a16:creationId xmlns:a16="http://schemas.microsoft.com/office/drawing/2014/main" id="{BC554B80-E7E1-4A8A-A1DB-1AAF738AF03F}"/>
              </a:ext>
            </a:extLst>
          </p:cNvPr>
          <p:cNvSpPr txBox="1"/>
          <p:nvPr/>
        </p:nvSpPr>
        <p:spPr>
          <a:xfrm>
            <a:off x="264171" y="3032804"/>
            <a:ext cx="1810280" cy="197095"/>
          </a:xfrm>
          <a:prstGeom prst="rect">
            <a:avLst/>
          </a:prstGeom>
        </p:spPr>
        <p:txBody>
          <a:bodyPr vert="horz" wrap="square" lIns="0" tIns="12309" rIns="0" bIns="0" rtlCol="0">
            <a:spAutoFit/>
          </a:bodyPr>
          <a:lstStyle/>
          <a:p>
            <a:pPr marL="11723">
              <a:spcBef>
                <a:spcPts val="97"/>
              </a:spcBef>
            </a:pPr>
            <a:r>
              <a:rPr sz="1200" spc="-9" dirty="0">
                <a:latin typeface="Meiryo UI"/>
                <a:cs typeface="Meiryo UI"/>
              </a:rPr>
              <a:t>２病院×１床</a:t>
            </a:r>
            <a:r>
              <a:rPr sz="1200" dirty="0">
                <a:latin typeface="Meiryo UI"/>
                <a:cs typeface="Meiryo UI"/>
              </a:rPr>
              <a:t>＝</a:t>
            </a:r>
            <a:r>
              <a:rPr sz="1200" spc="46" dirty="0">
                <a:latin typeface="Meiryo UI"/>
                <a:cs typeface="Meiryo UI"/>
              </a:rPr>
              <a:t> 合計２床</a:t>
            </a:r>
            <a:endParaRPr sz="1200" dirty="0">
              <a:latin typeface="Meiryo UI"/>
              <a:cs typeface="Meiryo UI"/>
            </a:endParaRPr>
          </a:p>
        </p:txBody>
      </p:sp>
      <p:grpSp>
        <p:nvGrpSpPr>
          <p:cNvPr id="172" name="object 127">
            <a:extLst>
              <a:ext uri="{FF2B5EF4-FFF2-40B4-BE49-F238E27FC236}">
                <a16:creationId xmlns:a16="http://schemas.microsoft.com/office/drawing/2014/main" id="{775B2DE4-6D2B-4034-9A24-74D2DF2EB8F3}"/>
              </a:ext>
            </a:extLst>
          </p:cNvPr>
          <p:cNvGrpSpPr/>
          <p:nvPr/>
        </p:nvGrpSpPr>
        <p:grpSpPr>
          <a:xfrm>
            <a:off x="1515962" y="3368743"/>
            <a:ext cx="1035030" cy="1591759"/>
            <a:chOff x="1927860" y="3576065"/>
            <a:chExt cx="1121283" cy="1724406"/>
          </a:xfrm>
        </p:grpSpPr>
        <p:sp>
          <p:nvSpPr>
            <p:cNvPr id="173" name="object 128">
              <a:extLst>
                <a:ext uri="{FF2B5EF4-FFF2-40B4-BE49-F238E27FC236}">
                  <a16:creationId xmlns:a16="http://schemas.microsoft.com/office/drawing/2014/main" id="{5F42CC85-F496-4214-AAD1-CE331750F7F8}"/>
                </a:ext>
              </a:extLst>
            </p:cNvPr>
            <p:cNvSpPr/>
            <p:nvPr/>
          </p:nvSpPr>
          <p:spPr>
            <a:xfrm>
              <a:off x="2049018" y="3576065"/>
              <a:ext cx="1000125" cy="939165"/>
            </a:xfrm>
            <a:custGeom>
              <a:avLst/>
              <a:gdLst/>
              <a:ahLst/>
              <a:cxnLst/>
              <a:rect l="l" t="t" r="r" b="b"/>
              <a:pathLst>
                <a:path w="1000125" h="939164">
                  <a:moveTo>
                    <a:pt x="919226" y="0"/>
                  </a:moveTo>
                  <a:lnTo>
                    <a:pt x="80518" y="0"/>
                  </a:lnTo>
                  <a:lnTo>
                    <a:pt x="49184" y="6330"/>
                  </a:lnTo>
                  <a:lnTo>
                    <a:pt x="23590" y="23590"/>
                  </a:lnTo>
                  <a:lnTo>
                    <a:pt x="6330" y="49184"/>
                  </a:lnTo>
                  <a:lnTo>
                    <a:pt x="0" y="80518"/>
                  </a:lnTo>
                  <a:lnTo>
                    <a:pt x="0" y="858266"/>
                  </a:lnTo>
                  <a:lnTo>
                    <a:pt x="6330" y="889599"/>
                  </a:lnTo>
                  <a:lnTo>
                    <a:pt x="23590" y="915193"/>
                  </a:lnTo>
                  <a:lnTo>
                    <a:pt x="49184" y="932453"/>
                  </a:lnTo>
                  <a:lnTo>
                    <a:pt x="80518" y="938784"/>
                  </a:lnTo>
                  <a:lnTo>
                    <a:pt x="919226" y="938784"/>
                  </a:lnTo>
                  <a:lnTo>
                    <a:pt x="950559" y="932453"/>
                  </a:lnTo>
                  <a:lnTo>
                    <a:pt x="976153" y="915193"/>
                  </a:lnTo>
                  <a:lnTo>
                    <a:pt x="993413" y="889599"/>
                  </a:lnTo>
                  <a:lnTo>
                    <a:pt x="999744" y="858266"/>
                  </a:lnTo>
                  <a:lnTo>
                    <a:pt x="999744" y="80518"/>
                  </a:lnTo>
                  <a:lnTo>
                    <a:pt x="993413" y="49184"/>
                  </a:lnTo>
                  <a:lnTo>
                    <a:pt x="976153" y="23590"/>
                  </a:lnTo>
                  <a:lnTo>
                    <a:pt x="950559" y="6330"/>
                  </a:lnTo>
                  <a:lnTo>
                    <a:pt x="919226" y="0"/>
                  </a:lnTo>
                  <a:close/>
                </a:path>
              </a:pathLst>
            </a:custGeom>
            <a:solidFill>
              <a:srgbClr val="FFFFFF"/>
            </a:solidFill>
          </p:spPr>
          <p:txBody>
            <a:bodyPr wrap="square" lIns="0" tIns="0" rIns="0" bIns="0" rtlCol="0"/>
            <a:lstStyle/>
            <a:p>
              <a:endParaRPr sz="1662"/>
            </a:p>
          </p:txBody>
        </p:sp>
        <p:sp>
          <p:nvSpPr>
            <p:cNvPr id="174" name="object 129">
              <a:extLst>
                <a:ext uri="{FF2B5EF4-FFF2-40B4-BE49-F238E27FC236}">
                  <a16:creationId xmlns:a16="http://schemas.microsoft.com/office/drawing/2014/main" id="{61958E2A-877F-4A91-9D1F-B4229E195432}"/>
                </a:ext>
              </a:extLst>
            </p:cNvPr>
            <p:cNvSpPr/>
            <p:nvPr/>
          </p:nvSpPr>
          <p:spPr>
            <a:xfrm>
              <a:off x="2049018" y="3576065"/>
              <a:ext cx="1000125" cy="939165"/>
            </a:xfrm>
            <a:custGeom>
              <a:avLst/>
              <a:gdLst/>
              <a:ahLst/>
              <a:cxnLst/>
              <a:rect l="l" t="t" r="r" b="b"/>
              <a:pathLst>
                <a:path w="1000125" h="939164">
                  <a:moveTo>
                    <a:pt x="0" y="80518"/>
                  </a:moveTo>
                  <a:lnTo>
                    <a:pt x="6330" y="49184"/>
                  </a:lnTo>
                  <a:lnTo>
                    <a:pt x="23590" y="23590"/>
                  </a:lnTo>
                  <a:lnTo>
                    <a:pt x="49184" y="6330"/>
                  </a:lnTo>
                  <a:lnTo>
                    <a:pt x="80518" y="0"/>
                  </a:lnTo>
                  <a:lnTo>
                    <a:pt x="919226" y="0"/>
                  </a:lnTo>
                  <a:lnTo>
                    <a:pt x="950559" y="6330"/>
                  </a:lnTo>
                  <a:lnTo>
                    <a:pt x="976153" y="23590"/>
                  </a:lnTo>
                  <a:lnTo>
                    <a:pt x="993413" y="49184"/>
                  </a:lnTo>
                  <a:lnTo>
                    <a:pt x="999744" y="80518"/>
                  </a:lnTo>
                  <a:lnTo>
                    <a:pt x="999744" y="858266"/>
                  </a:lnTo>
                  <a:lnTo>
                    <a:pt x="993413" y="889599"/>
                  </a:lnTo>
                  <a:lnTo>
                    <a:pt x="976153" y="915193"/>
                  </a:lnTo>
                  <a:lnTo>
                    <a:pt x="950559" y="932453"/>
                  </a:lnTo>
                  <a:lnTo>
                    <a:pt x="919226" y="938784"/>
                  </a:lnTo>
                  <a:lnTo>
                    <a:pt x="80518" y="938784"/>
                  </a:lnTo>
                  <a:lnTo>
                    <a:pt x="49184" y="932453"/>
                  </a:lnTo>
                  <a:lnTo>
                    <a:pt x="23590" y="915193"/>
                  </a:lnTo>
                  <a:lnTo>
                    <a:pt x="6330" y="889599"/>
                  </a:lnTo>
                  <a:lnTo>
                    <a:pt x="0" y="858266"/>
                  </a:lnTo>
                  <a:lnTo>
                    <a:pt x="0" y="80518"/>
                  </a:lnTo>
                  <a:close/>
                </a:path>
              </a:pathLst>
            </a:custGeom>
            <a:ln w="25908">
              <a:solidFill>
                <a:srgbClr val="385D89"/>
              </a:solidFill>
              <a:prstDash val="sysDot"/>
            </a:ln>
          </p:spPr>
          <p:txBody>
            <a:bodyPr wrap="square" lIns="0" tIns="0" rIns="0" bIns="0" rtlCol="0"/>
            <a:lstStyle/>
            <a:p>
              <a:endParaRPr sz="1662"/>
            </a:p>
          </p:txBody>
        </p:sp>
        <p:pic>
          <p:nvPicPr>
            <p:cNvPr id="175" name="object 130">
              <a:extLst>
                <a:ext uri="{FF2B5EF4-FFF2-40B4-BE49-F238E27FC236}">
                  <a16:creationId xmlns:a16="http://schemas.microsoft.com/office/drawing/2014/main" id="{BAB7D478-1888-4140-929B-C4A3A2F10199}"/>
                </a:ext>
              </a:extLst>
            </p:cNvPr>
            <p:cNvPicPr/>
            <p:nvPr/>
          </p:nvPicPr>
          <p:blipFill>
            <a:blip r:embed="rId14" cstate="print"/>
            <a:stretch>
              <a:fillRect/>
            </a:stretch>
          </p:blipFill>
          <p:spPr>
            <a:xfrm>
              <a:off x="2083308" y="3621023"/>
              <a:ext cx="931163" cy="769619"/>
            </a:xfrm>
            <a:prstGeom prst="rect">
              <a:avLst/>
            </a:prstGeom>
          </p:spPr>
        </p:pic>
        <p:sp>
          <p:nvSpPr>
            <p:cNvPr id="176" name="object 131">
              <a:extLst>
                <a:ext uri="{FF2B5EF4-FFF2-40B4-BE49-F238E27FC236}">
                  <a16:creationId xmlns:a16="http://schemas.microsoft.com/office/drawing/2014/main" id="{4F3A78C6-F73E-4EB4-B1BC-E6A09046ADEA}"/>
                </a:ext>
              </a:extLst>
            </p:cNvPr>
            <p:cNvSpPr/>
            <p:nvPr/>
          </p:nvSpPr>
          <p:spPr>
            <a:xfrm>
              <a:off x="2078736" y="3616451"/>
              <a:ext cx="940435" cy="779145"/>
            </a:xfrm>
            <a:custGeom>
              <a:avLst/>
              <a:gdLst/>
              <a:ahLst/>
              <a:cxnLst/>
              <a:rect l="l" t="t" r="r" b="b"/>
              <a:pathLst>
                <a:path w="940435" h="779145">
                  <a:moveTo>
                    <a:pt x="0" y="778764"/>
                  </a:moveTo>
                  <a:lnTo>
                    <a:pt x="940308" y="778764"/>
                  </a:lnTo>
                  <a:lnTo>
                    <a:pt x="940308" y="0"/>
                  </a:lnTo>
                  <a:lnTo>
                    <a:pt x="0" y="0"/>
                  </a:lnTo>
                  <a:lnTo>
                    <a:pt x="0" y="778764"/>
                  </a:lnTo>
                  <a:close/>
                </a:path>
              </a:pathLst>
            </a:custGeom>
            <a:ln w="9144">
              <a:solidFill>
                <a:srgbClr val="FFFFFF"/>
              </a:solidFill>
            </a:ln>
          </p:spPr>
          <p:txBody>
            <a:bodyPr wrap="square" lIns="0" tIns="0" rIns="0" bIns="0" rtlCol="0"/>
            <a:lstStyle/>
            <a:p>
              <a:endParaRPr sz="1662"/>
            </a:p>
          </p:txBody>
        </p:sp>
        <p:pic>
          <p:nvPicPr>
            <p:cNvPr id="178" name="object 133">
              <a:extLst>
                <a:ext uri="{FF2B5EF4-FFF2-40B4-BE49-F238E27FC236}">
                  <a16:creationId xmlns:a16="http://schemas.microsoft.com/office/drawing/2014/main" id="{F6625CD4-E338-400F-B559-861F0A36F611}"/>
                </a:ext>
              </a:extLst>
            </p:cNvPr>
            <p:cNvPicPr/>
            <p:nvPr/>
          </p:nvPicPr>
          <p:blipFill>
            <a:blip r:embed="rId15" cstate="print"/>
            <a:stretch>
              <a:fillRect/>
            </a:stretch>
          </p:blipFill>
          <p:spPr>
            <a:xfrm>
              <a:off x="1927860" y="4642103"/>
              <a:ext cx="577595" cy="658368"/>
            </a:xfrm>
            <a:prstGeom prst="rect">
              <a:avLst/>
            </a:prstGeom>
          </p:spPr>
        </p:pic>
      </p:grpSp>
      <p:sp>
        <p:nvSpPr>
          <p:cNvPr id="258" name="object 213">
            <a:extLst>
              <a:ext uri="{FF2B5EF4-FFF2-40B4-BE49-F238E27FC236}">
                <a16:creationId xmlns:a16="http://schemas.microsoft.com/office/drawing/2014/main" id="{6E67590F-871F-402C-B7A2-2B870BBADA8C}"/>
              </a:ext>
            </a:extLst>
          </p:cNvPr>
          <p:cNvSpPr txBox="1"/>
          <p:nvPr/>
        </p:nvSpPr>
        <p:spPr>
          <a:xfrm>
            <a:off x="547508" y="1807698"/>
            <a:ext cx="1750546" cy="227873"/>
          </a:xfrm>
          <a:prstGeom prst="rect">
            <a:avLst/>
          </a:prstGeom>
        </p:spPr>
        <p:txBody>
          <a:bodyPr vert="horz" wrap="square" lIns="0" tIns="12309" rIns="0" bIns="0" rtlCol="0">
            <a:spAutoFit/>
          </a:bodyPr>
          <a:lstStyle/>
          <a:p>
            <a:pPr marL="11723">
              <a:spcBef>
                <a:spcPts val="97"/>
              </a:spcBef>
            </a:pPr>
            <a:r>
              <a:rPr sz="1400" spc="-5" dirty="0">
                <a:latin typeface="Meiryo UI"/>
                <a:cs typeface="Meiryo UI"/>
              </a:rPr>
              <a:t>※輪番制で府内</a:t>
            </a:r>
            <a:r>
              <a:rPr sz="1400" spc="-18" dirty="0">
                <a:latin typeface="Meiryo UI"/>
                <a:cs typeface="Meiryo UI"/>
              </a:rPr>
              <a:t>2</a:t>
            </a:r>
            <a:r>
              <a:rPr sz="1400" spc="-23" dirty="0">
                <a:latin typeface="Meiryo UI"/>
                <a:cs typeface="Meiryo UI"/>
              </a:rPr>
              <a:t>病院</a:t>
            </a:r>
            <a:endParaRPr sz="1400" dirty="0">
              <a:latin typeface="Meiryo UI"/>
              <a:cs typeface="Meiryo UI"/>
            </a:endParaRPr>
          </a:p>
        </p:txBody>
      </p:sp>
      <p:sp>
        <p:nvSpPr>
          <p:cNvPr id="261" name="object 35">
            <a:extLst>
              <a:ext uri="{FF2B5EF4-FFF2-40B4-BE49-F238E27FC236}">
                <a16:creationId xmlns:a16="http://schemas.microsoft.com/office/drawing/2014/main" id="{C9F8BF37-2013-466E-81B6-C4E8AE83FD22}"/>
              </a:ext>
            </a:extLst>
          </p:cNvPr>
          <p:cNvSpPr/>
          <p:nvPr/>
        </p:nvSpPr>
        <p:spPr>
          <a:xfrm>
            <a:off x="2140895" y="4272943"/>
            <a:ext cx="269045" cy="557432"/>
          </a:xfrm>
          <a:custGeom>
            <a:avLst/>
            <a:gdLst/>
            <a:ahLst/>
            <a:cxnLst/>
            <a:rect l="l" t="t" r="r" b="b"/>
            <a:pathLst>
              <a:path w="291464" h="603885">
                <a:moveTo>
                  <a:pt x="0" y="506983"/>
                </a:moveTo>
                <a:lnTo>
                  <a:pt x="143891" y="506983"/>
                </a:lnTo>
                <a:lnTo>
                  <a:pt x="143891" y="106044"/>
                </a:lnTo>
                <a:lnTo>
                  <a:pt x="93218" y="106044"/>
                </a:lnTo>
                <a:lnTo>
                  <a:pt x="192150" y="0"/>
                </a:lnTo>
                <a:lnTo>
                  <a:pt x="291084" y="106044"/>
                </a:lnTo>
                <a:lnTo>
                  <a:pt x="240411" y="106044"/>
                </a:lnTo>
                <a:lnTo>
                  <a:pt x="240411" y="603503"/>
                </a:lnTo>
                <a:lnTo>
                  <a:pt x="0" y="603503"/>
                </a:lnTo>
                <a:lnTo>
                  <a:pt x="0" y="506983"/>
                </a:lnTo>
                <a:close/>
              </a:path>
            </a:pathLst>
          </a:custGeom>
          <a:solidFill>
            <a:srgbClr val="92D050"/>
          </a:solidFill>
          <a:ln w="9144">
            <a:solidFill>
              <a:srgbClr val="97B853"/>
            </a:solidFill>
          </a:ln>
        </p:spPr>
        <p:txBody>
          <a:bodyPr wrap="square" lIns="0" tIns="0" rIns="0" bIns="0" rtlCol="0"/>
          <a:lstStyle/>
          <a:p>
            <a:endParaRPr sz="1662"/>
          </a:p>
        </p:txBody>
      </p:sp>
      <p:sp>
        <p:nvSpPr>
          <p:cNvPr id="263" name="object 97">
            <a:extLst>
              <a:ext uri="{FF2B5EF4-FFF2-40B4-BE49-F238E27FC236}">
                <a16:creationId xmlns:a16="http://schemas.microsoft.com/office/drawing/2014/main" id="{B4374402-3A46-4A02-98BD-21DF3DA380B3}"/>
              </a:ext>
            </a:extLst>
          </p:cNvPr>
          <p:cNvSpPr/>
          <p:nvPr/>
        </p:nvSpPr>
        <p:spPr>
          <a:xfrm>
            <a:off x="1863713" y="2082752"/>
            <a:ext cx="785446" cy="865163"/>
          </a:xfrm>
          <a:custGeom>
            <a:avLst/>
            <a:gdLst/>
            <a:ahLst/>
            <a:cxnLst/>
            <a:rect l="l" t="t" r="r" b="b"/>
            <a:pathLst>
              <a:path w="850900" h="937260">
                <a:moveTo>
                  <a:pt x="0" y="72898"/>
                </a:moveTo>
                <a:lnTo>
                  <a:pt x="5728" y="44523"/>
                </a:lnTo>
                <a:lnTo>
                  <a:pt x="21351" y="21351"/>
                </a:lnTo>
                <a:lnTo>
                  <a:pt x="44523" y="5728"/>
                </a:lnTo>
                <a:lnTo>
                  <a:pt x="72897" y="0"/>
                </a:lnTo>
                <a:lnTo>
                  <a:pt x="777494" y="0"/>
                </a:lnTo>
                <a:lnTo>
                  <a:pt x="805868" y="5728"/>
                </a:lnTo>
                <a:lnTo>
                  <a:pt x="829040" y="21351"/>
                </a:lnTo>
                <a:lnTo>
                  <a:pt x="844663" y="44523"/>
                </a:lnTo>
                <a:lnTo>
                  <a:pt x="850391" y="72898"/>
                </a:lnTo>
                <a:lnTo>
                  <a:pt x="850391" y="864362"/>
                </a:lnTo>
                <a:lnTo>
                  <a:pt x="844663" y="892736"/>
                </a:lnTo>
                <a:lnTo>
                  <a:pt x="829040" y="915908"/>
                </a:lnTo>
                <a:lnTo>
                  <a:pt x="805868" y="931531"/>
                </a:lnTo>
                <a:lnTo>
                  <a:pt x="777494" y="937260"/>
                </a:lnTo>
                <a:lnTo>
                  <a:pt x="72897" y="937260"/>
                </a:lnTo>
                <a:lnTo>
                  <a:pt x="44523" y="931531"/>
                </a:lnTo>
                <a:lnTo>
                  <a:pt x="21351" y="915908"/>
                </a:lnTo>
                <a:lnTo>
                  <a:pt x="5728" y="892736"/>
                </a:lnTo>
                <a:lnTo>
                  <a:pt x="0" y="864362"/>
                </a:lnTo>
                <a:lnTo>
                  <a:pt x="0" y="72898"/>
                </a:lnTo>
                <a:close/>
              </a:path>
            </a:pathLst>
          </a:custGeom>
          <a:ln w="25908">
            <a:solidFill>
              <a:srgbClr val="385D89"/>
            </a:solidFill>
            <a:prstDash val="sysDot"/>
          </a:ln>
        </p:spPr>
        <p:txBody>
          <a:bodyPr wrap="square" lIns="0" tIns="0" rIns="0" bIns="0" rtlCol="0"/>
          <a:lstStyle/>
          <a:p>
            <a:endParaRPr sz="1662"/>
          </a:p>
        </p:txBody>
      </p:sp>
      <p:pic>
        <p:nvPicPr>
          <p:cNvPr id="264" name="object 104">
            <a:extLst>
              <a:ext uri="{FF2B5EF4-FFF2-40B4-BE49-F238E27FC236}">
                <a16:creationId xmlns:a16="http://schemas.microsoft.com/office/drawing/2014/main" id="{C0B98D86-B1E0-4D3B-9C56-8B92BC6364AA}"/>
              </a:ext>
            </a:extLst>
          </p:cNvPr>
          <p:cNvPicPr/>
          <p:nvPr/>
        </p:nvPicPr>
        <p:blipFill>
          <a:blip r:embed="rId16" cstate="print"/>
          <a:stretch>
            <a:fillRect/>
          </a:stretch>
        </p:blipFill>
        <p:spPr>
          <a:xfrm>
            <a:off x="1900582" y="2120578"/>
            <a:ext cx="746994" cy="77935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6F7CAC6-5046-414B-807E-0D38EC0036F1}"/>
              </a:ext>
            </a:extLst>
          </p:cNvPr>
          <p:cNvSpPr>
            <a:spLocks noGrp="1"/>
          </p:cNvSpPr>
          <p:nvPr>
            <p:ph type="sldNum" sz="quarter" idx="12"/>
          </p:nvPr>
        </p:nvSpPr>
        <p:spPr/>
        <p:txBody>
          <a:bodyPr/>
          <a:lstStyle/>
          <a:p>
            <a:fld id="{DDCB4138-2453-48FB-9515-BFDF6E7AA310}" type="slidenum">
              <a:rPr kumimoji="1" lang="ja-JP" altLang="en-US" smtClean="0"/>
              <a:t>4</a:t>
            </a:fld>
            <a:endParaRPr kumimoji="1" lang="ja-JP" altLang="en-US"/>
          </a:p>
        </p:txBody>
      </p:sp>
      <p:graphicFrame>
        <p:nvGraphicFramePr>
          <p:cNvPr id="3" name="表 2">
            <a:extLst>
              <a:ext uri="{FF2B5EF4-FFF2-40B4-BE49-F238E27FC236}">
                <a16:creationId xmlns:a16="http://schemas.microsoft.com/office/drawing/2014/main" id="{E2BF2695-572E-4690-9CD8-50DD47D1FC83}"/>
              </a:ext>
            </a:extLst>
          </p:cNvPr>
          <p:cNvGraphicFramePr>
            <a:graphicFrameLocks noGrp="1"/>
          </p:cNvGraphicFramePr>
          <p:nvPr>
            <p:extLst>
              <p:ext uri="{D42A27DB-BD31-4B8C-83A1-F6EECF244321}">
                <p14:modId xmlns:p14="http://schemas.microsoft.com/office/powerpoint/2010/main" val="1484420846"/>
              </p:ext>
            </p:extLst>
          </p:nvPr>
        </p:nvGraphicFramePr>
        <p:xfrm>
          <a:off x="179511" y="0"/>
          <a:ext cx="8856984" cy="6289490"/>
        </p:xfrm>
        <a:graphic>
          <a:graphicData uri="http://schemas.openxmlformats.org/drawingml/2006/table">
            <a:tbl>
              <a:tblPr/>
              <a:tblGrid>
                <a:gridCol w="744284">
                  <a:extLst>
                    <a:ext uri="{9D8B030D-6E8A-4147-A177-3AD203B41FA5}">
                      <a16:colId xmlns:a16="http://schemas.microsoft.com/office/drawing/2014/main" val="234799013"/>
                    </a:ext>
                  </a:extLst>
                </a:gridCol>
                <a:gridCol w="1309940">
                  <a:extLst>
                    <a:ext uri="{9D8B030D-6E8A-4147-A177-3AD203B41FA5}">
                      <a16:colId xmlns:a16="http://schemas.microsoft.com/office/drawing/2014/main" val="3277018121"/>
                    </a:ext>
                  </a:extLst>
                </a:gridCol>
                <a:gridCol w="1652311">
                  <a:extLst>
                    <a:ext uri="{9D8B030D-6E8A-4147-A177-3AD203B41FA5}">
                      <a16:colId xmlns:a16="http://schemas.microsoft.com/office/drawing/2014/main" val="1953335192"/>
                    </a:ext>
                  </a:extLst>
                </a:gridCol>
                <a:gridCol w="5150449">
                  <a:extLst>
                    <a:ext uri="{9D8B030D-6E8A-4147-A177-3AD203B41FA5}">
                      <a16:colId xmlns:a16="http://schemas.microsoft.com/office/drawing/2014/main" val="1592563130"/>
                    </a:ext>
                  </a:extLst>
                </a:gridCol>
              </a:tblGrid>
              <a:tr h="968898">
                <a:tc gridSpan="4">
                  <a:txBody>
                    <a:bodyPr/>
                    <a:lstStyle/>
                    <a:p>
                      <a:pPr algn="ctr" fontAlgn="ctr"/>
                      <a:r>
                        <a:rPr lang="zh-TW" altLang="en-US" sz="3200" b="1" i="0" u="none" strike="noStrike" dirty="0">
                          <a:effectLst/>
                          <a:latin typeface="ＭＳ Ｐゴシック" panose="020B0600070205080204" pitchFamily="50" charset="-128"/>
                          <a:ea typeface="ＭＳ Ｐゴシック" panose="020B0600070205080204" pitchFamily="50" charset="-128"/>
                        </a:rPr>
                        <a:t>合併症支援精神科病院一覧</a:t>
                      </a:r>
                    </a:p>
                  </a:txBody>
                  <a:tcPr marL="8176" marR="8176" marT="8176"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9196318"/>
                  </a:ext>
                </a:extLst>
              </a:tr>
              <a:tr h="207143">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番号</a:t>
                      </a:r>
                    </a:p>
                  </a:txBody>
                  <a:tcPr marL="8176" marR="8176" marT="81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圏域</a:t>
                      </a:r>
                    </a:p>
                  </a:txBody>
                  <a:tcPr marL="8176" marR="8176" marT="81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所在地</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病　　院　　名</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extLst>
                  <a:ext uri="{0D108BD9-81ED-4DB2-BD59-A6C34878D82A}">
                    <a16:rowId xmlns:a16="http://schemas.microsoft.com/office/drawing/2014/main" val="1463481102"/>
                  </a:ext>
                </a:extLst>
              </a:tr>
              <a:tr h="311829">
                <a:tc>
                  <a:txBody>
                    <a:bodyPr/>
                    <a:lstStyle/>
                    <a:p>
                      <a:pPr algn="ctr" fontAlgn="ctr"/>
                      <a:r>
                        <a:rPr lang="en-US" altLang="ja-JP" sz="2000" b="0" i="0" u="none" strike="noStrike">
                          <a:effectLst/>
                          <a:latin typeface="ＭＳ Ｐゴシック" panose="020B0600070205080204" pitchFamily="50" charset="-128"/>
                          <a:ea typeface="ＭＳ Ｐゴシック" panose="020B0600070205080204" pitchFamily="50" charset="-128"/>
                        </a:rPr>
                        <a:t>1</a:t>
                      </a:r>
                    </a:p>
                  </a:txBody>
                  <a:tcPr marL="8176" marR="8176" marT="81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豊能</a:t>
                      </a:r>
                    </a:p>
                  </a:txBody>
                  <a:tcPr marL="8176" marR="8176" marT="81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豊中市</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さわ病院</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400433475"/>
                  </a:ext>
                </a:extLst>
              </a:tr>
              <a:tr h="311829">
                <a:tc>
                  <a:txBody>
                    <a:bodyPr/>
                    <a:lstStyle/>
                    <a:p>
                      <a:pPr algn="ctr" fontAlgn="ctr"/>
                      <a:r>
                        <a:rPr lang="en-US" altLang="ja-JP" sz="2000" b="0" i="0" u="none" strike="noStrike">
                          <a:effectLst/>
                          <a:latin typeface="ＭＳ Ｐゴシック" panose="020B0600070205080204" pitchFamily="50" charset="-128"/>
                          <a:ea typeface="ＭＳ Ｐゴシック" panose="020B0600070205080204" pitchFamily="50" charset="-128"/>
                        </a:rPr>
                        <a:t>2</a:t>
                      </a:r>
                    </a:p>
                  </a:txBody>
                  <a:tcPr marL="8176" marR="8176" marT="81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豊能</a:t>
                      </a:r>
                    </a:p>
                  </a:txBody>
                  <a:tcPr marL="8176" marR="8176" marT="81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豊中市</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小曽根病院</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690710316"/>
                  </a:ext>
                </a:extLst>
              </a:tr>
              <a:tr h="311829">
                <a:tc>
                  <a:txBody>
                    <a:bodyPr/>
                    <a:lstStyle/>
                    <a:p>
                      <a:pPr algn="ctr" fontAlgn="ctr"/>
                      <a:r>
                        <a:rPr lang="en-US" altLang="ja-JP" sz="2000" b="0" i="0" u="none" strike="noStrike">
                          <a:effectLst/>
                          <a:latin typeface="ＭＳ Ｐゴシック" panose="020B0600070205080204" pitchFamily="50" charset="-128"/>
                          <a:ea typeface="ＭＳ Ｐゴシック" panose="020B0600070205080204" pitchFamily="50" charset="-128"/>
                        </a:rPr>
                        <a:t>3</a:t>
                      </a:r>
                    </a:p>
                  </a:txBody>
                  <a:tcPr marL="8176" marR="8176" marT="81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豊能</a:t>
                      </a:r>
                    </a:p>
                  </a:txBody>
                  <a:tcPr marL="8176" marR="8176" marT="81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吹田市</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榎坂病院</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673991600"/>
                  </a:ext>
                </a:extLst>
              </a:tr>
              <a:tr h="311829">
                <a:tc>
                  <a:txBody>
                    <a:bodyPr/>
                    <a:lstStyle/>
                    <a:p>
                      <a:pPr algn="ctr" fontAlgn="ctr"/>
                      <a:r>
                        <a:rPr lang="en-US" altLang="ja-JP" sz="2000" b="0" i="0" u="none" strike="noStrike">
                          <a:effectLst/>
                          <a:latin typeface="ＭＳ Ｐゴシック" panose="020B0600070205080204" pitchFamily="50" charset="-128"/>
                          <a:ea typeface="ＭＳ Ｐゴシック" panose="020B0600070205080204" pitchFamily="50" charset="-128"/>
                        </a:rPr>
                        <a:t>4</a:t>
                      </a:r>
                    </a:p>
                  </a:txBody>
                  <a:tcPr marL="8176" marR="8176" marT="81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三島</a:t>
                      </a:r>
                    </a:p>
                  </a:txBody>
                  <a:tcPr marL="8176" marR="8176" marT="81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茨木市</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zh-TW" altLang="en-US" sz="2000" b="0" i="0" u="none" strike="noStrike" dirty="0">
                          <a:effectLst/>
                          <a:latin typeface="ＭＳ Ｐゴシック" panose="020B0600070205080204" pitchFamily="50" charset="-128"/>
                          <a:ea typeface="ＭＳ Ｐゴシック" panose="020B0600070205080204" pitchFamily="50" charset="-128"/>
                        </a:rPr>
                        <a:t>藍野花園病院</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293228466"/>
                  </a:ext>
                </a:extLst>
              </a:tr>
              <a:tr h="311829">
                <a:tc>
                  <a:txBody>
                    <a:bodyPr/>
                    <a:lstStyle/>
                    <a:p>
                      <a:pPr algn="ctr" fontAlgn="ctr"/>
                      <a:r>
                        <a:rPr lang="en-US" altLang="ja-JP" sz="2000" b="0" i="0" u="none" strike="noStrike">
                          <a:effectLst/>
                          <a:latin typeface="ＭＳ Ｐゴシック" panose="020B0600070205080204" pitchFamily="50" charset="-128"/>
                          <a:ea typeface="ＭＳ Ｐゴシック" panose="020B0600070205080204" pitchFamily="50" charset="-128"/>
                        </a:rPr>
                        <a:t>5</a:t>
                      </a:r>
                    </a:p>
                  </a:txBody>
                  <a:tcPr marL="8176" marR="8176" marT="81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北河内</a:t>
                      </a:r>
                    </a:p>
                  </a:txBody>
                  <a:tcPr marL="8176" marR="8176" marT="81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寝屋川市</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ねや川サナトリウム</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44474550"/>
                  </a:ext>
                </a:extLst>
              </a:tr>
              <a:tr h="311829">
                <a:tc>
                  <a:txBody>
                    <a:bodyPr/>
                    <a:lstStyle/>
                    <a:p>
                      <a:pPr algn="ctr" fontAlgn="ctr"/>
                      <a:r>
                        <a:rPr lang="en-US" altLang="ja-JP" sz="2000" b="0" i="0" u="none" strike="noStrike">
                          <a:effectLst/>
                          <a:latin typeface="ＭＳ Ｐゴシック" panose="020B0600070205080204" pitchFamily="50" charset="-128"/>
                          <a:ea typeface="ＭＳ Ｐゴシック" panose="020B0600070205080204" pitchFamily="50" charset="-128"/>
                        </a:rPr>
                        <a:t>6</a:t>
                      </a:r>
                    </a:p>
                  </a:txBody>
                  <a:tcPr marL="8176" marR="8176" marT="81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中河内</a:t>
                      </a:r>
                    </a:p>
                  </a:txBody>
                  <a:tcPr marL="8176" marR="8176" marT="81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東大阪市</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小阪病院</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384347236"/>
                  </a:ext>
                </a:extLst>
              </a:tr>
              <a:tr h="311829">
                <a:tc>
                  <a:txBody>
                    <a:bodyPr/>
                    <a:lstStyle/>
                    <a:p>
                      <a:pPr algn="ctr" fontAlgn="ctr"/>
                      <a:r>
                        <a:rPr lang="en-US" altLang="ja-JP" sz="2000" b="0" i="0" u="none" strike="noStrike">
                          <a:effectLst/>
                          <a:latin typeface="ＭＳ Ｐゴシック" panose="020B0600070205080204" pitchFamily="50" charset="-128"/>
                          <a:ea typeface="ＭＳ Ｐゴシック" panose="020B0600070205080204" pitchFamily="50" charset="-128"/>
                        </a:rPr>
                        <a:t>7</a:t>
                      </a:r>
                    </a:p>
                  </a:txBody>
                  <a:tcPr marL="8176" marR="8176" marT="81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南河内</a:t>
                      </a:r>
                    </a:p>
                  </a:txBody>
                  <a:tcPr marL="8176" marR="8176" marT="81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羽曳野市</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丹比荘病院</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457898586"/>
                  </a:ext>
                </a:extLst>
              </a:tr>
              <a:tr h="311829">
                <a:tc>
                  <a:txBody>
                    <a:bodyPr/>
                    <a:lstStyle/>
                    <a:p>
                      <a:pPr algn="ctr" fontAlgn="ctr"/>
                      <a:r>
                        <a:rPr lang="en-US" altLang="ja-JP" sz="2000" b="0" i="0" u="none" strike="noStrike">
                          <a:effectLst/>
                          <a:latin typeface="ＭＳ Ｐゴシック" panose="020B0600070205080204" pitchFamily="50" charset="-128"/>
                          <a:ea typeface="ＭＳ Ｐゴシック" panose="020B0600070205080204" pitchFamily="50" charset="-128"/>
                        </a:rPr>
                        <a:t>8</a:t>
                      </a:r>
                    </a:p>
                  </a:txBody>
                  <a:tcPr marL="8176" marR="8176" marT="81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南河内</a:t>
                      </a:r>
                    </a:p>
                  </a:txBody>
                  <a:tcPr marL="8176" marR="8176" marT="81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富田林市</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結のぞみ病院</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246187576"/>
                  </a:ext>
                </a:extLst>
              </a:tr>
              <a:tr h="311829">
                <a:tc>
                  <a:txBody>
                    <a:bodyPr/>
                    <a:lstStyle/>
                    <a:p>
                      <a:pPr algn="ctr" fontAlgn="ctr"/>
                      <a:r>
                        <a:rPr lang="en-US" altLang="ja-JP" sz="2000" b="0" i="0" u="none" strike="noStrike">
                          <a:effectLst/>
                          <a:latin typeface="ＭＳ Ｐゴシック" panose="020B0600070205080204" pitchFamily="50" charset="-128"/>
                          <a:ea typeface="ＭＳ Ｐゴシック" panose="020B0600070205080204" pitchFamily="50" charset="-128"/>
                        </a:rPr>
                        <a:t>9</a:t>
                      </a:r>
                    </a:p>
                  </a:txBody>
                  <a:tcPr marL="8176" marR="8176" marT="81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南河内</a:t>
                      </a:r>
                    </a:p>
                  </a:txBody>
                  <a:tcPr marL="8176" marR="8176" marT="81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大阪狭山市</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大阪さやま病院</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494713319"/>
                  </a:ext>
                </a:extLst>
              </a:tr>
              <a:tr h="311829">
                <a:tc>
                  <a:txBody>
                    <a:bodyPr/>
                    <a:lstStyle/>
                    <a:p>
                      <a:pPr algn="ctr" fontAlgn="ctr"/>
                      <a:r>
                        <a:rPr lang="en-US" altLang="ja-JP" sz="2000" b="0" i="0" u="none" strike="noStrike">
                          <a:effectLst/>
                          <a:latin typeface="ＭＳ Ｐゴシック" panose="020B0600070205080204" pitchFamily="50" charset="-128"/>
                          <a:ea typeface="ＭＳ Ｐゴシック" panose="020B0600070205080204" pitchFamily="50" charset="-128"/>
                        </a:rPr>
                        <a:t>10</a:t>
                      </a:r>
                    </a:p>
                  </a:txBody>
                  <a:tcPr marL="8176" marR="8176" marT="81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堺</a:t>
                      </a:r>
                    </a:p>
                  </a:txBody>
                  <a:tcPr marL="8176" marR="8176" marT="81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堺市</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阪南病院</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45924015"/>
                  </a:ext>
                </a:extLst>
              </a:tr>
              <a:tr h="311829">
                <a:tc>
                  <a:txBody>
                    <a:bodyPr/>
                    <a:lstStyle/>
                    <a:p>
                      <a:pPr algn="ctr" fontAlgn="ctr"/>
                      <a:r>
                        <a:rPr lang="en-US" altLang="ja-JP" sz="2000" b="0" i="0" u="none" strike="noStrike">
                          <a:effectLst/>
                          <a:latin typeface="ＭＳ Ｐゴシック" panose="020B0600070205080204" pitchFamily="50" charset="-128"/>
                          <a:ea typeface="ＭＳ Ｐゴシック" panose="020B0600070205080204" pitchFamily="50" charset="-128"/>
                        </a:rPr>
                        <a:t>11</a:t>
                      </a:r>
                    </a:p>
                  </a:txBody>
                  <a:tcPr marL="8176" marR="8176" marT="81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堺</a:t>
                      </a:r>
                    </a:p>
                  </a:txBody>
                  <a:tcPr marL="8176" marR="8176" marT="81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堺市</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浅香山病院</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448417910"/>
                  </a:ext>
                </a:extLst>
              </a:tr>
              <a:tr h="311829">
                <a:tc>
                  <a:txBody>
                    <a:bodyPr/>
                    <a:lstStyle/>
                    <a:p>
                      <a:pPr algn="ctr" fontAlgn="ctr"/>
                      <a:r>
                        <a:rPr lang="en-US" altLang="ja-JP" sz="2000" b="0" i="0" u="none" strike="noStrike">
                          <a:effectLst/>
                          <a:latin typeface="ＭＳ Ｐゴシック" panose="020B0600070205080204" pitchFamily="50" charset="-128"/>
                          <a:ea typeface="ＭＳ Ｐゴシック" panose="020B0600070205080204" pitchFamily="50" charset="-128"/>
                        </a:rPr>
                        <a:t>12</a:t>
                      </a:r>
                    </a:p>
                  </a:txBody>
                  <a:tcPr marL="8176" marR="8176" marT="81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泉州</a:t>
                      </a:r>
                    </a:p>
                  </a:txBody>
                  <a:tcPr marL="8176" marR="8176" marT="81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高石市</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浜寺病院</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918823789"/>
                  </a:ext>
                </a:extLst>
              </a:tr>
              <a:tr h="311829">
                <a:tc>
                  <a:txBody>
                    <a:bodyPr/>
                    <a:lstStyle/>
                    <a:p>
                      <a:pPr algn="ctr" fontAlgn="ctr"/>
                      <a:r>
                        <a:rPr lang="en-US" altLang="ja-JP" sz="2000" b="0" i="0" u="none" strike="noStrike">
                          <a:effectLst/>
                          <a:latin typeface="ＭＳ Ｐゴシック" panose="020B0600070205080204" pitchFamily="50" charset="-128"/>
                          <a:ea typeface="ＭＳ Ｐゴシック" panose="020B0600070205080204" pitchFamily="50" charset="-128"/>
                        </a:rPr>
                        <a:t>13</a:t>
                      </a:r>
                    </a:p>
                  </a:txBody>
                  <a:tcPr marL="8176" marR="8176" marT="81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泉州</a:t>
                      </a:r>
                    </a:p>
                  </a:txBody>
                  <a:tcPr marL="8176" marR="8176" marT="81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岸和田市</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久米田病院</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447199498"/>
                  </a:ext>
                </a:extLst>
              </a:tr>
              <a:tr h="311829">
                <a:tc>
                  <a:txBody>
                    <a:bodyPr/>
                    <a:lstStyle/>
                    <a:p>
                      <a:pPr algn="ctr" fontAlgn="ctr"/>
                      <a:r>
                        <a:rPr lang="en-US" altLang="ja-JP" sz="2000" b="0" i="0" u="none" strike="noStrike">
                          <a:effectLst/>
                          <a:latin typeface="ＭＳ Ｐゴシック" panose="020B0600070205080204" pitchFamily="50" charset="-128"/>
                          <a:ea typeface="ＭＳ Ｐゴシック" panose="020B0600070205080204" pitchFamily="50" charset="-128"/>
                        </a:rPr>
                        <a:t>14</a:t>
                      </a:r>
                    </a:p>
                  </a:txBody>
                  <a:tcPr marL="8176" marR="8176" marT="81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泉州</a:t>
                      </a:r>
                    </a:p>
                  </a:txBody>
                  <a:tcPr marL="8176" marR="8176" marT="81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貝塚市</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水間病院</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8936991"/>
                  </a:ext>
                </a:extLst>
              </a:tr>
              <a:tr h="311829">
                <a:tc>
                  <a:txBody>
                    <a:bodyPr/>
                    <a:lstStyle/>
                    <a:p>
                      <a:pPr algn="ctr" fontAlgn="ctr"/>
                      <a:r>
                        <a:rPr lang="en-US" altLang="ja-JP" sz="2000" b="0" i="0" u="none" strike="noStrike">
                          <a:effectLst/>
                          <a:latin typeface="ＭＳ Ｐゴシック" panose="020B0600070205080204" pitchFamily="50" charset="-128"/>
                          <a:ea typeface="ＭＳ Ｐゴシック" panose="020B0600070205080204" pitchFamily="50" charset="-128"/>
                        </a:rPr>
                        <a:t>15</a:t>
                      </a:r>
                    </a:p>
                  </a:txBody>
                  <a:tcPr marL="8176" marR="8176" marT="81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泉州</a:t>
                      </a:r>
                    </a:p>
                  </a:txBody>
                  <a:tcPr marL="8176" marR="8176" marT="81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貝塚市</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木島病院</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27201695"/>
                  </a:ext>
                </a:extLst>
              </a:tr>
              <a:tr h="311829">
                <a:tc>
                  <a:txBody>
                    <a:bodyPr/>
                    <a:lstStyle/>
                    <a:p>
                      <a:pPr algn="ctr" fontAlgn="ctr"/>
                      <a:r>
                        <a:rPr lang="en-US" altLang="ja-JP" sz="2000" b="0" i="0" u="none" strike="noStrike">
                          <a:effectLst/>
                          <a:latin typeface="ＭＳ Ｐゴシック" panose="020B0600070205080204" pitchFamily="50" charset="-128"/>
                          <a:ea typeface="ＭＳ Ｐゴシック" panose="020B0600070205080204" pitchFamily="50" charset="-128"/>
                        </a:rPr>
                        <a:t>16</a:t>
                      </a:r>
                    </a:p>
                  </a:txBody>
                  <a:tcPr marL="8176" marR="8176" marT="81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泉州</a:t>
                      </a:r>
                    </a:p>
                  </a:txBody>
                  <a:tcPr marL="8176" marR="8176" marT="81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熊取町</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七山病院</a:t>
                      </a:r>
                    </a:p>
                  </a:txBody>
                  <a:tcPr marL="8176" marR="8176" marT="81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266126"/>
                  </a:ext>
                </a:extLst>
              </a:tr>
            </a:tbl>
          </a:graphicData>
        </a:graphic>
      </p:graphicFrame>
      <p:sp>
        <p:nvSpPr>
          <p:cNvPr id="4" name="正方形/長方形 3">
            <a:extLst>
              <a:ext uri="{FF2B5EF4-FFF2-40B4-BE49-F238E27FC236}">
                <a16:creationId xmlns:a16="http://schemas.microsoft.com/office/drawing/2014/main" id="{D0D62769-492C-4685-BD83-D11D29763AE7}"/>
              </a:ext>
            </a:extLst>
          </p:cNvPr>
          <p:cNvSpPr/>
          <p:nvPr/>
        </p:nvSpPr>
        <p:spPr>
          <a:xfrm>
            <a:off x="899591" y="4725144"/>
            <a:ext cx="8146437" cy="1564346"/>
          </a:xfrm>
          <a:prstGeom prst="rect">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55556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3235" y="1385410"/>
            <a:ext cx="4176464" cy="563617"/>
          </a:xfrm>
        </p:spPr>
        <p:txBody>
          <a:bodyPr>
            <a:noAutofit/>
          </a:bodyPr>
          <a:lstStyle/>
          <a:p>
            <a:r>
              <a:rPr lang="en-US" altLang="ja-JP" sz="1600" dirty="0"/>
              <a:t>【</a:t>
            </a:r>
            <a:r>
              <a:rPr lang="ja-JP" altLang="en-US" sz="1600" dirty="0"/>
              <a:t>システム利用経験ありの医療機関数</a:t>
            </a:r>
            <a:r>
              <a:rPr lang="en-US" altLang="ja-JP" sz="1600" dirty="0"/>
              <a:t>】</a:t>
            </a:r>
            <a:br>
              <a:rPr lang="en-US" altLang="ja-JP" sz="1600" dirty="0"/>
            </a:br>
            <a:r>
              <a:rPr lang="ja-JP" altLang="en-US" sz="1600" dirty="0"/>
              <a:t>（</a:t>
            </a:r>
            <a:r>
              <a:rPr lang="en-US" altLang="ja-JP" sz="1600" dirty="0"/>
              <a:t>H30</a:t>
            </a:r>
            <a:r>
              <a:rPr lang="ja-JP" altLang="en-US" sz="1600" dirty="0"/>
              <a:t>～</a:t>
            </a:r>
            <a:r>
              <a:rPr lang="en-US" altLang="ja-JP" sz="1600" dirty="0"/>
              <a:t>R4</a:t>
            </a:r>
            <a:r>
              <a:rPr lang="ja-JP" altLang="en-US" sz="1600" dirty="0"/>
              <a:t>　累計） </a:t>
            </a:r>
            <a:endParaRPr kumimoji="1" lang="ja-JP" altLang="en-US" sz="1600" dirty="0"/>
          </a:p>
        </p:txBody>
      </p:sp>
      <p:sp>
        <p:nvSpPr>
          <p:cNvPr id="4" name="スライド番号プレースホルダー 3"/>
          <p:cNvSpPr>
            <a:spLocks noGrp="1"/>
          </p:cNvSpPr>
          <p:nvPr>
            <p:ph type="sldNum" sz="quarter" idx="12"/>
          </p:nvPr>
        </p:nvSpPr>
        <p:spPr>
          <a:xfrm>
            <a:off x="6809073" y="6335463"/>
            <a:ext cx="2133600" cy="365125"/>
          </a:xfrm>
        </p:spPr>
        <p:txBody>
          <a:bodyPr/>
          <a:lstStyle/>
          <a:p>
            <a:fld id="{DDCB4138-2453-48FB-9515-BFDF6E7AA310}" type="slidenum">
              <a:rPr kumimoji="1" lang="ja-JP" altLang="en-US" smtClean="0">
                <a:solidFill>
                  <a:schemeClr val="tx1"/>
                </a:solidFill>
              </a:rPr>
              <a:t>5</a:t>
            </a:fld>
            <a:endParaRPr kumimoji="1" lang="ja-JP" altLang="en-US">
              <a:solidFill>
                <a:schemeClr val="tx1"/>
              </a:solidFill>
            </a:endParaRPr>
          </a:p>
        </p:txBody>
      </p:sp>
      <p:sp>
        <p:nvSpPr>
          <p:cNvPr id="12" name="タイトル 1"/>
          <p:cNvSpPr txBox="1">
            <a:spLocks/>
          </p:cNvSpPr>
          <p:nvPr/>
        </p:nvSpPr>
        <p:spPr>
          <a:xfrm>
            <a:off x="4593928" y="1327565"/>
            <a:ext cx="4078288" cy="50891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600" dirty="0"/>
              <a:t>【</a:t>
            </a:r>
            <a:r>
              <a:rPr lang="ja-JP" altLang="en-US" sz="1600" dirty="0"/>
              <a:t>年度別利用回数</a:t>
            </a:r>
            <a:r>
              <a:rPr lang="en-US" altLang="ja-JP" sz="1600" dirty="0"/>
              <a:t>】</a:t>
            </a:r>
            <a:r>
              <a:rPr lang="ja-JP" altLang="en-US" sz="1600" dirty="0"/>
              <a:t> </a:t>
            </a:r>
          </a:p>
        </p:txBody>
      </p:sp>
      <p:sp>
        <p:nvSpPr>
          <p:cNvPr id="13" name="テキスト ボックス 12"/>
          <p:cNvSpPr txBox="1"/>
          <p:nvPr/>
        </p:nvSpPr>
        <p:spPr>
          <a:xfrm>
            <a:off x="348877" y="818643"/>
            <a:ext cx="7200800" cy="369332"/>
          </a:xfrm>
          <a:prstGeom prst="rect">
            <a:avLst/>
          </a:prstGeom>
          <a:noFill/>
        </p:spPr>
        <p:txBody>
          <a:bodyPr wrap="square" rtlCol="0">
            <a:spAutoFit/>
          </a:bodyPr>
          <a:lstStyle/>
          <a:p>
            <a:r>
              <a:rPr kumimoji="1" lang="ja-JP" altLang="en-US" dirty="0"/>
              <a:t>（１）二次救急医療機関等のシステム利用医療機関</a:t>
            </a:r>
          </a:p>
        </p:txBody>
      </p:sp>
      <p:sp>
        <p:nvSpPr>
          <p:cNvPr id="14" name="テキスト ボックス 13"/>
          <p:cNvSpPr txBox="1"/>
          <p:nvPr/>
        </p:nvSpPr>
        <p:spPr>
          <a:xfrm>
            <a:off x="179512" y="305169"/>
            <a:ext cx="6120680" cy="369332"/>
          </a:xfrm>
          <a:prstGeom prst="rect">
            <a:avLst/>
          </a:prstGeom>
          <a:noFill/>
        </p:spPr>
        <p:txBody>
          <a:bodyPr wrap="square" rtlCol="0">
            <a:spAutoFit/>
          </a:bodyPr>
          <a:lstStyle/>
          <a:p>
            <a:r>
              <a:rPr lang="ja-JP" altLang="en-US" dirty="0"/>
              <a:t>二次救急医療機関等・合併症支援病院の状況</a:t>
            </a:r>
            <a:endParaRPr kumimoji="1" lang="ja-JP" altLang="en-US" dirty="0"/>
          </a:p>
        </p:txBody>
      </p:sp>
      <p:cxnSp>
        <p:nvCxnSpPr>
          <p:cNvPr id="6" name="直線コネクタ 5"/>
          <p:cNvCxnSpPr/>
          <p:nvPr/>
        </p:nvCxnSpPr>
        <p:spPr>
          <a:xfrm>
            <a:off x="3828590" y="4725144"/>
            <a:ext cx="241373"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3" name="表 2"/>
          <p:cNvGraphicFramePr>
            <a:graphicFrameLocks noGrp="1"/>
          </p:cNvGraphicFramePr>
          <p:nvPr>
            <p:extLst>
              <p:ext uri="{D42A27DB-BD31-4B8C-83A1-F6EECF244321}">
                <p14:modId xmlns:p14="http://schemas.microsoft.com/office/powerpoint/2010/main" val="818126738"/>
              </p:ext>
            </p:extLst>
          </p:nvPr>
        </p:nvGraphicFramePr>
        <p:xfrm>
          <a:off x="4617914" y="1815586"/>
          <a:ext cx="4226544" cy="4519877"/>
        </p:xfrm>
        <a:graphic>
          <a:graphicData uri="http://schemas.openxmlformats.org/drawingml/2006/table">
            <a:tbl>
              <a:tblPr/>
              <a:tblGrid>
                <a:gridCol w="704424">
                  <a:extLst>
                    <a:ext uri="{9D8B030D-6E8A-4147-A177-3AD203B41FA5}">
                      <a16:colId xmlns:a16="http://schemas.microsoft.com/office/drawing/2014/main" val="3077473515"/>
                    </a:ext>
                  </a:extLst>
                </a:gridCol>
                <a:gridCol w="704424">
                  <a:extLst>
                    <a:ext uri="{9D8B030D-6E8A-4147-A177-3AD203B41FA5}">
                      <a16:colId xmlns:a16="http://schemas.microsoft.com/office/drawing/2014/main" val="2603176326"/>
                    </a:ext>
                  </a:extLst>
                </a:gridCol>
                <a:gridCol w="704424">
                  <a:extLst>
                    <a:ext uri="{9D8B030D-6E8A-4147-A177-3AD203B41FA5}">
                      <a16:colId xmlns:a16="http://schemas.microsoft.com/office/drawing/2014/main" val="2121917951"/>
                    </a:ext>
                  </a:extLst>
                </a:gridCol>
                <a:gridCol w="704424">
                  <a:extLst>
                    <a:ext uri="{9D8B030D-6E8A-4147-A177-3AD203B41FA5}">
                      <a16:colId xmlns:a16="http://schemas.microsoft.com/office/drawing/2014/main" val="2147534846"/>
                    </a:ext>
                  </a:extLst>
                </a:gridCol>
                <a:gridCol w="704424">
                  <a:extLst>
                    <a:ext uri="{9D8B030D-6E8A-4147-A177-3AD203B41FA5}">
                      <a16:colId xmlns:a16="http://schemas.microsoft.com/office/drawing/2014/main" val="1418448353"/>
                    </a:ext>
                  </a:extLst>
                </a:gridCol>
                <a:gridCol w="704424">
                  <a:extLst>
                    <a:ext uri="{9D8B030D-6E8A-4147-A177-3AD203B41FA5}">
                      <a16:colId xmlns:a16="http://schemas.microsoft.com/office/drawing/2014/main" val="2755256467"/>
                    </a:ext>
                  </a:extLst>
                </a:gridCol>
              </a:tblGrid>
              <a:tr h="239909">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利用回数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100" b="0" i="0" u="none" strike="noStrike" dirty="0">
                          <a:solidFill>
                            <a:srgbClr val="000000"/>
                          </a:solidFill>
                          <a:effectLst/>
                          <a:latin typeface="游ゴシック" panose="020B0400000000000000" pitchFamily="50" charset="-128"/>
                          <a:ea typeface="游ゴシック" panose="020B0400000000000000" pitchFamily="50" charset="-128"/>
                        </a:rPr>
                        <a:t>H30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100" b="0" i="0" u="none" strike="noStrike">
                          <a:solidFill>
                            <a:srgbClr val="000000"/>
                          </a:solidFill>
                          <a:effectLst/>
                          <a:latin typeface="游ゴシック" panose="020B0400000000000000" pitchFamily="50" charset="-128"/>
                          <a:ea typeface="游ゴシック" panose="020B0400000000000000" pitchFamily="50" charset="-128"/>
                        </a:rPr>
                        <a:t>R1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100" b="0" i="0" u="none" strike="noStrike">
                          <a:solidFill>
                            <a:srgbClr val="000000"/>
                          </a:solidFill>
                          <a:effectLst/>
                          <a:latin typeface="游ゴシック" panose="020B0400000000000000" pitchFamily="50" charset="-128"/>
                          <a:ea typeface="游ゴシック" panose="020B0400000000000000" pitchFamily="50" charset="-128"/>
                        </a:rPr>
                        <a:t>R2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100" b="0" i="0" u="none" strike="noStrike">
                          <a:solidFill>
                            <a:srgbClr val="000000"/>
                          </a:solidFill>
                          <a:effectLst/>
                          <a:latin typeface="游ゴシック" panose="020B0400000000000000" pitchFamily="50" charset="-128"/>
                          <a:ea typeface="游ゴシック" panose="020B0400000000000000" pitchFamily="50" charset="-128"/>
                        </a:rPr>
                        <a:t>R3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100" b="0" i="0" u="none" strike="noStrike">
                          <a:solidFill>
                            <a:srgbClr val="000000"/>
                          </a:solidFill>
                          <a:effectLst/>
                          <a:latin typeface="游ゴシック" panose="020B0400000000000000" pitchFamily="50" charset="-128"/>
                          <a:ea typeface="游ゴシック" panose="020B0400000000000000" pitchFamily="50" charset="-128"/>
                        </a:rPr>
                        <a:t>R4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extLst>
                  <a:ext uri="{0D108BD9-81ED-4DB2-BD59-A6C34878D82A}">
                    <a16:rowId xmlns:a16="http://schemas.microsoft.com/office/drawing/2014/main" val="1519180911"/>
                  </a:ext>
                </a:extLst>
              </a:tr>
              <a:tr h="237776">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270412"/>
                  </a:ext>
                </a:extLst>
              </a:tr>
              <a:tr h="237776">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0115262"/>
                  </a:ext>
                </a:extLst>
              </a:tr>
              <a:tr h="237776">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5794763"/>
                  </a:ext>
                </a:extLst>
              </a:tr>
              <a:tr h="237776">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1568648"/>
                  </a:ext>
                </a:extLst>
              </a:tr>
              <a:tr h="237776">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5</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2852788"/>
                  </a:ext>
                </a:extLst>
              </a:tr>
              <a:tr h="237776">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6</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8431367"/>
                  </a:ext>
                </a:extLst>
              </a:tr>
              <a:tr h="237776">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7</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6906253"/>
                  </a:ext>
                </a:extLst>
              </a:tr>
              <a:tr h="237776">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0721634"/>
                  </a:ext>
                </a:extLst>
              </a:tr>
              <a:tr h="237776">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7373068"/>
                  </a:ext>
                </a:extLst>
              </a:tr>
              <a:tr h="237776">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10</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8722316"/>
                  </a:ext>
                </a:extLst>
              </a:tr>
              <a:tr h="237776">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11</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4079319"/>
                  </a:ext>
                </a:extLst>
              </a:tr>
              <a:tr h="237776">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12</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8376517"/>
                  </a:ext>
                </a:extLst>
              </a:tr>
              <a:tr h="237776">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13</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4156443"/>
                  </a:ext>
                </a:extLst>
              </a:tr>
              <a:tr h="237776">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14</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4028363"/>
                  </a:ext>
                </a:extLst>
              </a:tr>
              <a:tr h="237776">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15</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2739703"/>
                  </a:ext>
                </a:extLst>
              </a:tr>
              <a:tr h="237776">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16</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535415"/>
                  </a:ext>
                </a:extLst>
              </a:tr>
              <a:tr h="237776">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19</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5002962"/>
                  </a:ext>
                </a:extLst>
              </a:tr>
              <a:tr h="237776">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20</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4448294"/>
                  </a:ext>
                </a:extLst>
              </a:tr>
            </a:tbl>
          </a:graphicData>
        </a:graphic>
      </p:graphicFrame>
      <p:pic>
        <p:nvPicPr>
          <p:cNvPr id="5" name="図 4"/>
          <p:cNvPicPr>
            <a:picLocks noChangeAspect="1"/>
          </p:cNvPicPr>
          <p:nvPr/>
        </p:nvPicPr>
        <p:blipFill>
          <a:blip r:embed="rId3"/>
          <a:stretch>
            <a:fillRect/>
          </a:stretch>
        </p:blipFill>
        <p:spPr>
          <a:xfrm>
            <a:off x="343235" y="2146462"/>
            <a:ext cx="4340728" cy="3987130"/>
          </a:xfrm>
          <a:prstGeom prst="rect">
            <a:avLst/>
          </a:prstGeom>
        </p:spPr>
      </p:pic>
      <p:cxnSp>
        <p:nvCxnSpPr>
          <p:cNvPr id="8" name="直線矢印コネクタ 7">
            <a:extLst>
              <a:ext uri="{FF2B5EF4-FFF2-40B4-BE49-F238E27FC236}">
                <a16:creationId xmlns:a16="http://schemas.microsoft.com/office/drawing/2014/main" id="{CBEAEC71-07C5-4DF1-9B6C-D55F47236193}"/>
              </a:ext>
            </a:extLst>
          </p:cNvPr>
          <p:cNvCxnSpPr>
            <a:cxnSpLocks/>
          </p:cNvCxnSpPr>
          <p:nvPr/>
        </p:nvCxnSpPr>
        <p:spPr>
          <a:xfrm flipV="1">
            <a:off x="743539" y="2132856"/>
            <a:ext cx="3684445" cy="772517"/>
          </a:xfrm>
          <a:prstGeom prst="straightConnector1">
            <a:avLst/>
          </a:prstGeom>
          <a:ln w="57150">
            <a:headEnd type="none" w="med" len="med"/>
            <a:tailEnd type="triangle" w="med" len="med"/>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423898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76256" y="6385893"/>
            <a:ext cx="2133600" cy="365125"/>
          </a:xfrm>
        </p:spPr>
        <p:txBody>
          <a:bodyPr/>
          <a:lstStyle/>
          <a:p>
            <a:fld id="{DDCB4138-2453-48FB-9515-BFDF6E7AA310}" type="slidenum">
              <a:rPr kumimoji="1" lang="ja-JP" altLang="en-US" smtClean="0">
                <a:solidFill>
                  <a:schemeClr val="tx1"/>
                </a:solidFill>
              </a:rPr>
              <a:t>6</a:t>
            </a:fld>
            <a:endParaRPr kumimoji="1" lang="ja-JP" altLang="en-US" dirty="0">
              <a:solidFill>
                <a:schemeClr val="tx1"/>
              </a:solidFill>
            </a:endParaRPr>
          </a:p>
        </p:txBody>
      </p:sp>
      <p:sp>
        <p:nvSpPr>
          <p:cNvPr id="7" name="正方形/長方形 6"/>
          <p:cNvSpPr/>
          <p:nvPr/>
        </p:nvSpPr>
        <p:spPr>
          <a:xfrm>
            <a:off x="755576" y="3460012"/>
            <a:ext cx="5688632" cy="4416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dirty="0">
                <a:solidFill>
                  <a:sysClr val="windowText" lastClr="000000"/>
                </a:solidFill>
                <a:latin typeface="HG丸ｺﾞｼｯｸM-PRO" panose="020F0600000000000000" pitchFamily="50" charset="-128"/>
                <a:ea typeface="HG丸ｺﾞｼｯｸM-PRO" panose="020F0600000000000000" pitchFamily="50" charset="-128"/>
              </a:rPr>
              <a:t>「利用病院数」：非救急病院等を除く</a:t>
            </a:r>
            <a:endParaRPr lang="en-US" altLang="ja-JP" sz="1200" dirty="0">
              <a:solidFill>
                <a:sysClr val="windowText" lastClr="000000"/>
              </a:solidFill>
              <a:latin typeface="HG丸ｺﾞｼｯｸM-PRO" panose="020F0600000000000000" pitchFamily="50" charset="-128"/>
              <a:ea typeface="HG丸ｺﾞｼｯｸM-PRO" panose="020F0600000000000000" pitchFamily="50" charset="-128"/>
            </a:endParaRPr>
          </a:p>
          <a:p>
            <a:pPr algn="l"/>
            <a:r>
              <a:rPr lang="ja-JP" altLang="en-US" sz="1200" dirty="0">
                <a:solidFill>
                  <a:sysClr val="windowText" lastClr="000000"/>
                </a:solidFill>
                <a:latin typeface="HG丸ｺﾞｼｯｸM-PRO" panose="020F0600000000000000" pitchFamily="50" charset="-128"/>
                <a:ea typeface="HG丸ｺﾞｼｯｸM-PRO" panose="020F0600000000000000" pitchFamily="50" charset="-128"/>
              </a:rPr>
              <a:t>「圏域病院数」：年度末時点の救急告示病院数から精神科病院を除いた数</a:t>
            </a:r>
            <a:endParaRPr lang="en-US" altLang="ja-JP" sz="12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395536" y="420115"/>
            <a:ext cx="8280920" cy="369332"/>
          </a:xfrm>
          <a:prstGeom prst="rect">
            <a:avLst/>
          </a:prstGeom>
          <a:noFill/>
        </p:spPr>
        <p:txBody>
          <a:bodyPr wrap="square" rtlCol="0">
            <a:spAutoFit/>
          </a:bodyPr>
          <a:lstStyle/>
          <a:p>
            <a:r>
              <a:rPr kumimoji="1" lang="ja-JP" altLang="en-US" dirty="0"/>
              <a:t>二次救急医療機関等のシステム利用医療機関数（二次医療圏別）　　</a:t>
            </a:r>
          </a:p>
        </p:txBody>
      </p:sp>
      <p:graphicFrame>
        <p:nvGraphicFramePr>
          <p:cNvPr id="2" name="表 1"/>
          <p:cNvGraphicFramePr>
            <a:graphicFrameLocks noGrp="1"/>
          </p:cNvGraphicFramePr>
          <p:nvPr>
            <p:extLst>
              <p:ext uri="{D42A27DB-BD31-4B8C-83A1-F6EECF244321}">
                <p14:modId xmlns:p14="http://schemas.microsoft.com/office/powerpoint/2010/main" val="3358632015"/>
              </p:ext>
            </p:extLst>
          </p:nvPr>
        </p:nvGraphicFramePr>
        <p:xfrm>
          <a:off x="395533" y="793425"/>
          <a:ext cx="8496946" cy="2530345"/>
        </p:xfrm>
        <a:graphic>
          <a:graphicData uri="http://schemas.openxmlformats.org/drawingml/2006/table">
            <a:tbl>
              <a:tblPr/>
              <a:tblGrid>
                <a:gridCol w="1013838">
                  <a:extLst>
                    <a:ext uri="{9D8B030D-6E8A-4147-A177-3AD203B41FA5}">
                      <a16:colId xmlns:a16="http://schemas.microsoft.com/office/drawing/2014/main" val="1513285461"/>
                    </a:ext>
                  </a:extLst>
                </a:gridCol>
                <a:gridCol w="496575">
                  <a:extLst>
                    <a:ext uri="{9D8B030D-6E8A-4147-A177-3AD203B41FA5}">
                      <a16:colId xmlns:a16="http://schemas.microsoft.com/office/drawing/2014/main" val="2805122301"/>
                    </a:ext>
                  </a:extLst>
                </a:gridCol>
                <a:gridCol w="496575">
                  <a:extLst>
                    <a:ext uri="{9D8B030D-6E8A-4147-A177-3AD203B41FA5}">
                      <a16:colId xmlns:a16="http://schemas.microsoft.com/office/drawing/2014/main" val="1587032652"/>
                    </a:ext>
                  </a:extLst>
                </a:gridCol>
                <a:gridCol w="496575">
                  <a:extLst>
                    <a:ext uri="{9D8B030D-6E8A-4147-A177-3AD203B41FA5}">
                      <a16:colId xmlns:a16="http://schemas.microsoft.com/office/drawing/2014/main" val="3938906979"/>
                    </a:ext>
                  </a:extLst>
                </a:gridCol>
                <a:gridCol w="496575">
                  <a:extLst>
                    <a:ext uri="{9D8B030D-6E8A-4147-A177-3AD203B41FA5}">
                      <a16:colId xmlns:a16="http://schemas.microsoft.com/office/drawing/2014/main" val="872822724"/>
                    </a:ext>
                  </a:extLst>
                </a:gridCol>
                <a:gridCol w="496575">
                  <a:extLst>
                    <a:ext uri="{9D8B030D-6E8A-4147-A177-3AD203B41FA5}">
                      <a16:colId xmlns:a16="http://schemas.microsoft.com/office/drawing/2014/main" val="2098788659"/>
                    </a:ext>
                  </a:extLst>
                </a:gridCol>
                <a:gridCol w="496575">
                  <a:extLst>
                    <a:ext uri="{9D8B030D-6E8A-4147-A177-3AD203B41FA5}">
                      <a16:colId xmlns:a16="http://schemas.microsoft.com/office/drawing/2014/main" val="1721273016"/>
                    </a:ext>
                  </a:extLst>
                </a:gridCol>
                <a:gridCol w="496575">
                  <a:extLst>
                    <a:ext uri="{9D8B030D-6E8A-4147-A177-3AD203B41FA5}">
                      <a16:colId xmlns:a16="http://schemas.microsoft.com/office/drawing/2014/main" val="3699617633"/>
                    </a:ext>
                  </a:extLst>
                </a:gridCol>
                <a:gridCol w="496575">
                  <a:extLst>
                    <a:ext uri="{9D8B030D-6E8A-4147-A177-3AD203B41FA5}">
                      <a16:colId xmlns:a16="http://schemas.microsoft.com/office/drawing/2014/main" val="3544948076"/>
                    </a:ext>
                  </a:extLst>
                </a:gridCol>
                <a:gridCol w="496575">
                  <a:extLst>
                    <a:ext uri="{9D8B030D-6E8A-4147-A177-3AD203B41FA5}">
                      <a16:colId xmlns:a16="http://schemas.microsoft.com/office/drawing/2014/main" val="3366899311"/>
                    </a:ext>
                  </a:extLst>
                </a:gridCol>
                <a:gridCol w="496575">
                  <a:extLst>
                    <a:ext uri="{9D8B030D-6E8A-4147-A177-3AD203B41FA5}">
                      <a16:colId xmlns:a16="http://schemas.microsoft.com/office/drawing/2014/main" val="2556437629"/>
                    </a:ext>
                  </a:extLst>
                </a:gridCol>
                <a:gridCol w="496575">
                  <a:extLst>
                    <a:ext uri="{9D8B030D-6E8A-4147-A177-3AD203B41FA5}">
                      <a16:colId xmlns:a16="http://schemas.microsoft.com/office/drawing/2014/main" val="2695854011"/>
                    </a:ext>
                  </a:extLst>
                </a:gridCol>
                <a:gridCol w="496575">
                  <a:extLst>
                    <a:ext uri="{9D8B030D-6E8A-4147-A177-3AD203B41FA5}">
                      <a16:colId xmlns:a16="http://schemas.microsoft.com/office/drawing/2014/main" val="3335153582"/>
                    </a:ext>
                  </a:extLst>
                </a:gridCol>
                <a:gridCol w="496575">
                  <a:extLst>
                    <a:ext uri="{9D8B030D-6E8A-4147-A177-3AD203B41FA5}">
                      <a16:colId xmlns:a16="http://schemas.microsoft.com/office/drawing/2014/main" val="3023637795"/>
                    </a:ext>
                  </a:extLst>
                </a:gridCol>
                <a:gridCol w="496575">
                  <a:extLst>
                    <a:ext uri="{9D8B030D-6E8A-4147-A177-3AD203B41FA5}">
                      <a16:colId xmlns:a16="http://schemas.microsoft.com/office/drawing/2014/main" val="899000488"/>
                    </a:ext>
                  </a:extLst>
                </a:gridCol>
                <a:gridCol w="531058">
                  <a:extLst>
                    <a:ext uri="{9D8B030D-6E8A-4147-A177-3AD203B41FA5}">
                      <a16:colId xmlns:a16="http://schemas.microsoft.com/office/drawing/2014/main" val="3407704511"/>
                    </a:ext>
                  </a:extLst>
                </a:gridCol>
              </a:tblGrid>
              <a:tr h="206353">
                <a:tc rowSpan="2">
                  <a:txBody>
                    <a:bodyPr/>
                    <a:lstStyle/>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gridSpan="3">
                  <a:txBody>
                    <a:bodyPr/>
                    <a:lstStyle/>
                    <a:p>
                      <a:pPr algn="ctr" fontAlgn="ctr"/>
                      <a:r>
                        <a:rPr 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H３０</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R1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R2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R3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R4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675137"/>
                  </a:ext>
                </a:extLst>
              </a:tr>
              <a:tr h="458562">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利用</a:t>
                      </a:r>
                      <a:b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病院数</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圏域</a:t>
                      </a:r>
                      <a:b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病院数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利用割合</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利用</a:t>
                      </a:r>
                      <a:b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病院数</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圏域</a:t>
                      </a:r>
                      <a:b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病院数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利用割合</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利用</a:t>
                      </a:r>
                      <a:b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病院数</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圏域</a:t>
                      </a:r>
                      <a:b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病院数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利用割合</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利用</a:t>
                      </a:r>
                      <a:b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病院数</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圏域</a:t>
                      </a:r>
                      <a:b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病院数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利用割合</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利用</a:t>
                      </a:r>
                      <a:b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病院数</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圏域</a:t>
                      </a:r>
                      <a:b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病院数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利用割合</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extLst>
                  <a:ext uri="{0D108BD9-81ED-4DB2-BD59-A6C34878D82A}">
                    <a16:rowId xmlns:a16="http://schemas.microsoft.com/office/drawing/2014/main" val="690744420"/>
                  </a:ext>
                </a:extLst>
              </a:tr>
              <a:tr h="20727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豊能</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1953365"/>
                  </a:ext>
                </a:extLst>
              </a:tr>
              <a:tr h="20727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三島</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6422892"/>
                  </a:ext>
                </a:extLst>
              </a:tr>
              <a:tr h="20727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北河内</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1588123"/>
                  </a:ext>
                </a:extLst>
              </a:tr>
              <a:tr h="20727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中河内</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41%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47%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47%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53%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1731989"/>
                  </a:ext>
                </a:extLst>
              </a:tr>
              <a:tr h="20727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南河内</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40%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8725700"/>
                  </a:ext>
                </a:extLst>
              </a:tr>
              <a:tr h="20727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大阪市</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6745402"/>
                  </a:ext>
                </a:extLst>
              </a:tr>
              <a:tr h="20727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堺市</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33%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8077619"/>
                  </a:ext>
                </a:extLst>
              </a:tr>
              <a:tr h="20727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泉州</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38%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2402872"/>
                  </a:ext>
                </a:extLst>
              </a:tr>
              <a:tr h="20727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総計</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79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79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32%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77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31%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71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61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extLst>
                  <a:ext uri="{0D108BD9-81ED-4DB2-BD59-A6C34878D82A}">
                    <a16:rowId xmlns:a16="http://schemas.microsoft.com/office/drawing/2014/main" val="3664787233"/>
                  </a:ext>
                </a:extLst>
              </a:tr>
            </a:tbl>
          </a:graphicData>
        </a:graphic>
      </p:graphicFrame>
      <p:pic>
        <p:nvPicPr>
          <p:cNvPr id="3" name="図 2"/>
          <p:cNvPicPr>
            <a:picLocks noChangeAspect="1"/>
          </p:cNvPicPr>
          <p:nvPr/>
        </p:nvPicPr>
        <p:blipFill>
          <a:blip r:embed="rId3"/>
          <a:stretch>
            <a:fillRect/>
          </a:stretch>
        </p:blipFill>
        <p:spPr>
          <a:xfrm>
            <a:off x="286715" y="3934422"/>
            <a:ext cx="8498561" cy="2816596"/>
          </a:xfrm>
          <a:prstGeom prst="rect">
            <a:avLst/>
          </a:prstGeom>
        </p:spPr>
      </p:pic>
      <p:sp>
        <p:nvSpPr>
          <p:cNvPr id="5" name="楕円 4">
            <a:extLst>
              <a:ext uri="{FF2B5EF4-FFF2-40B4-BE49-F238E27FC236}">
                <a16:creationId xmlns:a16="http://schemas.microsoft.com/office/drawing/2014/main" id="{7A9C0420-A347-457B-AE8E-801BE1F38DC6}"/>
              </a:ext>
            </a:extLst>
          </p:cNvPr>
          <p:cNvSpPr/>
          <p:nvPr/>
        </p:nvSpPr>
        <p:spPr>
          <a:xfrm>
            <a:off x="5355532" y="4065933"/>
            <a:ext cx="1520724" cy="1150762"/>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a:extLst>
              <a:ext uri="{FF2B5EF4-FFF2-40B4-BE49-F238E27FC236}">
                <a16:creationId xmlns:a16="http://schemas.microsoft.com/office/drawing/2014/main" id="{4AE4F5C9-9127-493C-A141-95FFE93F7086}"/>
              </a:ext>
            </a:extLst>
          </p:cNvPr>
          <p:cNvSpPr/>
          <p:nvPr/>
        </p:nvSpPr>
        <p:spPr>
          <a:xfrm>
            <a:off x="2483768" y="4797151"/>
            <a:ext cx="1304701" cy="904169"/>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81767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42781" y="6371514"/>
            <a:ext cx="2133600" cy="365125"/>
          </a:xfrm>
        </p:spPr>
        <p:txBody>
          <a:bodyPr/>
          <a:lstStyle/>
          <a:p>
            <a:fld id="{DDCB4138-2453-48FB-9515-BFDF6E7AA310}" type="slidenum">
              <a:rPr kumimoji="1" lang="ja-JP" altLang="en-US" smtClean="0">
                <a:solidFill>
                  <a:schemeClr val="tx1"/>
                </a:solidFill>
              </a:rPr>
              <a:t>7</a:t>
            </a:fld>
            <a:endParaRPr kumimoji="1" lang="ja-JP" altLang="en-US">
              <a:solidFill>
                <a:schemeClr val="tx1"/>
              </a:solidFill>
            </a:endParaRPr>
          </a:p>
        </p:txBody>
      </p:sp>
      <p:sp>
        <p:nvSpPr>
          <p:cNvPr id="9" name="テキスト ボックス 8"/>
          <p:cNvSpPr txBox="1"/>
          <p:nvPr/>
        </p:nvSpPr>
        <p:spPr>
          <a:xfrm>
            <a:off x="8230848" y="920084"/>
            <a:ext cx="1008112" cy="261610"/>
          </a:xfrm>
          <a:prstGeom prst="rect">
            <a:avLst/>
          </a:prstGeom>
          <a:noFill/>
        </p:spPr>
        <p:txBody>
          <a:bodyPr wrap="square" rtlCol="0">
            <a:spAutoFit/>
          </a:bodyPr>
          <a:lstStyle/>
          <a:p>
            <a:r>
              <a:rPr kumimoji="1" lang="ja-JP" altLang="en-US" sz="1100" dirty="0"/>
              <a:t>（単位：回）</a:t>
            </a:r>
          </a:p>
        </p:txBody>
      </p:sp>
      <p:sp>
        <p:nvSpPr>
          <p:cNvPr id="12" name="テキスト ボックス 11"/>
          <p:cNvSpPr txBox="1"/>
          <p:nvPr/>
        </p:nvSpPr>
        <p:spPr>
          <a:xfrm>
            <a:off x="464208" y="404664"/>
            <a:ext cx="5760640" cy="369332"/>
          </a:xfrm>
          <a:prstGeom prst="rect">
            <a:avLst/>
          </a:prstGeom>
          <a:noFill/>
        </p:spPr>
        <p:txBody>
          <a:bodyPr wrap="square" rtlCol="0">
            <a:spAutoFit/>
          </a:bodyPr>
          <a:lstStyle/>
          <a:p>
            <a:r>
              <a:rPr kumimoji="1" lang="ja-JP" altLang="en-US" dirty="0"/>
              <a:t>合併症支援病院対応状況　</a:t>
            </a:r>
          </a:p>
        </p:txBody>
      </p:sp>
      <p:sp>
        <p:nvSpPr>
          <p:cNvPr id="6" name="テキスト ボックス 5"/>
          <p:cNvSpPr txBox="1"/>
          <p:nvPr/>
        </p:nvSpPr>
        <p:spPr>
          <a:xfrm>
            <a:off x="450145" y="843140"/>
            <a:ext cx="3317084" cy="338554"/>
          </a:xfrm>
          <a:prstGeom prst="rect">
            <a:avLst/>
          </a:prstGeom>
          <a:noFill/>
        </p:spPr>
        <p:txBody>
          <a:bodyPr wrap="square" rtlCol="0">
            <a:spAutoFit/>
          </a:bodyPr>
          <a:lstStyle/>
          <a:p>
            <a:r>
              <a:rPr kumimoji="1" lang="en-US" altLang="ja-JP" sz="1600" dirty="0"/>
              <a:t>【</a:t>
            </a:r>
            <a:r>
              <a:rPr kumimoji="1" lang="ja-JP" altLang="en-US" sz="1600" dirty="0"/>
              <a:t>輪番回数（二次医療圏別）</a:t>
            </a:r>
            <a:r>
              <a:rPr kumimoji="1" lang="en-US" altLang="ja-JP" sz="1600" dirty="0"/>
              <a:t>】</a:t>
            </a:r>
            <a:endParaRPr kumimoji="1" lang="ja-JP" altLang="en-US" sz="1600" dirty="0"/>
          </a:p>
        </p:txBody>
      </p:sp>
      <p:sp>
        <p:nvSpPr>
          <p:cNvPr id="15" name="テキスト ボックス 14"/>
          <p:cNvSpPr txBox="1"/>
          <p:nvPr/>
        </p:nvSpPr>
        <p:spPr>
          <a:xfrm>
            <a:off x="4900985" y="843140"/>
            <a:ext cx="3708274" cy="338554"/>
          </a:xfrm>
          <a:prstGeom prst="rect">
            <a:avLst/>
          </a:prstGeom>
          <a:noFill/>
        </p:spPr>
        <p:txBody>
          <a:bodyPr wrap="square" rtlCol="0">
            <a:spAutoFit/>
          </a:bodyPr>
          <a:lstStyle/>
          <a:p>
            <a:r>
              <a:rPr kumimoji="1" lang="en-US" altLang="ja-JP" sz="1600" dirty="0"/>
              <a:t>【</a:t>
            </a:r>
            <a:r>
              <a:rPr kumimoji="1" lang="ja-JP" altLang="en-US" sz="1600" dirty="0"/>
              <a:t>システム</a:t>
            </a:r>
            <a:r>
              <a:rPr lang="ja-JP" altLang="en-US" sz="1600" dirty="0"/>
              <a:t>対応件数　（医療機関別）</a:t>
            </a:r>
            <a:r>
              <a:rPr kumimoji="1" lang="en-US" altLang="ja-JP" sz="1600" dirty="0"/>
              <a:t>】</a:t>
            </a:r>
            <a:endParaRPr kumimoji="1" lang="ja-JP" altLang="en-US" sz="1600" dirty="0"/>
          </a:p>
        </p:txBody>
      </p:sp>
      <p:sp>
        <p:nvSpPr>
          <p:cNvPr id="10" name="テキスト ボックス 9"/>
          <p:cNvSpPr txBox="1"/>
          <p:nvPr/>
        </p:nvSpPr>
        <p:spPr>
          <a:xfrm>
            <a:off x="3892873" y="890254"/>
            <a:ext cx="1008112" cy="261610"/>
          </a:xfrm>
          <a:prstGeom prst="rect">
            <a:avLst/>
          </a:prstGeom>
          <a:noFill/>
        </p:spPr>
        <p:txBody>
          <a:bodyPr wrap="square" rtlCol="0">
            <a:spAutoFit/>
          </a:bodyPr>
          <a:lstStyle/>
          <a:p>
            <a:r>
              <a:rPr kumimoji="1" lang="ja-JP" altLang="en-US" sz="1100" dirty="0"/>
              <a:t>（単位：回）</a:t>
            </a:r>
          </a:p>
        </p:txBody>
      </p:sp>
      <p:sp>
        <p:nvSpPr>
          <p:cNvPr id="2" name="テキスト ボックス 1"/>
          <p:cNvSpPr txBox="1"/>
          <p:nvPr/>
        </p:nvSpPr>
        <p:spPr>
          <a:xfrm>
            <a:off x="209047" y="3716440"/>
            <a:ext cx="4680337" cy="276999"/>
          </a:xfrm>
          <a:prstGeom prst="rect">
            <a:avLst/>
          </a:prstGeom>
          <a:noFill/>
        </p:spPr>
        <p:txBody>
          <a:bodyPr wrap="square" rtlCol="0">
            <a:spAutoFit/>
          </a:bodyPr>
          <a:lstStyle/>
          <a:p>
            <a:r>
              <a:rPr kumimoji="1" lang="en-US" altLang="ja-JP" sz="1200" dirty="0"/>
              <a:t>※</a:t>
            </a:r>
            <a:r>
              <a:rPr kumimoji="1" lang="ja-JP" altLang="en-US" sz="1200" dirty="0"/>
              <a:t>令和４年度中に病院から辞退があったため減（北河内１、中河内１）</a:t>
            </a:r>
          </a:p>
        </p:txBody>
      </p:sp>
      <p:graphicFrame>
        <p:nvGraphicFramePr>
          <p:cNvPr id="7" name="表 6"/>
          <p:cNvGraphicFramePr>
            <a:graphicFrameLocks noGrp="1"/>
          </p:cNvGraphicFramePr>
          <p:nvPr>
            <p:extLst>
              <p:ext uri="{D42A27DB-BD31-4B8C-83A1-F6EECF244321}">
                <p14:modId xmlns:p14="http://schemas.microsoft.com/office/powerpoint/2010/main" val="3788576361"/>
              </p:ext>
            </p:extLst>
          </p:nvPr>
        </p:nvGraphicFramePr>
        <p:xfrm>
          <a:off x="209047" y="1151864"/>
          <a:ext cx="4641734" cy="2482524"/>
        </p:xfrm>
        <a:graphic>
          <a:graphicData uri="http://schemas.openxmlformats.org/drawingml/2006/table">
            <a:tbl>
              <a:tblPr/>
              <a:tblGrid>
                <a:gridCol w="1345829">
                  <a:extLst>
                    <a:ext uri="{9D8B030D-6E8A-4147-A177-3AD203B41FA5}">
                      <a16:colId xmlns:a16="http://schemas.microsoft.com/office/drawing/2014/main" val="2758286012"/>
                    </a:ext>
                  </a:extLst>
                </a:gridCol>
                <a:gridCol w="659181">
                  <a:extLst>
                    <a:ext uri="{9D8B030D-6E8A-4147-A177-3AD203B41FA5}">
                      <a16:colId xmlns:a16="http://schemas.microsoft.com/office/drawing/2014/main" val="3345005314"/>
                    </a:ext>
                  </a:extLst>
                </a:gridCol>
                <a:gridCol w="659181">
                  <a:extLst>
                    <a:ext uri="{9D8B030D-6E8A-4147-A177-3AD203B41FA5}">
                      <a16:colId xmlns:a16="http://schemas.microsoft.com/office/drawing/2014/main" val="2981530124"/>
                    </a:ext>
                  </a:extLst>
                </a:gridCol>
                <a:gridCol w="659181">
                  <a:extLst>
                    <a:ext uri="{9D8B030D-6E8A-4147-A177-3AD203B41FA5}">
                      <a16:colId xmlns:a16="http://schemas.microsoft.com/office/drawing/2014/main" val="598024536"/>
                    </a:ext>
                  </a:extLst>
                </a:gridCol>
                <a:gridCol w="659181">
                  <a:extLst>
                    <a:ext uri="{9D8B030D-6E8A-4147-A177-3AD203B41FA5}">
                      <a16:colId xmlns:a16="http://schemas.microsoft.com/office/drawing/2014/main" val="765717808"/>
                    </a:ext>
                  </a:extLst>
                </a:gridCol>
                <a:gridCol w="659181">
                  <a:extLst>
                    <a:ext uri="{9D8B030D-6E8A-4147-A177-3AD203B41FA5}">
                      <a16:colId xmlns:a16="http://schemas.microsoft.com/office/drawing/2014/main" val="107373959"/>
                    </a:ext>
                  </a:extLst>
                </a:gridCol>
              </a:tblGrid>
              <a:tr h="252936">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圏　域</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66"/>
                    </a:solidFill>
                  </a:tcPr>
                </a:tc>
                <a:tc>
                  <a:txBody>
                    <a:bodyPr/>
                    <a:lstStyle/>
                    <a:p>
                      <a:pPr algn="ctr" fontAlgn="ctr"/>
                      <a:r>
                        <a:rPr lang="en-US" sz="1200" b="0" i="0" u="none" strike="noStrike" dirty="0">
                          <a:solidFill>
                            <a:srgbClr val="000000"/>
                          </a:solidFill>
                          <a:effectLst/>
                          <a:latin typeface="游ゴシック" panose="020B0400000000000000" pitchFamily="50" charset="-128"/>
                          <a:ea typeface="游ゴシック" panose="020B0400000000000000" pitchFamily="50" charset="-128"/>
                        </a:rPr>
                        <a:t>Ｈ30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年度</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66"/>
                    </a:solidFill>
                  </a:tcPr>
                </a:tc>
                <a:tc>
                  <a:txBody>
                    <a:bodyPr/>
                    <a:lstStyle/>
                    <a:p>
                      <a:pPr algn="ctr" fontAlgn="ctr"/>
                      <a:r>
                        <a:rPr lang="en-US" sz="1200" b="0" i="0" u="none" strike="noStrike" dirty="0">
                          <a:solidFill>
                            <a:srgbClr val="000000"/>
                          </a:solidFill>
                          <a:effectLst/>
                          <a:latin typeface="游ゴシック" panose="020B0400000000000000" pitchFamily="50" charset="-128"/>
                          <a:ea typeface="游ゴシック" panose="020B0400000000000000" pitchFamily="50" charset="-128"/>
                        </a:rPr>
                        <a:t>R1</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年度</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66"/>
                    </a:solidFill>
                  </a:tcPr>
                </a:tc>
                <a:tc>
                  <a:txBody>
                    <a:bodyPr/>
                    <a:lstStyle/>
                    <a:p>
                      <a:pPr algn="ctr" fontAlgn="ctr"/>
                      <a:r>
                        <a:rPr lang="en-US" sz="1200" b="0" i="0" u="none" strike="noStrike" dirty="0">
                          <a:solidFill>
                            <a:srgbClr val="000000"/>
                          </a:solidFill>
                          <a:effectLst/>
                          <a:latin typeface="游ゴシック" panose="020B0400000000000000" pitchFamily="50" charset="-128"/>
                          <a:ea typeface="游ゴシック" panose="020B0400000000000000" pitchFamily="50" charset="-128"/>
                        </a:rPr>
                        <a:t>R2</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年度</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66"/>
                    </a:solidFill>
                  </a:tcPr>
                </a:tc>
                <a:tc>
                  <a:txBody>
                    <a:bodyPr/>
                    <a:lstStyle/>
                    <a:p>
                      <a:pPr algn="ctr" fontAlgn="ctr"/>
                      <a:r>
                        <a:rPr lang="en-US" sz="1200" b="0" i="0" u="none" strike="noStrike">
                          <a:solidFill>
                            <a:srgbClr val="000000"/>
                          </a:solidFill>
                          <a:effectLst/>
                          <a:latin typeface="游ゴシック" panose="020B0400000000000000" pitchFamily="50" charset="-128"/>
                          <a:ea typeface="游ゴシック" panose="020B0400000000000000" pitchFamily="50" charset="-128"/>
                        </a:rPr>
                        <a:t>R3</a:t>
                      </a: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66"/>
                    </a:solidFill>
                  </a:tcPr>
                </a:tc>
                <a:tc>
                  <a:txBody>
                    <a:bodyPr/>
                    <a:lstStyle/>
                    <a:p>
                      <a:pPr algn="ctr" fontAlgn="ctr"/>
                      <a:r>
                        <a:rPr lang="en-US" sz="1200" b="0" i="0" u="none" strike="noStrike">
                          <a:solidFill>
                            <a:srgbClr val="000000"/>
                          </a:solidFill>
                          <a:effectLst/>
                          <a:latin typeface="游ゴシック" panose="020B0400000000000000" pitchFamily="50" charset="-128"/>
                          <a:ea typeface="游ゴシック" panose="020B0400000000000000" pitchFamily="50" charset="-128"/>
                        </a:rPr>
                        <a:t>R4</a:t>
                      </a: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66"/>
                    </a:solidFill>
                  </a:tcPr>
                </a:tc>
                <a:extLst>
                  <a:ext uri="{0D108BD9-81ED-4DB2-BD59-A6C34878D82A}">
                    <a16:rowId xmlns:a16="http://schemas.microsoft.com/office/drawing/2014/main" val="1393215413"/>
                  </a:ext>
                </a:extLst>
              </a:tr>
              <a:tr h="247732">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豊能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44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44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43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50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300350873"/>
                  </a:ext>
                </a:extLst>
              </a:tr>
              <a:tr h="247732">
                <a:tc>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  三島      </a:t>
                      </a: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886012001"/>
                  </a:ext>
                </a:extLst>
              </a:tr>
              <a:tr h="247732">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北河内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74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70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41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514185964"/>
                  </a:ext>
                </a:extLst>
              </a:tr>
              <a:tr h="247732">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中河内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27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676386050"/>
                  </a:ext>
                </a:extLst>
              </a:tr>
              <a:tr h="247732">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南河内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55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47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43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280664916"/>
                  </a:ext>
                </a:extLst>
              </a:tr>
              <a:tr h="247732">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大阪市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958075517"/>
                  </a:ext>
                </a:extLst>
              </a:tr>
              <a:tr h="247732">
                <a:tc>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  堺市      </a:t>
                      </a: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211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241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243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262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987579964"/>
                  </a:ext>
                </a:extLst>
              </a:tr>
              <a:tr h="247732">
                <a:tc>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  泉州      </a:t>
                      </a: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545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560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531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548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551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524439435"/>
                  </a:ext>
                </a:extLst>
              </a:tr>
              <a:tr h="247732">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総計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(18</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972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983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974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976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974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extLst>
                  <a:ext uri="{0D108BD9-81ED-4DB2-BD59-A6C34878D82A}">
                    <a16:rowId xmlns:a16="http://schemas.microsoft.com/office/drawing/2014/main" val="2689982775"/>
                  </a:ext>
                </a:extLst>
              </a:tr>
            </a:tbl>
          </a:graphicData>
        </a:graphic>
      </p:graphicFrame>
      <p:sp>
        <p:nvSpPr>
          <p:cNvPr id="17" name="テキスト ボックス 16"/>
          <p:cNvSpPr txBox="1"/>
          <p:nvPr/>
        </p:nvSpPr>
        <p:spPr>
          <a:xfrm>
            <a:off x="1403648" y="1916832"/>
            <a:ext cx="284426" cy="276999"/>
          </a:xfrm>
          <a:prstGeom prst="rect">
            <a:avLst/>
          </a:prstGeom>
          <a:noFill/>
        </p:spPr>
        <p:txBody>
          <a:bodyPr wrap="square" rtlCol="0">
            <a:spAutoFit/>
          </a:bodyPr>
          <a:lstStyle/>
          <a:p>
            <a:r>
              <a:rPr kumimoji="1" lang="en-US" altLang="ja-JP" sz="1200" dirty="0"/>
              <a:t>※</a:t>
            </a:r>
            <a:endParaRPr kumimoji="1" lang="ja-JP" altLang="en-US" sz="1200" dirty="0"/>
          </a:p>
        </p:txBody>
      </p:sp>
      <p:sp>
        <p:nvSpPr>
          <p:cNvPr id="14" name="テキスト ボックス 13"/>
          <p:cNvSpPr txBox="1"/>
          <p:nvPr/>
        </p:nvSpPr>
        <p:spPr>
          <a:xfrm>
            <a:off x="1386023" y="2132856"/>
            <a:ext cx="284426" cy="276999"/>
          </a:xfrm>
          <a:prstGeom prst="rect">
            <a:avLst/>
          </a:prstGeom>
          <a:noFill/>
        </p:spPr>
        <p:txBody>
          <a:bodyPr wrap="square" rtlCol="0">
            <a:spAutoFit/>
          </a:bodyPr>
          <a:lstStyle/>
          <a:p>
            <a:r>
              <a:rPr kumimoji="1" lang="en-US" altLang="ja-JP" sz="1200" dirty="0"/>
              <a:t>※</a:t>
            </a:r>
            <a:endParaRPr kumimoji="1" lang="ja-JP" altLang="en-US" sz="1200" dirty="0"/>
          </a:p>
        </p:txBody>
      </p:sp>
      <p:graphicFrame>
        <p:nvGraphicFramePr>
          <p:cNvPr id="8" name="表 7"/>
          <p:cNvGraphicFramePr>
            <a:graphicFrameLocks noGrp="1"/>
          </p:cNvGraphicFramePr>
          <p:nvPr>
            <p:extLst>
              <p:ext uri="{D42A27DB-BD31-4B8C-83A1-F6EECF244321}">
                <p14:modId xmlns:p14="http://schemas.microsoft.com/office/powerpoint/2010/main" val="185355423"/>
              </p:ext>
            </p:extLst>
          </p:nvPr>
        </p:nvGraphicFramePr>
        <p:xfrm>
          <a:off x="4956279" y="1148444"/>
          <a:ext cx="3743180" cy="5174654"/>
        </p:xfrm>
        <a:graphic>
          <a:graphicData uri="http://schemas.openxmlformats.org/drawingml/2006/table">
            <a:tbl>
              <a:tblPr/>
              <a:tblGrid>
                <a:gridCol w="589762">
                  <a:extLst>
                    <a:ext uri="{9D8B030D-6E8A-4147-A177-3AD203B41FA5}">
                      <a16:colId xmlns:a16="http://schemas.microsoft.com/office/drawing/2014/main" val="2929751492"/>
                    </a:ext>
                  </a:extLst>
                </a:gridCol>
                <a:gridCol w="871313">
                  <a:extLst>
                    <a:ext uri="{9D8B030D-6E8A-4147-A177-3AD203B41FA5}">
                      <a16:colId xmlns:a16="http://schemas.microsoft.com/office/drawing/2014/main" val="1998495265"/>
                    </a:ext>
                  </a:extLst>
                </a:gridCol>
                <a:gridCol w="456421">
                  <a:extLst>
                    <a:ext uri="{9D8B030D-6E8A-4147-A177-3AD203B41FA5}">
                      <a16:colId xmlns:a16="http://schemas.microsoft.com/office/drawing/2014/main" val="3435607492"/>
                    </a:ext>
                  </a:extLst>
                </a:gridCol>
                <a:gridCol w="456421">
                  <a:extLst>
                    <a:ext uri="{9D8B030D-6E8A-4147-A177-3AD203B41FA5}">
                      <a16:colId xmlns:a16="http://schemas.microsoft.com/office/drawing/2014/main" val="3797381615"/>
                    </a:ext>
                  </a:extLst>
                </a:gridCol>
                <a:gridCol w="456421">
                  <a:extLst>
                    <a:ext uri="{9D8B030D-6E8A-4147-A177-3AD203B41FA5}">
                      <a16:colId xmlns:a16="http://schemas.microsoft.com/office/drawing/2014/main" val="3143330123"/>
                    </a:ext>
                  </a:extLst>
                </a:gridCol>
                <a:gridCol w="456421">
                  <a:extLst>
                    <a:ext uri="{9D8B030D-6E8A-4147-A177-3AD203B41FA5}">
                      <a16:colId xmlns:a16="http://schemas.microsoft.com/office/drawing/2014/main" val="2075369911"/>
                    </a:ext>
                  </a:extLst>
                </a:gridCol>
                <a:gridCol w="456421">
                  <a:extLst>
                    <a:ext uri="{9D8B030D-6E8A-4147-A177-3AD203B41FA5}">
                      <a16:colId xmlns:a16="http://schemas.microsoft.com/office/drawing/2014/main" val="3654926275"/>
                    </a:ext>
                  </a:extLst>
                </a:gridCol>
              </a:tblGrid>
              <a:tr h="245012">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圏域</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病　院　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000" b="0" i="0" u="none" strike="noStrike" dirty="0">
                          <a:solidFill>
                            <a:srgbClr val="000000"/>
                          </a:solidFill>
                          <a:effectLst/>
                          <a:latin typeface="Meiryo UI" panose="020B0604030504040204" pitchFamily="50" charset="-128"/>
                          <a:ea typeface="Meiryo UI" panose="020B0604030504040204" pitchFamily="50" charset="-128"/>
                        </a:rPr>
                        <a:t>H30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000" b="0" i="0" u="none" strike="noStrike">
                          <a:solidFill>
                            <a:srgbClr val="000000"/>
                          </a:solidFill>
                          <a:effectLst/>
                          <a:latin typeface="Meiryo UI" panose="020B0604030504040204" pitchFamily="50" charset="-128"/>
                          <a:ea typeface="Meiryo UI" panose="020B0604030504040204" pitchFamily="50" charset="-128"/>
                        </a:rPr>
                        <a:t>R1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000" b="0" i="0" u="none" strike="noStrike">
                          <a:solidFill>
                            <a:srgbClr val="000000"/>
                          </a:solidFill>
                          <a:effectLst/>
                          <a:latin typeface="Meiryo UI" panose="020B0604030504040204" pitchFamily="50" charset="-128"/>
                          <a:ea typeface="Meiryo UI" panose="020B0604030504040204" pitchFamily="50" charset="-128"/>
                        </a:rPr>
                        <a:t>R2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000" b="0" i="0" u="none" strike="noStrike">
                          <a:solidFill>
                            <a:srgbClr val="000000"/>
                          </a:solidFill>
                          <a:effectLst/>
                          <a:latin typeface="Meiryo UI" panose="020B0604030504040204" pitchFamily="50" charset="-128"/>
                          <a:ea typeface="Meiryo UI" panose="020B0604030504040204" pitchFamily="50" charset="-128"/>
                        </a:rPr>
                        <a:t>R3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sz="1000" b="0" i="0" u="none" strike="noStrike">
                          <a:solidFill>
                            <a:srgbClr val="000000"/>
                          </a:solidFill>
                          <a:effectLst/>
                          <a:latin typeface="Meiryo UI" panose="020B0604030504040204" pitchFamily="50" charset="-128"/>
                          <a:ea typeface="Meiryo UI" panose="020B0604030504040204" pitchFamily="50" charset="-128"/>
                        </a:rPr>
                        <a:t>R4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extLst>
                  <a:ext uri="{0D108BD9-81ED-4DB2-BD59-A6C34878D82A}">
                    <a16:rowId xmlns:a16="http://schemas.microsoft.com/office/drawing/2014/main" val="3876141327"/>
                  </a:ext>
                </a:extLst>
              </a:tr>
              <a:tr h="245012">
                <a:tc rowSpan="3">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豊能</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さわ病院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0532958"/>
                  </a:ext>
                </a:extLst>
              </a:tr>
              <a:tr h="245012">
                <a:tc vMerge="1">
                  <a:txBody>
                    <a:bodyPr/>
                    <a:lstStyle/>
                    <a:p>
                      <a:endParaRPr kumimoji="1" lang="ja-JP" altLang="en-US"/>
                    </a:p>
                  </a:txBody>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小曽根病院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4488671"/>
                  </a:ext>
                </a:extLst>
              </a:tr>
              <a:tr h="245012">
                <a:tc vMerge="1">
                  <a:txBody>
                    <a:bodyPr/>
                    <a:lstStyle/>
                    <a:p>
                      <a:endParaRPr kumimoji="1" lang="ja-JP" altLang="en-US"/>
                    </a:p>
                  </a:txBody>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榎坂病院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5701138"/>
                  </a:ext>
                </a:extLst>
              </a:tr>
              <a:tr h="24501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三島</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zh-TW" altLang="en-US" sz="800" b="0" i="0" u="none" strike="noStrike">
                          <a:solidFill>
                            <a:srgbClr val="000000"/>
                          </a:solidFill>
                          <a:effectLst/>
                          <a:latin typeface="Meiryo UI" panose="020B0604030504040204" pitchFamily="50" charset="-128"/>
                          <a:ea typeface="Meiryo UI" panose="020B0604030504040204" pitchFamily="50" charset="-128"/>
                        </a:rPr>
                        <a:t>藍野花園病院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4594028"/>
                  </a:ext>
                </a:extLst>
              </a:tr>
              <a:tr h="245012">
                <a:tc rowSpan="2">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北河内</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ねや川サナトリウム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9977937"/>
                  </a:ext>
                </a:extLst>
              </a:tr>
              <a:tr h="245012">
                <a:tc v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東香里病院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1922098"/>
                  </a:ext>
                </a:extLst>
              </a:tr>
              <a:tr h="245012">
                <a:tc rowSpan="2">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中河内</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小阪病院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3587145"/>
                  </a:ext>
                </a:extLst>
              </a:tr>
              <a:tr h="245012">
                <a:tc v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国分病院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0413707"/>
                  </a:ext>
                </a:extLst>
              </a:tr>
              <a:tr h="245012">
                <a:tc rowSpan="4">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南河内</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丹比荘病院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7277559"/>
                  </a:ext>
                </a:extLst>
              </a:tr>
              <a:tr h="245012">
                <a:tc v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結のぞみ病院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091249"/>
                  </a:ext>
                </a:extLst>
              </a:tr>
              <a:tr h="245012">
                <a:tc v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青葉丘病院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2422037"/>
                  </a:ext>
                </a:extLst>
              </a:tr>
              <a:tr h="245012">
                <a:tc v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大阪さやま病院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6331522"/>
                  </a:ext>
                </a:extLst>
              </a:tr>
              <a:tr h="245012">
                <a:tc rowSpan="2">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堺</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阪南病院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5929644"/>
                  </a:ext>
                </a:extLst>
              </a:tr>
              <a:tr h="245012">
                <a:tc v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浅香山病院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0330230"/>
                  </a:ext>
                </a:extLst>
              </a:tr>
              <a:tr h="245012">
                <a:tc rowSpan="5">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泉州</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浜寺病院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8163708"/>
                  </a:ext>
                </a:extLst>
              </a:tr>
              <a:tr h="245012">
                <a:tc v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久米田病院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7698400"/>
                  </a:ext>
                </a:extLst>
              </a:tr>
              <a:tr h="245012">
                <a:tc v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水間病院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7277353"/>
                  </a:ext>
                </a:extLst>
              </a:tr>
              <a:tr h="245012">
                <a:tc v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木島病院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66"/>
                    </a:solidFill>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6414425"/>
                  </a:ext>
                </a:extLst>
              </a:tr>
              <a:tr h="254813">
                <a:tc v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七山病院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364204023"/>
                  </a:ext>
                </a:extLst>
              </a:tr>
              <a:tr h="264613">
                <a:tc gridSpan="2">
                  <a:txBody>
                    <a:bodyPr/>
                    <a:lstStyle/>
                    <a:p>
                      <a:pPr algn="ctr" fontAlgn="b"/>
                      <a:r>
                        <a:rPr lang="ja-JP" altLang="en-US" sz="1000" b="0" i="0" u="none" strike="noStrike">
                          <a:solidFill>
                            <a:srgbClr val="000000"/>
                          </a:solidFill>
                          <a:effectLst/>
                          <a:latin typeface="Meiryo UI" panose="020B0604030504040204" pitchFamily="50" charset="-128"/>
                          <a:ea typeface="Meiryo UI" panose="020B0604030504040204" pitchFamily="50" charset="-128"/>
                        </a:rPr>
                        <a:t>合　　計</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a:txBody>
                    <a:bodyPr/>
                    <a:lstStyle/>
                    <a:p>
                      <a:pPr algn="ctr" fontAlgn="b"/>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solidFill>
                            <a:srgbClr val="000000"/>
                          </a:solidFill>
                          <a:effectLst/>
                          <a:latin typeface="Meiryo UI" panose="020B0604030504040204" pitchFamily="50" charset="-128"/>
                          <a:ea typeface="Meiryo UI" panose="020B0604030504040204" pitchFamily="50" charset="-128"/>
                        </a:rPr>
                        <a:t>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solidFill>
                            <a:srgbClr val="000000"/>
                          </a:solidFill>
                          <a:effectLst/>
                          <a:latin typeface="Meiryo UI" panose="020B0604030504040204" pitchFamily="50" charset="-128"/>
                          <a:ea typeface="Meiryo UI" panose="020B0604030504040204" pitchFamily="50" charset="-128"/>
                        </a:rPr>
                        <a:t>204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168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8715367"/>
                  </a:ext>
                </a:extLst>
              </a:tr>
            </a:tbl>
          </a:graphicData>
        </a:graphic>
      </p:graphicFrame>
      <p:graphicFrame>
        <p:nvGraphicFramePr>
          <p:cNvPr id="16" name="グラフ 15"/>
          <p:cNvGraphicFramePr>
            <a:graphicFrameLocks/>
          </p:cNvGraphicFramePr>
          <p:nvPr>
            <p:extLst>
              <p:ext uri="{D42A27DB-BD31-4B8C-83A1-F6EECF244321}">
                <p14:modId xmlns:p14="http://schemas.microsoft.com/office/powerpoint/2010/main" val="511828227"/>
              </p:ext>
            </p:extLst>
          </p:nvPr>
        </p:nvGraphicFramePr>
        <p:xfrm>
          <a:off x="183297" y="3958762"/>
          <a:ext cx="4843463"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8" name="正方形/長方形 17">
            <a:extLst>
              <a:ext uri="{FF2B5EF4-FFF2-40B4-BE49-F238E27FC236}">
                <a16:creationId xmlns:a16="http://schemas.microsoft.com/office/drawing/2014/main" id="{DE01C073-1499-4D7A-AFB4-261EFF2E728A}"/>
              </a:ext>
            </a:extLst>
          </p:cNvPr>
          <p:cNvSpPr/>
          <p:nvPr/>
        </p:nvSpPr>
        <p:spPr>
          <a:xfrm>
            <a:off x="158843" y="3154032"/>
            <a:ext cx="4641734" cy="274968"/>
          </a:xfrm>
          <a:prstGeom prst="rect">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0A7B9476-AF16-45B3-B9DB-A85FC9EC1F89}"/>
              </a:ext>
            </a:extLst>
          </p:cNvPr>
          <p:cNvSpPr/>
          <p:nvPr/>
        </p:nvSpPr>
        <p:spPr>
          <a:xfrm>
            <a:off x="4939497" y="4805251"/>
            <a:ext cx="3743180" cy="1224136"/>
          </a:xfrm>
          <a:prstGeom prst="rect">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a:extLst>
              <a:ext uri="{FF2B5EF4-FFF2-40B4-BE49-F238E27FC236}">
                <a16:creationId xmlns:a16="http://schemas.microsoft.com/office/drawing/2014/main" id="{F415BA0D-8B03-417E-A8DB-3000AED88FBC}"/>
              </a:ext>
            </a:extLst>
          </p:cNvPr>
          <p:cNvSpPr/>
          <p:nvPr/>
        </p:nvSpPr>
        <p:spPr>
          <a:xfrm>
            <a:off x="4082179" y="4042666"/>
            <a:ext cx="818806" cy="671797"/>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右大かっこ 2">
            <a:extLst>
              <a:ext uri="{FF2B5EF4-FFF2-40B4-BE49-F238E27FC236}">
                <a16:creationId xmlns:a16="http://schemas.microsoft.com/office/drawing/2014/main" id="{9698FA54-24F1-46A1-8632-BEBFCE44517C}"/>
              </a:ext>
            </a:extLst>
          </p:cNvPr>
          <p:cNvSpPr/>
          <p:nvPr/>
        </p:nvSpPr>
        <p:spPr>
          <a:xfrm>
            <a:off x="8734904" y="4838501"/>
            <a:ext cx="45719" cy="1224136"/>
          </a:xfrm>
          <a:prstGeom prst="rightBracket">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右大かっこ 4">
            <a:extLst>
              <a:ext uri="{FF2B5EF4-FFF2-40B4-BE49-F238E27FC236}">
                <a16:creationId xmlns:a16="http://schemas.microsoft.com/office/drawing/2014/main" id="{8B2CD537-F6C0-4A6E-A52D-DA3525FAC3EB}"/>
              </a:ext>
            </a:extLst>
          </p:cNvPr>
          <p:cNvSpPr/>
          <p:nvPr/>
        </p:nvSpPr>
        <p:spPr>
          <a:xfrm>
            <a:off x="8731382" y="4321226"/>
            <a:ext cx="45719" cy="465595"/>
          </a:xfrm>
          <a:prstGeom prst="rightBracket">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87DAB185-5CED-4075-9864-A8D9C099B702}"/>
              </a:ext>
            </a:extLst>
          </p:cNvPr>
          <p:cNvSpPr txBox="1"/>
          <p:nvPr/>
        </p:nvSpPr>
        <p:spPr>
          <a:xfrm>
            <a:off x="8711969" y="4441869"/>
            <a:ext cx="341253"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rPr>
              <a:t>58</a:t>
            </a:r>
            <a:endParaRPr kumimoji="1" lang="ja-JP" altLang="en-US" sz="9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DAD72B79-ADB9-4395-8108-102A3034B929}"/>
              </a:ext>
            </a:extLst>
          </p:cNvPr>
          <p:cNvSpPr txBox="1"/>
          <p:nvPr/>
        </p:nvSpPr>
        <p:spPr>
          <a:xfrm>
            <a:off x="8733772" y="5301903"/>
            <a:ext cx="367122"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rPr>
              <a:t>88</a:t>
            </a:r>
            <a:endParaRPr kumimoji="1" lang="ja-JP" altLang="en-US" sz="9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30965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04248" y="6309320"/>
            <a:ext cx="2133600" cy="365125"/>
          </a:xfrm>
        </p:spPr>
        <p:txBody>
          <a:bodyPr/>
          <a:lstStyle/>
          <a:p>
            <a:fld id="{DDCB4138-2453-48FB-9515-BFDF6E7AA310}" type="slidenum">
              <a:rPr kumimoji="1" lang="ja-JP" altLang="en-US" smtClean="0">
                <a:solidFill>
                  <a:schemeClr val="tx1"/>
                </a:solidFill>
              </a:rPr>
              <a:t>8</a:t>
            </a:fld>
            <a:endParaRPr kumimoji="1" lang="ja-JP" altLang="en-US" dirty="0">
              <a:solidFill>
                <a:schemeClr val="tx1"/>
              </a:solidFill>
            </a:endParaRPr>
          </a:p>
        </p:txBody>
      </p:sp>
      <p:sp>
        <p:nvSpPr>
          <p:cNvPr id="9" name="テキスト ボックス 8"/>
          <p:cNvSpPr txBox="1"/>
          <p:nvPr/>
        </p:nvSpPr>
        <p:spPr>
          <a:xfrm>
            <a:off x="323528" y="367753"/>
            <a:ext cx="8208912" cy="646331"/>
          </a:xfrm>
          <a:prstGeom prst="rect">
            <a:avLst/>
          </a:prstGeom>
          <a:noFill/>
        </p:spPr>
        <p:txBody>
          <a:bodyPr wrap="square" rtlCol="0">
            <a:spAutoFit/>
          </a:bodyPr>
          <a:lstStyle/>
          <a:p>
            <a:r>
              <a:rPr lang="ja-JP" altLang="en-US" dirty="0"/>
              <a:t>精神科病院受診（外来・入院）となった際の</a:t>
            </a:r>
            <a:r>
              <a:rPr kumimoji="1" lang="ja-JP" altLang="en-US" dirty="0"/>
              <a:t>搬送元と</a:t>
            </a:r>
            <a:r>
              <a:rPr lang="ja-JP" altLang="en-US" dirty="0"/>
              <a:t>搬送先（二次医療圏別）</a:t>
            </a:r>
          </a:p>
          <a:p>
            <a:r>
              <a:rPr lang="ja-JP" altLang="en-US" dirty="0"/>
              <a:t>　　　　　　　　　　　　　　　　　　　　　　　　　　　</a:t>
            </a:r>
            <a:endParaRPr kumimoji="1" lang="ja-JP" altLang="en-US" dirty="0"/>
          </a:p>
        </p:txBody>
      </p:sp>
      <p:sp>
        <p:nvSpPr>
          <p:cNvPr id="2" name="テキスト ボックス 1"/>
          <p:cNvSpPr txBox="1"/>
          <p:nvPr/>
        </p:nvSpPr>
        <p:spPr>
          <a:xfrm>
            <a:off x="7698761" y="988508"/>
            <a:ext cx="1008112" cy="369332"/>
          </a:xfrm>
          <a:prstGeom prst="rect">
            <a:avLst/>
          </a:prstGeom>
          <a:noFill/>
        </p:spPr>
        <p:txBody>
          <a:bodyPr wrap="square" rtlCol="0">
            <a:spAutoFit/>
          </a:bodyPr>
          <a:lstStyle/>
          <a:p>
            <a:r>
              <a:rPr lang="en-US" altLang="ja-JP" dirty="0"/>
              <a:t>n=90</a:t>
            </a:r>
          </a:p>
        </p:txBody>
      </p:sp>
      <p:sp>
        <p:nvSpPr>
          <p:cNvPr id="3" name="テキスト ボックス 2"/>
          <p:cNvSpPr txBox="1"/>
          <p:nvPr/>
        </p:nvSpPr>
        <p:spPr>
          <a:xfrm>
            <a:off x="6948264" y="5654382"/>
            <a:ext cx="2880320" cy="307777"/>
          </a:xfrm>
          <a:prstGeom prst="rect">
            <a:avLst/>
          </a:prstGeom>
          <a:noFill/>
        </p:spPr>
        <p:txBody>
          <a:bodyPr wrap="square" rtlCol="0">
            <a:spAutoFit/>
          </a:bodyPr>
          <a:lstStyle/>
          <a:p>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網掛けは隣接区域</a:t>
            </a:r>
          </a:p>
        </p:txBody>
      </p:sp>
      <p:graphicFrame>
        <p:nvGraphicFramePr>
          <p:cNvPr id="6" name="表 5"/>
          <p:cNvGraphicFramePr>
            <a:graphicFrameLocks noGrp="1"/>
          </p:cNvGraphicFramePr>
          <p:nvPr>
            <p:extLst>
              <p:ext uri="{D42A27DB-BD31-4B8C-83A1-F6EECF244321}">
                <p14:modId xmlns:p14="http://schemas.microsoft.com/office/powerpoint/2010/main" val="2839534425"/>
              </p:ext>
            </p:extLst>
          </p:nvPr>
        </p:nvGraphicFramePr>
        <p:xfrm>
          <a:off x="302844" y="1412776"/>
          <a:ext cx="8383957" cy="4075637"/>
        </p:xfrm>
        <a:graphic>
          <a:graphicData uri="http://schemas.openxmlformats.org/drawingml/2006/table">
            <a:tbl>
              <a:tblPr/>
              <a:tblGrid>
                <a:gridCol w="610810">
                  <a:extLst>
                    <a:ext uri="{9D8B030D-6E8A-4147-A177-3AD203B41FA5}">
                      <a16:colId xmlns:a16="http://schemas.microsoft.com/office/drawing/2014/main" val="2162889058"/>
                    </a:ext>
                  </a:extLst>
                </a:gridCol>
                <a:gridCol w="1013123">
                  <a:extLst>
                    <a:ext uri="{9D8B030D-6E8A-4147-A177-3AD203B41FA5}">
                      <a16:colId xmlns:a16="http://schemas.microsoft.com/office/drawing/2014/main" val="3376041383"/>
                    </a:ext>
                  </a:extLst>
                </a:gridCol>
                <a:gridCol w="610810">
                  <a:extLst>
                    <a:ext uri="{9D8B030D-6E8A-4147-A177-3AD203B41FA5}">
                      <a16:colId xmlns:a16="http://schemas.microsoft.com/office/drawing/2014/main" val="2300429265"/>
                    </a:ext>
                  </a:extLst>
                </a:gridCol>
                <a:gridCol w="610810">
                  <a:extLst>
                    <a:ext uri="{9D8B030D-6E8A-4147-A177-3AD203B41FA5}">
                      <a16:colId xmlns:a16="http://schemas.microsoft.com/office/drawing/2014/main" val="498340436"/>
                    </a:ext>
                  </a:extLst>
                </a:gridCol>
                <a:gridCol w="610810">
                  <a:extLst>
                    <a:ext uri="{9D8B030D-6E8A-4147-A177-3AD203B41FA5}">
                      <a16:colId xmlns:a16="http://schemas.microsoft.com/office/drawing/2014/main" val="2496643262"/>
                    </a:ext>
                  </a:extLst>
                </a:gridCol>
                <a:gridCol w="610810">
                  <a:extLst>
                    <a:ext uri="{9D8B030D-6E8A-4147-A177-3AD203B41FA5}">
                      <a16:colId xmlns:a16="http://schemas.microsoft.com/office/drawing/2014/main" val="3597289885"/>
                    </a:ext>
                  </a:extLst>
                </a:gridCol>
                <a:gridCol w="610810">
                  <a:extLst>
                    <a:ext uri="{9D8B030D-6E8A-4147-A177-3AD203B41FA5}">
                      <a16:colId xmlns:a16="http://schemas.microsoft.com/office/drawing/2014/main" val="373141567"/>
                    </a:ext>
                  </a:extLst>
                </a:gridCol>
                <a:gridCol w="610810">
                  <a:extLst>
                    <a:ext uri="{9D8B030D-6E8A-4147-A177-3AD203B41FA5}">
                      <a16:colId xmlns:a16="http://schemas.microsoft.com/office/drawing/2014/main" val="986487322"/>
                    </a:ext>
                  </a:extLst>
                </a:gridCol>
                <a:gridCol w="610810">
                  <a:extLst>
                    <a:ext uri="{9D8B030D-6E8A-4147-A177-3AD203B41FA5}">
                      <a16:colId xmlns:a16="http://schemas.microsoft.com/office/drawing/2014/main" val="3871637641"/>
                    </a:ext>
                  </a:extLst>
                </a:gridCol>
                <a:gridCol w="607874">
                  <a:extLst>
                    <a:ext uri="{9D8B030D-6E8A-4147-A177-3AD203B41FA5}">
                      <a16:colId xmlns:a16="http://schemas.microsoft.com/office/drawing/2014/main" val="1551676837"/>
                    </a:ext>
                  </a:extLst>
                </a:gridCol>
                <a:gridCol w="607874">
                  <a:extLst>
                    <a:ext uri="{9D8B030D-6E8A-4147-A177-3AD203B41FA5}">
                      <a16:colId xmlns:a16="http://schemas.microsoft.com/office/drawing/2014/main" val="1636608298"/>
                    </a:ext>
                  </a:extLst>
                </a:gridCol>
                <a:gridCol w="634303">
                  <a:extLst>
                    <a:ext uri="{9D8B030D-6E8A-4147-A177-3AD203B41FA5}">
                      <a16:colId xmlns:a16="http://schemas.microsoft.com/office/drawing/2014/main" val="2311330225"/>
                    </a:ext>
                  </a:extLst>
                </a:gridCol>
                <a:gridCol w="634303">
                  <a:extLst>
                    <a:ext uri="{9D8B030D-6E8A-4147-A177-3AD203B41FA5}">
                      <a16:colId xmlns:a16="http://schemas.microsoft.com/office/drawing/2014/main" val="76824355"/>
                    </a:ext>
                  </a:extLst>
                </a:gridCol>
              </a:tblGrid>
              <a:tr h="266729">
                <a:tc rowSpan="2" gridSpan="2">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令和４年度</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99"/>
                    </a:solidFill>
                  </a:tcPr>
                </a:tc>
                <a:tc rowSpan="2" hMerge="1">
                  <a:txBody>
                    <a:bodyPr/>
                    <a:lstStyle/>
                    <a:p>
                      <a:endParaRPr kumimoji="1" lang="ja-JP" altLang="en-US"/>
                    </a:p>
                  </a:txBody>
                  <a:tcPr/>
                </a:tc>
                <a:tc gridSpan="9">
                  <a:txBody>
                    <a:bodyPr/>
                    <a:lstStyle/>
                    <a:p>
                      <a:pPr algn="ctr" fontAlgn="ctr"/>
                      <a:r>
                        <a:rPr lang="zh-TW" altLang="en-US" sz="1200" b="0" i="0" u="none" strike="noStrike" dirty="0">
                          <a:solidFill>
                            <a:srgbClr val="000000"/>
                          </a:solidFill>
                          <a:effectLst/>
                          <a:latin typeface="Meiryo UI" panose="020B0604030504040204" pitchFamily="50" charset="-128"/>
                          <a:ea typeface="Meiryo UI" panose="020B0604030504040204" pitchFamily="50" charset="-128"/>
                        </a:rPr>
                        <a:t>搬　送　先　病　院（</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精神科病院</a:t>
                      </a:r>
                      <a:r>
                        <a:rPr lang="zh-TW"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隣接区域への搬送</a:t>
                      </a:r>
                    </a:p>
                  </a:txBody>
                  <a:tcPr marL="0" marR="0" marT="0"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hMerge="1">
                  <a:txBody>
                    <a:bodyPr/>
                    <a:lstStyle/>
                    <a:p>
                      <a:endParaRPr kumimoji="1" lang="ja-JP" altLang="en-US"/>
                    </a:p>
                  </a:txBody>
                  <a:tcPr/>
                </a:tc>
                <a:extLst>
                  <a:ext uri="{0D108BD9-81ED-4DB2-BD59-A6C34878D82A}">
                    <a16:rowId xmlns:a16="http://schemas.microsoft.com/office/drawing/2014/main" val="1542793210"/>
                  </a:ext>
                </a:extLst>
              </a:tr>
              <a:tr h="640152">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zh-TW" altLang="en-US" sz="1200" b="0" i="0" u="none" strike="noStrike" dirty="0">
                          <a:solidFill>
                            <a:srgbClr val="000000"/>
                          </a:solidFill>
                          <a:effectLst/>
                          <a:latin typeface="Meiryo UI" panose="020B0604030504040204" pitchFamily="50" charset="-128"/>
                          <a:ea typeface="Meiryo UI" panose="020B0604030504040204" pitchFamily="50" charset="-128"/>
                        </a:rPr>
                        <a:t>豊能</a:t>
                      </a:r>
                      <a:br>
                        <a:rPr lang="zh-TW" altLang="en-US" sz="1200" b="0" i="0" u="none" strike="noStrike" dirty="0">
                          <a:solidFill>
                            <a:srgbClr val="000000"/>
                          </a:solidFill>
                          <a:effectLst/>
                          <a:latin typeface="Meiryo UI" panose="020B0604030504040204" pitchFamily="50" charset="-128"/>
                          <a:ea typeface="Meiryo UI" panose="020B0604030504040204" pitchFamily="50" charset="-128"/>
                        </a:rPr>
                      </a:br>
                      <a:r>
                        <a:rPr lang="en-US" altLang="zh-TW" sz="800" b="0" i="0" u="none" strike="noStrike" dirty="0">
                          <a:solidFill>
                            <a:srgbClr val="000000"/>
                          </a:solidFill>
                          <a:effectLst/>
                          <a:latin typeface="Meiryo UI" panose="020B0604030504040204" pitchFamily="50" charset="-128"/>
                          <a:ea typeface="Meiryo UI" panose="020B0604030504040204" pitchFamily="50" charset="-128"/>
                        </a:rPr>
                        <a:t>(</a:t>
                      </a: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合併症支援</a:t>
                      </a:r>
                      <a:endParaRPr lang="en-US" altLang="zh-TW"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病院　３</a:t>
                      </a:r>
                      <a:r>
                        <a:rPr lang="en-US" altLang="zh-TW" sz="800" b="0" i="0" u="none" strike="noStrike" dirty="0">
                          <a:solidFill>
                            <a:srgbClr val="000000"/>
                          </a:solidFill>
                          <a:effectLst/>
                          <a:latin typeface="Meiryo UI" panose="020B0604030504040204" pitchFamily="50" charset="-128"/>
                          <a:ea typeface="Meiryo UI" panose="020B0604030504040204" pitchFamily="50" charset="-128"/>
                        </a:rPr>
                        <a:t>)</a:t>
                      </a:r>
                      <a:endParaRPr lang="zh-TW"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三島</a:t>
                      </a:r>
                      <a:br>
                        <a:rPr lang="ja-JP" altLang="en-US" sz="8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北河内</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中河内</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南河内</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３</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大阪市</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(0)</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堺</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泉州</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(5)</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総計</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搬送数</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割合</a:t>
                      </a:r>
                    </a:p>
                  </a:txBody>
                  <a:tcPr marL="0" marR="0" marT="0"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1459347306"/>
                  </a:ext>
                </a:extLst>
              </a:tr>
              <a:tr h="352084">
                <a:tc rowSpan="8">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搬送元病院（二次救急病院等）</a:t>
                      </a:r>
                    </a:p>
                  </a:txBody>
                  <a:tcPr marL="0" marR="0" marT="0" marB="0" vert="eaVert"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豊能</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利用病院数</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8)</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25%</a:t>
                      </a:r>
                    </a:p>
                  </a:txBody>
                  <a:tcPr marL="0" marR="0" marT="0"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951913561"/>
                  </a:ext>
                </a:extLst>
              </a:tr>
              <a:tr h="352084">
                <a:tc vMerge="1">
                  <a:txBody>
                    <a:bodyPr/>
                    <a:lstStyle/>
                    <a:p>
                      <a:endParaRPr kumimoji="1" lang="ja-JP" altLang="en-US"/>
                    </a:p>
                  </a:txBody>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三島  </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(8)</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5</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20%</a:t>
                      </a:r>
                    </a:p>
                  </a:txBody>
                  <a:tcPr marL="0" marR="0" marT="0"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99140997"/>
                  </a:ext>
                </a:extLst>
              </a:tr>
              <a:tr h="352084">
                <a:tc vMerge="1">
                  <a:txBody>
                    <a:bodyPr/>
                    <a:lstStyle/>
                    <a:p>
                      <a:endParaRPr kumimoji="1" lang="ja-JP" altLang="en-US"/>
                    </a:p>
                  </a:txBody>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北河内 </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(11)</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6</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17%</a:t>
                      </a:r>
                    </a:p>
                  </a:txBody>
                  <a:tcPr marL="0" marR="0" marT="0"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27497916"/>
                  </a:ext>
                </a:extLst>
              </a:tr>
              <a:tr h="352084">
                <a:tc vMerge="1">
                  <a:txBody>
                    <a:bodyPr/>
                    <a:lstStyle/>
                    <a:p>
                      <a:endParaRPr kumimoji="1" lang="ja-JP" altLang="en-US"/>
                    </a:p>
                  </a:txBody>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中河内 </a:t>
                      </a:r>
                      <a:r>
                        <a:rPr lang="en-US" altLang="ja-JP" sz="800" b="0" i="0" u="none" strike="noStrike">
                          <a:solidFill>
                            <a:srgbClr val="000000"/>
                          </a:solidFill>
                          <a:effectLst/>
                          <a:latin typeface="Meiryo UI" panose="020B0604030504040204" pitchFamily="50" charset="-128"/>
                          <a:ea typeface="Meiryo UI" panose="020B0604030504040204" pitchFamily="50" charset="-128"/>
                        </a:rPr>
                        <a:t>(8)</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9</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11%</a:t>
                      </a:r>
                    </a:p>
                  </a:txBody>
                  <a:tcPr marL="0" marR="0" marT="0"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659355043"/>
                  </a:ext>
                </a:extLst>
              </a:tr>
              <a:tr h="352084">
                <a:tc vMerge="1">
                  <a:txBody>
                    <a:bodyPr/>
                    <a:lstStyle/>
                    <a:p>
                      <a:endParaRPr kumimoji="1" lang="ja-JP" altLang="en-US"/>
                    </a:p>
                  </a:txBody>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大阪市 </a:t>
                      </a:r>
                      <a:r>
                        <a:rPr lang="en-US" altLang="ja-JP" sz="800" b="0" i="0" u="none" strike="noStrike">
                          <a:solidFill>
                            <a:srgbClr val="000000"/>
                          </a:solidFill>
                          <a:effectLst/>
                          <a:latin typeface="Meiryo UI" panose="020B0604030504040204" pitchFamily="50" charset="-128"/>
                          <a:ea typeface="Meiryo UI" panose="020B0604030504040204" pitchFamily="50" charset="-128"/>
                        </a:rPr>
                        <a:t>(19)</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24</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10</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42%</a:t>
                      </a:r>
                    </a:p>
                  </a:txBody>
                  <a:tcPr marL="0" marR="0" marT="0"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975531482"/>
                  </a:ext>
                </a:extLst>
              </a:tr>
              <a:tr h="352084">
                <a:tc vMerge="1">
                  <a:txBody>
                    <a:bodyPr/>
                    <a:lstStyle/>
                    <a:p>
                      <a:endParaRPr kumimoji="1" lang="ja-JP" altLang="en-US"/>
                    </a:p>
                  </a:txBody>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南河内 </a:t>
                      </a:r>
                      <a:r>
                        <a:rPr lang="en-US" altLang="ja-JP" sz="800" b="0" i="0" u="none" strike="noStrike">
                          <a:solidFill>
                            <a:srgbClr val="000000"/>
                          </a:solidFill>
                          <a:effectLst/>
                          <a:latin typeface="Meiryo UI" panose="020B0604030504040204" pitchFamily="50" charset="-128"/>
                          <a:ea typeface="Meiryo UI" panose="020B0604030504040204" pitchFamily="50" charset="-128"/>
                        </a:rPr>
                        <a:t>(7)</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9</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9</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100%</a:t>
                      </a:r>
                    </a:p>
                  </a:txBody>
                  <a:tcPr marL="0" marR="0" marT="0"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72047629"/>
                  </a:ext>
                </a:extLst>
              </a:tr>
              <a:tr h="352084">
                <a:tc vMerge="1">
                  <a:txBody>
                    <a:bodyPr/>
                    <a:lstStyle/>
                    <a:p>
                      <a:endParaRPr kumimoji="1" lang="ja-JP" altLang="en-US"/>
                    </a:p>
                  </a:txBody>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堺市  </a:t>
                      </a:r>
                      <a:r>
                        <a:rPr lang="en-US" altLang="ja-JP" sz="800" b="0" i="0" u="none" strike="noStrike">
                          <a:solidFill>
                            <a:srgbClr val="000000"/>
                          </a:solidFill>
                          <a:effectLst/>
                          <a:latin typeface="Meiryo UI" panose="020B0604030504040204" pitchFamily="50" charset="-128"/>
                          <a:ea typeface="Meiryo UI" panose="020B0604030504040204" pitchFamily="50" charset="-128"/>
                        </a:rPr>
                        <a:t>(4)</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7</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9</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17</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17</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100%</a:t>
                      </a:r>
                    </a:p>
                  </a:txBody>
                  <a:tcPr marL="0" marR="0" marT="0"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11872246"/>
                  </a:ext>
                </a:extLst>
              </a:tr>
              <a:tr h="352084">
                <a:tc vMerge="1">
                  <a:txBody>
                    <a:bodyPr/>
                    <a:lstStyle/>
                    <a:p>
                      <a:endParaRPr kumimoji="1" lang="ja-JP" altLang="en-US"/>
                    </a:p>
                  </a:txBody>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泉州  </a:t>
                      </a:r>
                      <a:r>
                        <a:rPr lang="en-US" altLang="ja-JP" sz="800" b="0" i="0" u="none" strike="noStrike">
                          <a:solidFill>
                            <a:srgbClr val="000000"/>
                          </a:solidFill>
                          <a:effectLst/>
                          <a:latin typeface="Meiryo UI" panose="020B0604030504040204" pitchFamily="50" charset="-128"/>
                          <a:ea typeface="Meiryo UI" panose="020B0604030504040204" pitchFamily="50" charset="-128"/>
                        </a:rPr>
                        <a:t>(12)</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16</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15</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94%</a:t>
                      </a:r>
                    </a:p>
                  </a:txBody>
                  <a:tcPr marL="0" marR="0" marT="0"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3972132"/>
                  </a:ext>
                </a:extLst>
              </a:tr>
              <a:tr h="352084">
                <a:tc gridSpan="2">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総　計</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48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90</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55</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61%</a:t>
                      </a:r>
                    </a:p>
                  </a:txBody>
                  <a:tcPr marL="0" marR="0" marT="0"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2618074956"/>
                  </a:ext>
                </a:extLst>
              </a:tr>
            </a:tbl>
          </a:graphicData>
        </a:graphic>
      </p:graphicFrame>
      <p:sp>
        <p:nvSpPr>
          <p:cNvPr id="7" name="正方形/長方形 6">
            <a:extLst>
              <a:ext uri="{FF2B5EF4-FFF2-40B4-BE49-F238E27FC236}">
                <a16:creationId xmlns:a16="http://schemas.microsoft.com/office/drawing/2014/main" id="{5E6A86E5-067B-4C19-B1B9-DE8CEC083AC8}"/>
              </a:ext>
            </a:extLst>
          </p:cNvPr>
          <p:cNvSpPr/>
          <p:nvPr/>
        </p:nvSpPr>
        <p:spPr>
          <a:xfrm>
            <a:off x="6228184" y="1700808"/>
            <a:ext cx="576064" cy="3787604"/>
          </a:xfrm>
          <a:prstGeom prst="rect">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76245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783523" y="6327449"/>
            <a:ext cx="2133600" cy="365125"/>
          </a:xfrm>
        </p:spPr>
        <p:txBody>
          <a:bodyPr/>
          <a:lstStyle/>
          <a:p>
            <a:fld id="{DDCB4138-2453-48FB-9515-BFDF6E7AA310}" type="slidenum">
              <a:rPr kumimoji="1" lang="ja-JP" altLang="en-US" smtClean="0">
                <a:solidFill>
                  <a:schemeClr val="tx1"/>
                </a:solidFill>
              </a:rPr>
              <a:t>9</a:t>
            </a:fld>
            <a:endParaRPr kumimoji="1" lang="ja-JP" altLang="en-US" dirty="0">
              <a:solidFill>
                <a:schemeClr val="tx1"/>
              </a:solidFill>
            </a:endParaRPr>
          </a:p>
        </p:txBody>
      </p:sp>
      <p:sp>
        <p:nvSpPr>
          <p:cNvPr id="15" name="テキスト ボックス 14"/>
          <p:cNvSpPr txBox="1"/>
          <p:nvPr/>
        </p:nvSpPr>
        <p:spPr>
          <a:xfrm>
            <a:off x="271801" y="620855"/>
            <a:ext cx="5760640" cy="369332"/>
          </a:xfrm>
          <a:prstGeom prst="rect">
            <a:avLst/>
          </a:prstGeom>
          <a:noFill/>
        </p:spPr>
        <p:txBody>
          <a:bodyPr wrap="square" rtlCol="0">
            <a:spAutoFit/>
          </a:bodyPr>
          <a:lstStyle/>
          <a:p>
            <a:r>
              <a:rPr kumimoji="1" lang="ja-JP" altLang="en-US" dirty="0"/>
              <a:t>性別・年代別内訳</a:t>
            </a:r>
          </a:p>
        </p:txBody>
      </p:sp>
      <p:graphicFrame>
        <p:nvGraphicFramePr>
          <p:cNvPr id="2" name="表 1"/>
          <p:cNvGraphicFramePr>
            <a:graphicFrameLocks noGrp="1"/>
          </p:cNvGraphicFramePr>
          <p:nvPr>
            <p:extLst>
              <p:ext uri="{D42A27DB-BD31-4B8C-83A1-F6EECF244321}">
                <p14:modId xmlns:p14="http://schemas.microsoft.com/office/powerpoint/2010/main" val="2552249384"/>
              </p:ext>
            </p:extLst>
          </p:nvPr>
        </p:nvGraphicFramePr>
        <p:xfrm>
          <a:off x="315536" y="1028285"/>
          <a:ext cx="8506666" cy="2785210"/>
        </p:xfrm>
        <a:graphic>
          <a:graphicData uri="http://schemas.openxmlformats.org/drawingml/2006/table">
            <a:tbl>
              <a:tblPr/>
              <a:tblGrid>
                <a:gridCol w="476796">
                  <a:extLst>
                    <a:ext uri="{9D8B030D-6E8A-4147-A177-3AD203B41FA5}">
                      <a16:colId xmlns:a16="http://schemas.microsoft.com/office/drawing/2014/main" val="3753789701"/>
                    </a:ext>
                  </a:extLst>
                </a:gridCol>
                <a:gridCol w="401115">
                  <a:extLst>
                    <a:ext uri="{9D8B030D-6E8A-4147-A177-3AD203B41FA5}">
                      <a16:colId xmlns:a16="http://schemas.microsoft.com/office/drawing/2014/main" val="4233099705"/>
                    </a:ext>
                  </a:extLst>
                </a:gridCol>
                <a:gridCol w="401115">
                  <a:extLst>
                    <a:ext uri="{9D8B030D-6E8A-4147-A177-3AD203B41FA5}">
                      <a16:colId xmlns:a16="http://schemas.microsoft.com/office/drawing/2014/main" val="1878824364"/>
                    </a:ext>
                  </a:extLst>
                </a:gridCol>
                <a:gridCol w="401115">
                  <a:extLst>
                    <a:ext uri="{9D8B030D-6E8A-4147-A177-3AD203B41FA5}">
                      <a16:colId xmlns:a16="http://schemas.microsoft.com/office/drawing/2014/main" val="1596315148"/>
                    </a:ext>
                  </a:extLst>
                </a:gridCol>
                <a:gridCol w="401115">
                  <a:extLst>
                    <a:ext uri="{9D8B030D-6E8A-4147-A177-3AD203B41FA5}">
                      <a16:colId xmlns:a16="http://schemas.microsoft.com/office/drawing/2014/main" val="408922481"/>
                    </a:ext>
                  </a:extLst>
                </a:gridCol>
                <a:gridCol w="401115">
                  <a:extLst>
                    <a:ext uri="{9D8B030D-6E8A-4147-A177-3AD203B41FA5}">
                      <a16:colId xmlns:a16="http://schemas.microsoft.com/office/drawing/2014/main" val="1428026907"/>
                    </a:ext>
                  </a:extLst>
                </a:gridCol>
                <a:gridCol w="401115">
                  <a:extLst>
                    <a:ext uri="{9D8B030D-6E8A-4147-A177-3AD203B41FA5}">
                      <a16:colId xmlns:a16="http://schemas.microsoft.com/office/drawing/2014/main" val="43606719"/>
                    </a:ext>
                  </a:extLst>
                </a:gridCol>
                <a:gridCol w="401115">
                  <a:extLst>
                    <a:ext uri="{9D8B030D-6E8A-4147-A177-3AD203B41FA5}">
                      <a16:colId xmlns:a16="http://schemas.microsoft.com/office/drawing/2014/main" val="2272031527"/>
                    </a:ext>
                  </a:extLst>
                </a:gridCol>
                <a:gridCol w="343444">
                  <a:extLst>
                    <a:ext uri="{9D8B030D-6E8A-4147-A177-3AD203B41FA5}">
                      <a16:colId xmlns:a16="http://schemas.microsoft.com/office/drawing/2014/main" val="669365025"/>
                    </a:ext>
                  </a:extLst>
                </a:gridCol>
                <a:gridCol w="458787">
                  <a:extLst>
                    <a:ext uri="{9D8B030D-6E8A-4147-A177-3AD203B41FA5}">
                      <a16:colId xmlns:a16="http://schemas.microsoft.com/office/drawing/2014/main" val="3866341197"/>
                    </a:ext>
                  </a:extLst>
                </a:gridCol>
                <a:gridCol w="401115">
                  <a:extLst>
                    <a:ext uri="{9D8B030D-6E8A-4147-A177-3AD203B41FA5}">
                      <a16:colId xmlns:a16="http://schemas.microsoft.com/office/drawing/2014/main" val="1816731336"/>
                    </a:ext>
                  </a:extLst>
                </a:gridCol>
                <a:gridCol w="401115">
                  <a:extLst>
                    <a:ext uri="{9D8B030D-6E8A-4147-A177-3AD203B41FA5}">
                      <a16:colId xmlns:a16="http://schemas.microsoft.com/office/drawing/2014/main" val="1623947645"/>
                    </a:ext>
                  </a:extLst>
                </a:gridCol>
                <a:gridCol w="401115">
                  <a:extLst>
                    <a:ext uri="{9D8B030D-6E8A-4147-A177-3AD203B41FA5}">
                      <a16:colId xmlns:a16="http://schemas.microsoft.com/office/drawing/2014/main" val="324295389"/>
                    </a:ext>
                  </a:extLst>
                </a:gridCol>
                <a:gridCol w="401115">
                  <a:extLst>
                    <a:ext uri="{9D8B030D-6E8A-4147-A177-3AD203B41FA5}">
                      <a16:colId xmlns:a16="http://schemas.microsoft.com/office/drawing/2014/main" val="1718110735"/>
                    </a:ext>
                  </a:extLst>
                </a:gridCol>
                <a:gridCol w="401115">
                  <a:extLst>
                    <a:ext uri="{9D8B030D-6E8A-4147-A177-3AD203B41FA5}">
                      <a16:colId xmlns:a16="http://schemas.microsoft.com/office/drawing/2014/main" val="702884714"/>
                    </a:ext>
                  </a:extLst>
                </a:gridCol>
                <a:gridCol w="401115">
                  <a:extLst>
                    <a:ext uri="{9D8B030D-6E8A-4147-A177-3AD203B41FA5}">
                      <a16:colId xmlns:a16="http://schemas.microsoft.com/office/drawing/2014/main" val="2545202479"/>
                    </a:ext>
                  </a:extLst>
                </a:gridCol>
                <a:gridCol w="401115">
                  <a:extLst>
                    <a:ext uri="{9D8B030D-6E8A-4147-A177-3AD203B41FA5}">
                      <a16:colId xmlns:a16="http://schemas.microsoft.com/office/drawing/2014/main" val="1909957811"/>
                    </a:ext>
                  </a:extLst>
                </a:gridCol>
                <a:gridCol w="401115">
                  <a:extLst>
                    <a:ext uri="{9D8B030D-6E8A-4147-A177-3AD203B41FA5}">
                      <a16:colId xmlns:a16="http://schemas.microsoft.com/office/drawing/2014/main" val="839326891"/>
                    </a:ext>
                  </a:extLst>
                </a:gridCol>
                <a:gridCol w="401115">
                  <a:extLst>
                    <a:ext uri="{9D8B030D-6E8A-4147-A177-3AD203B41FA5}">
                      <a16:colId xmlns:a16="http://schemas.microsoft.com/office/drawing/2014/main" val="2486492877"/>
                    </a:ext>
                  </a:extLst>
                </a:gridCol>
                <a:gridCol w="401115">
                  <a:extLst>
                    <a:ext uri="{9D8B030D-6E8A-4147-A177-3AD203B41FA5}">
                      <a16:colId xmlns:a16="http://schemas.microsoft.com/office/drawing/2014/main" val="416184214"/>
                    </a:ext>
                  </a:extLst>
                </a:gridCol>
                <a:gridCol w="408684">
                  <a:extLst>
                    <a:ext uri="{9D8B030D-6E8A-4147-A177-3AD203B41FA5}">
                      <a16:colId xmlns:a16="http://schemas.microsoft.com/office/drawing/2014/main" val="1360527524"/>
                    </a:ext>
                  </a:extLst>
                </a:gridCol>
              </a:tblGrid>
              <a:tr h="204194">
                <a:tc>
                  <a:txBody>
                    <a:bodyPr/>
                    <a:lstStyle/>
                    <a:p>
                      <a:pPr algn="ctr"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66"/>
                    </a:solidFill>
                  </a:tcPr>
                </a:tc>
                <a:tc gridSpan="4">
                  <a:txBody>
                    <a:bodyPr/>
                    <a:lstStyle/>
                    <a:p>
                      <a:pPr algn="ctr" fontAlgn="ctr"/>
                      <a:r>
                        <a:rPr lang="en-US" sz="1000" b="0" i="0" u="none" strike="noStrike" dirty="0">
                          <a:solidFill>
                            <a:srgbClr val="000000"/>
                          </a:solidFill>
                          <a:effectLst/>
                          <a:latin typeface="游ゴシック" panose="020B0400000000000000" pitchFamily="50" charset="-128"/>
                          <a:ea typeface="游ゴシック" panose="020B0400000000000000" pitchFamily="50" charset="-128"/>
                        </a:rPr>
                        <a:t>H30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1000" b="0" i="0" u="none" strike="noStrike" dirty="0">
                          <a:solidFill>
                            <a:srgbClr val="000000"/>
                          </a:solidFill>
                          <a:effectLst/>
                          <a:latin typeface="游ゴシック" panose="020B0400000000000000" pitchFamily="50" charset="-128"/>
                          <a:ea typeface="游ゴシック" panose="020B0400000000000000" pitchFamily="50" charset="-128"/>
                        </a:rPr>
                        <a:t>R1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1000" b="0" i="0" u="none" strike="noStrike" dirty="0">
                          <a:solidFill>
                            <a:srgbClr val="000000"/>
                          </a:solidFill>
                          <a:effectLst/>
                          <a:latin typeface="游ゴシック" panose="020B0400000000000000" pitchFamily="50" charset="-128"/>
                          <a:ea typeface="游ゴシック" panose="020B0400000000000000" pitchFamily="50" charset="-128"/>
                        </a:rPr>
                        <a:t>R2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1000" b="0" i="0" u="none" strike="noStrike" dirty="0">
                          <a:solidFill>
                            <a:srgbClr val="000000"/>
                          </a:solidFill>
                          <a:effectLst/>
                          <a:latin typeface="游ゴシック" panose="020B0400000000000000" pitchFamily="50" charset="-128"/>
                          <a:ea typeface="游ゴシック" panose="020B0400000000000000" pitchFamily="50" charset="-128"/>
                        </a:rPr>
                        <a:t>R3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1000" b="0" i="0" u="none" strike="noStrike" dirty="0">
                          <a:solidFill>
                            <a:srgbClr val="000000"/>
                          </a:solidFill>
                          <a:effectLst/>
                          <a:latin typeface="游ゴシック" panose="020B0400000000000000" pitchFamily="50" charset="-128"/>
                          <a:ea typeface="游ゴシック" panose="020B0400000000000000" pitchFamily="50" charset="-128"/>
                        </a:rPr>
                        <a:t>R4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08872739"/>
                  </a:ext>
                </a:extLst>
              </a:tr>
              <a:tr h="220530">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年代</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男性</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女性</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不明</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合計</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男性</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女性</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不明</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合計</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男性</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女性</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不明</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合計</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男性</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女性</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不明</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合計</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男性</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女性</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不明</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合計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extLst>
                  <a:ext uri="{0D108BD9-81ED-4DB2-BD59-A6C34878D82A}">
                    <a16:rowId xmlns:a16="http://schemas.microsoft.com/office/drawing/2014/main" val="3888502088"/>
                  </a:ext>
                </a:extLst>
              </a:tr>
              <a:tr h="220530">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代</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9</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0</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52364122"/>
                  </a:ext>
                </a:extLst>
              </a:tr>
              <a:tr h="212362">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代</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65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15</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28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17</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0</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195800970"/>
                  </a:ext>
                </a:extLst>
              </a:tr>
              <a:tr h="212362">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30</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代</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40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75516525"/>
                  </a:ext>
                </a:extLst>
              </a:tr>
              <a:tr h="212362">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40</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代</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25</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55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0</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38576765"/>
                  </a:ext>
                </a:extLst>
              </a:tr>
              <a:tr h="212362">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50</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代</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17</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20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0</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409784845"/>
                  </a:ext>
                </a:extLst>
              </a:tr>
              <a:tr h="212362">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60</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代</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7</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0</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594817417"/>
                  </a:ext>
                </a:extLst>
              </a:tr>
              <a:tr h="212362">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70</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代</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0</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858849369"/>
                  </a:ext>
                </a:extLst>
              </a:tr>
              <a:tr h="212362">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80</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代</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0</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555203642"/>
                  </a:ext>
                </a:extLst>
              </a:tr>
              <a:tr h="212362">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90</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代</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0</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0</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0</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458503043"/>
                  </a:ext>
                </a:extLst>
              </a:tr>
              <a:tr h="220530">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不明</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4153837493"/>
                  </a:ext>
                </a:extLst>
              </a:tr>
              <a:tr h="220530">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合計</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125</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144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277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117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125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250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95</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108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75</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109</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188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71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extLst>
                  <a:ext uri="{0D108BD9-81ED-4DB2-BD59-A6C34878D82A}">
                    <a16:rowId xmlns:a16="http://schemas.microsoft.com/office/drawing/2014/main" val="3880114627"/>
                  </a:ext>
                </a:extLst>
              </a:tr>
            </a:tbl>
          </a:graphicData>
        </a:graphic>
      </p:graphicFrame>
      <p:pic>
        <p:nvPicPr>
          <p:cNvPr id="3" name="図 2"/>
          <p:cNvPicPr>
            <a:picLocks noChangeAspect="1"/>
          </p:cNvPicPr>
          <p:nvPr/>
        </p:nvPicPr>
        <p:blipFill>
          <a:blip r:embed="rId3"/>
          <a:stretch>
            <a:fillRect/>
          </a:stretch>
        </p:blipFill>
        <p:spPr>
          <a:xfrm>
            <a:off x="246429" y="3878836"/>
            <a:ext cx="4322439" cy="2767824"/>
          </a:xfrm>
          <a:prstGeom prst="rect">
            <a:avLst/>
          </a:prstGeom>
        </p:spPr>
      </p:pic>
      <p:pic>
        <p:nvPicPr>
          <p:cNvPr id="5" name="図 4"/>
          <p:cNvPicPr>
            <a:picLocks noChangeAspect="1"/>
          </p:cNvPicPr>
          <p:nvPr/>
        </p:nvPicPr>
        <p:blipFill>
          <a:blip r:embed="rId4"/>
          <a:stretch>
            <a:fillRect/>
          </a:stretch>
        </p:blipFill>
        <p:spPr>
          <a:xfrm>
            <a:off x="4513832" y="3924750"/>
            <a:ext cx="4322439" cy="2767824"/>
          </a:xfrm>
          <a:prstGeom prst="rect">
            <a:avLst/>
          </a:prstGeom>
        </p:spPr>
      </p:pic>
    </p:spTree>
    <p:extLst>
      <p:ext uri="{BB962C8B-B14F-4D97-AF65-F5344CB8AC3E}">
        <p14:creationId xmlns:p14="http://schemas.microsoft.com/office/powerpoint/2010/main" val="38951999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11927</TotalTime>
  <Words>3016</Words>
  <PresentationFormat>画面に合わせる (4:3)</PresentationFormat>
  <Paragraphs>1371</Paragraphs>
  <Slides>12</Slides>
  <Notes>12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HG丸ｺﾞｼｯｸM-PRO</vt:lpstr>
      <vt:lpstr>HG丸ｺﾞｼｯｸM-PRO</vt:lpstr>
      <vt:lpstr>Meiryo UI</vt:lpstr>
      <vt:lpstr>ＭＳ Ｐゴシック</vt:lpstr>
      <vt:lpstr>游ゴシック</vt:lpstr>
      <vt:lpstr>Arial</vt:lpstr>
      <vt:lpstr>Calibri</vt:lpstr>
      <vt:lpstr>Office ​​テーマ</vt:lpstr>
      <vt:lpstr>夜間・休日精神科合併症支援 システム利用状況</vt:lpstr>
      <vt:lpstr>PowerPoint プレゼンテーション</vt:lpstr>
      <vt:lpstr>システムの概要</vt:lpstr>
      <vt:lpstr>PowerPoint プレゼンテーション</vt:lpstr>
      <vt:lpstr>【システム利用経験ありの医療機関数】 （H30～R4　累計）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2023-12-20T09:02:51Z</cp:lastPrinted>
  <dcterms:created xsi:type="dcterms:W3CDTF">2017-07-04T07:12:54Z</dcterms:created>
  <dcterms:modified xsi:type="dcterms:W3CDTF">2023-12-21T02:34:30Z</dcterms:modified>
</cp:coreProperties>
</file>