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3"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47096D31-F89A-458B-B43C-08C4833B2685}">
          <p14:sldIdLst/>
        </p14:section>
        <p14:section name="タイトルなしのセクション" id="{A4A31AA6-4BE8-4B1A-B417-C2E374090A9F}">
          <p14:sldIdLst>
            <p14:sldId id="26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D7DCED"/>
    <a:srgbClr val="F7F8FB"/>
    <a:srgbClr val="CFD5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60"/>
  </p:normalViewPr>
  <p:slideViewPr>
    <p:cSldViewPr snapToGrid="0">
      <p:cViewPr varScale="1">
        <p:scale>
          <a:sx n="70" d="100"/>
          <a:sy n="70" d="100"/>
        </p:scale>
        <p:origin x="97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A585FC2-8735-4B86-A839-2291FB02421F}" type="datetimeFigureOut">
              <a:rPr kumimoji="1" lang="ja-JP" altLang="en-US" smtClean="0"/>
              <a:t>2024/1/10</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6666D55-6AB2-4348-90DA-50A54A5EA73B}" type="datetime1">
              <a:rPr kumimoji="1" lang="ja-JP" altLang="en-US" smtClean="0"/>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B722A-9A5A-457B-877A-EDACA86F3DAA}" type="datetime1">
              <a:rPr kumimoji="1" lang="ja-JP" altLang="en-US" smtClean="0"/>
              <a:t>2024/1/10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627895" y="6588366"/>
            <a:ext cx="572068" cy="216000"/>
          </a:xfrm>
          <a:prstGeom prst="rect">
            <a:avLst/>
          </a:prstGeom>
        </p:spPr>
        <p:txBody>
          <a:bodyPr vert="horz" lIns="91440" tIns="45720" rIns="91440" bIns="45720" rtlCol="0" anchor="ctr"/>
          <a:lstStyle>
            <a:lvl1pPr algn="r">
              <a:defRPr sz="1100">
                <a:solidFill>
                  <a:schemeClr val="tx1">
                    <a:tint val="75000"/>
                  </a:schemeClr>
                </a:solidFill>
              </a:defRPr>
            </a:lvl1pPr>
          </a:lstStyle>
          <a:p>
            <a:fld id="{EE10F76C-4BDD-483D-9C84-D8A83AD65888}" type="slidenum">
              <a:rPr lang="ja-JP" altLang="en-US" smtClean="0"/>
              <a:pPr/>
              <a:t>‹#›</a:t>
            </a:fld>
            <a:endParaRPr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234501733"/>
              </p:ext>
            </p:extLst>
          </p:nvPr>
        </p:nvGraphicFramePr>
        <p:xfrm>
          <a:off x="426000" y="741023"/>
          <a:ext cx="11340000" cy="5912531"/>
        </p:xfrm>
        <a:graphic>
          <a:graphicData uri="http://schemas.openxmlformats.org/drawingml/2006/table">
            <a:tbl>
              <a:tblPr firstRow="1" firstCol="1" bandRow="1">
                <a:tableStyleId>{7DF18680-E054-41AD-8BC1-D1AEF772440D}</a:tableStyleId>
              </a:tblPr>
              <a:tblGrid>
                <a:gridCol w="936000">
                  <a:extLst>
                    <a:ext uri="{9D8B030D-6E8A-4147-A177-3AD203B41FA5}">
                      <a16:colId xmlns:a16="http://schemas.microsoft.com/office/drawing/2014/main" val="20000"/>
                    </a:ext>
                  </a:extLst>
                </a:gridCol>
                <a:gridCol w="4320000">
                  <a:extLst>
                    <a:ext uri="{9D8B030D-6E8A-4147-A177-3AD203B41FA5}">
                      <a16:colId xmlns:a16="http://schemas.microsoft.com/office/drawing/2014/main" val="20001"/>
                    </a:ext>
                  </a:extLst>
                </a:gridCol>
                <a:gridCol w="46800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tblGrid>
              <a:tr h="569486">
                <a:tc rowSpan="2">
                  <a:txBody>
                    <a:bodyPr/>
                    <a:lstStyle/>
                    <a:p>
                      <a:pPr algn="ctr">
                        <a:spcAft>
                          <a:spcPts val="0"/>
                        </a:spcAft>
                      </a:pPr>
                      <a:r>
                        <a:rPr lang="ja-JP" sz="1050" kern="100" dirty="0">
                          <a:effectLst/>
                          <a:latin typeface="+mn-ea"/>
                          <a:ea typeface="+mn-ea"/>
                        </a:rPr>
                        <a:t>項目</a:t>
                      </a:r>
                      <a:endParaRPr lang="ja-JP" sz="1050" b="0" kern="100" dirty="0">
                        <a:solidFill>
                          <a:schemeClr val="tx1"/>
                        </a:solidFill>
                        <a:effectLst/>
                        <a:latin typeface="+mn-ea"/>
                        <a:ea typeface="+mn-ea"/>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2">
                  <a:txBody>
                    <a:bodyPr/>
                    <a:lstStyle/>
                    <a:p>
                      <a:pPr algn="ctr">
                        <a:spcAft>
                          <a:spcPts val="0"/>
                        </a:spcAft>
                      </a:pPr>
                      <a:r>
                        <a:rPr lang="ja-JP" altLang="en-US" sz="1050" kern="100" dirty="0">
                          <a:effectLst/>
                          <a:latin typeface="+mn-ea"/>
                          <a:ea typeface="+mn-ea"/>
                        </a:rPr>
                        <a:t>第７次医療計画における取組</a:t>
                      </a:r>
                      <a:endParaRPr lang="en-US" altLang="ja-JP" sz="1050" kern="100" dirty="0">
                        <a:effectLst/>
                        <a:latin typeface="+mn-ea"/>
                        <a:ea typeface="+mn-ea"/>
                      </a:endParaRPr>
                    </a:p>
                    <a:p>
                      <a:pPr algn="ctr">
                        <a:spcAft>
                          <a:spcPts val="0"/>
                        </a:spcAft>
                      </a:pPr>
                      <a:endParaRPr lang="en-US" altLang="ja-JP" sz="400" kern="100" dirty="0">
                        <a:effectLst/>
                        <a:latin typeface="+mn-ea"/>
                        <a:ea typeface="+mn-ea"/>
                      </a:endParaRPr>
                    </a:p>
                    <a:p>
                      <a:pPr algn="ctr">
                        <a:spcAft>
                          <a:spcPts val="0"/>
                        </a:spcAft>
                      </a:pPr>
                      <a:r>
                        <a:rPr lang="en-US" altLang="ja-JP" sz="800" kern="100" dirty="0">
                          <a:effectLst/>
                          <a:latin typeface="+mn-ea"/>
                          <a:ea typeface="+mn-ea"/>
                        </a:rPr>
                        <a:t>※</a:t>
                      </a:r>
                      <a:r>
                        <a:rPr lang="ja-JP" sz="800" kern="100" dirty="0">
                          <a:effectLst/>
                          <a:latin typeface="+mn-ea"/>
                          <a:ea typeface="+mn-ea"/>
                        </a:rPr>
                        <a:t>中間年（</a:t>
                      </a:r>
                      <a:r>
                        <a:rPr lang="en-US" sz="800" kern="100" dirty="0">
                          <a:effectLst/>
                          <a:latin typeface="+mn-ea"/>
                          <a:ea typeface="+mn-ea"/>
                        </a:rPr>
                        <a:t>2020</a:t>
                      </a:r>
                      <a:r>
                        <a:rPr lang="ja-JP" sz="800" kern="100" dirty="0">
                          <a:effectLst/>
                          <a:latin typeface="+mn-ea"/>
                          <a:ea typeface="+mn-ea"/>
                        </a:rPr>
                        <a:t>年）まで</a:t>
                      </a:r>
                      <a:r>
                        <a:rPr lang="ja-JP" altLang="en-US" sz="800" kern="100" dirty="0">
                          <a:effectLst/>
                          <a:latin typeface="+mn-ea"/>
                          <a:ea typeface="+mn-ea"/>
                        </a:rPr>
                        <a:t>の取組を計画最終年までの取組として継続</a:t>
                      </a:r>
                      <a:endParaRPr lang="ja-JP" sz="800" b="0" kern="100" dirty="0">
                        <a:solidFill>
                          <a:schemeClr val="tx1"/>
                        </a:solidFill>
                        <a:effectLst/>
                        <a:latin typeface="+mn-ea"/>
                        <a:ea typeface="+mn-ea"/>
                        <a:cs typeface="Times New Roman" panose="02020603050405020304" pitchFamily="18" charset="0"/>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2">
                  <a:txBody>
                    <a:bodyPr/>
                    <a:lstStyle/>
                    <a:p>
                      <a:pPr algn="ctr">
                        <a:spcAft>
                          <a:spcPts val="0"/>
                        </a:spcAft>
                      </a:pPr>
                      <a:r>
                        <a:rPr lang="ja-JP" altLang="en-US" sz="1050" b="1" kern="100" dirty="0">
                          <a:effectLst/>
                          <a:latin typeface="+mn-ea"/>
                          <a:ea typeface="+mn-ea"/>
                        </a:rPr>
                        <a:t>最終評価年まで</a:t>
                      </a:r>
                      <a:r>
                        <a:rPr lang="ja-JP" altLang="ja-JP" sz="1050" b="1" kern="100" dirty="0">
                          <a:effectLst/>
                          <a:latin typeface="+mn-ea"/>
                          <a:ea typeface="+mn-ea"/>
                        </a:rPr>
                        <a:t>の取組内容</a:t>
                      </a:r>
                    </a:p>
                    <a:p>
                      <a:pPr algn="ctr">
                        <a:spcAft>
                          <a:spcPts val="0"/>
                        </a:spcAft>
                      </a:pPr>
                      <a:r>
                        <a:rPr lang="ja-JP" altLang="ja-JP" sz="900" b="1" kern="100" dirty="0">
                          <a:effectLst/>
                          <a:latin typeface="+mn-ea"/>
                          <a:ea typeface="+mn-ea"/>
                        </a:rPr>
                        <a:t>（</a:t>
                      </a:r>
                      <a:r>
                        <a:rPr lang="en-US" altLang="ja-JP" sz="900" b="1" kern="100" dirty="0">
                          <a:effectLst/>
                          <a:latin typeface="+mn-ea"/>
                          <a:ea typeface="+mn-ea"/>
                        </a:rPr>
                        <a:t>2018</a:t>
                      </a:r>
                      <a:r>
                        <a:rPr lang="ja-JP" altLang="en-US" sz="900" b="1" kern="100" dirty="0">
                          <a:effectLst/>
                          <a:latin typeface="+mn-ea"/>
                          <a:ea typeface="+mn-ea"/>
                        </a:rPr>
                        <a:t>年度から</a:t>
                      </a:r>
                      <a:r>
                        <a:rPr lang="en-US" altLang="ja-JP" sz="900" b="1" kern="100" dirty="0">
                          <a:effectLst/>
                          <a:latin typeface="+mn-ea"/>
                          <a:ea typeface="+mn-ea"/>
                        </a:rPr>
                        <a:t>2023</a:t>
                      </a:r>
                      <a:r>
                        <a:rPr lang="ja-JP" altLang="en-US" sz="900" b="1" kern="100" dirty="0">
                          <a:effectLst/>
                          <a:latin typeface="+mn-ea"/>
                          <a:ea typeface="+mn-ea"/>
                        </a:rPr>
                        <a:t>年度までの</a:t>
                      </a:r>
                      <a:r>
                        <a:rPr lang="ja-JP" altLang="ja-JP" sz="900" b="1" kern="100" dirty="0">
                          <a:effectLst/>
                          <a:latin typeface="+mn-ea"/>
                          <a:ea typeface="+mn-ea"/>
                        </a:rPr>
                        <a:t>左記</a:t>
                      </a:r>
                      <a:r>
                        <a:rPr lang="ja-JP" altLang="en-US" sz="900" b="1" kern="100" dirty="0">
                          <a:effectLst/>
                          <a:latin typeface="+mn-ea"/>
                          <a:ea typeface="+mn-ea"/>
                        </a:rPr>
                        <a:t>に関する取組</a:t>
                      </a:r>
                      <a:r>
                        <a:rPr lang="ja-JP" altLang="ja-JP" sz="900" b="1" kern="100" dirty="0">
                          <a:effectLst/>
                          <a:latin typeface="+mn-ea"/>
                          <a:ea typeface="+mn-ea"/>
                        </a:rPr>
                        <a:t>内容）</a:t>
                      </a:r>
                      <a:endParaRPr lang="ja-JP" altLang="ja-JP" sz="900" b="1" kern="100" dirty="0">
                        <a:solidFill>
                          <a:schemeClr val="tx1"/>
                        </a:solidFill>
                        <a:effectLst/>
                        <a:latin typeface="+mn-ea"/>
                        <a:ea typeface="+mn-ea"/>
                        <a:cs typeface="Times New Roman" panose="02020603050405020304" pitchFamily="18" charset="0"/>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algn="ctr">
                        <a:spcAft>
                          <a:spcPts val="0"/>
                        </a:spcAft>
                      </a:pPr>
                      <a:r>
                        <a:rPr lang="ja-JP" altLang="en-US" sz="1050" b="1" kern="100" dirty="0">
                          <a:effectLst/>
                          <a:latin typeface="+mn-ea"/>
                          <a:ea typeface="+mn-ea"/>
                        </a:rPr>
                        <a:t>最終評価</a:t>
                      </a:r>
                      <a:endParaRPr lang="en-US" altLang="ja-JP" sz="1050" b="1" kern="100" dirty="0">
                        <a:effectLst/>
                        <a:latin typeface="+mn-ea"/>
                        <a:ea typeface="+mn-ea"/>
                      </a:endParaRPr>
                    </a:p>
                  </a:txBody>
                  <a:tcPr marL="36000" marR="36000" marT="36000" marB="36000"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11866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a:txBody>
                    <a:bodyPr/>
                    <a:lstStyle/>
                    <a:p>
                      <a:pPr algn="l">
                        <a:spcAft>
                          <a:spcPts val="0"/>
                        </a:spcAft>
                      </a:pPr>
                      <a:r>
                        <a:rPr lang="ja-JP" altLang="en-US" sz="900" b="1" kern="100" dirty="0">
                          <a:solidFill>
                            <a:schemeClr val="tx1"/>
                          </a:solidFill>
                          <a:effectLst/>
                          <a:latin typeface="+mn-ea"/>
                          <a:ea typeface="+mn-ea"/>
                        </a:rPr>
                        <a:t>　　◎：予定以上</a:t>
                      </a:r>
                    </a:p>
                    <a:p>
                      <a:pPr algn="l">
                        <a:spcAft>
                          <a:spcPts val="0"/>
                        </a:spcAft>
                      </a:pPr>
                      <a:r>
                        <a:rPr lang="ja-JP" altLang="en-US" sz="900" b="1" kern="100" dirty="0">
                          <a:solidFill>
                            <a:schemeClr val="tx1"/>
                          </a:solidFill>
                          <a:effectLst/>
                          <a:latin typeface="+mn-ea"/>
                          <a:ea typeface="+mn-ea"/>
                        </a:rPr>
                        <a:t>　　○：概ね予定どおり</a:t>
                      </a:r>
                    </a:p>
                    <a:p>
                      <a:pPr algn="l">
                        <a:spcAft>
                          <a:spcPts val="0"/>
                        </a:spcAft>
                      </a:pPr>
                      <a:r>
                        <a:rPr lang="ja-JP" altLang="en-US" sz="900" b="1" kern="100" dirty="0">
                          <a:solidFill>
                            <a:schemeClr val="tx1"/>
                          </a:solidFill>
                          <a:effectLst/>
                          <a:latin typeface="+mn-ea"/>
                          <a:ea typeface="+mn-ea"/>
                        </a:rPr>
                        <a:t>　　△：予定どおりでない</a:t>
                      </a:r>
                    </a:p>
                  </a:txBody>
                  <a:tcPr marL="36000" marR="36000" marT="36000" marB="36000"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181256957"/>
                  </a:ext>
                </a:extLst>
              </a:tr>
              <a:tr h="1349558">
                <a:tc rowSpan="3">
                  <a:txBody>
                    <a:bodyPr/>
                    <a:lstStyle/>
                    <a:p>
                      <a:pPr algn="l">
                        <a:spcAft>
                          <a:spcPts val="0"/>
                        </a:spcAft>
                      </a:pPr>
                      <a:r>
                        <a:rPr lang="ja-JP" altLang="en-US" sz="1050" kern="100" dirty="0">
                          <a:effectLst/>
                          <a:latin typeface="+mn-ea"/>
                          <a:ea typeface="+mn-ea"/>
                        </a:rPr>
                        <a:t>精神疾患</a:t>
                      </a:r>
                    </a:p>
                  </a:txBody>
                  <a:tcPr marL="36000" marR="36000" marT="36000" marB="3600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l">
                        <a:spcAft>
                          <a:spcPts val="0"/>
                        </a:spcAft>
                      </a:pPr>
                      <a:r>
                        <a:rPr lang="ja-JP" altLang="en-US" sz="1400" kern="100" dirty="0">
                          <a:effectLst/>
                          <a:latin typeface="+mn-ea"/>
                          <a:ea typeface="+mn-ea"/>
                        </a:rPr>
                        <a:t>精神科の医療資源の優位性を生かし、診療所を含む各医療機関が連携し、多様な精神疾患に対応できる医療を提供できるよう、協議の場を設けて意見交換を行います。</a:t>
                      </a:r>
                    </a:p>
                  </a:txBody>
                  <a:tcPr marL="27807" marR="27807"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BF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effectLst/>
                          <a:latin typeface="+mn-ea"/>
                          <a:ea typeface="+mn-ea"/>
                        </a:rPr>
                        <a:t>・精神医療懇話会において、医療体制の整備状況の確認や、地域精神医療の特徴や課題の検討、医療計画の進捗状況の確認と方向性について検討を行い、多様な精神疾患に対応できる医療の充実に向けた意見交換を継続して行った（精神医療懇話会概ね年１回開催）。</a:t>
                      </a:r>
                      <a:endParaRPr lang="en-US" altLang="ja-JP" sz="1400" kern="100" dirty="0">
                        <a:solidFill>
                          <a:schemeClr val="tx1"/>
                        </a:solidFill>
                        <a:effectLst/>
                        <a:latin typeface="+mn-ea"/>
                        <a:ea typeface="+mn-ea"/>
                      </a:endParaRPr>
                    </a:p>
                  </a:txBody>
                  <a:tcPr marL="36000" marR="36000" marT="36000" marB="360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BF5"/>
                    </a:solidFill>
                  </a:tcPr>
                </a:tc>
                <a:tc>
                  <a:txBody>
                    <a:bodyPr/>
                    <a:lstStyle/>
                    <a:p>
                      <a:pPr algn="ctr">
                        <a:spcAft>
                          <a:spcPts val="0"/>
                        </a:spcAft>
                      </a:pPr>
                      <a:r>
                        <a:rPr lang="ja-JP" altLang="en-US" sz="1100" b="0" kern="100" dirty="0">
                          <a:solidFill>
                            <a:schemeClr val="tx1"/>
                          </a:solidFill>
                          <a:effectLst/>
                          <a:latin typeface="+mn-ea"/>
                          <a:ea typeface="+mn-ea"/>
                          <a:cs typeface="Times New Roman" panose="02020603050405020304" pitchFamily="18" charset="0"/>
                        </a:rPr>
                        <a:t>〇</a:t>
                      </a:r>
                      <a:endParaRPr lang="ja-JP" sz="1100" b="0" kern="100" dirty="0">
                        <a:solidFill>
                          <a:schemeClr val="tx1"/>
                        </a:solidFill>
                        <a:effectLst/>
                        <a:latin typeface="+mn-ea"/>
                        <a:ea typeface="+mn-ea"/>
                        <a:cs typeface="Times New Roman" panose="02020603050405020304" pitchFamily="18" charset="0"/>
                      </a:endParaRPr>
                    </a:p>
                  </a:txBody>
                  <a:tcPr marL="36000" marR="36000" marT="36000" marB="36000"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BF5"/>
                    </a:solidFill>
                  </a:tcPr>
                </a:tc>
                <a:extLst>
                  <a:ext uri="{0D108BD9-81ED-4DB2-BD59-A6C34878D82A}">
                    <a16:rowId xmlns:a16="http://schemas.microsoft.com/office/drawing/2014/main" val="10002"/>
                  </a:ext>
                </a:extLst>
              </a:tr>
              <a:tr h="1337076">
                <a:tc vMerge="1">
                  <a:txBody>
                    <a:bodyPr/>
                    <a:lstStyle/>
                    <a:p>
                      <a:endParaRPr kumimoji="1" lang="ja-JP" altLang="en-US"/>
                    </a:p>
                  </a:txBody>
                  <a:tcPr/>
                </a:tc>
                <a:tc>
                  <a:txBody>
                    <a:bodyPr/>
                    <a:lstStyle/>
                    <a:p>
                      <a:pPr algn="l">
                        <a:spcAft>
                          <a:spcPts val="0"/>
                        </a:spcAft>
                      </a:pPr>
                      <a:r>
                        <a:rPr lang="ja-JP" altLang="en-US" sz="1400" b="0" kern="100" dirty="0">
                          <a:effectLst/>
                          <a:latin typeface="+mn-ea"/>
                          <a:ea typeface="+mn-ea"/>
                        </a:rPr>
                        <a:t>長期入院患者の退院促進については、長期入院精神障がい者退院促進事業を活用した地域移行への取組を進めます。</a:t>
                      </a:r>
                      <a:endParaRPr lang="en-US" altLang="ja-JP" sz="1400" b="0" kern="100" dirty="0">
                        <a:effectLst/>
                        <a:latin typeface="+mn-ea"/>
                        <a:ea typeface="+mn-ea"/>
                      </a:endParaRPr>
                    </a:p>
                    <a:p>
                      <a:pPr algn="l">
                        <a:spcAft>
                          <a:spcPts val="0"/>
                        </a:spcAft>
                      </a:pPr>
                      <a:endParaRPr lang="en-US" altLang="ja-JP" sz="1400" b="0" kern="100" dirty="0">
                        <a:effectLst/>
                        <a:latin typeface="+mn-ea"/>
                        <a:ea typeface="+mn-ea"/>
                      </a:endParaRPr>
                    </a:p>
                    <a:p>
                      <a:pPr algn="l">
                        <a:spcAft>
                          <a:spcPts val="0"/>
                        </a:spcAft>
                      </a:pPr>
                      <a:endParaRPr lang="ja-JP" altLang="en-US" sz="1400" b="0" kern="100" dirty="0">
                        <a:effectLst/>
                        <a:latin typeface="+mn-ea"/>
                        <a:ea typeface="+mn-ea"/>
                      </a:endParaRPr>
                    </a:p>
                  </a:txBody>
                  <a:tcPr marL="27807" marR="27807"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7DCED"/>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effectLst/>
                          <a:latin typeface="+mn-ea"/>
                          <a:ea typeface="+mn-ea"/>
                        </a:rPr>
                        <a:t>・退院促進を目的とした院内研修会、院内茶話会開催のバックアップや、ピアサポーターの活動支援を行い、地域体制整備広域コーディネーターと連携した取組を</a:t>
                      </a:r>
                      <a:r>
                        <a:rPr lang="ja-JP" altLang="en-US" sz="1400" b="0" kern="100" dirty="0">
                          <a:solidFill>
                            <a:schemeClr val="tx1"/>
                          </a:solidFill>
                          <a:effectLst/>
                          <a:latin typeface="+mn-ea"/>
                          <a:ea typeface="+mn-ea"/>
                        </a:rPr>
                        <a:t>通し、地域課題に合わせた働きかけを推進した。</a:t>
                      </a:r>
                      <a:endParaRPr lang="en-US" altLang="ja-JP" sz="1400" b="0" kern="100" dirty="0">
                        <a:solidFill>
                          <a:schemeClr val="tx1"/>
                        </a:solidFill>
                        <a:effectLst/>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effectLst/>
                          <a:latin typeface="+mn-ea"/>
                          <a:ea typeface="+mn-ea"/>
                        </a:rPr>
                        <a:t>・各市町の自立支援協議会地域移行部会等に参加し、在院患者データを活用した課題の共有、取組の検討を行った。</a:t>
                      </a:r>
                    </a:p>
                  </a:txBody>
                  <a:tcPr marL="36000" marR="36000" marT="36000" marB="360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7DCED"/>
                    </a:solidFill>
                  </a:tcPr>
                </a:tc>
                <a:tc>
                  <a:txBody>
                    <a:bodyPr/>
                    <a:lstStyle/>
                    <a:p>
                      <a:pPr algn="ctr">
                        <a:spcAft>
                          <a:spcPts val="0"/>
                        </a:spcAft>
                      </a:pPr>
                      <a:r>
                        <a:rPr lang="ja-JP" altLang="en-US" sz="1100" b="0" kern="100" dirty="0">
                          <a:solidFill>
                            <a:schemeClr val="tx1"/>
                          </a:solidFill>
                          <a:effectLst/>
                          <a:latin typeface="+mn-ea"/>
                          <a:ea typeface="+mn-ea"/>
                          <a:cs typeface="Times New Roman" panose="02020603050405020304" pitchFamily="18" charset="0"/>
                        </a:rPr>
                        <a:t>〇</a:t>
                      </a:r>
                      <a:endParaRPr lang="ja-JP" sz="1100" b="0" kern="100" dirty="0">
                        <a:solidFill>
                          <a:schemeClr val="tx1"/>
                        </a:solidFill>
                        <a:effectLst/>
                        <a:latin typeface="+mn-ea"/>
                        <a:ea typeface="+mn-ea"/>
                        <a:cs typeface="Times New Roman" panose="02020603050405020304" pitchFamily="18" charset="0"/>
                      </a:endParaRPr>
                    </a:p>
                  </a:txBody>
                  <a:tcPr marL="36000" marR="36000" marT="36000" marB="36000"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7DCED"/>
                    </a:solidFill>
                  </a:tcPr>
                </a:tc>
                <a:extLst>
                  <a:ext uri="{0D108BD9-81ED-4DB2-BD59-A6C34878D82A}">
                    <a16:rowId xmlns:a16="http://schemas.microsoft.com/office/drawing/2014/main" val="10003"/>
                  </a:ext>
                </a:extLst>
              </a:tr>
              <a:tr h="1454639">
                <a:tc vMerge="1">
                  <a:txBody>
                    <a:bodyPr/>
                    <a:lstStyle/>
                    <a:p>
                      <a:endParaRPr kumimoji="1" lang="ja-JP" altLang="en-US"/>
                    </a:p>
                  </a:txBody>
                  <a:tcPr/>
                </a:tc>
                <a:tc>
                  <a:txBody>
                    <a:bodyPr/>
                    <a:lstStyle/>
                    <a:p>
                      <a:pPr algn="l">
                        <a:spcAft>
                          <a:spcPts val="0"/>
                        </a:spcAft>
                      </a:pPr>
                      <a:r>
                        <a:rPr lang="ja-JP" altLang="en-US" sz="1400" b="0" kern="100" dirty="0">
                          <a:effectLst/>
                          <a:latin typeface="+mn-ea"/>
                          <a:ea typeface="+mn-ea"/>
                        </a:rPr>
                        <a:t>医療機関や福祉関係事業所、保健所、市町村等が重層的に連携できるよう、保健所ごとの協議の場を設置し、併せて市町村ごとの協議の場の設置を働きかけることで、精神障がいにも対応した地域包括ケアシステムの構築に向けたネットワークづくりに取組みます。</a:t>
                      </a:r>
                      <a:endParaRPr lang="en-US" altLang="ja-JP" sz="1400" b="0" kern="100" dirty="0">
                        <a:effectLst/>
                        <a:latin typeface="+mn-ea"/>
                        <a:ea typeface="+mn-ea"/>
                      </a:endParaRPr>
                    </a:p>
                    <a:p>
                      <a:pPr algn="l">
                        <a:spcAft>
                          <a:spcPts val="0"/>
                        </a:spcAft>
                      </a:pPr>
                      <a:endParaRPr lang="en-US" altLang="ja-JP" sz="1400" b="0" kern="100" dirty="0">
                        <a:effectLst/>
                        <a:latin typeface="+mn-ea"/>
                        <a:ea typeface="+mn-ea"/>
                      </a:endParaRPr>
                    </a:p>
                  </a:txBody>
                  <a:tcPr marL="27807" marR="27807"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9EBF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effectLst/>
                          <a:latin typeface="+mn-ea"/>
                          <a:ea typeface="+mn-ea"/>
                        </a:rPr>
                        <a:t>・保健所ごと及び管内全市町ごとに協議の場が設置され、地域移行・地域定着に係る取組状況や課題を共有した。また、保健所ごとの協議の場において、市町ごとの協議の場と連動し、連携体制の検討を行った（各保健所圏域の協議の場概ね年１回開催）。</a:t>
                      </a:r>
                    </a:p>
                  </a:txBody>
                  <a:tcPr marL="36000" marR="36000" marT="36000" marB="360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9EBF5"/>
                    </a:solidFill>
                  </a:tcPr>
                </a:tc>
                <a:tc>
                  <a:txBody>
                    <a:bodyPr/>
                    <a:lstStyle/>
                    <a:p>
                      <a:pPr algn="ctr">
                        <a:spcAft>
                          <a:spcPts val="0"/>
                        </a:spcAft>
                      </a:pPr>
                      <a:r>
                        <a:rPr lang="ja-JP" altLang="en-US" sz="1100" b="0" kern="100" dirty="0">
                          <a:solidFill>
                            <a:schemeClr val="tx1"/>
                          </a:solidFill>
                          <a:effectLst/>
                          <a:latin typeface="+mn-ea"/>
                          <a:ea typeface="+mn-ea"/>
                          <a:cs typeface="Times New Roman" panose="02020603050405020304" pitchFamily="18" charset="0"/>
                        </a:rPr>
                        <a:t>〇</a:t>
                      </a:r>
                      <a:endParaRPr lang="ja-JP" sz="1100" b="0" kern="100" dirty="0">
                        <a:solidFill>
                          <a:schemeClr val="tx1"/>
                        </a:solidFill>
                        <a:effectLst/>
                        <a:latin typeface="+mn-ea"/>
                        <a:ea typeface="+mn-ea"/>
                        <a:cs typeface="Times New Roman" panose="02020603050405020304" pitchFamily="18" charset="0"/>
                      </a:endParaRPr>
                    </a:p>
                  </a:txBody>
                  <a:tcPr marL="36000" marR="36000" marT="36000" marB="36000"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9EBF5"/>
                    </a:solidFill>
                  </a:tcPr>
                </a:tc>
                <a:extLst>
                  <a:ext uri="{0D108BD9-81ED-4DB2-BD59-A6C34878D82A}">
                    <a16:rowId xmlns:a16="http://schemas.microsoft.com/office/drawing/2014/main" val="2714502759"/>
                  </a:ext>
                </a:extLst>
              </a:tr>
            </a:tbl>
          </a:graphicData>
        </a:graphic>
      </p:graphicFrame>
      <p:sp>
        <p:nvSpPr>
          <p:cNvPr id="2" name="スライド番号プレースホルダー 1"/>
          <p:cNvSpPr>
            <a:spLocks noGrp="1"/>
          </p:cNvSpPr>
          <p:nvPr>
            <p:ph type="sldNum" sz="quarter" idx="12"/>
          </p:nvPr>
        </p:nvSpPr>
        <p:spPr/>
        <p:txBody>
          <a:bodyPr/>
          <a:lstStyle/>
          <a:p>
            <a:fld id="{EE10F76C-4BDD-483D-9C84-D8A83AD65888}" type="slidenum">
              <a:rPr kumimoji="1" lang="ja-JP" altLang="en-US" smtClean="0"/>
              <a:t>1</a:t>
            </a:fld>
            <a:endParaRPr kumimoji="1" lang="ja-JP" altLang="en-US"/>
          </a:p>
        </p:txBody>
      </p:sp>
      <p:sp>
        <p:nvSpPr>
          <p:cNvPr id="15" name="Rectangle 50"/>
          <p:cNvSpPr>
            <a:spLocks noChangeArrowheads="1"/>
          </p:cNvSpPr>
          <p:nvPr/>
        </p:nvSpPr>
        <p:spPr bwMode="auto">
          <a:xfrm>
            <a:off x="378683" y="453023"/>
            <a:ext cx="6480000" cy="281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36000" tIns="36000" rIns="36000" bIns="36000" anchor="ctr"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23</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７</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最終評価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泉州</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2AFA93CC-81F6-4B2E-84FB-494F53B7A18A}"/>
              </a:ext>
            </a:extLst>
          </p:cNvPr>
          <p:cNvSpPr/>
          <p:nvPr/>
        </p:nvSpPr>
        <p:spPr>
          <a:xfrm>
            <a:off x="10814265" y="133620"/>
            <a:ext cx="879309" cy="485649"/>
          </a:xfrm>
          <a:prstGeom prst="rect">
            <a:avLst/>
          </a:prstGeom>
          <a:noFill/>
          <a:ln w="19050" cap="flat" cmpd="sng" algn="ctr">
            <a:solidFill>
              <a:sysClr val="windowText" lastClr="000000"/>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black"/>
                </a:solidFill>
                <a:effectLst/>
                <a:uLnTx/>
                <a:uFillTx/>
                <a:latin typeface="ＭＳ Ｐゴシック" panose="020B0600070205080204" pitchFamily="50" charset="-128"/>
                <a:ea typeface="游ゴシック" panose="020B0400000000000000" pitchFamily="50" charset="-128"/>
                <a:cs typeface="+mn-cs"/>
              </a:rPr>
              <a:t>資料２</a:t>
            </a:r>
            <a:endParaRPr kumimoji="0" lang="en-US" altLang="ja-JP" sz="1800" b="1" i="0" u="none" strike="noStrike" kern="0" cap="none" spc="0" normalizeH="0" baseline="0" noProof="0" dirty="0">
              <a:ln>
                <a:noFill/>
              </a:ln>
              <a:solidFill>
                <a:prstClr val="black"/>
              </a:solidFill>
              <a:effectLst/>
              <a:uLnTx/>
              <a:uFillTx/>
              <a:latin typeface="ＭＳ Ｐゴシック" panose="020B0600070205080204"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28536151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B67C5C-00B5-4050-96F6-EE9B1F31C485}">
  <ds:schemaRefs>
    <ds:schemaRef ds:uri="http://schemas.microsoft.com/sharepoint/v3/contenttype/forms"/>
  </ds:schemaRefs>
</ds:datastoreItem>
</file>

<file path=customXml/itemProps2.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8AD810D-D694-4539-B94D-1C6E6D174A7C}">
  <ds:schemaRefs>
    <ds:schemaRef ds:uri="http://www.w3.org/XML/1998/namespace"/>
    <ds:schemaRef ds:uri="http://purl.org/dc/elements/1.1/"/>
    <ds:schemaRef ds:uri="http://schemas.microsoft.com/office/2006/documentManagement/types"/>
    <ds:schemaRef ds:uri="http://purl.org/dc/terms/"/>
    <ds:schemaRef ds:uri="http://purl.org/dc/dcmitype/"/>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957</TotalTime>
  <Words>431</Words>
  <PresentationFormat>ワイド画面</PresentationFormat>
  <Paragraphs>24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2023-12-20T08:28:23Z</cp:lastPrinted>
  <dcterms:created xsi:type="dcterms:W3CDTF">2018-09-16T07:45:04Z</dcterms:created>
  <dcterms:modified xsi:type="dcterms:W3CDTF">2024-01-10T00:38:48Z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