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59" r:id="rId3"/>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91" autoAdjust="0"/>
    <p:restoredTop sz="94660"/>
  </p:normalViewPr>
  <p:slideViewPr>
    <p:cSldViewPr snapToGrid="0">
      <p:cViewPr varScale="1">
        <p:scale>
          <a:sx n="70" d="100"/>
          <a:sy n="70" d="100"/>
        </p:scale>
        <p:origin x="136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ED5A28A5-CBB8-4486-B697-A3CCA59BE755}" type="datetimeFigureOut">
              <a:rPr kumimoji="1" lang="ja-JP" altLang="en-US" smtClean="0"/>
              <a:t>2023/12/18</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7DD039D6-8891-4C38-AFB1-1019C009D142}" type="slidenum">
              <a:rPr kumimoji="1" lang="ja-JP" altLang="en-US" smtClean="0"/>
              <a:t>‹#›</a:t>
            </a:fld>
            <a:endParaRPr kumimoji="1" lang="ja-JP" altLang="en-US"/>
          </a:p>
        </p:txBody>
      </p:sp>
    </p:spTree>
    <p:extLst>
      <p:ext uri="{BB962C8B-B14F-4D97-AF65-F5344CB8AC3E}">
        <p14:creationId xmlns:p14="http://schemas.microsoft.com/office/powerpoint/2010/main" val="31114382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1128B85-3C19-412D-B32F-1DD194A70F1C}" type="datetimeFigureOut">
              <a:rPr kumimoji="1" lang="ja-JP" altLang="en-US" smtClean="0"/>
              <a:t>2023/12/18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A25E0B6-0D36-45F8-82D2-2E9B4BBA3C81}" type="slidenum">
              <a:rPr kumimoji="1" lang="ja-JP" altLang="en-US" smtClean="0"/>
              <a:t>‹#›</a:t>
            </a:fld>
            <a:endParaRPr kumimoji="1" lang="ja-JP" altLang="en-US"/>
          </a:p>
        </p:txBody>
      </p:sp>
    </p:spTree>
    <p:extLst>
      <p:ext uri="{BB962C8B-B14F-4D97-AF65-F5344CB8AC3E}">
        <p14:creationId xmlns:p14="http://schemas.microsoft.com/office/powerpoint/2010/main" val="2440798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1128B85-3C19-412D-B32F-1DD194A70F1C}" type="datetimeFigureOut">
              <a:rPr kumimoji="1" lang="ja-JP" altLang="en-US" smtClean="0"/>
              <a:t>2023/12/18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A25E0B6-0D36-45F8-82D2-2E9B4BBA3C81}" type="slidenum">
              <a:rPr kumimoji="1" lang="ja-JP" altLang="en-US" smtClean="0"/>
              <a:t>‹#›</a:t>
            </a:fld>
            <a:endParaRPr kumimoji="1" lang="ja-JP" altLang="en-US"/>
          </a:p>
        </p:txBody>
      </p:sp>
    </p:spTree>
    <p:extLst>
      <p:ext uri="{BB962C8B-B14F-4D97-AF65-F5344CB8AC3E}">
        <p14:creationId xmlns:p14="http://schemas.microsoft.com/office/powerpoint/2010/main" val="2469414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1128B85-3C19-412D-B32F-1DD194A70F1C}" type="datetimeFigureOut">
              <a:rPr kumimoji="1" lang="ja-JP" altLang="en-US" smtClean="0"/>
              <a:t>2023/12/18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A25E0B6-0D36-45F8-82D2-2E9B4BBA3C81}" type="slidenum">
              <a:rPr kumimoji="1" lang="ja-JP" altLang="en-US" smtClean="0"/>
              <a:t>‹#›</a:t>
            </a:fld>
            <a:endParaRPr kumimoji="1" lang="ja-JP" altLang="en-US"/>
          </a:p>
        </p:txBody>
      </p:sp>
    </p:spTree>
    <p:extLst>
      <p:ext uri="{BB962C8B-B14F-4D97-AF65-F5344CB8AC3E}">
        <p14:creationId xmlns:p14="http://schemas.microsoft.com/office/powerpoint/2010/main" val="1994994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1128B85-3C19-412D-B32F-1DD194A70F1C}" type="datetimeFigureOut">
              <a:rPr kumimoji="1" lang="ja-JP" altLang="en-US" smtClean="0"/>
              <a:t>2023/12/18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A25E0B6-0D36-45F8-82D2-2E9B4BBA3C81}" type="slidenum">
              <a:rPr kumimoji="1" lang="ja-JP" altLang="en-US" smtClean="0"/>
              <a:t>‹#›</a:t>
            </a:fld>
            <a:endParaRPr kumimoji="1" lang="ja-JP" altLang="en-US"/>
          </a:p>
        </p:txBody>
      </p:sp>
    </p:spTree>
    <p:extLst>
      <p:ext uri="{BB962C8B-B14F-4D97-AF65-F5344CB8AC3E}">
        <p14:creationId xmlns:p14="http://schemas.microsoft.com/office/powerpoint/2010/main" val="1410137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1128B85-3C19-412D-B32F-1DD194A70F1C}" type="datetimeFigureOut">
              <a:rPr kumimoji="1" lang="ja-JP" altLang="en-US" smtClean="0"/>
              <a:t>2023/12/18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A25E0B6-0D36-45F8-82D2-2E9B4BBA3C81}" type="slidenum">
              <a:rPr kumimoji="1" lang="ja-JP" altLang="en-US" smtClean="0"/>
              <a:t>‹#›</a:t>
            </a:fld>
            <a:endParaRPr kumimoji="1" lang="ja-JP" altLang="en-US"/>
          </a:p>
        </p:txBody>
      </p:sp>
    </p:spTree>
    <p:extLst>
      <p:ext uri="{BB962C8B-B14F-4D97-AF65-F5344CB8AC3E}">
        <p14:creationId xmlns:p14="http://schemas.microsoft.com/office/powerpoint/2010/main" val="1459994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1128B85-3C19-412D-B32F-1DD194A70F1C}" type="datetimeFigureOut">
              <a:rPr kumimoji="1" lang="ja-JP" altLang="en-US" smtClean="0"/>
              <a:t>2023/12/18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A25E0B6-0D36-45F8-82D2-2E9B4BBA3C81}" type="slidenum">
              <a:rPr kumimoji="1" lang="ja-JP" altLang="en-US" smtClean="0"/>
              <a:t>‹#›</a:t>
            </a:fld>
            <a:endParaRPr kumimoji="1" lang="ja-JP" altLang="en-US"/>
          </a:p>
        </p:txBody>
      </p:sp>
    </p:spTree>
    <p:extLst>
      <p:ext uri="{BB962C8B-B14F-4D97-AF65-F5344CB8AC3E}">
        <p14:creationId xmlns:p14="http://schemas.microsoft.com/office/powerpoint/2010/main" val="2658114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1128B85-3C19-412D-B32F-1DD194A70F1C}" type="datetimeFigureOut">
              <a:rPr kumimoji="1" lang="ja-JP" altLang="en-US" smtClean="0"/>
              <a:t>2023/12/18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A25E0B6-0D36-45F8-82D2-2E9B4BBA3C81}" type="slidenum">
              <a:rPr kumimoji="1" lang="ja-JP" altLang="en-US" smtClean="0"/>
              <a:t>‹#›</a:t>
            </a:fld>
            <a:endParaRPr kumimoji="1" lang="ja-JP" altLang="en-US"/>
          </a:p>
        </p:txBody>
      </p:sp>
    </p:spTree>
    <p:extLst>
      <p:ext uri="{BB962C8B-B14F-4D97-AF65-F5344CB8AC3E}">
        <p14:creationId xmlns:p14="http://schemas.microsoft.com/office/powerpoint/2010/main" val="567419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1128B85-3C19-412D-B32F-1DD194A70F1C}" type="datetimeFigureOut">
              <a:rPr kumimoji="1" lang="ja-JP" altLang="en-US" smtClean="0"/>
              <a:t>2023/12/18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A25E0B6-0D36-45F8-82D2-2E9B4BBA3C81}" type="slidenum">
              <a:rPr kumimoji="1" lang="ja-JP" altLang="en-US" smtClean="0"/>
              <a:t>‹#›</a:t>
            </a:fld>
            <a:endParaRPr kumimoji="1" lang="ja-JP" altLang="en-US"/>
          </a:p>
        </p:txBody>
      </p:sp>
    </p:spTree>
    <p:extLst>
      <p:ext uri="{BB962C8B-B14F-4D97-AF65-F5344CB8AC3E}">
        <p14:creationId xmlns:p14="http://schemas.microsoft.com/office/powerpoint/2010/main" val="3378955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128B85-3C19-412D-B32F-1DD194A70F1C}" type="datetimeFigureOut">
              <a:rPr kumimoji="1" lang="ja-JP" altLang="en-US" smtClean="0"/>
              <a:t>2023/12/18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A25E0B6-0D36-45F8-82D2-2E9B4BBA3C81}" type="slidenum">
              <a:rPr kumimoji="1" lang="ja-JP" altLang="en-US" smtClean="0"/>
              <a:t>‹#›</a:t>
            </a:fld>
            <a:endParaRPr kumimoji="1" lang="ja-JP" altLang="en-US"/>
          </a:p>
        </p:txBody>
      </p:sp>
    </p:spTree>
    <p:extLst>
      <p:ext uri="{BB962C8B-B14F-4D97-AF65-F5344CB8AC3E}">
        <p14:creationId xmlns:p14="http://schemas.microsoft.com/office/powerpoint/2010/main" val="3189560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1128B85-3C19-412D-B32F-1DD194A70F1C}" type="datetimeFigureOut">
              <a:rPr kumimoji="1" lang="ja-JP" altLang="en-US" smtClean="0"/>
              <a:t>2023/12/18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A25E0B6-0D36-45F8-82D2-2E9B4BBA3C81}" type="slidenum">
              <a:rPr kumimoji="1" lang="ja-JP" altLang="en-US" smtClean="0"/>
              <a:t>‹#›</a:t>
            </a:fld>
            <a:endParaRPr kumimoji="1" lang="ja-JP" altLang="en-US"/>
          </a:p>
        </p:txBody>
      </p:sp>
    </p:spTree>
    <p:extLst>
      <p:ext uri="{BB962C8B-B14F-4D97-AF65-F5344CB8AC3E}">
        <p14:creationId xmlns:p14="http://schemas.microsoft.com/office/powerpoint/2010/main" val="2864997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1128B85-3C19-412D-B32F-1DD194A70F1C}" type="datetimeFigureOut">
              <a:rPr kumimoji="1" lang="ja-JP" altLang="en-US" smtClean="0"/>
              <a:t>2023/12/18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A25E0B6-0D36-45F8-82D2-2E9B4BBA3C81}" type="slidenum">
              <a:rPr kumimoji="1" lang="ja-JP" altLang="en-US" smtClean="0"/>
              <a:t>‹#›</a:t>
            </a:fld>
            <a:endParaRPr kumimoji="1" lang="ja-JP" altLang="en-US"/>
          </a:p>
        </p:txBody>
      </p:sp>
    </p:spTree>
    <p:extLst>
      <p:ext uri="{BB962C8B-B14F-4D97-AF65-F5344CB8AC3E}">
        <p14:creationId xmlns:p14="http://schemas.microsoft.com/office/powerpoint/2010/main" val="105415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128B85-3C19-412D-B32F-1DD194A70F1C}" type="datetimeFigureOut">
              <a:rPr kumimoji="1" lang="ja-JP" altLang="en-US" smtClean="0"/>
              <a:t>2023/12/18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25E0B6-0D36-45F8-82D2-2E9B4BBA3C81}" type="slidenum">
              <a:rPr kumimoji="1" lang="ja-JP" altLang="en-US" smtClean="0"/>
              <a:t>‹#›</a:t>
            </a:fld>
            <a:endParaRPr kumimoji="1" lang="ja-JP" altLang="en-US"/>
          </a:p>
        </p:txBody>
      </p:sp>
    </p:spTree>
    <p:extLst>
      <p:ext uri="{BB962C8B-B14F-4D97-AF65-F5344CB8AC3E}">
        <p14:creationId xmlns:p14="http://schemas.microsoft.com/office/powerpoint/2010/main" val="6502694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p:cNvCxnSpPr/>
          <p:nvPr/>
        </p:nvCxnSpPr>
        <p:spPr>
          <a:xfrm>
            <a:off x="0" y="774739"/>
            <a:ext cx="9144000" cy="0"/>
          </a:xfrm>
          <a:prstGeom prst="line">
            <a:avLst/>
          </a:prstGeom>
          <a:ln w="762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1416098" y="230700"/>
            <a:ext cx="4675031" cy="369332"/>
          </a:xfrm>
          <a:prstGeom prst="rect">
            <a:avLst/>
          </a:prstGeom>
          <a:noFill/>
        </p:spPr>
        <p:txBody>
          <a:bodyPr wrap="square" rtlCol="0">
            <a:spAutoFit/>
          </a:bodyPr>
          <a:lstStyle/>
          <a:p>
            <a:r>
              <a:rPr lang="ja-JP" altLang="en-US" dirty="0">
                <a:latin typeface="UD デジタル 教科書体 NK-R" panose="02020400000000000000" pitchFamily="18" charset="-128"/>
                <a:ea typeface="UD デジタル 教科書体 NK-R" panose="02020400000000000000" pitchFamily="18" charset="-128"/>
              </a:rPr>
              <a:t>第</a:t>
            </a:r>
            <a:r>
              <a:rPr lang="en-US" altLang="ja-JP" dirty="0">
                <a:latin typeface="UD デジタル 教科書体 NK-R" panose="02020400000000000000" pitchFamily="18" charset="-128"/>
                <a:ea typeface="UD デジタル 教科書体 NK-R" panose="02020400000000000000" pitchFamily="18" charset="-128"/>
              </a:rPr>
              <a:t>8</a:t>
            </a:r>
            <a:r>
              <a:rPr lang="ja-JP" altLang="en-US" dirty="0">
                <a:latin typeface="UD デジタル 教科書体 NK-R" panose="02020400000000000000" pitchFamily="18" charset="-128"/>
                <a:ea typeface="UD デジタル 教科書体 NK-R" panose="02020400000000000000" pitchFamily="18" charset="-128"/>
              </a:rPr>
              <a:t>次大阪府医療計画（精神疾患）について</a:t>
            </a:r>
          </a:p>
        </p:txBody>
      </p:sp>
      <p:sp>
        <p:nvSpPr>
          <p:cNvPr id="7" name="正方形/長方形 6"/>
          <p:cNvSpPr/>
          <p:nvPr/>
        </p:nvSpPr>
        <p:spPr>
          <a:xfrm>
            <a:off x="331406" y="949447"/>
            <a:ext cx="8481188" cy="1745277"/>
          </a:xfrm>
          <a:prstGeom prst="rect">
            <a:avLst/>
          </a:prstGeom>
          <a:solidFill>
            <a:schemeClr val="accent4">
              <a:lumMod val="20000"/>
              <a:lumOff val="80000"/>
            </a:schemeClr>
          </a:solidFill>
          <a:ln>
            <a:solidFill>
              <a:srgbClr val="FFC000"/>
            </a:solidFill>
          </a:ln>
        </p:spPr>
        <p:style>
          <a:lnRef idx="2">
            <a:schemeClr val="accent6"/>
          </a:lnRef>
          <a:fillRef idx="1">
            <a:schemeClr val="lt1"/>
          </a:fillRef>
          <a:effectRef idx="0">
            <a:schemeClr val="accent6"/>
          </a:effectRef>
          <a:fontRef idx="minor">
            <a:schemeClr val="dk1"/>
          </a:fontRef>
        </p:style>
        <p:txBody>
          <a:bodyPr rtlCol="0" anchor="t"/>
          <a:lstStyle/>
          <a:p>
            <a:r>
              <a:rPr lang="ja-JP" altLang="en-US" sz="1100" dirty="0">
                <a:latin typeface="UD デジタル 教科書体 NK-R" panose="02020400000000000000" pitchFamily="18" charset="-128"/>
                <a:ea typeface="UD デジタル 教科書体 NK-R" panose="02020400000000000000" pitchFamily="18" charset="-128"/>
              </a:rPr>
              <a:t>第</a:t>
            </a:r>
            <a:r>
              <a:rPr lang="en-US" altLang="ja-JP" sz="1100" dirty="0">
                <a:latin typeface="UD デジタル 教科書体 NK-R" panose="02020400000000000000" pitchFamily="18" charset="-128"/>
                <a:ea typeface="UD デジタル 教科書体 NK-R" panose="02020400000000000000" pitchFamily="18" charset="-128"/>
              </a:rPr>
              <a:t>7</a:t>
            </a:r>
            <a:r>
              <a:rPr lang="ja-JP" altLang="en-US" sz="1100" dirty="0">
                <a:latin typeface="UD デジタル 教科書体 NK-R" panose="02020400000000000000" pitchFamily="18" charset="-128"/>
                <a:ea typeface="UD デジタル 教科書体 NK-R" panose="02020400000000000000" pitchFamily="18" charset="-128"/>
              </a:rPr>
              <a:t>次医療計画　（精神疾患）</a:t>
            </a:r>
            <a:endParaRPr lang="en-US" altLang="ja-JP" sz="1050" dirty="0">
              <a:latin typeface="UD デジタル 教科書体 NK-R" panose="02020400000000000000" pitchFamily="18" charset="-128"/>
              <a:ea typeface="UD デジタル 教科書体 NK-R" panose="02020400000000000000" pitchFamily="18" charset="-128"/>
            </a:endParaRPr>
          </a:p>
          <a:p>
            <a:r>
              <a:rPr lang="ja-JP" altLang="en-US" sz="1100" dirty="0">
                <a:latin typeface="UD デジタル 教科書体 NK-R" panose="02020400000000000000" pitchFamily="18" charset="-128"/>
                <a:ea typeface="UD デジタル 教科書体 NK-R" panose="02020400000000000000" pitchFamily="18" charset="-128"/>
              </a:rPr>
              <a:t>　〇多様な精神疾患等に対応できる医療機関の医療機能の明確化、医療機関の連携推進</a:t>
            </a:r>
          </a:p>
          <a:p>
            <a:r>
              <a:rPr lang="ja-JP" altLang="en-US" sz="1100" dirty="0">
                <a:latin typeface="UD デジタル 教科書体 NK-R" panose="02020400000000000000" pitchFamily="18" charset="-128"/>
                <a:ea typeface="UD デジタル 教科書体 NK-R" panose="02020400000000000000" pitchFamily="18" charset="-128"/>
              </a:rPr>
              <a:t>　〇精神科救急システムの改善</a:t>
            </a:r>
          </a:p>
          <a:p>
            <a:r>
              <a:rPr lang="ja-JP" altLang="en-US" sz="1100" dirty="0">
                <a:latin typeface="UD デジタル 教科書体 NK-R" panose="02020400000000000000" pitchFamily="18" charset="-128"/>
                <a:ea typeface="UD デジタル 教科書体 NK-R" panose="02020400000000000000" pitchFamily="18" charset="-128"/>
              </a:rPr>
              <a:t>　〇夜間・休日合併症支援システムにおいて、二次救急病院等が利用しやすい当番合併症支援病院の設置</a:t>
            </a:r>
          </a:p>
          <a:p>
            <a:r>
              <a:rPr lang="ja-JP" altLang="en-US" sz="1100" dirty="0">
                <a:latin typeface="UD デジタル 教科書体 NK-R" panose="02020400000000000000" pitchFamily="18" charset="-128"/>
                <a:ea typeface="UD デジタル 教科書体 NK-R" panose="02020400000000000000" pitchFamily="18" charset="-128"/>
              </a:rPr>
              <a:t>　〇依存症の相談支援の充実と、関係者の対応力の向上及びネットワークの充実</a:t>
            </a:r>
          </a:p>
          <a:p>
            <a:r>
              <a:rPr lang="ja-JP" altLang="en-US" sz="1100" dirty="0">
                <a:latin typeface="UD デジタル 教科書体 NK-R" panose="02020400000000000000" pitchFamily="18" charset="-128"/>
                <a:ea typeface="UD デジタル 教科書体 NK-R" panose="02020400000000000000" pitchFamily="18" charset="-128"/>
              </a:rPr>
              <a:t>　〇医療機関対象の依存症の診療・回復プログラムに関する研修の実施</a:t>
            </a:r>
            <a:endParaRPr lang="en-US" altLang="ja-JP" sz="1100" dirty="0">
              <a:latin typeface="UD デジタル 教科書体 NK-R" panose="02020400000000000000" pitchFamily="18" charset="-128"/>
              <a:ea typeface="UD デジタル 教科書体 NK-R" panose="02020400000000000000" pitchFamily="18" charset="-128"/>
            </a:endParaRPr>
          </a:p>
          <a:p>
            <a:r>
              <a:rPr lang="ja-JP" altLang="en-US" sz="1100" dirty="0">
                <a:latin typeface="UD デジタル 教科書体 NK-R" panose="02020400000000000000" pitchFamily="18" charset="-128"/>
                <a:ea typeface="UD デジタル 教科書体 NK-R" panose="02020400000000000000" pitchFamily="18" charset="-128"/>
              </a:rPr>
              <a:t>　〇クロザピンを使用できる医療機関数の増加のための働きかけ</a:t>
            </a:r>
          </a:p>
          <a:p>
            <a:r>
              <a:rPr lang="ja-JP" altLang="en-US" sz="1100" dirty="0">
                <a:latin typeface="UD デジタル 教科書体 NK-R" panose="02020400000000000000" pitchFamily="18" charset="-128"/>
                <a:ea typeface="UD デジタル 教科書体 NK-R" panose="02020400000000000000" pitchFamily="18" charset="-128"/>
              </a:rPr>
              <a:t>　〇医療と介護の広域的な連携をめざし、認知症治療に携わる人材の育成</a:t>
            </a:r>
          </a:p>
          <a:p>
            <a:r>
              <a:rPr lang="ja-JP" altLang="en-US" sz="1100" dirty="0">
                <a:latin typeface="UD デジタル 教科書体 NK-R" panose="02020400000000000000" pitchFamily="18" charset="-128"/>
                <a:ea typeface="UD デジタル 教科書体 NK-R" panose="02020400000000000000" pitchFamily="18" charset="-128"/>
              </a:rPr>
              <a:t>　〇長期入院</a:t>
            </a:r>
            <a:r>
              <a:rPr lang="ja-JP" altLang="en-US" sz="1100" dirty="0" err="1">
                <a:latin typeface="UD デジタル 教科書体 NK-R" panose="02020400000000000000" pitchFamily="18" charset="-128"/>
                <a:ea typeface="UD デジタル 教科書体 NK-R" panose="02020400000000000000" pitchFamily="18" charset="-128"/>
              </a:rPr>
              <a:t>精神障がい</a:t>
            </a:r>
            <a:r>
              <a:rPr lang="ja-JP" altLang="en-US" sz="1100" dirty="0">
                <a:latin typeface="UD デジタル 教科書体 NK-R" panose="02020400000000000000" pitchFamily="18" charset="-128"/>
                <a:ea typeface="UD デジタル 教科書体 NK-R" panose="02020400000000000000" pitchFamily="18" charset="-128"/>
              </a:rPr>
              <a:t>者の地域移行の推進、地域生活を送るための医療・福祉サービスの確保、地域定着の推進</a:t>
            </a:r>
          </a:p>
          <a:p>
            <a:r>
              <a:rPr lang="ja-JP" altLang="en-US" sz="1100" dirty="0">
                <a:latin typeface="UD デジタル 教科書体 NK-R" panose="02020400000000000000" pitchFamily="18" charset="-128"/>
                <a:ea typeface="UD デジタル 教科書体 NK-R" panose="02020400000000000000" pitchFamily="18" charset="-128"/>
              </a:rPr>
              <a:t>　〇</a:t>
            </a:r>
            <a:r>
              <a:rPr lang="ja-JP" altLang="en-US" sz="1100" dirty="0" err="1">
                <a:latin typeface="UD デジタル 教科書体 NK-R" panose="02020400000000000000" pitchFamily="18" charset="-128"/>
                <a:ea typeface="UD デジタル 教科書体 NK-R" panose="02020400000000000000" pitchFamily="18" charset="-128"/>
              </a:rPr>
              <a:t>精神障がいにも</a:t>
            </a:r>
            <a:r>
              <a:rPr lang="ja-JP" altLang="en-US" sz="1100" dirty="0">
                <a:latin typeface="UD デジタル 教科書体 NK-R" panose="02020400000000000000" pitchFamily="18" charset="-128"/>
                <a:ea typeface="UD デジタル 教科書体 NK-R" panose="02020400000000000000" pitchFamily="18" charset="-128"/>
              </a:rPr>
              <a:t>対応した地域包括ケアシステム構築のための関係者間の協議の実施　</a:t>
            </a:r>
          </a:p>
          <a:p>
            <a:endParaRPr lang="en-US" altLang="ja-JP" sz="1100" dirty="0">
              <a:latin typeface="UD デジタル 教科書体 NK-R" panose="02020400000000000000" pitchFamily="18" charset="-128"/>
              <a:ea typeface="UD デジタル 教科書体 NK-R" panose="02020400000000000000" pitchFamily="18" charset="-128"/>
            </a:endParaRPr>
          </a:p>
        </p:txBody>
      </p:sp>
      <p:sp>
        <p:nvSpPr>
          <p:cNvPr id="8" name="正方形/長方形 7"/>
          <p:cNvSpPr/>
          <p:nvPr/>
        </p:nvSpPr>
        <p:spPr>
          <a:xfrm>
            <a:off x="123245" y="3403529"/>
            <a:ext cx="3977776" cy="2505024"/>
          </a:xfrm>
          <a:prstGeom prst="rect">
            <a:avLst/>
          </a:prstGeom>
          <a:solidFill>
            <a:schemeClr val="accent6">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t"/>
          <a:lstStyle/>
          <a:p>
            <a:r>
              <a:rPr lang="ja-JP" altLang="en-US" sz="1050" b="1" dirty="0">
                <a:latin typeface="UD デジタル 教科書体 NK-R" panose="02020400000000000000" pitchFamily="18" charset="-128"/>
                <a:ea typeface="UD デジタル 教科書体 NK-R" panose="02020400000000000000" pitchFamily="18" charset="-128"/>
              </a:rPr>
              <a:t>第８次医療計画　見直しのポイント</a:t>
            </a:r>
            <a:r>
              <a:rPr lang="ja-JP" altLang="en-US" sz="1000" dirty="0">
                <a:latin typeface="UD デジタル 教科書体 NK-R" panose="02020400000000000000" pitchFamily="18" charset="-128"/>
                <a:ea typeface="UD デジタル 教科書体 NK-R" panose="02020400000000000000" pitchFamily="18" charset="-128"/>
              </a:rPr>
              <a:t>　</a:t>
            </a:r>
            <a:r>
              <a:rPr lang="ja-JP" altLang="en-US" sz="700" dirty="0">
                <a:latin typeface="UD デジタル 教科書体 NK-R" panose="02020400000000000000" pitchFamily="18" charset="-128"/>
                <a:ea typeface="UD デジタル 教科書体 NK-R" panose="02020400000000000000" pitchFamily="18" charset="-128"/>
              </a:rPr>
              <a:t>　＜令和</a:t>
            </a:r>
            <a:r>
              <a:rPr lang="en-US" altLang="ja-JP" sz="700" dirty="0">
                <a:latin typeface="UD デジタル 教科書体 NK-R" panose="02020400000000000000" pitchFamily="18" charset="-128"/>
                <a:ea typeface="UD デジタル 教科書体 NK-R" panose="02020400000000000000" pitchFamily="18" charset="-128"/>
              </a:rPr>
              <a:t>5</a:t>
            </a:r>
            <a:r>
              <a:rPr lang="ja-JP" altLang="en-US" sz="700" dirty="0">
                <a:latin typeface="UD デジタル 教科書体 NK-R" panose="02020400000000000000" pitchFamily="18" charset="-128"/>
                <a:ea typeface="UD デジタル 教科書体 NK-R" panose="02020400000000000000" pitchFamily="18" charset="-128"/>
              </a:rPr>
              <a:t>年</a:t>
            </a:r>
            <a:r>
              <a:rPr lang="en-US" altLang="ja-JP" sz="700" dirty="0">
                <a:latin typeface="UD デジタル 教科書体 NK-R" panose="02020400000000000000" pitchFamily="18" charset="-128"/>
                <a:ea typeface="UD デジタル 教科書体 NK-R" panose="02020400000000000000" pitchFamily="18" charset="-128"/>
              </a:rPr>
              <a:t>3</a:t>
            </a:r>
            <a:r>
              <a:rPr lang="ja-JP" altLang="en-US" sz="700" dirty="0">
                <a:latin typeface="UD デジタル 教科書体 NK-R" panose="02020400000000000000" pitchFamily="18" charset="-128"/>
                <a:ea typeface="UD デジタル 教科書体 NK-R" panose="02020400000000000000" pitchFamily="18" charset="-128"/>
              </a:rPr>
              <a:t>月厚労省地域医療計画課資料＞</a:t>
            </a:r>
            <a:endParaRPr lang="en-US" altLang="ja-JP" sz="700" dirty="0">
              <a:latin typeface="UD デジタル 教科書体 NK-R" panose="02020400000000000000" pitchFamily="18" charset="-128"/>
              <a:ea typeface="UD デジタル 教科書体 NK-R" panose="02020400000000000000" pitchFamily="18" charset="-128"/>
            </a:endParaRPr>
          </a:p>
          <a:p>
            <a:endParaRPr lang="en-US" altLang="ja-JP" sz="1000" dirty="0">
              <a:latin typeface="UD デジタル 教科書体 NK-R" panose="02020400000000000000" pitchFamily="18" charset="-128"/>
              <a:ea typeface="UD デジタル 教科書体 NK-R" panose="02020400000000000000" pitchFamily="18" charset="-128"/>
            </a:endParaRPr>
          </a:p>
          <a:p>
            <a:r>
              <a:rPr lang="ja-JP" altLang="en-US" sz="1000" dirty="0">
                <a:latin typeface="UD デジタル 教科書体 NK-R" panose="02020400000000000000" pitchFamily="18" charset="-128"/>
                <a:ea typeface="UD デジタル 教科書体 NK-R" panose="02020400000000000000" pitchFamily="18" charset="-128"/>
              </a:rPr>
              <a:t>　　</a:t>
            </a:r>
            <a:r>
              <a:rPr lang="ja-JP" altLang="en-US" sz="1050" dirty="0">
                <a:latin typeface="UD デジタル 教科書体 NK-R" panose="02020400000000000000" pitchFamily="18" charset="-128"/>
                <a:ea typeface="UD デジタル 教科書体 NK-R" panose="02020400000000000000" pitchFamily="18" charset="-128"/>
              </a:rPr>
              <a:t>以下のような体制の整備等を一層推進する観点を踏まえた指針の見直しを行い、</a:t>
            </a:r>
            <a:r>
              <a:rPr lang="ja-JP" altLang="en-US" sz="1050" b="1" u="sng" dirty="0" err="1">
                <a:solidFill>
                  <a:schemeClr val="tx1"/>
                </a:solidFill>
                <a:latin typeface="UD デジタル 教科書体 NK-R" panose="02020400000000000000" pitchFamily="18" charset="-128"/>
                <a:ea typeface="UD デジタル 教科書体 NK-R" panose="02020400000000000000" pitchFamily="18" charset="-128"/>
              </a:rPr>
              <a:t>精神障がいにも</a:t>
            </a:r>
            <a:r>
              <a:rPr lang="ja-JP" altLang="en-US" sz="1050" b="1" u="sng" dirty="0">
                <a:solidFill>
                  <a:schemeClr val="tx1"/>
                </a:solidFill>
                <a:latin typeface="UD デジタル 教科書体 NK-R" panose="02020400000000000000" pitchFamily="18" charset="-128"/>
                <a:ea typeface="UD デジタル 教科書体 NK-R" panose="02020400000000000000" pitchFamily="18" charset="-128"/>
              </a:rPr>
              <a:t>対応した地域包括ケアシステム</a:t>
            </a:r>
            <a:r>
              <a:rPr lang="ja-JP" altLang="en-US" sz="1050" b="1" dirty="0">
                <a:solidFill>
                  <a:schemeClr val="tx1"/>
                </a:solidFill>
                <a:latin typeface="UD デジタル 教科書体 NK-R" panose="02020400000000000000" pitchFamily="18" charset="-128"/>
                <a:ea typeface="UD デジタル 教科書体 NK-R" panose="02020400000000000000" pitchFamily="18" charset="-128"/>
              </a:rPr>
              <a:t>と</a:t>
            </a:r>
            <a:endParaRPr lang="en-US" altLang="ja-JP" sz="1050" b="1"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050" b="1" u="sng" dirty="0">
                <a:solidFill>
                  <a:schemeClr val="tx1"/>
                </a:solidFill>
                <a:latin typeface="UD デジタル 教科書体 NK-R" panose="02020400000000000000" pitchFamily="18" charset="-128"/>
                <a:ea typeface="UD デジタル 教科書体 NK-R" panose="02020400000000000000" pitchFamily="18" charset="-128"/>
              </a:rPr>
              <a:t>多様な精神疾患等に対応できる医療連携体制の構築</a:t>
            </a:r>
            <a:r>
              <a:rPr lang="ja-JP" altLang="en-US" sz="1050" dirty="0">
                <a:latin typeface="UD デジタル 教科書体 NK-R" panose="02020400000000000000" pitchFamily="18" charset="-128"/>
                <a:ea typeface="UD デジタル 教科書体 NK-R" panose="02020400000000000000" pitchFamily="18" charset="-128"/>
              </a:rPr>
              <a:t>を進める。</a:t>
            </a:r>
            <a:endParaRPr lang="en-US" altLang="ja-JP" sz="1050" dirty="0">
              <a:latin typeface="UD デジタル 教科書体 NK-R" panose="02020400000000000000" pitchFamily="18" charset="-128"/>
              <a:ea typeface="UD デジタル 教科書体 NK-R" panose="02020400000000000000" pitchFamily="18" charset="-128"/>
            </a:endParaRPr>
          </a:p>
          <a:p>
            <a:endParaRPr lang="en-US" altLang="ja-JP" sz="1000" dirty="0">
              <a:latin typeface="UD デジタル 教科書体 NK-R" panose="02020400000000000000" pitchFamily="18" charset="-128"/>
              <a:ea typeface="UD デジタル 教科書体 NK-R" panose="02020400000000000000" pitchFamily="18" charset="-128"/>
            </a:endParaRPr>
          </a:p>
          <a:p>
            <a:r>
              <a:rPr lang="ja-JP" altLang="en-US" sz="1000" dirty="0">
                <a:latin typeface="UD デジタル 教科書体 NK-R" panose="02020400000000000000" pitchFamily="18" charset="-128"/>
                <a:ea typeface="UD デジタル 教科書体 NK-R" panose="02020400000000000000" pitchFamily="18" charset="-128"/>
              </a:rPr>
              <a:t>・行政と医療、</a:t>
            </a:r>
            <a:r>
              <a:rPr lang="ja-JP" altLang="en-US" sz="1000" dirty="0" err="1">
                <a:latin typeface="UD デジタル 教科書体 NK-R" panose="02020400000000000000" pitchFamily="18" charset="-128"/>
                <a:ea typeface="UD デジタル 教科書体 NK-R" panose="02020400000000000000" pitchFamily="18" charset="-128"/>
              </a:rPr>
              <a:t>障がい</a:t>
            </a:r>
            <a:r>
              <a:rPr lang="ja-JP" altLang="en-US" sz="1000" dirty="0">
                <a:latin typeface="UD デジタル 教科書体 NK-R" panose="02020400000000000000" pitchFamily="18" charset="-128"/>
                <a:ea typeface="UD デジタル 教科書体 NK-R" panose="02020400000000000000" pitchFamily="18" charset="-128"/>
              </a:rPr>
              <a:t>福祉サービス、介護サービス等の顔の見える連携　</a:t>
            </a:r>
            <a:endParaRPr lang="en-US" altLang="ja-JP" sz="1000" dirty="0">
              <a:latin typeface="UD デジタル 教科書体 NK-R" panose="02020400000000000000" pitchFamily="18" charset="-128"/>
              <a:ea typeface="UD デジタル 教科書体 NK-R" panose="02020400000000000000" pitchFamily="18" charset="-128"/>
            </a:endParaRPr>
          </a:p>
          <a:p>
            <a:r>
              <a:rPr lang="ja-JP" altLang="en-US" sz="1000" dirty="0">
                <a:latin typeface="UD デジタル 教科書体 NK-R" panose="02020400000000000000" pitchFamily="18" charset="-128"/>
                <a:ea typeface="UD デジタル 教科書体 NK-R" panose="02020400000000000000" pitchFamily="18" charset="-128"/>
              </a:rPr>
              <a:t>　を推進し、精神保健福祉上のニーズを有する方が、その意向やニーズ</a:t>
            </a:r>
            <a:endParaRPr lang="en-US" altLang="ja-JP" sz="1000" dirty="0">
              <a:latin typeface="UD デジタル 教科書体 NK-R" panose="02020400000000000000" pitchFamily="18" charset="-128"/>
              <a:ea typeface="UD デジタル 教科書体 NK-R" panose="02020400000000000000" pitchFamily="18" charset="-128"/>
            </a:endParaRPr>
          </a:p>
          <a:p>
            <a:r>
              <a:rPr lang="ja-JP" altLang="en-US" sz="1000" dirty="0">
                <a:latin typeface="UD デジタル 教科書体 NK-R" panose="02020400000000000000" pitchFamily="18" charset="-128"/>
                <a:ea typeface="UD デジタル 教科書体 NK-R" panose="02020400000000000000" pitchFamily="18" charset="-128"/>
              </a:rPr>
              <a:t>　に応じ、切れ目なくこれらのサービスを利用し、安心してその人らしい地</a:t>
            </a:r>
            <a:endParaRPr lang="en-US" altLang="ja-JP" sz="1000" dirty="0">
              <a:latin typeface="UD デジタル 教科書体 NK-R" panose="02020400000000000000" pitchFamily="18" charset="-128"/>
              <a:ea typeface="UD デジタル 教科書体 NK-R" panose="02020400000000000000" pitchFamily="18" charset="-128"/>
            </a:endParaRPr>
          </a:p>
          <a:p>
            <a:r>
              <a:rPr lang="ja-JP" altLang="en-US" sz="1000" dirty="0">
                <a:latin typeface="UD デジタル 教科書体 NK-R" panose="02020400000000000000" pitchFamily="18" charset="-128"/>
                <a:ea typeface="UD デジタル 教科書体 NK-R" panose="02020400000000000000" pitchFamily="18" charset="-128"/>
              </a:rPr>
              <a:t>　域生活を送ることができるよう、地域における多職種・多機関が有機的</a:t>
            </a:r>
            <a:endParaRPr lang="en-US" altLang="ja-JP" sz="1000" dirty="0">
              <a:latin typeface="UD デジタル 教科書体 NK-R" panose="02020400000000000000" pitchFamily="18" charset="-128"/>
              <a:ea typeface="UD デジタル 教科書体 NK-R" panose="02020400000000000000" pitchFamily="18" charset="-128"/>
            </a:endParaRPr>
          </a:p>
          <a:p>
            <a:r>
              <a:rPr lang="ja-JP" altLang="en-US" sz="1000" dirty="0">
                <a:latin typeface="UD デジタル 教科書体 NK-R" panose="02020400000000000000" pitchFamily="18" charset="-128"/>
                <a:ea typeface="UD デジタル 教科書体 NK-R" panose="02020400000000000000" pitchFamily="18" charset="-128"/>
              </a:rPr>
              <a:t>　に連携する体制を構築する。</a:t>
            </a:r>
            <a:endParaRPr lang="en-US" altLang="ja-JP" sz="1000" dirty="0">
              <a:latin typeface="UD デジタル 教科書体 NK-R" panose="02020400000000000000" pitchFamily="18" charset="-128"/>
              <a:ea typeface="UD デジタル 教科書体 NK-R" panose="02020400000000000000" pitchFamily="18" charset="-128"/>
            </a:endParaRPr>
          </a:p>
          <a:p>
            <a:r>
              <a:rPr lang="ja-JP" altLang="en-US" sz="1000" dirty="0">
                <a:latin typeface="UD デジタル 教科書体 NK-R" panose="02020400000000000000" pitchFamily="18" charset="-128"/>
                <a:ea typeface="UD デジタル 教科書体 NK-R" panose="02020400000000000000" pitchFamily="18" charset="-128"/>
              </a:rPr>
              <a:t>・精神障がいの特性として、疾病と障がいとが併存しており、その時々の</a:t>
            </a:r>
            <a:endParaRPr lang="en-US" altLang="ja-JP" sz="1000" dirty="0">
              <a:latin typeface="UD デジタル 教科書体 NK-R" panose="02020400000000000000" pitchFamily="18" charset="-128"/>
              <a:ea typeface="UD デジタル 教科書体 NK-R" panose="02020400000000000000" pitchFamily="18" charset="-128"/>
            </a:endParaRPr>
          </a:p>
          <a:p>
            <a:r>
              <a:rPr lang="ja-JP" altLang="en-US" sz="1000" dirty="0">
                <a:latin typeface="UD デジタル 教科書体 NK-R" panose="02020400000000000000" pitchFamily="18" charset="-128"/>
                <a:ea typeface="UD デジタル 教科書体 NK-R" panose="02020400000000000000" pitchFamily="18" charset="-128"/>
              </a:rPr>
              <a:t>　病状が障がいの程度に大きく影響するため、医療、障がい福祉、介護</a:t>
            </a:r>
            <a:endParaRPr lang="en-US" altLang="ja-JP" sz="1000" dirty="0">
              <a:latin typeface="UD デジタル 教科書体 NK-R" panose="02020400000000000000" pitchFamily="18" charset="-128"/>
              <a:ea typeface="UD デジタル 教科書体 NK-R" panose="02020400000000000000" pitchFamily="18" charset="-128"/>
            </a:endParaRPr>
          </a:p>
          <a:p>
            <a:r>
              <a:rPr lang="ja-JP" altLang="en-US" sz="1000" dirty="0">
                <a:latin typeface="UD デジタル 教科書体 NK-R" panose="02020400000000000000" pitchFamily="18" charset="-128"/>
                <a:ea typeface="UD デジタル 教科書体 NK-R" panose="02020400000000000000" pitchFamily="18" charset="-128"/>
              </a:rPr>
              <a:t>　その他のサービスを切れ目なく受けられる体制を整備する。</a:t>
            </a:r>
          </a:p>
        </p:txBody>
      </p:sp>
      <p:sp>
        <p:nvSpPr>
          <p:cNvPr id="2" name="正方形/長方形 1"/>
          <p:cNvSpPr/>
          <p:nvPr/>
        </p:nvSpPr>
        <p:spPr>
          <a:xfrm>
            <a:off x="5935198" y="133620"/>
            <a:ext cx="1621634" cy="48564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UD デジタル 教科書体 N-B" panose="02020700000000000000" pitchFamily="17" charset="-128"/>
                <a:ea typeface="UD デジタル 教科書体 N-B" panose="02020700000000000000" pitchFamily="17" charset="-128"/>
              </a:rPr>
              <a:t>令和</a:t>
            </a:r>
            <a:r>
              <a:rPr kumimoji="1" lang="en-US" altLang="ja-JP" sz="1100" dirty="0">
                <a:solidFill>
                  <a:schemeClr val="tx1"/>
                </a:solidFill>
                <a:latin typeface="UD デジタル 教科書体 N-B" panose="02020700000000000000" pitchFamily="17" charset="-128"/>
                <a:ea typeface="UD デジタル 教科書体 N-B" panose="02020700000000000000" pitchFamily="17" charset="-128"/>
              </a:rPr>
              <a:t>5</a:t>
            </a:r>
            <a:r>
              <a:rPr kumimoji="1" lang="ja-JP" altLang="en-US" sz="1100" dirty="0">
                <a:solidFill>
                  <a:schemeClr val="tx1"/>
                </a:solidFill>
                <a:latin typeface="UD デジタル 教科書体 N-B" panose="02020700000000000000" pitchFamily="17" charset="-128"/>
                <a:ea typeface="UD デジタル 教科書体 N-B" panose="02020700000000000000" pitchFamily="17" charset="-128"/>
              </a:rPr>
              <a:t>年</a:t>
            </a:r>
            <a:r>
              <a:rPr kumimoji="1" lang="en-US" altLang="ja-JP" sz="1100" dirty="0">
                <a:solidFill>
                  <a:schemeClr val="tx1"/>
                </a:solidFill>
                <a:latin typeface="UD デジタル 教科書体 N-B" panose="02020700000000000000" pitchFamily="17" charset="-128"/>
                <a:ea typeface="UD デジタル 教科書体 N-B" panose="02020700000000000000" pitchFamily="17" charset="-128"/>
              </a:rPr>
              <a:t>12</a:t>
            </a:r>
            <a:r>
              <a:rPr kumimoji="1" lang="ja-JP" altLang="en-US" sz="1100" dirty="0">
                <a:solidFill>
                  <a:schemeClr val="tx1"/>
                </a:solidFill>
                <a:latin typeface="UD デジタル 教科書体 N-B" panose="02020700000000000000" pitchFamily="17" charset="-128"/>
                <a:ea typeface="UD デジタル 教科書体 N-B" panose="02020700000000000000" pitchFamily="17" charset="-128"/>
              </a:rPr>
              <a:t>月</a:t>
            </a:r>
            <a:r>
              <a:rPr kumimoji="1" lang="en-US" altLang="ja-JP" sz="1100" dirty="0">
                <a:solidFill>
                  <a:schemeClr val="tx1"/>
                </a:solidFill>
                <a:latin typeface="UD デジタル 教科書体 N-B" panose="02020700000000000000" pitchFamily="17" charset="-128"/>
                <a:ea typeface="UD デジタル 教科書体 N-B" panose="02020700000000000000" pitchFamily="17" charset="-128"/>
              </a:rPr>
              <a:t>28</a:t>
            </a:r>
            <a:r>
              <a:rPr kumimoji="1" lang="ja-JP" altLang="en-US" sz="1100" dirty="0">
                <a:solidFill>
                  <a:schemeClr val="tx1"/>
                </a:solidFill>
                <a:latin typeface="UD デジタル 教科書体 N-B" panose="02020700000000000000" pitchFamily="17" charset="-128"/>
                <a:ea typeface="UD デジタル 教科書体 N-B" panose="02020700000000000000" pitchFamily="17" charset="-128"/>
              </a:rPr>
              <a:t>日</a:t>
            </a:r>
            <a:endParaRPr kumimoji="1" lang="en-US" altLang="ja-JP" sz="1100" dirty="0">
              <a:solidFill>
                <a:schemeClr val="tx1"/>
              </a:solidFill>
              <a:latin typeface="UD デジタル 教科書体 N-B" panose="02020700000000000000" pitchFamily="17" charset="-128"/>
              <a:ea typeface="UD デジタル 教科書体 N-B" panose="02020700000000000000" pitchFamily="17" charset="-128"/>
            </a:endParaRPr>
          </a:p>
          <a:p>
            <a:r>
              <a:rPr kumimoji="1" lang="ja-JP" altLang="en-US" sz="1100" dirty="0">
                <a:solidFill>
                  <a:schemeClr val="tx1"/>
                </a:solidFill>
                <a:latin typeface="UD デジタル 教科書体 N-B" panose="02020700000000000000" pitchFamily="17" charset="-128"/>
                <a:ea typeface="UD デジタル 教科書体 N-B" panose="02020700000000000000" pitchFamily="17" charset="-128"/>
              </a:rPr>
              <a:t>大阪府　地域保健課　</a:t>
            </a:r>
            <a:endParaRPr kumimoji="1" lang="ja-JP" altLang="en-US" sz="1050" dirty="0">
              <a:solidFill>
                <a:schemeClr val="tx1"/>
              </a:solidFill>
              <a:latin typeface="UD デジタル 教科書体 N-B" panose="02020700000000000000" pitchFamily="17" charset="-128"/>
              <a:ea typeface="UD デジタル 教科書体 N-B" panose="02020700000000000000" pitchFamily="17" charset="-128"/>
            </a:endParaRPr>
          </a:p>
        </p:txBody>
      </p:sp>
      <p:pic>
        <p:nvPicPr>
          <p:cNvPr id="10" name="図 9">
            <a:extLst>
              <a:ext uri="{FF2B5EF4-FFF2-40B4-BE49-F238E27FC236}">
                <a16:creationId xmlns:a16="http://schemas.microsoft.com/office/drawing/2014/main" id="{03023A8F-2460-4263-B6CE-23D9DCA4A1F7}"/>
              </a:ext>
            </a:extLst>
          </p:cNvPr>
          <p:cNvPicPr>
            <a:picLocks noChangeAspect="1"/>
          </p:cNvPicPr>
          <p:nvPr/>
        </p:nvPicPr>
        <p:blipFill>
          <a:blip r:embed="rId2"/>
          <a:stretch>
            <a:fillRect/>
          </a:stretch>
        </p:blipFill>
        <p:spPr>
          <a:xfrm>
            <a:off x="4241714" y="3115413"/>
            <a:ext cx="4779041" cy="3081256"/>
          </a:xfrm>
          <a:prstGeom prst="rect">
            <a:avLst/>
          </a:prstGeom>
        </p:spPr>
      </p:pic>
      <p:sp>
        <p:nvSpPr>
          <p:cNvPr id="9" name="正方形/長方形 8">
            <a:extLst>
              <a:ext uri="{FF2B5EF4-FFF2-40B4-BE49-F238E27FC236}">
                <a16:creationId xmlns:a16="http://schemas.microsoft.com/office/drawing/2014/main" id="{1274FC69-25D5-4276-A89C-AEF3F2D3D8CD}"/>
              </a:ext>
            </a:extLst>
          </p:cNvPr>
          <p:cNvSpPr/>
          <p:nvPr/>
        </p:nvSpPr>
        <p:spPr>
          <a:xfrm>
            <a:off x="7933285" y="133620"/>
            <a:ext cx="879309" cy="48564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a:solidFill>
                  <a:schemeClr val="tx1"/>
                </a:solidFill>
                <a:latin typeface="ＭＳ Ｐゴシック" panose="020B0600070205080204" pitchFamily="50" charset="-128"/>
                <a:ea typeface="ＭＳ Ｐゴシック" panose="020B0600070205080204" pitchFamily="50" charset="-128"/>
              </a:rPr>
              <a:t>資料１</a:t>
            </a:r>
            <a:endParaRPr kumimoji="1" lang="en-US" altLang="ja-JP" b="1" dirty="0">
              <a:solidFill>
                <a:schemeClr val="tx1"/>
              </a:solidFill>
              <a:latin typeface="ＭＳ Ｐゴシック" panose="020B0600070205080204" pitchFamily="50" charset="-128"/>
              <a:ea typeface="ＭＳ Ｐゴシック" panose="020B0600070205080204" pitchFamily="50" charset="-128"/>
            </a:endParaRPr>
          </a:p>
        </p:txBody>
      </p:sp>
      <p:sp>
        <p:nvSpPr>
          <p:cNvPr id="3" name="スライド番号プレースホルダー 2">
            <a:extLst>
              <a:ext uri="{FF2B5EF4-FFF2-40B4-BE49-F238E27FC236}">
                <a16:creationId xmlns:a16="http://schemas.microsoft.com/office/drawing/2014/main" id="{ADB5B235-81DE-4D2E-87CA-EB222EC4AE8D}"/>
              </a:ext>
            </a:extLst>
          </p:cNvPr>
          <p:cNvSpPr>
            <a:spLocks noGrp="1"/>
          </p:cNvSpPr>
          <p:nvPr>
            <p:ph type="sldNum" sz="quarter" idx="12"/>
          </p:nvPr>
        </p:nvSpPr>
        <p:spPr/>
        <p:txBody>
          <a:bodyPr/>
          <a:lstStyle/>
          <a:p>
            <a:fld id="{3A25E0B6-0D36-45F8-82D2-2E9B4BBA3C81}" type="slidenum">
              <a:rPr kumimoji="1" lang="ja-JP" altLang="en-US" smtClean="0"/>
              <a:t>1</a:t>
            </a:fld>
            <a:endParaRPr kumimoji="1" lang="ja-JP" altLang="en-US"/>
          </a:p>
        </p:txBody>
      </p:sp>
    </p:spTree>
    <p:extLst>
      <p:ext uri="{BB962C8B-B14F-4D97-AF65-F5344CB8AC3E}">
        <p14:creationId xmlns:p14="http://schemas.microsoft.com/office/powerpoint/2010/main" val="366824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p:cNvSpPr/>
          <p:nvPr/>
        </p:nvSpPr>
        <p:spPr>
          <a:xfrm>
            <a:off x="796838" y="4241899"/>
            <a:ext cx="7293664" cy="2893100"/>
          </a:xfrm>
          <a:prstGeom prst="rect">
            <a:avLst/>
          </a:prstGeom>
        </p:spPr>
        <p:txBody>
          <a:bodyPr wrap="square">
            <a:spAutoFit/>
          </a:bodyPr>
          <a:lstStyle/>
          <a:p>
            <a:pPr>
              <a:lnSpc>
                <a:spcPct val="150000"/>
              </a:lnSpc>
            </a:pPr>
            <a:r>
              <a:rPr lang="ja-JP" altLang="en-US" sz="1200" dirty="0">
                <a:latin typeface="UD デジタル 教科書体 NK-R" panose="02020400000000000000" pitchFamily="18" charset="-128"/>
                <a:ea typeface="UD デジタル 教科書体 NK-R" panose="02020400000000000000" pitchFamily="18" charset="-128"/>
              </a:rPr>
              <a:t>〇地域で安心して自分らしい暮らしができるよう、医療・福祉・介護・住まい・社会参加・地域の助け合いが包括的に確保された「精神障がいにも対応した地域包括ケアシステム」構築のため、関係者間の協議を進めていきます。</a:t>
            </a:r>
          </a:p>
          <a:p>
            <a:pPr>
              <a:lnSpc>
                <a:spcPct val="150000"/>
              </a:lnSpc>
            </a:pPr>
            <a:r>
              <a:rPr lang="ja-JP" altLang="en-US" sz="1200" dirty="0">
                <a:latin typeface="UD デジタル 教科書体 NK-R" panose="02020400000000000000" pitchFamily="18" charset="-128"/>
                <a:ea typeface="UD デジタル 教科書体 NK-R" panose="02020400000000000000" pitchFamily="18" charset="-128"/>
              </a:rPr>
              <a:t>〇長期入院精神障がい者の精神科病院からの地域移行を推進し、退院後、再入院せず地域生活を送るための医療・福祉サービスを確保し、地域定着の推 進を図ります。</a:t>
            </a:r>
          </a:p>
          <a:p>
            <a:pPr>
              <a:lnSpc>
                <a:spcPct val="150000"/>
              </a:lnSpc>
            </a:pPr>
            <a:r>
              <a:rPr lang="ja-JP" altLang="en-US" sz="1200" dirty="0">
                <a:latin typeface="UD デジタル 教科書体 NK-R" panose="02020400000000000000" pitchFamily="18" charset="-128"/>
                <a:ea typeface="UD デジタル 教科書体 NK-R" panose="02020400000000000000" pitchFamily="18" charset="-128"/>
              </a:rPr>
              <a:t>○入院が必要になった際も安心して治療を受けることができるよう適切な医療及び保護の確保に努めます。</a:t>
            </a:r>
            <a:endParaRPr lang="en-US" altLang="ja-JP" sz="1200" dirty="0">
              <a:latin typeface="UD デジタル 教科書体 NK-R" panose="02020400000000000000" pitchFamily="18" charset="-128"/>
              <a:ea typeface="UD デジタル 教科書体 NK-R" panose="02020400000000000000" pitchFamily="18" charset="-128"/>
            </a:endParaRPr>
          </a:p>
          <a:p>
            <a:pPr>
              <a:lnSpc>
                <a:spcPct val="150000"/>
              </a:lnSpc>
            </a:pPr>
            <a:r>
              <a:rPr lang="ja-JP" altLang="en-US" sz="1200" dirty="0">
                <a:latin typeface="UD デジタル 教科書体 NK-R" panose="02020400000000000000" pitchFamily="18" charset="-128"/>
                <a:ea typeface="UD デジタル 教科書体 NK-R" panose="02020400000000000000" pitchFamily="18" charset="-128"/>
              </a:rPr>
              <a:t>〇夜間・休日において症状が急変した時も、安心して医療にかかれるよう夜間・休日精神科救急医療システムを安定的に運用するとともに、そのうち合併症支援システムについて、身体科、精神科それぞれの症状にあった必要な医療を受けることができるシステムの運用をめざします。</a:t>
            </a:r>
            <a:endParaRPr lang="en-US" altLang="ja-JP" sz="1200" dirty="0">
              <a:latin typeface="UD デジタル 教科書体 NK-R" panose="02020400000000000000" pitchFamily="18" charset="-128"/>
              <a:ea typeface="UD デジタル 教科書体 NK-R" panose="02020400000000000000" pitchFamily="18" charset="-128"/>
            </a:endParaRPr>
          </a:p>
          <a:p>
            <a:pPr>
              <a:lnSpc>
                <a:spcPct val="150000"/>
              </a:lnSpc>
            </a:pPr>
            <a:endParaRPr lang="ja-JP" altLang="en-US" sz="1200" dirty="0">
              <a:latin typeface="UD デジタル 教科書体 NK-R" panose="02020400000000000000" pitchFamily="18" charset="-128"/>
              <a:ea typeface="UD デジタル 教科書体 NK-R" panose="02020400000000000000" pitchFamily="18" charset="-128"/>
            </a:endParaRPr>
          </a:p>
          <a:p>
            <a:endParaRPr lang="ja-JP" altLang="en-US" sz="2000" dirty="0"/>
          </a:p>
        </p:txBody>
      </p:sp>
      <p:grpSp>
        <p:nvGrpSpPr>
          <p:cNvPr id="4" name="グループ化 3"/>
          <p:cNvGrpSpPr/>
          <p:nvPr/>
        </p:nvGrpSpPr>
        <p:grpSpPr>
          <a:xfrm>
            <a:off x="629087" y="901779"/>
            <a:ext cx="7696205" cy="2712381"/>
            <a:chOff x="151721" y="570094"/>
            <a:chExt cx="3920828" cy="2280259"/>
          </a:xfrm>
        </p:grpSpPr>
        <p:sp>
          <p:nvSpPr>
            <p:cNvPr id="2" name="角丸四角形 1"/>
            <p:cNvSpPr/>
            <p:nvPr/>
          </p:nvSpPr>
          <p:spPr>
            <a:xfrm>
              <a:off x="151721" y="570094"/>
              <a:ext cx="3920827" cy="308344"/>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latin typeface="UD デジタル 教科書体 NK-R" panose="02020400000000000000" pitchFamily="18" charset="-128"/>
                  <a:ea typeface="UD デジタル 教科書体 NK-R" panose="02020400000000000000" pitchFamily="18" charset="-128"/>
                </a:rPr>
                <a:t>（１）　多様な精神疾患等の対応</a:t>
              </a:r>
            </a:p>
          </p:txBody>
        </p:sp>
        <p:sp>
          <p:nvSpPr>
            <p:cNvPr id="3" name="正方形/長方形 2"/>
            <p:cNvSpPr/>
            <p:nvPr/>
          </p:nvSpPr>
          <p:spPr>
            <a:xfrm>
              <a:off x="151721" y="886245"/>
              <a:ext cx="3920828" cy="196410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2" name="グループ化 11"/>
          <p:cNvGrpSpPr/>
          <p:nvPr/>
        </p:nvGrpSpPr>
        <p:grpSpPr>
          <a:xfrm>
            <a:off x="633062" y="3614160"/>
            <a:ext cx="7678580" cy="2825426"/>
            <a:chOff x="139105" y="557083"/>
            <a:chExt cx="3920828" cy="2032967"/>
          </a:xfrm>
        </p:grpSpPr>
        <p:sp>
          <p:nvSpPr>
            <p:cNvPr id="13" name="角丸四角形 12"/>
            <p:cNvSpPr/>
            <p:nvPr/>
          </p:nvSpPr>
          <p:spPr>
            <a:xfrm>
              <a:off x="139106" y="557083"/>
              <a:ext cx="3920827" cy="271743"/>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latin typeface="UD デジタル 教科書体 NK-R" panose="02020400000000000000" pitchFamily="18" charset="-128"/>
                  <a:ea typeface="UD デジタル 教科書体 NK-R" panose="02020400000000000000" pitchFamily="18" charset="-128"/>
                </a:rPr>
                <a:t>（２）　</a:t>
              </a:r>
              <a:r>
                <a:rPr kumimoji="1" lang="ja-JP" altLang="en-US" sz="1600" dirty="0" err="1">
                  <a:latin typeface="UD デジタル 教科書体 NK-R" panose="02020400000000000000" pitchFamily="18" charset="-128"/>
                  <a:ea typeface="UD デジタル 教科書体 NK-R" panose="02020400000000000000" pitchFamily="18" charset="-128"/>
                </a:rPr>
                <a:t>精神障がいにも</a:t>
              </a:r>
              <a:r>
                <a:rPr kumimoji="1" lang="ja-JP" altLang="en-US" sz="1600" dirty="0">
                  <a:latin typeface="UD デジタル 教科書体 NK-R" panose="02020400000000000000" pitchFamily="18" charset="-128"/>
                  <a:ea typeface="UD デジタル 教科書体 NK-R" panose="02020400000000000000" pitchFamily="18" charset="-128"/>
                </a:rPr>
                <a:t>対応した地域包括ケアシステム</a:t>
              </a:r>
            </a:p>
          </p:txBody>
        </p:sp>
        <p:sp>
          <p:nvSpPr>
            <p:cNvPr id="14" name="正方形/長方形 13"/>
            <p:cNvSpPr/>
            <p:nvPr/>
          </p:nvSpPr>
          <p:spPr>
            <a:xfrm>
              <a:off x="139105" y="839731"/>
              <a:ext cx="3920828" cy="175031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8" name="正方形/長方形 7"/>
          <p:cNvSpPr/>
          <p:nvPr/>
        </p:nvSpPr>
        <p:spPr>
          <a:xfrm>
            <a:off x="796839" y="1385763"/>
            <a:ext cx="7336464" cy="2006255"/>
          </a:xfrm>
          <a:prstGeom prst="rect">
            <a:avLst/>
          </a:prstGeom>
        </p:spPr>
        <p:txBody>
          <a:bodyPr wrap="square">
            <a:spAutoFit/>
          </a:bodyPr>
          <a:lstStyle/>
          <a:p>
            <a:pPr>
              <a:lnSpc>
                <a:spcPct val="150000"/>
              </a:lnSpc>
            </a:pPr>
            <a:r>
              <a:rPr lang="ja-JP" altLang="en-US" sz="1200" dirty="0">
                <a:latin typeface="UD デジタル 教科書体 NK-R" panose="02020400000000000000" pitchFamily="18" charset="-128"/>
                <a:ea typeface="UD デジタル 教科書体 NK-R" panose="02020400000000000000" pitchFamily="18" charset="-128"/>
              </a:rPr>
              <a:t>〇多様な精神疾患等に対応できる医療機関について、それぞれの医療機能を明確にするとともに、精神医療圏である二次医療圏域において、役割分担、連携を推進します。</a:t>
            </a:r>
          </a:p>
          <a:p>
            <a:pPr>
              <a:lnSpc>
                <a:spcPct val="150000"/>
              </a:lnSpc>
            </a:pPr>
            <a:r>
              <a:rPr lang="ja-JP" altLang="en-US" sz="1200" dirty="0">
                <a:latin typeface="UD デジタル 教科書体 NK-R" panose="02020400000000000000" pitchFamily="18" charset="-128"/>
                <a:ea typeface="UD デジタル 教科書体 NK-R" panose="02020400000000000000" pitchFamily="18" charset="-128"/>
              </a:rPr>
              <a:t>〇多様な精神疾患等の治療を地域で安心して受けることができるよう、医療体制や医療連携の状況を把握し、体制整備を進めます。</a:t>
            </a:r>
          </a:p>
          <a:p>
            <a:pPr>
              <a:lnSpc>
                <a:spcPct val="150000"/>
              </a:lnSpc>
            </a:pPr>
            <a:r>
              <a:rPr lang="ja-JP" altLang="en-US" sz="1200" dirty="0">
                <a:latin typeface="UD デジタル 教科書体 NK-R" panose="02020400000000000000" pitchFamily="18" charset="-128"/>
                <a:ea typeface="UD デジタル 教科書体 NK-R" panose="02020400000000000000" pitchFamily="18" charset="-128"/>
              </a:rPr>
              <a:t>〇依存症に対する適切な治療を提供するため、医療提供体制の強化を図るとともに依存症の支援に関わる関係者の対応力の向上を図ります。</a:t>
            </a:r>
            <a:endParaRPr lang="en-US" altLang="ja-JP" sz="1200" dirty="0">
              <a:latin typeface="UD デジタル 教科書体 NK-R" panose="02020400000000000000" pitchFamily="18" charset="-128"/>
              <a:ea typeface="UD デジタル 教科書体 NK-R" panose="02020400000000000000" pitchFamily="18" charset="-128"/>
            </a:endParaRPr>
          </a:p>
          <a:p>
            <a:pPr>
              <a:lnSpc>
                <a:spcPct val="150000"/>
              </a:lnSpc>
            </a:pPr>
            <a:r>
              <a:rPr lang="ja-JP" altLang="en-US" sz="1200" dirty="0">
                <a:latin typeface="UD デジタル 教科書体 NK-R" panose="02020400000000000000" pitchFamily="18" charset="-128"/>
                <a:ea typeface="UD デジタル 教科書体 NK-R" panose="02020400000000000000" pitchFamily="18" charset="-128"/>
              </a:rPr>
              <a:t>〇医療と介護の広域的な連携をめざし、認知症支援に関わる人材の育成を図ります。</a:t>
            </a:r>
          </a:p>
        </p:txBody>
      </p:sp>
      <p:sp>
        <p:nvSpPr>
          <p:cNvPr id="7" name="テキスト ボックス 6"/>
          <p:cNvSpPr txBox="1"/>
          <p:nvPr/>
        </p:nvSpPr>
        <p:spPr>
          <a:xfrm>
            <a:off x="2546257" y="196413"/>
            <a:ext cx="3759575" cy="400110"/>
          </a:xfrm>
          <a:prstGeom prst="rect">
            <a:avLst/>
          </a:prstGeom>
          <a:solidFill>
            <a:schemeClr val="accent5">
              <a:lumMod val="40000"/>
              <a:lumOff val="60000"/>
            </a:schemeClr>
          </a:solidFill>
        </p:spPr>
        <p:txBody>
          <a:bodyPr wrap="square" rtlCol="0">
            <a:spAutoFit/>
          </a:bodyPr>
          <a:lstStyle/>
          <a:p>
            <a:pPr algn="ctr"/>
            <a:r>
              <a:rPr kumimoji="1" lang="ja-JP" altLang="en-US" sz="2000" dirty="0">
                <a:latin typeface="UD デジタル 教科書体 NK-R" panose="02020400000000000000" pitchFamily="18" charset="-128"/>
                <a:ea typeface="UD デジタル 教科書体 NK-R" panose="02020400000000000000" pitchFamily="18" charset="-128"/>
              </a:rPr>
              <a:t>第</a:t>
            </a:r>
            <a:r>
              <a:rPr kumimoji="1" lang="en-US" altLang="ja-JP" sz="2000" dirty="0">
                <a:latin typeface="UD デジタル 教科書体 NK-R" panose="02020400000000000000" pitchFamily="18" charset="-128"/>
                <a:ea typeface="UD デジタル 教科書体 NK-R" panose="02020400000000000000" pitchFamily="18" charset="-128"/>
              </a:rPr>
              <a:t>8</a:t>
            </a:r>
            <a:r>
              <a:rPr kumimoji="1" lang="ja-JP" altLang="en-US" sz="2000" dirty="0">
                <a:latin typeface="UD デジタル 教科書体 NK-R" panose="02020400000000000000" pitchFamily="18" charset="-128"/>
                <a:ea typeface="UD デジタル 教科書体 NK-R" panose="02020400000000000000" pitchFamily="18" charset="-128"/>
              </a:rPr>
              <a:t>次大阪府医療計画の取組み</a:t>
            </a:r>
          </a:p>
        </p:txBody>
      </p:sp>
      <p:sp>
        <p:nvSpPr>
          <p:cNvPr id="5" name="スライド番号プレースホルダー 4">
            <a:extLst>
              <a:ext uri="{FF2B5EF4-FFF2-40B4-BE49-F238E27FC236}">
                <a16:creationId xmlns:a16="http://schemas.microsoft.com/office/drawing/2014/main" id="{93D691F4-6790-480B-BC1C-6995B34C6CA4}"/>
              </a:ext>
            </a:extLst>
          </p:cNvPr>
          <p:cNvSpPr>
            <a:spLocks noGrp="1"/>
          </p:cNvSpPr>
          <p:nvPr>
            <p:ph type="sldNum" sz="quarter" idx="12"/>
          </p:nvPr>
        </p:nvSpPr>
        <p:spPr/>
        <p:txBody>
          <a:bodyPr/>
          <a:lstStyle/>
          <a:p>
            <a:fld id="{3A25E0B6-0D36-45F8-82D2-2E9B4BBA3C81}" type="slidenum">
              <a:rPr kumimoji="1" lang="ja-JP" altLang="en-US" smtClean="0"/>
              <a:t>2</a:t>
            </a:fld>
            <a:endParaRPr kumimoji="1" lang="ja-JP" altLang="en-US"/>
          </a:p>
        </p:txBody>
      </p:sp>
    </p:spTree>
    <p:extLst>
      <p:ext uri="{BB962C8B-B14F-4D97-AF65-F5344CB8AC3E}">
        <p14:creationId xmlns:p14="http://schemas.microsoft.com/office/powerpoint/2010/main" val="130478676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1269</TotalTime>
  <Words>752</Words>
  <PresentationFormat>画面に合わせる (4:3)</PresentationFormat>
  <Paragraphs>40</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ＭＳ Ｐゴシック</vt:lpstr>
      <vt:lpstr>UD デジタル 教科書体 N-B</vt:lpstr>
      <vt:lpstr>UD デジタル 教科書体 NK-R</vt:lpstr>
      <vt:lpstr>游ゴシック</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2023-12-18T00:49:42Z</cp:lastPrinted>
  <dcterms:created xsi:type="dcterms:W3CDTF">2023-07-31T05:26:25Z</dcterms:created>
  <dcterms:modified xsi:type="dcterms:W3CDTF">2023-12-18T08:55:57Z</dcterms:modified>
</cp:coreProperties>
</file>