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2"/>
  </p:notesMasterIdLst>
  <p:sldIdLst>
    <p:sldId id="271" r:id="rId2"/>
    <p:sldId id="259" r:id="rId3"/>
    <p:sldId id="263" r:id="rId4"/>
    <p:sldId id="266" r:id="rId5"/>
    <p:sldId id="267" r:id="rId6"/>
    <p:sldId id="264" r:id="rId7"/>
    <p:sldId id="268" r:id="rId8"/>
    <p:sldId id="269" r:id="rId9"/>
    <p:sldId id="265" r:id="rId10"/>
    <p:sldId id="270"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714" autoAdjust="0"/>
  </p:normalViewPr>
  <p:slideViewPr>
    <p:cSldViewPr snapToGrid="0">
      <p:cViewPr varScale="1">
        <p:scale>
          <a:sx n="64" d="100"/>
          <a:sy n="64" d="100"/>
        </p:scale>
        <p:origin x="978" y="60"/>
      </p:cViewPr>
      <p:guideLst/>
    </p:cSldViewPr>
  </p:slideViewPr>
  <p:outlineViewPr>
    <p:cViewPr>
      <p:scale>
        <a:sx n="33" d="100"/>
        <a:sy n="33" d="100"/>
      </p:scale>
      <p:origin x="0" y="-70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27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0A40C0B-3DAD-4797-A40D-A287ADB85CCA}" type="datetimeFigureOut">
              <a:rPr kumimoji="1" lang="ja-JP" altLang="en-US" smtClean="0"/>
              <a:t>2023/2/3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E1828B-BE2C-458F-A076-92D8FA04ADB0}" type="slidenum">
              <a:rPr kumimoji="1" lang="ja-JP" altLang="en-US" smtClean="0"/>
              <a:t>‹#›</a:t>
            </a:fld>
            <a:endParaRPr kumimoji="1" lang="ja-JP" altLang="en-US"/>
          </a:p>
        </p:txBody>
      </p:sp>
    </p:spTree>
    <p:extLst>
      <p:ext uri="{BB962C8B-B14F-4D97-AF65-F5344CB8AC3E}">
        <p14:creationId xmlns:p14="http://schemas.microsoft.com/office/powerpoint/2010/main" val="34004277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E1828B-BE2C-458F-A076-92D8FA04ADB0}" type="slidenum">
              <a:rPr kumimoji="1" lang="ja-JP" altLang="en-US" smtClean="0"/>
              <a:t>3</a:t>
            </a:fld>
            <a:endParaRPr kumimoji="1" lang="ja-JP" altLang="en-US"/>
          </a:p>
        </p:txBody>
      </p:sp>
    </p:spTree>
    <p:extLst>
      <p:ext uri="{BB962C8B-B14F-4D97-AF65-F5344CB8AC3E}">
        <p14:creationId xmlns:p14="http://schemas.microsoft.com/office/powerpoint/2010/main" val="3387428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E1828B-BE2C-458F-A076-92D8FA04ADB0}" type="slidenum">
              <a:rPr kumimoji="1" lang="ja-JP" altLang="en-US" smtClean="0"/>
              <a:t>4</a:t>
            </a:fld>
            <a:endParaRPr kumimoji="1" lang="ja-JP" altLang="en-US"/>
          </a:p>
        </p:txBody>
      </p:sp>
    </p:spTree>
    <p:extLst>
      <p:ext uri="{BB962C8B-B14F-4D97-AF65-F5344CB8AC3E}">
        <p14:creationId xmlns:p14="http://schemas.microsoft.com/office/powerpoint/2010/main" val="3871657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E1828B-BE2C-458F-A076-92D8FA04ADB0}" type="slidenum">
              <a:rPr kumimoji="1" lang="ja-JP" altLang="en-US" smtClean="0"/>
              <a:t>5</a:t>
            </a:fld>
            <a:endParaRPr kumimoji="1" lang="ja-JP" altLang="en-US"/>
          </a:p>
        </p:txBody>
      </p:sp>
    </p:spTree>
    <p:extLst>
      <p:ext uri="{BB962C8B-B14F-4D97-AF65-F5344CB8AC3E}">
        <p14:creationId xmlns:p14="http://schemas.microsoft.com/office/powerpoint/2010/main" val="38970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199347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2511315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2055262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1575463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69599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424177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362062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200614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50187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380538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CCE7EB-36D1-40D1-AEA9-E5FEDA15FB84}" type="datetimeFigureOut">
              <a:rPr kumimoji="1" lang="ja-JP" altLang="en-US" smtClean="0"/>
              <a:t>2023/2/3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418922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CE7EB-36D1-40D1-AEA9-E5FEDA15FB84}" type="datetimeFigureOut">
              <a:rPr kumimoji="1" lang="ja-JP" altLang="en-US" smtClean="0"/>
              <a:t>2023/2/3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AED08-85B4-4CFA-A101-33B5D37D21FD}" type="slidenum">
              <a:rPr kumimoji="1" lang="ja-JP" altLang="en-US" smtClean="0"/>
              <a:t>‹#›</a:t>
            </a:fld>
            <a:endParaRPr kumimoji="1" lang="ja-JP" altLang="en-US"/>
          </a:p>
        </p:txBody>
      </p:sp>
    </p:spTree>
    <p:extLst>
      <p:ext uri="{BB962C8B-B14F-4D97-AF65-F5344CB8AC3E}">
        <p14:creationId xmlns:p14="http://schemas.microsoft.com/office/powerpoint/2010/main" val="1299227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499017"/>
            <a:ext cx="9144000" cy="1756114"/>
          </a:xfrm>
        </p:spPr>
        <p:txBody>
          <a:bodyPr>
            <a:normAutofit/>
          </a:bodyPr>
          <a:lstStyle/>
          <a:p>
            <a:r>
              <a:rPr lang="ja-JP" altLang="en-US" sz="4400" dirty="0">
                <a:latin typeface="Meiryo UI" panose="020B0604030504040204" pitchFamily="50" charset="-128"/>
                <a:ea typeface="Meiryo UI" panose="020B0604030504040204" pitchFamily="50" charset="-128"/>
              </a:rPr>
              <a:t>在宅医療（訪問診療・往診）に関する実態</a:t>
            </a:r>
            <a:r>
              <a:rPr lang="ja-JP" altLang="en-US" sz="4400" dirty="0" smtClean="0">
                <a:latin typeface="Meiryo UI" panose="020B0604030504040204" pitchFamily="50" charset="-128"/>
                <a:ea typeface="Meiryo UI" panose="020B0604030504040204" pitchFamily="50" charset="-128"/>
              </a:rPr>
              <a:t>調査結果</a:t>
            </a:r>
            <a:endParaRPr kumimoji="1" lang="ja-JP" altLang="en-US" sz="44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524000" y="4452079"/>
            <a:ext cx="9144000" cy="1195466"/>
          </a:xfrm>
        </p:spPr>
        <p:txBody>
          <a:bodyPr>
            <a:normAutofit/>
          </a:bodyPr>
          <a:lstStyle/>
          <a:p>
            <a:r>
              <a:rPr kumimoji="1" lang="ja-JP" altLang="en-US" sz="2500" dirty="0" smtClean="0">
                <a:latin typeface="Meiryo UI" panose="020B0604030504040204" pitchFamily="50" charset="-128"/>
                <a:ea typeface="Meiryo UI" panose="020B0604030504040204" pitchFamily="50" charset="-128"/>
              </a:rPr>
              <a:t>令和</a:t>
            </a:r>
            <a:r>
              <a:rPr kumimoji="1" lang="en-US" altLang="ja-JP" sz="2500" dirty="0" smtClean="0">
                <a:latin typeface="Meiryo UI" panose="020B0604030504040204" pitchFamily="50" charset="-128"/>
                <a:ea typeface="Meiryo UI" panose="020B0604030504040204" pitchFamily="50" charset="-128"/>
              </a:rPr>
              <a:t>4</a:t>
            </a:r>
            <a:r>
              <a:rPr kumimoji="1" lang="ja-JP" altLang="en-US" sz="2500" dirty="0" smtClean="0">
                <a:latin typeface="Meiryo UI" panose="020B0604030504040204" pitchFamily="50" charset="-128"/>
                <a:ea typeface="Meiryo UI" panose="020B0604030504040204" pitchFamily="50" charset="-128"/>
              </a:rPr>
              <a:t>年度　北河内地域救急メディカルコントロール協議会　資料</a:t>
            </a:r>
            <a:endParaRPr kumimoji="1" lang="ja-JP" altLang="en-US" sz="25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0043410" y="224852"/>
            <a:ext cx="1484026" cy="369332"/>
          </a:xfrm>
          <a:prstGeom prst="rect">
            <a:avLst/>
          </a:prstGeom>
          <a:noFill/>
          <a:ln>
            <a:solidFill>
              <a:schemeClr val="tx1"/>
            </a:solidFill>
          </a:ln>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資料</a:t>
            </a:r>
            <a:r>
              <a:rPr lang="en-US" altLang="ja-JP" dirty="0" smtClean="0">
                <a:latin typeface="Meiryo UI" panose="020B0604030504040204" pitchFamily="50" charset="-128"/>
                <a:ea typeface="Meiryo UI" panose="020B0604030504040204" pitchFamily="50" charset="-128"/>
              </a:rPr>
              <a:t>14</a:t>
            </a:r>
            <a:r>
              <a:rPr lang="ja-JP" altLang="en-US" dirty="0" smtClean="0">
                <a:latin typeface="Meiryo UI" panose="020B0604030504040204" pitchFamily="50" charset="-128"/>
                <a:ea typeface="Meiryo UI" panose="020B0604030504040204" pitchFamily="50" charset="-128"/>
              </a:rPr>
              <a:t>－１</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14793" y="256777"/>
            <a:ext cx="7809875"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蘇生を望まない傷病者への消防機関の対応」に係る意見交換について</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1105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a:r>
              <a:rPr lang="ja-JP" altLang="en-US" sz="2800" dirty="0">
                <a:solidFill>
                  <a:srgbClr val="000000"/>
                </a:solidFill>
                <a:latin typeface="Meiryo UI" panose="020B0604030504040204" pitchFamily="50" charset="-128"/>
                <a:ea typeface="Meiryo UI" panose="020B0604030504040204" pitchFamily="50" charset="-128"/>
              </a:rPr>
              <a:t>他機関との連携に関する課題（複数</a:t>
            </a:r>
            <a:r>
              <a:rPr lang="ja-JP" altLang="en-US" sz="2800" dirty="0" smtClean="0">
                <a:solidFill>
                  <a:srgbClr val="000000"/>
                </a:solidFill>
                <a:latin typeface="Meiryo UI" panose="020B0604030504040204" pitchFamily="50" charset="-128"/>
                <a:ea typeface="Meiryo UI" panose="020B0604030504040204" pitchFamily="50" charset="-128"/>
              </a:rPr>
              <a:t>選択可</a:t>
            </a:r>
            <a:r>
              <a:rPr lang="en-US" altLang="ja-JP" sz="2800" dirty="0" smtClean="0">
                <a:solidFill>
                  <a:srgbClr val="000000"/>
                </a:solidFill>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36"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10</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43577275"/>
              </p:ext>
            </p:extLst>
          </p:nvPr>
        </p:nvGraphicFramePr>
        <p:xfrm>
          <a:off x="299750" y="538525"/>
          <a:ext cx="11592499" cy="3122295"/>
        </p:xfrm>
        <a:graphic>
          <a:graphicData uri="http://schemas.openxmlformats.org/drawingml/2006/table">
            <a:tbl>
              <a:tblPr/>
              <a:tblGrid>
                <a:gridCol w="8921623">
                  <a:extLst>
                    <a:ext uri="{9D8B030D-6E8A-4147-A177-3AD203B41FA5}">
                      <a16:colId xmlns:a16="http://schemas.microsoft.com/office/drawing/2014/main" val="2686753666"/>
                    </a:ext>
                  </a:extLst>
                </a:gridCol>
                <a:gridCol w="1335438">
                  <a:extLst>
                    <a:ext uri="{9D8B030D-6E8A-4147-A177-3AD203B41FA5}">
                      <a16:colId xmlns:a16="http://schemas.microsoft.com/office/drawing/2014/main" val="1012338791"/>
                    </a:ext>
                  </a:extLst>
                </a:gridCol>
                <a:gridCol w="1335438">
                  <a:extLst>
                    <a:ext uri="{9D8B030D-6E8A-4147-A177-3AD203B41FA5}">
                      <a16:colId xmlns:a16="http://schemas.microsoft.com/office/drawing/2014/main" val="616131473"/>
                    </a:ext>
                  </a:extLst>
                </a:gridCol>
              </a:tblGrid>
              <a:tr h="273927">
                <a:tc>
                  <a:txBody>
                    <a:bodyPr/>
                    <a:lstStyle/>
                    <a:p>
                      <a:pPr algn="ctr" fontAlgn="ct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大阪府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9086709"/>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退院時の病院での説明</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日常の処置、投薬等</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が不十分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0053436"/>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患者の急変時に受け入れ可能な病院が少ない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5104649"/>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専門医療機関との連携が難しい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702424"/>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地域で看取りにかかわる医療従事者が不足している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220610"/>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地域の他職種によるカンファレンスが不足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083331"/>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ケアマネ等介護関係機関</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との</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連携が難しい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600788"/>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退院前カンファレンスの関数が減っている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1624587"/>
                  </a:ext>
                </a:extLst>
              </a:tr>
              <a:tr h="273927">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地域の在宅医療の資源</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訪問診療、訪問看護等</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が不足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5432177"/>
                  </a:ext>
                </a:extLst>
              </a:tr>
              <a:tr h="273927">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訪問看護との連携が難しい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654824"/>
                  </a:ext>
                </a:extLst>
              </a:tr>
              <a:tr h="273927">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786597"/>
                  </a:ext>
                </a:extLst>
              </a:tr>
            </a:tbl>
          </a:graphicData>
        </a:graphic>
      </p:graphicFrame>
      <p:sp>
        <p:nvSpPr>
          <p:cNvPr id="7" name="テキスト ボックス 6"/>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2"/>
          <a:stretch>
            <a:fillRect/>
          </a:stretch>
        </p:blipFill>
        <p:spPr>
          <a:xfrm>
            <a:off x="299750" y="3689735"/>
            <a:ext cx="11592499" cy="2728604"/>
          </a:xfrm>
          <a:prstGeom prst="rect">
            <a:avLst/>
          </a:prstGeom>
        </p:spPr>
      </p:pic>
      <p:sp>
        <p:nvSpPr>
          <p:cNvPr id="9" name="テキスト ボックス 8"/>
          <p:cNvSpPr txBox="1"/>
          <p:nvPr/>
        </p:nvSpPr>
        <p:spPr>
          <a:xfrm>
            <a:off x="9448800" y="175683"/>
            <a:ext cx="2558321"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(853</a:t>
            </a:r>
            <a:r>
              <a:rPr kumimoji="1" lang="ja-JP" altLang="en-US" sz="2000" dirty="0" smtClean="0">
                <a:latin typeface="Meiryo UI" panose="020B0604030504040204" pitchFamily="50" charset="-128"/>
                <a:ea typeface="Meiryo UI" panose="020B0604030504040204" pitchFamily="50" charset="-128"/>
              </a:rPr>
              <a:t>件）（</a:t>
            </a:r>
            <a:r>
              <a:rPr kumimoji="1" lang="en-US" altLang="ja-JP" sz="2000" dirty="0" smtClean="0">
                <a:latin typeface="Meiryo UI" panose="020B0604030504040204" pitchFamily="50" charset="-128"/>
                <a:ea typeface="Meiryo UI" panose="020B0604030504040204" pitchFamily="50" charset="-128"/>
              </a:rPr>
              <a:t>75</a:t>
            </a:r>
            <a:r>
              <a:rPr kumimoji="1" lang="ja-JP" altLang="en-US" sz="2000" dirty="0" smtClean="0">
                <a:latin typeface="Meiryo UI" panose="020B0604030504040204" pitchFamily="50" charset="-128"/>
                <a:ea typeface="Meiryo UI" panose="020B0604030504040204" pitchFamily="50" charset="-128"/>
              </a:rPr>
              <a:t>件）</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4536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425002"/>
          </a:xfrm>
        </p:spPr>
        <p:txBody>
          <a:bodyPr>
            <a:noAutofit/>
          </a:bodyPr>
          <a:lstStyle/>
          <a:p>
            <a:pPr algn="ctr"/>
            <a:r>
              <a:rPr kumimoji="1" lang="ja-JP" altLang="en-US" sz="2800" dirty="0" smtClean="0">
                <a:latin typeface="Meiryo UI" panose="020B0604030504040204" pitchFamily="50" charset="-128"/>
                <a:ea typeface="Meiryo UI" panose="020B0604030504040204" pitchFamily="50" charset="-128"/>
              </a:rPr>
              <a:t>調査の概要</a:t>
            </a:r>
            <a:r>
              <a:rPr lang="en-US" altLang="ja-JP" sz="2800" dirty="0">
                <a:latin typeface="Meiryo UI" panose="020B0604030504040204" pitchFamily="50" charset="-128"/>
                <a:ea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rPr>
              <a:t>在宅</a:t>
            </a:r>
            <a:r>
              <a:rPr lang="ja-JP" altLang="en-US" sz="2800" dirty="0">
                <a:latin typeface="Meiryo UI" panose="020B0604030504040204" pitchFamily="50" charset="-128"/>
                <a:ea typeface="Meiryo UI" panose="020B0604030504040204" pitchFamily="50" charset="-128"/>
              </a:rPr>
              <a:t>医療</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訪問診療・往診）に関する実態調査</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医科診療所</a:t>
            </a:r>
            <a:r>
              <a:rPr lang="en-US" altLang="ja-JP" sz="2800" dirty="0" smtClean="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0" y="425004"/>
            <a:ext cx="12192000" cy="6432996"/>
          </a:xfrm>
        </p:spPr>
        <p:txBody>
          <a:bodyPr>
            <a:noAutofit/>
          </a:bodyPr>
          <a:lstStyle/>
          <a:p>
            <a:pPr marL="0" indent="0">
              <a:buNone/>
            </a:pPr>
            <a:r>
              <a:rPr lang="en-US" altLang="ja-JP" sz="2000" dirty="0" smtClean="0">
                <a:latin typeface="Meiryo UI" panose="020B0604030504040204" pitchFamily="50" charset="-128"/>
                <a:ea typeface="Meiryo UI" panose="020B0604030504040204" pitchFamily="50" charset="-128"/>
              </a:rPr>
              <a:t>1</a:t>
            </a:r>
            <a:r>
              <a:rPr lang="ja-JP" altLang="en-US" sz="2000" dirty="0" smtClean="0">
                <a:latin typeface="Meiryo UI" panose="020B0604030504040204" pitchFamily="50" charset="-128"/>
                <a:ea typeface="Meiryo UI" panose="020B0604030504040204" pitchFamily="50" charset="-128"/>
              </a:rPr>
              <a:t>　目的</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・第</a:t>
            </a:r>
            <a:r>
              <a:rPr lang="en-US" altLang="ja-JP" sz="2000" dirty="0" smtClean="0">
                <a:latin typeface="Meiryo UI" panose="020B0604030504040204" pitchFamily="50" charset="-128"/>
                <a:ea typeface="Meiryo UI" panose="020B0604030504040204" pitchFamily="50" charset="-128"/>
              </a:rPr>
              <a:t>8</a:t>
            </a:r>
            <a:r>
              <a:rPr lang="ja-JP" altLang="en-US" sz="2000" dirty="0" smtClean="0">
                <a:latin typeface="Meiryo UI" panose="020B0604030504040204" pitchFamily="50" charset="-128"/>
                <a:ea typeface="Meiryo UI" panose="020B0604030504040204" pitchFamily="50" charset="-128"/>
              </a:rPr>
              <a:t>次医療計画の検討に向け、在宅医療の実態を把握する。</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・調査結果から在宅医療にかかる課題や工夫している点等を各二次医療圏の在宅医療懇話会でも共有し、</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地域の訪問・診療体制について検討する際の参考とする。</a:t>
            </a:r>
            <a:endParaRPr lang="en-US" altLang="ja-JP" sz="2000" dirty="0">
              <a:latin typeface="Meiryo UI" panose="020B0604030504040204" pitchFamily="50" charset="-128"/>
              <a:ea typeface="Meiryo UI" panose="020B0604030504040204" pitchFamily="50" charset="-128"/>
            </a:endParaRPr>
          </a:p>
          <a:p>
            <a:pPr marL="0" indent="0">
              <a:lnSpc>
                <a:spcPct val="100000"/>
              </a:lnSpc>
              <a:spcBef>
                <a:spcPts val="1200"/>
              </a:spcBef>
              <a:buNone/>
            </a:pPr>
            <a:r>
              <a:rPr lang="en-US" altLang="ja-JP" sz="2000" dirty="0" smtClean="0">
                <a:latin typeface="Meiryo UI" panose="020B0604030504040204" pitchFamily="50" charset="-128"/>
                <a:ea typeface="Meiryo UI" panose="020B0604030504040204" pitchFamily="50" charset="-128"/>
              </a:rPr>
              <a:t>2</a:t>
            </a:r>
            <a:r>
              <a:rPr lang="ja-JP" altLang="en-US" sz="2000" dirty="0" smtClean="0">
                <a:latin typeface="Meiryo UI" panose="020B0604030504040204" pitchFamily="50" charset="-128"/>
                <a:ea typeface="Meiryo UI" panose="020B0604030504040204" pitchFamily="50" charset="-128"/>
              </a:rPr>
              <a:t>　対象</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ja-JP" altLang="en-US" sz="2000" u="sng" dirty="0" smtClean="0">
                <a:latin typeface="Meiryo UI" panose="020B0604030504040204" pitchFamily="50" charset="-128"/>
                <a:ea typeface="Meiryo UI" panose="020B0604030504040204" pitchFamily="50" charset="-128"/>
              </a:rPr>
              <a:t>大阪府内の訪問診療を実施している診療所　　　　　　　　　</a:t>
            </a:r>
            <a:r>
              <a:rPr lang="en-US" altLang="ja-JP" sz="2000" u="sng" dirty="0" smtClean="0">
                <a:latin typeface="Meiryo UI" panose="020B0604030504040204" pitchFamily="50" charset="-128"/>
                <a:ea typeface="Meiryo UI" panose="020B0604030504040204" pitchFamily="50" charset="-128"/>
              </a:rPr>
              <a:t>2,001</a:t>
            </a: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①在宅医療支援診療所（在支診）</a:t>
            </a:r>
            <a:r>
              <a:rPr lang="en-US" altLang="ja-JP" sz="2000" dirty="0" smtClean="0">
                <a:latin typeface="Meiryo UI" panose="020B0604030504040204" pitchFamily="50" charset="-128"/>
                <a:ea typeface="Meiryo UI" panose="020B0604030504040204" pitchFamily="50" charset="-128"/>
              </a:rPr>
              <a:t>1</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2</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3</a:t>
            </a:r>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1,854</a:t>
            </a:r>
          </a:p>
          <a:p>
            <a:pPr marL="0" indent="0">
              <a:lnSpc>
                <a:spcPct val="100000"/>
              </a:lnSpc>
              <a:spcBef>
                <a:spcPts val="0"/>
              </a:spcBef>
              <a:buNone/>
            </a:pPr>
            <a:r>
              <a:rPr kumimoji="1" lang="ja-JP" altLang="en-US" sz="2000" dirty="0" smtClean="0">
                <a:latin typeface="Meiryo UI" panose="020B0604030504040204" pitchFamily="50" charset="-128"/>
                <a:ea typeface="Meiryo UI" panose="020B0604030504040204" pitchFamily="50" charset="-128"/>
              </a:rPr>
              <a:t>　　②上記以外で訪問診療などを実施している診療所　</a:t>
            </a:r>
            <a:endParaRPr kumimoji="1"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・（コロナ）往診及び往診による抗体治療実施　　　　　　 </a:t>
            </a:r>
            <a:r>
              <a:rPr lang="en-US" altLang="ja-JP" sz="2000" dirty="0" smtClean="0">
                <a:latin typeface="Meiryo UI" panose="020B0604030504040204" pitchFamily="50" charset="-128"/>
                <a:ea typeface="Meiryo UI" panose="020B0604030504040204" pitchFamily="50" charset="-128"/>
              </a:rPr>
              <a:t>187</a:t>
            </a:r>
            <a:r>
              <a:rPr lang="ja-JP" altLang="en-US" sz="2000" dirty="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※46</a:t>
            </a:r>
            <a:r>
              <a:rPr lang="ja-JP" altLang="en-US" sz="2000" dirty="0" smtClean="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smtClean="0">
                <a:latin typeface="Meiryo UI" panose="020B0604030504040204" pitchFamily="50" charset="-128"/>
                <a:ea typeface="Meiryo UI" panose="020B0604030504040204" pitchFamily="50" charset="-128"/>
              </a:rPr>
              <a:t>　　　　・（コロナ）オンライン診療　　　　　　　　　　　　　　　　　　　 </a:t>
            </a:r>
            <a:r>
              <a:rPr lang="en-US" altLang="ja-JP" sz="2000" dirty="0" smtClean="0">
                <a:latin typeface="Meiryo UI" panose="020B0604030504040204" pitchFamily="50" charset="-128"/>
                <a:ea typeface="Meiryo UI" panose="020B0604030504040204" pitchFamily="50" charset="-128"/>
              </a:rPr>
              <a:t>239</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※95</a:t>
            </a:r>
            <a:r>
              <a:rPr lang="ja-JP" altLang="en-US" sz="2000" dirty="0" smtClean="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smtClean="0">
                <a:latin typeface="Meiryo UI" panose="020B0604030504040204" pitchFamily="50" charset="-128"/>
                <a:ea typeface="Meiryo UI" panose="020B0604030504040204" pitchFamily="50" charset="-128"/>
              </a:rPr>
              <a:t>　　　　・（コロナ）高齢者施設への往診による抗体治療実施　　 </a:t>
            </a:r>
            <a:r>
              <a:rPr lang="en-US" altLang="ja-JP" sz="2000" dirty="0" smtClean="0">
                <a:latin typeface="Meiryo UI" panose="020B0604030504040204" pitchFamily="50" charset="-128"/>
                <a:ea typeface="Meiryo UI" panose="020B0604030504040204" pitchFamily="50" charset="-128"/>
              </a:rPr>
              <a:t>128</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kumimoji="1" lang="ja-JP" altLang="en-US" sz="2000" dirty="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　　　　</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①以外の件数（令和</a:t>
            </a:r>
            <a:r>
              <a:rPr kumimoji="1" lang="en-US" altLang="ja-JP" sz="2000" dirty="0" smtClean="0">
                <a:latin typeface="Meiryo UI" panose="020B0604030504040204" pitchFamily="50" charset="-128"/>
                <a:ea typeface="Meiryo UI" panose="020B0604030504040204" pitchFamily="50" charset="-128"/>
              </a:rPr>
              <a:t>4</a:t>
            </a:r>
            <a:r>
              <a:rPr kumimoji="1" lang="ja-JP" altLang="en-US" sz="2000" dirty="0" smtClean="0">
                <a:latin typeface="Meiryo UI" panose="020B0604030504040204" pitchFamily="50" charset="-128"/>
                <a:ea typeface="Meiryo UI" panose="020B0604030504040204" pitchFamily="50" charset="-128"/>
              </a:rPr>
              <a:t>年</a:t>
            </a:r>
            <a:r>
              <a:rPr kumimoji="1" lang="en-US" altLang="ja-JP" sz="2000" dirty="0" smtClean="0">
                <a:latin typeface="Meiryo UI" panose="020B0604030504040204" pitchFamily="50" charset="-128"/>
                <a:ea typeface="Meiryo UI" panose="020B0604030504040204" pitchFamily="50" charset="-128"/>
              </a:rPr>
              <a:t>6</a:t>
            </a:r>
            <a:r>
              <a:rPr kumimoji="1" lang="ja-JP" altLang="en-US" sz="2000" dirty="0" smtClean="0">
                <a:latin typeface="Meiryo UI" panose="020B0604030504040204" pitchFamily="50" charset="-128"/>
                <a:ea typeface="Meiryo UI" panose="020B0604030504040204" pitchFamily="50" charset="-128"/>
              </a:rPr>
              <a:t>月時点）</a:t>
            </a:r>
            <a:endParaRPr kumimoji="1" lang="en-US" altLang="ja-JP" sz="2000" dirty="0" smtClean="0">
              <a:latin typeface="Meiryo UI" panose="020B0604030504040204" pitchFamily="50" charset="-128"/>
              <a:ea typeface="Meiryo UI" panose="020B0604030504040204" pitchFamily="50" charset="-128"/>
            </a:endParaRPr>
          </a:p>
          <a:p>
            <a:pPr marL="0" indent="0">
              <a:spcBef>
                <a:spcPts val="1200"/>
              </a:spcBef>
              <a:buNone/>
            </a:pPr>
            <a:r>
              <a:rPr kumimoji="1" lang="en-US" altLang="ja-JP" sz="2000" dirty="0" smtClean="0">
                <a:latin typeface="Meiryo UI" panose="020B0604030504040204" pitchFamily="50" charset="-128"/>
                <a:ea typeface="Meiryo UI" panose="020B0604030504040204" pitchFamily="50" charset="-128"/>
              </a:rPr>
              <a:t>3</a:t>
            </a:r>
            <a:r>
              <a:rPr kumimoji="1" lang="ja-JP" altLang="en-US" sz="2000" dirty="0" smtClean="0">
                <a:latin typeface="Meiryo UI" panose="020B0604030504040204" pitchFamily="50" charset="-128"/>
                <a:ea typeface="Meiryo UI" panose="020B0604030504040204" pitchFamily="50" charset="-128"/>
              </a:rPr>
              <a:t>　方法</a:t>
            </a:r>
            <a:endParaRPr kumimoji="1"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・対象診療所に、メールまたは郵送により調査依頼分を送付し、回答フォーム（</a:t>
            </a:r>
            <a:r>
              <a:rPr lang="en-US" altLang="ja-JP" sz="2000" dirty="0" smtClean="0">
                <a:latin typeface="Meiryo UI" panose="020B0604030504040204" pitchFamily="50" charset="-128"/>
                <a:ea typeface="Meiryo UI" panose="020B0604030504040204" pitchFamily="50" charset="-128"/>
              </a:rPr>
              <a:t>WEB)</a:t>
            </a:r>
            <a:r>
              <a:rPr lang="ja-JP" altLang="en-US" sz="2000" dirty="0" err="1" smtClean="0">
                <a:latin typeface="Meiryo UI" panose="020B0604030504040204" pitchFamily="50" charset="-128"/>
                <a:ea typeface="Meiryo UI" panose="020B0604030504040204" pitchFamily="50" charset="-128"/>
              </a:rPr>
              <a:t>での</a:t>
            </a:r>
            <a:r>
              <a:rPr lang="ja-JP" altLang="en-US" sz="2000" dirty="0" smtClean="0">
                <a:latin typeface="Meiryo UI" panose="020B0604030504040204" pitchFamily="50" charset="-128"/>
                <a:ea typeface="Meiryo UI" panose="020B0604030504040204" pitchFamily="50" charset="-128"/>
              </a:rPr>
              <a:t>回答を依頼。（無記名）</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・期間：令和</a:t>
            </a:r>
            <a:r>
              <a:rPr lang="en-US" altLang="ja-JP" sz="2000" dirty="0" smtClean="0">
                <a:latin typeface="Meiryo UI" panose="020B0604030504040204" pitchFamily="50" charset="-128"/>
                <a:ea typeface="Meiryo UI" panose="020B0604030504040204" pitchFamily="50" charset="-128"/>
              </a:rPr>
              <a:t>4</a:t>
            </a:r>
            <a:r>
              <a:rPr lang="ja-JP" altLang="en-US" sz="2000" dirty="0" smtClean="0">
                <a:latin typeface="Meiryo UI" panose="020B0604030504040204" pitchFamily="50" charset="-128"/>
                <a:ea typeface="Meiryo UI" panose="020B0604030504040204" pitchFamily="50" charset="-128"/>
              </a:rPr>
              <a:t>年</a:t>
            </a:r>
            <a:r>
              <a:rPr lang="en-US" altLang="ja-JP" sz="2000" dirty="0" smtClean="0">
                <a:latin typeface="Meiryo UI" panose="020B0604030504040204" pitchFamily="50" charset="-128"/>
                <a:ea typeface="Meiryo UI" panose="020B0604030504040204" pitchFamily="50" charset="-128"/>
              </a:rPr>
              <a:t>7</a:t>
            </a:r>
            <a:r>
              <a:rPr lang="ja-JP" altLang="en-US" sz="2000" dirty="0" smtClean="0">
                <a:latin typeface="Meiryo UI" panose="020B0604030504040204" pitchFamily="50" charset="-128"/>
                <a:ea typeface="Meiryo UI" panose="020B0604030504040204" pitchFamily="50" charset="-128"/>
              </a:rPr>
              <a:t>月</a:t>
            </a:r>
            <a:r>
              <a:rPr lang="en-US" altLang="ja-JP" sz="2000" dirty="0" smtClean="0">
                <a:latin typeface="Meiryo UI" panose="020B0604030504040204" pitchFamily="50" charset="-128"/>
                <a:ea typeface="Meiryo UI" panose="020B0604030504040204" pitchFamily="50" charset="-128"/>
              </a:rPr>
              <a:t>1</a:t>
            </a:r>
            <a:r>
              <a:rPr lang="ja-JP" altLang="en-US" sz="2000" dirty="0" smtClean="0">
                <a:latin typeface="Meiryo UI" panose="020B0604030504040204" pitchFamily="50" charset="-128"/>
                <a:ea typeface="Meiryo UI" panose="020B0604030504040204" pitchFamily="50" charset="-128"/>
              </a:rPr>
              <a:t>日～令和</a:t>
            </a:r>
            <a:r>
              <a:rPr lang="en-US" altLang="ja-JP" sz="2000" dirty="0" smtClean="0">
                <a:latin typeface="Meiryo UI" panose="020B0604030504040204" pitchFamily="50" charset="-128"/>
                <a:ea typeface="Meiryo UI" panose="020B0604030504040204" pitchFamily="50" charset="-128"/>
              </a:rPr>
              <a:t>4</a:t>
            </a:r>
            <a:r>
              <a:rPr lang="ja-JP" altLang="en-US" sz="2000" dirty="0" smtClean="0">
                <a:latin typeface="Meiryo UI" panose="020B0604030504040204" pitchFamily="50" charset="-128"/>
                <a:ea typeface="Meiryo UI" panose="020B0604030504040204" pitchFamily="50" charset="-128"/>
              </a:rPr>
              <a:t>年</a:t>
            </a:r>
            <a:r>
              <a:rPr lang="en-US" altLang="ja-JP" sz="2000" dirty="0" smtClean="0">
                <a:latin typeface="Meiryo UI" panose="020B0604030504040204" pitchFamily="50" charset="-128"/>
                <a:ea typeface="Meiryo UI" panose="020B0604030504040204" pitchFamily="50" charset="-128"/>
              </a:rPr>
              <a:t>8</a:t>
            </a:r>
            <a:r>
              <a:rPr lang="ja-JP" altLang="en-US" sz="2000" dirty="0" smtClean="0">
                <a:latin typeface="Meiryo UI" panose="020B0604030504040204" pitchFamily="50" charset="-128"/>
                <a:ea typeface="Meiryo UI" panose="020B0604030504040204" pitchFamily="50" charset="-128"/>
              </a:rPr>
              <a:t>月</a:t>
            </a:r>
            <a:r>
              <a:rPr lang="en-US" altLang="ja-JP" sz="2000" dirty="0" smtClean="0">
                <a:latin typeface="Meiryo UI" panose="020B0604030504040204" pitchFamily="50" charset="-128"/>
                <a:ea typeface="Meiryo UI" panose="020B0604030504040204" pitchFamily="50" charset="-128"/>
              </a:rPr>
              <a:t>19</a:t>
            </a:r>
            <a:r>
              <a:rPr lang="ja-JP" altLang="en-US" sz="2000" dirty="0" smtClean="0">
                <a:latin typeface="Meiryo UI" panose="020B0604030504040204" pitchFamily="50" charset="-128"/>
                <a:ea typeface="Meiryo UI" panose="020B0604030504040204" pitchFamily="50" charset="-128"/>
              </a:rPr>
              <a:t>日</a:t>
            </a:r>
            <a:endParaRPr lang="en-US" altLang="ja-JP" sz="2000" dirty="0" smtClean="0">
              <a:latin typeface="Meiryo UI" panose="020B0604030504040204" pitchFamily="50" charset="-128"/>
              <a:ea typeface="Meiryo UI" panose="020B0604030504040204" pitchFamily="50" charset="-128"/>
            </a:endParaRPr>
          </a:p>
          <a:p>
            <a:pPr marL="0" indent="0">
              <a:spcBef>
                <a:spcPts val="1200"/>
              </a:spcBef>
              <a:buNone/>
            </a:pPr>
            <a:r>
              <a:rPr lang="ja-JP" altLang="en-US" sz="2000" dirty="0" smtClean="0">
                <a:latin typeface="Meiryo UI" panose="020B0604030504040204" pitchFamily="50" charset="-128"/>
                <a:ea typeface="Meiryo UI" panose="020B0604030504040204" pitchFamily="50" charset="-128"/>
              </a:rPr>
              <a:t>４　回収結果　大阪府全体</a:t>
            </a:r>
            <a:r>
              <a:rPr lang="en-US" altLang="ja-JP" sz="2000" dirty="0" smtClean="0">
                <a:latin typeface="Meiryo UI" panose="020B0604030504040204" pitchFamily="50" charset="-128"/>
                <a:ea typeface="Meiryo UI" panose="020B0604030504040204" pitchFamily="50" charset="-128"/>
              </a:rPr>
              <a:t>853</a:t>
            </a:r>
            <a:r>
              <a:rPr lang="ja-JP" altLang="en-US" sz="2000" dirty="0" smtClean="0">
                <a:latin typeface="Meiryo UI" panose="020B0604030504040204" pitchFamily="50" charset="-128"/>
                <a:ea typeface="Meiryo UI" panose="020B0604030504040204" pitchFamily="50" charset="-128"/>
              </a:rPr>
              <a:t>件（回収率</a:t>
            </a:r>
            <a:r>
              <a:rPr lang="en-US" altLang="ja-JP" sz="2000" dirty="0" smtClean="0">
                <a:latin typeface="Meiryo UI" panose="020B0604030504040204" pitchFamily="50" charset="-128"/>
                <a:ea typeface="Meiryo UI" panose="020B0604030504040204" pitchFamily="50" charset="-128"/>
              </a:rPr>
              <a:t>42.7%)</a:t>
            </a:r>
          </a:p>
          <a:p>
            <a:pPr marL="0" indent="0">
              <a:lnSpc>
                <a:spcPct val="100000"/>
              </a:lnSpc>
              <a:spcBef>
                <a:spcPts val="0"/>
              </a:spcBef>
              <a:buNone/>
            </a:pPr>
            <a:r>
              <a:rPr lang="ja-JP" altLang="en-US" sz="2000" dirty="0" smtClean="0">
                <a:latin typeface="Meiryo UI" panose="020B0604030504040204" pitchFamily="50" charset="-128"/>
                <a:ea typeface="Meiryo UI" panose="020B0604030504040204" pitchFamily="50" charset="-128"/>
              </a:rPr>
              <a:t>　　・豊能圏域：</a:t>
            </a:r>
            <a:r>
              <a:rPr lang="en-US" altLang="ja-JP" sz="2000" dirty="0" smtClean="0">
                <a:latin typeface="Meiryo UI" panose="020B0604030504040204" pitchFamily="50" charset="-128"/>
                <a:ea typeface="Meiryo UI" panose="020B0604030504040204" pitchFamily="50" charset="-128"/>
              </a:rPr>
              <a:t>86</a:t>
            </a:r>
            <a:r>
              <a:rPr lang="ja-JP" altLang="en-US" sz="2000" dirty="0" smtClean="0">
                <a:latin typeface="Meiryo UI" panose="020B0604030504040204" pitchFamily="50" charset="-128"/>
                <a:ea typeface="Meiryo UI" panose="020B0604030504040204" pitchFamily="50" charset="-128"/>
              </a:rPr>
              <a:t>件、三島圏域：</a:t>
            </a:r>
            <a:r>
              <a:rPr lang="en-US" altLang="ja-JP" sz="2000" dirty="0" smtClean="0">
                <a:latin typeface="Meiryo UI" panose="020B0604030504040204" pitchFamily="50" charset="-128"/>
                <a:ea typeface="Meiryo UI" panose="020B0604030504040204" pitchFamily="50" charset="-128"/>
              </a:rPr>
              <a:t>78</a:t>
            </a:r>
            <a:r>
              <a:rPr lang="ja-JP" altLang="en-US" sz="2000" dirty="0" smtClean="0">
                <a:latin typeface="Meiryo UI" panose="020B0604030504040204" pitchFamily="50" charset="-128"/>
                <a:ea typeface="Meiryo UI" panose="020B0604030504040204" pitchFamily="50" charset="-128"/>
              </a:rPr>
              <a:t>件、北河内圏域：</a:t>
            </a:r>
            <a:r>
              <a:rPr lang="en-US" altLang="ja-JP" sz="2000" dirty="0" smtClean="0">
                <a:latin typeface="Meiryo UI" panose="020B0604030504040204" pitchFamily="50" charset="-128"/>
                <a:ea typeface="Meiryo UI" panose="020B0604030504040204" pitchFamily="50" charset="-128"/>
              </a:rPr>
              <a:t>75</a:t>
            </a:r>
            <a:r>
              <a:rPr lang="ja-JP" altLang="en-US" sz="2000" dirty="0" smtClean="0">
                <a:latin typeface="Meiryo UI" panose="020B0604030504040204" pitchFamily="50" charset="-128"/>
                <a:ea typeface="Meiryo UI" panose="020B0604030504040204" pitchFamily="50" charset="-128"/>
              </a:rPr>
              <a:t>件（枚方</a:t>
            </a:r>
            <a:r>
              <a:rPr lang="en-US" altLang="ja-JP" sz="2000" dirty="0" smtClean="0">
                <a:latin typeface="Meiryo UI" panose="020B0604030504040204" pitchFamily="50" charset="-128"/>
                <a:ea typeface="Meiryo UI" panose="020B0604030504040204" pitchFamily="50" charset="-128"/>
              </a:rPr>
              <a:t>HC</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21</a:t>
            </a:r>
            <a:r>
              <a:rPr lang="ja-JP" altLang="en-US" sz="2000" dirty="0" smtClean="0">
                <a:latin typeface="Meiryo UI" panose="020B0604030504040204" pitchFamily="50" charset="-128"/>
                <a:ea typeface="Meiryo UI" panose="020B0604030504040204" pitchFamily="50" charset="-128"/>
              </a:rPr>
              <a:t>件、寝屋川</a:t>
            </a:r>
            <a:r>
              <a:rPr lang="en-US" altLang="ja-JP" sz="2000" dirty="0" smtClean="0">
                <a:latin typeface="Meiryo UI" panose="020B0604030504040204" pitchFamily="50" charset="-128"/>
                <a:ea typeface="Meiryo UI" panose="020B0604030504040204" pitchFamily="50" charset="-128"/>
              </a:rPr>
              <a:t>HC</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11</a:t>
            </a:r>
            <a:r>
              <a:rPr lang="ja-JP" altLang="en-US" sz="2000" dirty="0" smtClean="0">
                <a:latin typeface="Meiryo UI" panose="020B0604030504040204" pitchFamily="50" charset="-128"/>
                <a:ea typeface="Meiryo UI" panose="020B0604030504040204" pitchFamily="50" charset="-128"/>
              </a:rPr>
              <a:t>件、</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守口</a:t>
            </a:r>
            <a:r>
              <a:rPr lang="en-US" altLang="ja-JP" sz="2000" dirty="0" smtClean="0">
                <a:latin typeface="Meiryo UI" panose="020B0604030504040204" pitchFamily="50" charset="-128"/>
                <a:ea typeface="Meiryo UI" panose="020B0604030504040204" pitchFamily="50" charset="-128"/>
              </a:rPr>
              <a:t>HC</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26</a:t>
            </a:r>
            <a:r>
              <a:rPr lang="ja-JP" altLang="en-US" sz="2000" dirty="0" smtClean="0">
                <a:latin typeface="Meiryo UI" panose="020B0604030504040204" pitchFamily="50" charset="-128"/>
                <a:ea typeface="Meiryo UI" panose="020B0604030504040204" pitchFamily="50" charset="-128"/>
              </a:rPr>
              <a:t>件、四條畷</a:t>
            </a:r>
            <a:r>
              <a:rPr lang="en-US" altLang="ja-JP" sz="2000" dirty="0" smtClean="0">
                <a:latin typeface="Meiryo UI" panose="020B0604030504040204" pitchFamily="50" charset="-128"/>
                <a:ea typeface="Meiryo UI" panose="020B0604030504040204" pitchFamily="50" charset="-128"/>
              </a:rPr>
              <a:t>HC</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17</a:t>
            </a:r>
            <a:r>
              <a:rPr lang="ja-JP" altLang="en-US" sz="2000" dirty="0" smtClean="0">
                <a:latin typeface="Meiryo UI" panose="020B0604030504040204" pitchFamily="50" charset="-128"/>
                <a:ea typeface="Meiryo UI" panose="020B0604030504040204" pitchFamily="50" charset="-128"/>
              </a:rPr>
              <a:t>件）、中河内圏域：</a:t>
            </a:r>
            <a:r>
              <a:rPr lang="en-US" altLang="ja-JP" sz="2000" dirty="0" smtClean="0">
                <a:latin typeface="Meiryo UI" panose="020B0604030504040204" pitchFamily="50" charset="-128"/>
                <a:ea typeface="Meiryo UI" panose="020B0604030504040204" pitchFamily="50" charset="-128"/>
              </a:rPr>
              <a:t>66</a:t>
            </a:r>
            <a:r>
              <a:rPr lang="ja-JP" altLang="en-US" sz="2000" dirty="0" smtClean="0">
                <a:latin typeface="Meiryo UI" panose="020B0604030504040204" pitchFamily="50" charset="-128"/>
                <a:ea typeface="Meiryo UI" panose="020B0604030504040204" pitchFamily="50" charset="-128"/>
              </a:rPr>
              <a:t>件、南河内圏域：</a:t>
            </a:r>
            <a:r>
              <a:rPr lang="en-US" altLang="ja-JP" sz="2000" dirty="0" smtClean="0">
                <a:latin typeface="Meiryo UI" panose="020B0604030504040204" pitchFamily="50" charset="-128"/>
                <a:ea typeface="Meiryo UI" panose="020B0604030504040204" pitchFamily="50" charset="-128"/>
              </a:rPr>
              <a:t>62</a:t>
            </a:r>
            <a:r>
              <a:rPr lang="ja-JP" altLang="en-US" sz="2000" dirty="0" smtClean="0">
                <a:latin typeface="Meiryo UI" panose="020B0604030504040204" pitchFamily="50" charset="-128"/>
                <a:ea typeface="Meiryo UI" panose="020B0604030504040204" pitchFamily="50" charset="-128"/>
              </a:rPr>
              <a:t>件、泉州圏域：</a:t>
            </a:r>
            <a:r>
              <a:rPr lang="en-US" altLang="ja-JP" sz="2000" dirty="0" smtClean="0">
                <a:latin typeface="Meiryo UI" panose="020B0604030504040204" pitchFamily="50" charset="-128"/>
                <a:ea typeface="Meiryo UI" panose="020B0604030504040204" pitchFamily="50" charset="-128"/>
              </a:rPr>
              <a:t>76</a:t>
            </a:r>
            <a:r>
              <a:rPr lang="ja-JP" altLang="en-US" sz="2000" dirty="0" smtClean="0">
                <a:latin typeface="Meiryo UI" panose="020B0604030504040204" pitchFamily="50" charset="-128"/>
                <a:ea typeface="Meiryo UI" panose="020B0604030504040204" pitchFamily="50" charset="-128"/>
              </a:rPr>
              <a:t>件、</a:t>
            </a:r>
            <a:endParaRPr lang="en-US" altLang="ja-JP" sz="20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堺圏域：</a:t>
            </a:r>
            <a:r>
              <a:rPr lang="en-US" altLang="ja-JP" sz="2000" dirty="0" smtClean="0">
                <a:latin typeface="Meiryo UI" panose="020B0604030504040204" pitchFamily="50" charset="-128"/>
                <a:ea typeface="Meiryo UI" panose="020B0604030504040204" pitchFamily="50" charset="-128"/>
              </a:rPr>
              <a:t>80</a:t>
            </a:r>
            <a:r>
              <a:rPr lang="ja-JP" altLang="en-US" sz="2000" dirty="0" smtClean="0">
                <a:latin typeface="Meiryo UI" panose="020B0604030504040204" pitchFamily="50" charset="-128"/>
                <a:ea typeface="Meiryo UI" panose="020B0604030504040204" pitchFamily="50" charset="-128"/>
              </a:rPr>
              <a:t>件、大阪市：</a:t>
            </a:r>
            <a:r>
              <a:rPr lang="en-US" altLang="ja-JP" sz="2000" dirty="0" smtClean="0">
                <a:latin typeface="Meiryo UI" panose="020B0604030504040204" pitchFamily="50" charset="-128"/>
                <a:ea typeface="Meiryo UI" panose="020B0604030504040204" pitchFamily="50" charset="-128"/>
              </a:rPr>
              <a:t>330</a:t>
            </a:r>
            <a:r>
              <a:rPr lang="ja-JP" altLang="en-US" sz="2000" dirty="0" smtClean="0">
                <a:latin typeface="Meiryo UI" panose="020B0604030504040204" pitchFamily="50" charset="-128"/>
                <a:ea typeface="Meiryo UI" panose="020B0604030504040204" pitchFamily="50" charset="-128"/>
              </a:rPr>
              <a:t>件</a:t>
            </a:r>
            <a:endParaRPr lang="en-US" altLang="ja-JP" sz="20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2</a:t>
            </a:fld>
            <a:endParaRPr kumimoji="1" lang="ja-JP" altLang="en-US" sz="2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942413" y="6559631"/>
            <a:ext cx="7807351" cy="307777"/>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3081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fontAlgn="ctr"/>
            <a:r>
              <a:rPr lang="ja-JP" altLang="en-US" sz="2800" dirty="0">
                <a:solidFill>
                  <a:srgbClr val="000000"/>
                </a:solidFill>
                <a:latin typeface="Meiryo UI" panose="020B0604030504040204" pitchFamily="50" charset="-128"/>
                <a:ea typeface="Meiryo UI" panose="020B0604030504040204" pitchFamily="50" charset="-128"/>
              </a:rPr>
              <a:t>併設施設・併設事業所（複数選択可）</a:t>
            </a:r>
          </a:p>
        </p:txBody>
      </p:sp>
      <p:sp>
        <p:nvSpPr>
          <p:cNvPr id="15"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3</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680562471"/>
              </p:ext>
            </p:extLst>
          </p:nvPr>
        </p:nvGraphicFramePr>
        <p:xfrm>
          <a:off x="239737" y="981786"/>
          <a:ext cx="5856263" cy="5359432"/>
        </p:xfrm>
        <a:graphic>
          <a:graphicData uri="http://schemas.openxmlformats.org/drawingml/2006/table">
            <a:tbl>
              <a:tblPr/>
              <a:tblGrid>
                <a:gridCol w="3189997">
                  <a:extLst>
                    <a:ext uri="{9D8B030D-6E8A-4147-A177-3AD203B41FA5}">
                      <a16:colId xmlns:a16="http://schemas.microsoft.com/office/drawing/2014/main" val="1254291880"/>
                    </a:ext>
                  </a:extLst>
                </a:gridCol>
                <a:gridCol w="1333133">
                  <a:extLst>
                    <a:ext uri="{9D8B030D-6E8A-4147-A177-3AD203B41FA5}">
                      <a16:colId xmlns:a16="http://schemas.microsoft.com/office/drawing/2014/main" val="2245374014"/>
                    </a:ext>
                  </a:extLst>
                </a:gridCol>
                <a:gridCol w="1333133">
                  <a:extLst>
                    <a:ext uri="{9D8B030D-6E8A-4147-A177-3AD203B41FA5}">
                      <a16:colId xmlns:a16="http://schemas.microsoft.com/office/drawing/2014/main" val="608452441"/>
                    </a:ext>
                  </a:extLst>
                </a:gridCol>
              </a:tblGrid>
              <a:tr h="412264">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　</a:t>
                      </a:r>
                    </a:p>
                  </a:txBody>
                  <a:tcPr marL="15856" marR="15856" marT="1585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大阪府</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北河内</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654575"/>
                  </a:ext>
                </a:extLst>
              </a:tr>
              <a:tr h="412264">
                <a:tc>
                  <a:txBody>
                    <a:bodyPr/>
                    <a:lstStyle/>
                    <a:p>
                      <a:pPr algn="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通所リハ</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ﾃﾞｲｹｱ</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78</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224652"/>
                  </a:ext>
                </a:extLst>
              </a:tr>
              <a:tr h="412264">
                <a:tc>
                  <a:txBody>
                    <a:bodyPr/>
                    <a:lstStyle/>
                    <a:p>
                      <a:pPr algn="r" fontAlgn="ctr"/>
                      <a:r>
                        <a:rPr lang="zh-TW" altLang="en-US" sz="2400" b="0" i="0" u="none" strike="noStrike" dirty="0">
                          <a:solidFill>
                            <a:srgbClr val="000000"/>
                          </a:solidFill>
                          <a:effectLst/>
                          <a:latin typeface="Meiryo UI" panose="020B0604030504040204" pitchFamily="50" charset="-128"/>
                          <a:ea typeface="Meiryo UI" panose="020B0604030504040204" pitchFamily="50" charset="-128"/>
                        </a:rPr>
                        <a:t>居宅介護支援事業所</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70</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1453894"/>
                  </a:ext>
                </a:extLst>
              </a:tr>
              <a:tr h="412264">
                <a:tc>
                  <a:txBody>
                    <a:bodyPr/>
                    <a:lstStyle/>
                    <a:p>
                      <a:pPr algn="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訪問看護ステーション</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52</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379572"/>
                  </a:ext>
                </a:extLst>
              </a:tr>
              <a:tr h="412264">
                <a:tc>
                  <a:txBody>
                    <a:bodyPr/>
                    <a:lstStyle/>
                    <a:p>
                      <a:pPr algn="r" fontAlgn="ctr"/>
                      <a:r>
                        <a:rPr lang="zh-TW" altLang="en-US" sz="2400" b="0" i="0" u="none" strike="noStrike">
                          <a:solidFill>
                            <a:srgbClr val="000000"/>
                          </a:solidFill>
                          <a:effectLst/>
                          <a:latin typeface="Meiryo UI" panose="020B0604030504040204" pitchFamily="50" charset="-128"/>
                          <a:ea typeface="Meiryo UI" panose="020B0604030504040204" pitchFamily="50" charset="-128"/>
                        </a:rPr>
                        <a:t>通所介護</a:t>
                      </a:r>
                      <a:r>
                        <a:rPr lang="en-US" altLang="zh-TW" sz="2400" b="0" i="0" u="none" strike="noStrike">
                          <a:solidFill>
                            <a:srgbClr val="000000"/>
                          </a:solidFill>
                          <a:effectLst/>
                          <a:latin typeface="Meiryo UI" panose="020B0604030504040204" pitchFamily="50" charset="-128"/>
                          <a:ea typeface="Meiryo UI" panose="020B0604030504040204" pitchFamily="50" charset="-128"/>
                        </a:rPr>
                        <a:t>(</a:t>
                      </a:r>
                      <a:r>
                        <a:rPr lang="zh-TW" altLang="en-US" sz="2400" b="0" i="0" u="none" strike="noStrike">
                          <a:solidFill>
                            <a:srgbClr val="000000"/>
                          </a:solidFill>
                          <a:effectLst/>
                          <a:latin typeface="Meiryo UI" panose="020B0604030504040204" pitchFamily="50" charset="-128"/>
                          <a:ea typeface="Meiryo UI" panose="020B0604030504040204" pitchFamily="50" charset="-128"/>
                        </a:rPr>
                        <a:t>ﾃﾞｲｻｰﾋﾞｽ</a:t>
                      </a:r>
                      <a:r>
                        <a:rPr lang="en-US" altLang="zh-TW" sz="2400" b="0" i="0" u="none" strike="noStrike">
                          <a:solidFill>
                            <a:srgbClr val="000000"/>
                          </a:solidFill>
                          <a:effectLst/>
                          <a:latin typeface="Meiryo UI" panose="020B0604030504040204" pitchFamily="50" charset="-128"/>
                          <a:ea typeface="Meiryo UI" panose="020B0604030504040204" pitchFamily="50" charset="-128"/>
                        </a:rPr>
                        <a:t>)</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35</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6595586"/>
                  </a:ext>
                </a:extLst>
              </a:tr>
              <a:tr h="412264">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グループホーム</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20</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6079529"/>
                  </a:ext>
                </a:extLst>
              </a:tr>
              <a:tr h="412264">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有料老人ホーム</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18</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524255"/>
                  </a:ext>
                </a:extLst>
              </a:tr>
              <a:tr h="412264">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サ高住</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18</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511431"/>
                  </a:ext>
                </a:extLst>
              </a:tr>
              <a:tr h="412264">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特別養護老人ホーム</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9</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0</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0834210"/>
                  </a:ext>
                </a:extLst>
              </a:tr>
              <a:tr h="412264">
                <a:tc>
                  <a:txBody>
                    <a:bodyPr/>
                    <a:lstStyle/>
                    <a:p>
                      <a:pPr algn="r" fontAlgn="ctr"/>
                      <a:r>
                        <a:rPr lang="zh-TW" altLang="en-US" sz="2400" b="0" i="0" u="none" strike="noStrike">
                          <a:solidFill>
                            <a:srgbClr val="000000"/>
                          </a:solidFill>
                          <a:effectLst/>
                          <a:latin typeface="Meiryo UI" panose="020B0604030504040204" pitchFamily="50" charset="-128"/>
                          <a:ea typeface="Meiryo UI" panose="020B0604030504040204" pitchFamily="50" charset="-128"/>
                        </a:rPr>
                        <a:t>介護老人保健施設</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8</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0</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039058"/>
                  </a:ext>
                </a:extLst>
              </a:tr>
              <a:tr h="412264">
                <a:tc>
                  <a:txBody>
                    <a:bodyPr/>
                    <a:lstStyle/>
                    <a:p>
                      <a:pPr algn="r" fontAlgn="ctr"/>
                      <a:r>
                        <a:rPr lang="zh-TW" altLang="en-US" sz="2400" b="0" i="0" u="none" strike="noStrike">
                          <a:solidFill>
                            <a:srgbClr val="000000"/>
                          </a:solidFill>
                          <a:effectLst/>
                          <a:latin typeface="Meiryo UI" panose="020B0604030504040204" pitchFamily="50" charset="-128"/>
                          <a:ea typeface="Meiryo UI" panose="020B0604030504040204" pitchFamily="50" charset="-128"/>
                        </a:rPr>
                        <a:t>小規模多機能事業所</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8612120"/>
                  </a:ext>
                </a:extLst>
              </a:tr>
              <a:tr h="412264">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介護医療院</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0</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9207067"/>
                  </a:ext>
                </a:extLst>
              </a:tr>
              <a:tr h="412264">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その他</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37</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a:t>
                      </a:r>
                    </a:p>
                  </a:txBody>
                  <a:tcPr marL="15856" marR="15856" marT="158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4411862"/>
                  </a:ext>
                </a:extLst>
              </a:tr>
            </a:tbl>
          </a:graphicData>
        </a:graphic>
      </p:graphicFrame>
      <p:sp>
        <p:nvSpPr>
          <p:cNvPr id="7" name="テキスト ボックス 6"/>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6096000" y="951806"/>
            <a:ext cx="6096000" cy="5386063"/>
          </a:xfrm>
          <a:prstGeom prst="rect">
            <a:avLst/>
          </a:prstGeom>
        </p:spPr>
      </p:pic>
      <p:sp>
        <p:nvSpPr>
          <p:cNvPr id="3" name="テキスト ボックス 2"/>
          <p:cNvSpPr txBox="1"/>
          <p:nvPr/>
        </p:nvSpPr>
        <p:spPr>
          <a:xfrm>
            <a:off x="3357797" y="538525"/>
            <a:ext cx="2923082" cy="461665"/>
          </a:xfrm>
          <a:prstGeom prst="rect">
            <a:avLst/>
          </a:prstGeom>
          <a:noFill/>
        </p:spPr>
        <p:txBody>
          <a:bodyPr wrap="square" rtlCol="0">
            <a:spAutoFit/>
          </a:bodyPr>
          <a:lstStyle/>
          <a:p>
            <a:r>
              <a:rPr kumimoji="1" lang="en-US" altLang="ja-JP" sz="2400" dirty="0" smtClean="0">
                <a:latin typeface="Meiryo UI" panose="020B0604030504040204" pitchFamily="50" charset="-128"/>
                <a:ea typeface="Meiryo UI" panose="020B0604030504040204" pitchFamily="50" charset="-128"/>
              </a:rPr>
              <a:t>(853</a:t>
            </a:r>
            <a:r>
              <a:rPr kumimoji="1" lang="ja-JP" altLang="en-US" sz="2400" dirty="0" smtClean="0">
                <a:latin typeface="Meiryo UI" panose="020B0604030504040204" pitchFamily="50" charset="-128"/>
                <a:ea typeface="Meiryo UI" panose="020B0604030504040204" pitchFamily="50" charset="-128"/>
              </a:rPr>
              <a:t>件）（</a:t>
            </a:r>
            <a:r>
              <a:rPr kumimoji="1" lang="en-US" altLang="ja-JP" sz="2400" dirty="0" smtClean="0">
                <a:latin typeface="Meiryo UI" panose="020B0604030504040204" pitchFamily="50" charset="-128"/>
                <a:ea typeface="Meiryo UI" panose="020B0604030504040204" pitchFamily="50" charset="-128"/>
              </a:rPr>
              <a:t>75</a:t>
            </a:r>
            <a:r>
              <a:rPr kumimoji="1" lang="ja-JP" altLang="en-US" sz="2400" dirty="0" smtClean="0">
                <a:latin typeface="Meiryo UI" panose="020B0604030504040204" pitchFamily="50" charset="-128"/>
                <a:ea typeface="Meiryo UI" panose="020B0604030504040204" pitchFamily="50" charset="-128"/>
              </a:rPr>
              <a:t>件）</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38985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fontAlgn="ctr"/>
            <a:r>
              <a:rPr lang="ja-JP" altLang="en-US" sz="2800" dirty="0">
                <a:solidFill>
                  <a:srgbClr val="000000"/>
                </a:solidFill>
                <a:latin typeface="Meiryo UI" panose="020B0604030504040204" pitchFamily="50" charset="-128"/>
                <a:ea typeface="Meiryo UI" panose="020B0604030504040204" pitchFamily="50" charset="-128"/>
              </a:rPr>
              <a:t>高齢者の入居施設等（有料老人ホーム、サ高住含む）</a:t>
            </a:r>
          </a:p>
        </p:txBody>
      </p:sp>
      <p:sp>
        <p:nvSpPr>
          <p:cNvPr id="15"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4</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434020462"/>
              </p:ext>
            </p:extLst>
          </p:nvPr>
        </p:nvGraphicFramePr>
        <p:xfrm>
          <a:off x="2240821" y="1318082"/>
          <a:ext cx="7710358" cy="1125855"/>
        </p:xfrm>
        <a:graphic>
          <a:graphicData uri="http://schemas.openxmlformats.org/drawingml/2006/table">
            <a:tbl>
              <a:tblPr/>
              <a:tblGrid>
                <a:gridCol w="3977806">
                  <a:extLst>
                    <a:ext uri="{9D8B030D-6E8A-4147-A177-3AD203B41FA5}">
                      <a16:colId xmlns:a16="http://schemas.microsoft.com/office/drawing/2014/main" val="3041895803"/>
                    </a:ext>
                  </a:extLst>
                </a:gridCol>
                <a:gridCol w="1866276">
                  <a:extLst>
                    <a:ext uri="{9D8B030D-6E8A-4147-A177-3AD203B41FA5}">
                      <a16:colId xmlns:a16="http://schemas.microsoft.com/office/drawing/2014/main" val="3953086740"/>
                    </a:ext>
                  </a:extLst>
                </a:gridCol>
                <a:gridCol w="1866276">
                  <a:extLst>
                    <a:ext uri="{9D8B030D-6E8A-4147-A177-3AD203B41FA5}">
                      <a16:colId xmlns:a16="http://schemas.microsoft.com/office/drawing/2014/main" val="1187955560"/>
                    </a:ext>
                  </a:extLst>
                </a:gridCol>
              </a:tblGrid>
              <a:tr h="0">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大阪府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245185"/>
                  </a:ext>
                </a:extLst>
              </a:tr>
              <a:tr h="247650">
                <a:tc>
                  <a:txBody>
                    <a:bodyPr/>
                    <a:lstStyle/>
                    <a:p>
                      <a:pPr algn="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協力医療機関である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350955"/>
                  </a:ext>
                </a:extLst>
              </a:tr>
              <a:tr h="247650">
                <a:tc>
                  <a:txBody>
                    <a:bodyPr/>
                    <a:lstStyle/>
                    <a:p>
                      <a:pPr algn="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協力医療機関にはなっていない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566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3889440"/>
                  </a:ext>
                </a:extLst>
              </a:tr>
            </a:tbl>
          </a:graphicData>
        </a:graphic>
      </p:graphicFrame>
      <p:sp>
        <p:nvSpPr>
          <p:cNvPr id="11" name="テキスト ボックス 10"/>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2240821" y="2980617"/>
            <a:ext cx="7710358" cy="3005063"/>
          </a:xfrm>
          <a:prstGeom prst="rect">
            <a:avLst/>
          </a:prstGeom>
        </p:spPr>
      </p:pic>
      <p:sp>
        <p:nvSpPr>
          <p:cNvPr id="7" name="テキスト ボックス 6"/>
          <p:cNvSpPr txBox="1"/>
          <p:nvPr/>
        </p:nvSpPr>
        <p:spPr>
          <a:xfrm>
            <a:off x="6535711" y="875268"/>
            <a:ext cx="3162925" cy="461665"/>
          </a:xfrm>
          <a:prstGeom prst="rect">
            <a:avLst/>
          </a:prstGeom>
          <a:noFill/>
        </p:spPr>
        <p:txBody>
          <a:bodyPr wrap="square" rtlCol="0">
            <a:spAutoFit/>
          </a:bodyPr>
          <a:lstStyle/>
          <a:p>
            <a:r>
              <a:rPr kumimoji="1" lang="en-US" altLang="ja-JP" sz="2400" dirty="0" smtClean="0">
                <a:latin typeface="Meiryo UI" panose="020B0604030504040204" pitchFamily="50" charset="-128"/>
                <a:ea typeface="Meiryo UI" panose="020B0604030504040204" pitchFamily="50" charset="-128"/>
              </a:rPr>
              <a:t>(853</a:t>
            </a:r>
            <a:r>
              <a:rPr kumimoji="1" lang="ja-JP" altLang="en-US" sz="2400" dirty="0" smtClean="0">
                <a:latin typeface="Meiryo UI" panose="020B0604030504040204" pitchFamily="50" charset="-128"/>
                <a:ea typeface="Meiryo UI" panose="020B0604030504040204" pitchFamily="50" charset="-128"/>
              </a:rPr>
              <a:t>件）   （</a:t>
            </a:r>
            <a:r>
              <a:rPr kumimoji="1" lang="en-US" altLang="ja-JP" sz="2400" dirty="0" smtClean="0">
                <a:latin typeface="Meiryo UI" panose="020B0604030504040204" pitchFamily="50" charset="-128"/>
                <a:ea typeface="Meiryo UI" panose="020B0604030504040204" pitchFamily="50" charset="-128"/>
              </a:rPr>
              <a:t>75</a:t>
            </a:r>
            <a:r>
              <a:rPr kumimoji="1" lang="ja-JP" altLang="en-US" sz="2400" dirty="0" smtClean="0">
                <a:latin typeface="Meiryo UI" panose="020B0604030504040204" pitchFamily="50" charset="-128"/>
                <a:ea typeface="Meiryo UI" panose="020B0604030504040204" pitchFamily="50" charset="-128"/>
              </a:rPr>
              <a:t>件）</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8410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fontAlgn="ctr"/>
            <a:r>
              <a:rPr lang="ja-JP" altLang="en-US" sz="2800" dirty="0">
                <a:solidFill>
                  <a:srgbClr val="000000"/>
                </a:solidFill>
                <a:latin typeface="Meiryo UI" panose="020B0604030504040204" pitchFamily="50" charset="-128"/>
                <a:ea typeface="Meiryo UI" panose="020B0604030504040204" pitchFamily="50" charset="-128"/>
              </a:rPr>
              <a:t>協力医療機関となっている各施設の数（複数選択可）</a:t>
            </a:r>
          </a:p>
        </p:txBody>
      </p:sp>
      <p:sp>
        <p:nvSpPr>
          <p:cNvPr id="15"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5</a:t>
            </a:fld>
            <a:endParaRPr kumimoji="1" lang="ja-JP" altLang="en-US" sz="2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342432402"/>
              </p:ext>
            </p:extLst>
          </p:nvPr>
        </p:nvGraphicFramePr>
        <p:xfrm>
          <a:off x="118670" y="554715"/>
          <a:ext cx="11944800" cy="3100630"/>
        </p:xfrm>
        <a:graphic>
          <a:graphicData uri="http://schemas.openxmlformats.org/drawingml/2006/table">
            <a:tbl>
              <a:tblPr/>
              <a:tblGrid>
                <a:gridCol w="2429658">
                  <a:extLst>
                    <a:ext uri="{9D8B030D-6E8A-4147-A177-3AD203B41FA5}">
                      <a16:colId xmlns:a16="http://schemas.microsoft.com/office/drawing/2014/main" val="39058606"/>
                    </a:ext>
                  </a:extLst>
                </a:gridCol>
                <a:gridCol w="679653">
                  <a:extLst>
                    <a:ext uri="{9D8B030D-6E8A-4147-A177-3AD203B41FA5}">
                      <a16:colId xmlns:a16="http://schemas.microsoft.com/office/drawing/2014/main" val="187115144"/>
                    </a:ext>
                  </a:extLst>
                </a:gridCol>
                <a:gridCol w="679653">
                  <a:extLst>
                    <a:ext uri="{9D8B030D-6E8A-4147-A177-3AD203B41FA5}">
                      <a16:colId xmlns:a16="http://schemas.microsoft.com/office/drawing/2014/main" val="3082557360"/>
                    </a:ext>
                  </a:extLst>
                </a:gridCol>
                <a:gridCol w="679653">
                  <a:extLst>
                    <a:ext uri="{9D8B030D-6E8A-4147-A177-3AD203B41FA5}">
                      <a16:colId xmlns:a16="http://schemas.microsoft.com/office/drawing/2014/main" val="1491855392"/>
                    </a:ext>
                  </a:extLst>
                </a:gridCol>
                <a:gridCol w="679653">
                  <a:extLst>
                    <a:ext uri="{9D8B030D-6E8A-4147-A177-3AD203B41FA5}">
                      <a16:colId xmlns:a16="http://schemas.microsoft.com/office/drawing/2014/main" val="4273573663"/>
                    </a:ext>
                  </a:extLst>
                </a:gridCol>
                <a:gridCol w="679653">
                  <a:extLst>
                    <a:ext uri="{9D8B030D-6E8A-4147-A177-3AD203B41FA5}">
                      <a16:colId xmlns:a16="http://schemas.microsoft.com/office/drawing/2014/main" val="389110532"/>
                    </a:ext>
                  </a:extLst>
                </a:gridCol>
                <a:gridCol w="679653">
                  <a:extLst>
                    <a:ext uri="{9D8B030D-6E8A-4147-A177-3AD203B41FA5}">
                      <a16:colId xmlns:a16="http://schemas.microsoft.com/office/drawing/2014/main" val="2655615498"/>
                    </a:ext>
                  </a:extLst>
                </a:gridCol>
                <a:gridCol w="679653">
                  <a:extLst>
                    <a:ext uri="{9D8B030D-6E8A-4147-A177-3AD203B41FA5}">
                      <a16:colId xmlns:a16="http://schemas.microsoft.com/office/drawing/2014/main" val="4190825765"/>
                    </a:ext>
                  </a:extLst>
                </a:gridCol>
                <a:gridCol w="679653">
                  <a:extLst>
                    <a:ext uri="{9D8B030D-6E8A-4147-A177-3AD203B41FA5}">
                      <a16:colId xmlns:a16="http://schemas.microsoft.com/office/drawing/2014/main" val="1368037408"/>
                    </a:ext>
                  </a:extLst>
                </a:gridCol>
                <a:gridCol w="679653">
                  <a:extLst>
                    <a:ext uri="{9D8B030D-6E8A-4147-A177-3AD203B41FA5}">
                      <a16:colId xmlns:a16="http://schemas.microsoft.com/office/drawing/2014/main" val="3798322426"/>
                    </a:ext>
                  </a:extLst>
                </a:gridCol>
                <a:gridCol w="679653">
                  <a:extLst>
                    <a:ext uri="{9D8B030D-6E8A-4147-A177-3AD203B41FA5}">
                      <a16:colId xmlns:a16="http://schemas.microsoft.com/office/drawing/2014/main" val="1394348514"/>
                    </a:ext>
                  </a:extLst>
                </a:gridCol>
                <a:gridCol w="679653">
                  <a:extLst>
                    <a:ext uri="{9D8B030D-6E8A-4147-A177-3AD203B41FA5}">
                      <a16:colId xmlns:a16="http://schemas.microsoft.com/office/drawing/2014/main" val="594623844"/>
                    </a:ext>
                  </a:extLst>
                </a:gridCol>
                <a:gridCol w="679653">
                  <a:extLst>
                    <a:ext uri="{9D8B030D-6E8A-4147-A177-3AD203B41FA5}">
                      <a16:colId xmlns:a16="http://schemas.microsoft.com/office/drawing/2014/main" val="3441071441"/>
                    </a:ext>
                  </a:extLst>
                </a:gridCol>
                <a:gridCol w="679653">
                  <a:extLst>
                    <a:ext uri="{9D8B030D-6E8A-4147-A177-3AD203B41FA5}">
                      <a16:colId xmlns:a16="http://schemas.microsoft.com/office/drawing/2014/main" val="4255191887"/>
                    </a:ext>
                  </a:extLst>
                </a:gridCol>
                <a:gridCol w="679653">
                  <a:extLst>
                    <a:ext uri="{9D8B030D-6E8A-4147-A177-3AD203B41FA5}">
                      <a16:colId xmlns:a16="http://schemas.microsoft.com/office/drawing/2014/main" val="1983196081"/>
                    </a:ext>
                  </a:extLst>
                </a:gridCol>
              </a:tblGrid>
              <a:tr h="280300">
                <a:tc rowSpan="2">
                  <a:txBody>
                    <a:bodyPr/>
                    <a:lstStyle/>
                    <a:p>
                      <a:pPr algn="ctr" fontAlgn="ct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7">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大阪府</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北河内</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791693"/>
                  </a:ext>
                </a:extLst>
              </a:tr>
              <a:tr h="301861">
                <a:tc vMerge="1">
                  <a:txBody>
                    <a:bodyPr/>
                    <a:lstStyle/>
                    <a:p>
                      <a:endParaRPr kumimoji="1" lang="ja-JP" altLang="en-US"/>
                    </a:p>
                  </a:txBody>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2</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3</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4</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5</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以上</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2</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3</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4</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5</a:t>
                      </a: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6</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施設</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以上</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合計</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022137"/>
                  </a:ext>
                </a:extLst>
              </a:tr>
              <a:tr h="280300">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有料老人ホーム</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65</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38</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14</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9</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35</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173</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5</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17</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6248504"/>
                  </a:ext>
                </a:extLst>
              </a:tr>
              <a:tr h="280300">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サ高住</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65</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19</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8</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13</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147</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4</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15</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2660033"/>
                  </a:ext>
                </a:extLst>
              </a:tr>
              <a:tr h="280300">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グループホーム</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84</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27</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6</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141</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17</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6118216"/>
                  </a:ext>
                </a:extLst>
              </a:tr>
              <a:tr h="280300">
                <a:tc>
                  <a:txBody>
                    <a:bodyPr/>
                    <a:lstStyle/>
                    <a:p>
                      <a:pPr algn="l" fontAlgn="ctr"/>
                      <a:r>
                        <a:rPr lang="zh-TW" altLang="en-US" sz="1800" b="0" i="0" u="none" strike="noStrike">
                          <a:solidFill>
                            <a:srgbClr val="000000"/>
                          </a:solidFill>
                          <a:effectLst/>
                          <a:latin typeface="Meiryo UI" panose="020B0604030504040204" pitchFamily="50" charset="-128"/>
                          <a:ea typeface="Meiryo UI" panose="020B0604030504040204" pitchFamily="50" charset="-128"/>
                        </a:rPr>
                        <a:t>介護老人保健施設</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6</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8</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55</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6</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5711576"/>
                  </a:ext>
                </a:extLst>
              </a:tr>
              <a:tr h="280300">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特別養護老人ホーム</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38</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8</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5</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53</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4</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2279244"/>
                  </a:ext>
                </a:extLst>
              </a:tr>
              <a:tr h="280300">
                <a:tc>
                  <a:txBody>
                    <a:bodyPr/>
                    <a:lstStyle/>
                    <a:p>
                      <a:pPr algn="l" fontAlgn="ctr"/>
                      <a:r>
                        <a:rPr lang="zh-TW" altLang="en-US" sz="1800" b="0" i="0" u="none" strike="noStrike">
                          <a:solidFill>
                            <a:srgbClr val="000000"/>
                          </a:solidFill>
                          <a:effectLst/>
                          <a:latin typeface="Meiryo UI" panose="020B0604030504040204" pitchFamily="50" charset="-128"/>
                          <a:ea typeface="Meiryo UI" panose="020B0604030504040204" pitchFamily="50" charset="-128"/>
                        </a:rPr>
                        <a:t>小規模多機能事業所</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24</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31</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6428779"/>
                  </a:ext>
                </a:extLst>
              </a:tr>
              <a:tr h="280300">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介護医療院</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9285425"/>
                  </a:ext>
                </a:extLst>
              </a:tr>
              <a:tr h="280300">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19</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8</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4</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1</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34</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effectLst/>
                          <a:latin typeface="Meiryo UI" panose="020B0604030504040204" pitchFamily="50" charset="-128"/>
                          <a:ea typeface="Meiryo UI" panose="020B0604030504040204" pitchFamily="50" charset="-128"/>
                        </a:rPr>
                        <a:t>3</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0</a:t>
                      </a:r>
                    </a:p>
                  </a:txBody>
                  <a:tcPr marL="8311" marR="8311" marT="8311"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a:t>
                      </a:r>
                    </a:p>
                  </a:txBody>
                  <a:tcPr marL="8311" marR="8311" marT="8311"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332465"/>
                  </a:ext>
                </a:extLst>
              </a:tr>
            </a:tbl>
          </a:graphicData>
        </a:graphic>
      </p:graphicFrame>
      <p:sp>
        <p:nvSpPr>
          <p:cNvPr id="7" name="テキスト ボックス 6"/>
          <p:cNvSpPr txBox="1"/>
          <p:nvPr/>
        </p:nvSpPr>
        <p:spPr>
          <a:xfrm>
            <a:off x="6340840" y="512219"/>
            <a:ext cx="1214202" cy="369332"/>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(853</a:t>
            </a:r>
            <a:r>
              <a:rPr kumimoji="1" lang="ja-JP" altLang="en-US" dirty="0" smtClean="0">
                <a:latin typeface="Meiryo UI" panose="020B0604030504040204" pitchFamily="50" charset="-128"/>
                <a:ea typeface="Meiryo UI" panose="020B0604030504040204" pitchFamily="50" charset="-128"/>
              </a:rPr>
              <a:t>件）</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225108" y="523535"/>
            <a:ext cx="1049312" cy="369332"/>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(75</a:t>
            </a:r>
            <a:r>
              <a:rPr kumimoji="1" lang="ja-JP" altLang="en-US" dirty="0" smtClean="0">
                <a:latin typeface="Meiryo UI" panose="020B0604030504040204" pitchFamily="50" charset="-128"/>
                <a:ea typeface="Meiryo UI" panose="020B0604030504040204" pitchFamily="50" charset="-128"/>
              </a:rPr>
              <a:t>件）</a:t>
            </a:r>
            <a:endParaRPr kumimoji="1" lang="ja-JP" altLang="en-US" sz="1600" dirty="0">
              <a:latin typeface="Meiryo UI" panose="020B0604030504040204" pitchFamily="50" charset="-128"/>
              <a:ea typeface="Meiryo UI" panose="020B0604030504040204" pitchFamily="50" charset="-128"/>
            </a:endParaRPr>
          </a:p>
        </p:txBody>
      </p:sp>
      <p:pic>
        <p:nvPicPr>
          <p:cNvPr id="13" name="図 12"/>
          <p:cNvPicPr>
            <a:picLocks noChangeAspect="1"/>
          </p:cNvPicPr>
          <p:nvPr/>
        </p:nvPicPr>
        <p:blipFill>
          <a:blip r:embed="rId3"/>
          <a:stretch>
            <a:fillRect/>
          </a:stretch>
        </p:blipFill>
        <p:spPr>
          <a:xfrm>
            <a:off x="118670" y="3699245"/>
            <a:ext cx="11946114" cy="2602580"/>
          </a:xfrm>
          <a:prstGeom prst="rect">
            <a:avLst/>
          </a:prstGeom>
        </p:spPr>
      </p:pic>
    </p:spTree>
    <p:extLst>
      <p:ext uri="{BB962C8B-B14F-4D97-AF65-F5344CB8AC3E}">
        <p14:creationId xmlns:p14="http://schemas.microsoft.com/office/powerpoint/2010/main" val="201007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fontAlgn="ctr"/>
            <a:r>
              <a:rPr lang="zh-TW" altLang="en-US" sz="2800" dirty="0">
                <a:solidFill>
                  <a:srgbClr val="000000"/>
                </a:solidFill>
                <a:latin typeface="Meiryo UI" panose="020B0604030504040204" pitchFamily="50" charset="-128"/>
                <a:ea typeface="Meiryo UI" panose="020B0604030504040204" pitchFamily="50" charset="-128"/>
              </a:rPr>
              <a:t>訪問診療件数</a:t>
            </a:r>
            <a:r>
              <a:rPr lang="en-US" altLang="zh-TW" sz="2800" dirty="0">
                <a:solidFill>
                  <a:srgbClr val="000000"/>
                </a:solidFill>
                <a:latin typeface="Meiryo UI" panose="020B0604030504040204" pitchFamily="50" charset="-128"/>
                <a:ea typeface="Meiryo UI" panose="020B0604030504040204" pitchFamily="50" charset="-128"/>
              </a:rPr>
              <a:t>(</a:t>
            </a:r>
            <a:r>
              <a:rPr lang="zh-TW" altLang="en-US" sz="2800" dirty="0">
                <a:solidFill>
                  <a:srgbClr val="000000"/>
                </a:solidFill>
                <a:latin typeface="Meiryo UI" panose="020B0604030504040204" pitchFamily="50" charset="-128"/>
                <a:ea typeface="Meiryo UI" panose="020B0604030504040204" pitchFamily="50" charset="-128"/>
              </a:rPr>
              <a:t>居宅）</a:t>
            </a:r>
          </a:p>
        </p:txBody>
      </p:sp>
      <p:sp>
        <p:nvSpPr>
          <p:cNvPr id="12"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6</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570254967"/>
              </p:ext>
            </p:extLst>
          </p:nvPr>
        </p:nvGraphicFramePr>
        <p:xfrm>
          <a:off x="104933" y="1184942"/>
          <a:ext cx="6815943" cy="4503420"/>
        </p:xfrm>
        <a:graphic>
          <a:graphicData uri="http://schemas.openxmlformats.org/drawingml/2006/table">
            <a:tbl>
              <a:tblPr/>
              <a:tblGrid>
                <a:gridCol w="1764127">
                  <a:extLst>
                    <a:ext uri="{9D8B030D-6E8A-4147-A177-3AD203B41FA5}">
                      <a16:colId xmlns:a16="http://schemas.microsoft.com/office/drawing/2014/main" val="230702046"/>
                    </a:ext>
                  </a:extLst>
                </a:gridCol>
                <a:gridCol w="1262954">
                  <a:extLst>
                    <a:ext uri="{9D8B030D-6E8A-4147-A177-3AD203B41FA5}">
                      <a16:colId xmlns:a16="http://schemas.microsoft.com/office/drawing/2014/main" val="3043554905"/>
                    </a:ext>
                  </a:extLst>
                </a:gridCol>
                <a:gridCol w="1262954">
                  <a:extLst>
                    <a:ext uri="{9D8B030D-6E8A-4147-A177-3AD203B41FA5}">
                      <a16:colId xmlns:a16="http://schemas.microsoft.com/office/drawing/2014/main" val="887481428"/>
                    </a:ext>
                  </a:extLst>
                </a:gridCol>
                <a:gridCol w="1262954">
                  <a:extLst>
                    <a:ext uri="{9D8B030D-6E8A-4147-A177-3AD203B41FA5}">
                      <a16:colId xmlns:a16="http://schemas.microsoft.com/office/drawing/2014/main" val="2309915530"/>
                    </a:ext>
                  </a:extLst>
                </a:gridCol>
                <a:gridCol w="1262954">
                  <a:extLst>
                    <a:ext uri="{9D8B030D-6E8A-4147-A177-3AD203B41FA5}">
                      <a16:colId xmlns:a16="http://schemas.microsoft.com/office/drawing/2014/main" val="617420462"/>
                    </a:ext>
                  </a:extLst>
                </a:gridCol>
              </a:tblGrid>
              <a:tr h="247650">
                <a:tc rowSpan="2">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大阪府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79002324"/>
                  </a:ext>
                </a:extLst>
              </a:tr>
              <a:tr h="247650">
                <a:tc vMerge="1">
                  <a:txBody>
                    <a:bodyPr/>
                    <a:lstStyle/>
                    <a:p>
                      <a:endParaRPr kumimoji="1" lang="ja-JP" altLang="en-US"/>
                    </a:p>
                  </a:txBody>
                  <a:tcPr/>
                </a:tc>
                <a:tc>
                  <a:txBody>
                    <a:bodyPr/>
                    <a:lstStyle/>
                    <a:p>
                      <a:pPr algn="ct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a:t>
                      </a:r>
                      <a:r>
                        <a:rPr lang="ja-JP" altLang="en-US" sz="2400" b="0" i="0" u="none" strike="noStrike">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a:t>
                      </a:r>
                      <a:r>
                        <a:rPr lang="ja-JP" altLang="en-US" sz="2400" b="0" i="0" u="none" strike="noStrike">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128257"/>
                  </a:ext>
                </a:extLst>
              </a:tr>
              <a:tr h="247650">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373292"/>
                  </a:ext>
                </a:extLst>
              </a:tr>
              <a:tr h="247650">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1~10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3684766"/>
                  </a:ext>
                </a:extLst>
              </a:tr>
              <a:tr h="247650">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11~20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1522161"/>
                  </a:ext>
                </a:extLst>
              </a:tr>
              <a:tr h="247650">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21~30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5843644"/>
                  </a:ext>
                </a:extLst>
              </a:tr>
              <a:tr h="247650">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31~40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817587"/>
                  </a:ext>
                </a:extLst>
              </a:tr>
              <a:tr h="247650">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41~50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0358151"/>
                  </a:ext>
                </a:extLst>
              </a:tr>
              <a:tr h="257175">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51~100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6706955"/>
                  </a:ext>
                </a:extLst>
              </a:tr>
              <a:tr h="266700">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101</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3313672"/>
                  </a:ext>
                </a:extLst>
              </a:tr>
              <a:tr h="257175">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合計件数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25,474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25,034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2,501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465691"/>
                  </a:ext>
                </a:extLst>
              </a:tr>
              <a:tr h="247650">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平均件数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7788836"/>
                  </a:ext>
                </a:extLst>
              </a:tr>
            </a:tbl>
          </a:graphicData>
        </a:graphic>
      </p:graphicFrame>
      <p:sp>
        <p:nvSpPr>
          <p:cNvPr id="8" name="テキスト ボックス 7"/>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6948540" y="1184942"/>
            <a:ext cx="5243460" cy="4503420"/>
          </a:xfrm>
          <a:prstGeom prst="rect">
            <a:avLst/>
          </a:prstGeom>
        </p:spPr>
      </p:pic>
      <p:sp>
        <p:nvSpPr>
          <p:cNvPr id="7" name="テキスト ボックス 6"/>
          <p:cNvSpPr txBox="1"/>
          <p:nvPr/>
        </p:nvSpPr>
        <p:spPr>
          <a:xfrm>
            <a:off x="2610761" y="630901"/>
            <a:ext cx="3849999" cy="461665"/>
          </a:xfrm>
          <a:prstGeom prst="rect">
            <a:avLst/>
          </a:prstGeom>
          <a:noFill/>
        </p:spPr>
        <p:txBody>
          <a:bodyPr wrap="square" rtlCol="0">
            <a:spAutoFit/>
          </a:bodyPr>
          <a:lstStyle/>
          <a:p>
            <a:r>
              <a:rPr kumimoji="1" lang="en-US" altLang="ja-JP" sz="2400" dirty="0" smtClean="0">
                <a:latin typeface="Meiryo UI" panose="020B0604030504040204" pitchFamily="50" charset="-128"/>
                <a:ea typeface="Meiryo UI" panose="020B0604030504040204" pitchFamily="50" charset="-128"/>
              </a:rPr>
              <a:t>(853</a:t>
            </a:r>
            <a:r>
              <a:rPr kumimoji="1" lang="ja-JP" altLang="en-US" sz="2400" dirty="0" smtClean="0">
                <a:latin typeface="Meiryo UI" panose="020B0604030504040204" pitchFamily="50" charset="-128"/>
                <a:ea typeface="Meiryo UI" panose="020B0604030504040204" pitchFamily="50" charset="-128"/>
              </a:rPr>
              <a:t>件）       （</a:t>
            </a:r>
            <a:r>
              <a:rPr kumimoji="1" lang="en-US" altLang="ja-JP" sz="2400" dirty="0" smtClean="0">
                <a:latin typeface="Meiryo UI" panose="020B0604030504040204" pitchFamily="50" charset="-128"/>
                <a:ea typeface="Meiryo UI" panose="020B0604030504040204" pitchFamily="50" charset="-128"/>
              </a:rPr>
              <a:t>75</a:t>
            </a:r>
            <a:r>
              <a:rPr kumimoji="1" lang="ja-JP" altLang="en-US" sz="2400" dirty="0" smtClean="0">
                <a:latin typeface="Meiryo UI" panose="020B0604030504040204" pitchFamily="50" charset="-128"/>
                <a:ea typeface="Meiryo UI" panose="020B0604030504040204" pitchFamily="50" charset="-128"/>
              </a:rPr>
              <a:t>件）</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6804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fontAlgn="ctr"/>
            <a:r>
              <a:rPr lang="zh-TW" altLang="en-US" sz="2800" dirty="0">
                <a:solidFill>
                  <a:srgbClr val="000000"/>
                </a:solidFill>
                <a:latin typeface="Meiryo UI" panose="020B0604030504040204" pitchFamily="50" charset="-128"/>
                <a:ea typeface="Meiryo UI" panose="020B0604030504040204" pitchFamily="50" charset="-128"/>
              </a:rPr>
              <a:t>訪問診療件数</a:t>
            </a:r>
            <a:r>
              <a:rPr lang="en-US" altLang="zh-TW" sz="2800" dirty="0">
                <a:solidFill>
                  <a:srgbClr val="000000"/>
                </a:solidFill>
                <a:latin typeface="Meiryo UI" panose="020B0604030504040204" pitchFamily="50" charset="-128"/>
                <a:ea typeface="Meiryo UI" panose="020B0604030504040204" pitchFamily="50" charset="-128"/>
              </a:rPr>
              <a:t>(</a:t>
            </a:r>
            <a:r>
              <a:rPr lang="zh-TW" altLang="en-US" sz="2800" dirty="0">
                <a:solidFill>
                  <a:srgbClr val="000000"/>
                </a:solidFill>
                <a:latin typeface="Meiryo UI" panose="020B0604030504040204" pitchFamily="50" charset="-128"/>
                <a:ea typeface="Meiryo UI" panose="020B0604030504040204" pitchFamily="50" charset="-128"/>
              </a:rPr>
              <a:t>施設）</a:t>
            </a:r>
          </a:p>
        </p:txBody>
      </p:sp>
      <p:sp>
        <p:nvSpPr>
          <p:cNvPr id="12"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7</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649213593"/>
              </p:ext>
            </p:extLst>
          </p:nvPr>
        </p:nvGraphicFramePr>
        <p:xfrm>
          <a:off x="74949" y="1178673"/>
          <a:ext cx="6814799" cy="4515958"/>
        </p:xfrm>
        <a:graphic>
          <a:graphicData uri="http://schemas.openxmlformats.org/drawingml/2006/table">
            <a:tbl>
              <a:tblPr/>
              <a:tblGrid>
                <a:gridCol w="1763831">
                  <a:extLst>
                    <a:ext uri="{9D8B030D-6E8A-4147-A177-3AD203B41FA5}">
                      <a16:colId xmlns:a16="http://schemas.microsoft.com/office/drawing/2014/main" val="980855284"/>
                    </a:ext>
                  </a:extLst>
                </a:gridCol>
                <a:gridCol w="1262742">
                  <a:extLst>
                    <a:ext uri="{9D8B030D-6E8A-4147-A177-3AD203B41FA5}">
                      <a16:colId xmlns:a16="http://schemas.microsoft.com/office/drawing/2014/main" val="3096203521"/>
                    </a:ext>
                  </a:extLst>
                </a:gridCol>
                <a:gridCol w="1262742">
                  <a:extLst>
                    <a:ext uri="{9D8B030D-6E8A-4147-A177-3AD203B41FA5}">
                      <a16:colId xmlns:a16="http://schemas.microsoft.com/office/drawing/2014/main" val="2675955181"/>
                    </a:ext>
                  </a:extLst>
                </a:gridCol>
                <a:gridCol w="1262742">
                  <a:extLst>
                    <a:ext uri="{9D8B030D-6E8A-4147-A177-3AD203B41FA5}">
                      <a16:colId xmlns:a16="http://schemas.microsoft.com/office/drawing/2014/main" val="917254165"/>
                    </a:ext>
                  </a:extLst>
                </a:gridCol>
                <a:gridCol w="1262742">
                  <a:extLst>
                    <a:ext uri="{9D8B030D-6E8A-4147-A177-3AD203B41FA5}">
                      <a16:colId xmlns:a16="http://schemas.microsoft.com/office/drawing/2014/main" val="3386928726"/>
                    </a:ext>
                  </a:extLst>
                </a:gridCol>
              </a:tblGrid>
              <a:tr h="374162">
                <a:tc rowSpan="2">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大阪府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53594000"/>
                  </a:ext>
                </a:extLst>
              </a:tr>
              <a:tr h="374162">
                <a:tc vMerge="1">
                  <a:txBody>
                    <a:bodyPr/>
                    <a:lstStyle/>
                    <a:p>
                      <a:endParaRPr kumimoji="1" lang="ja-JP" altLang="en-US"/>
                    </a:p>
                  </a:txBody>
                  <a:tcPr/>
                </a:tc>
                <a:tc>
                  <a:txBody>
                    <a:bodyPr/>
                    <a:lstStyle/>
                    <a:p>
                      <a:pPr algn="ct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a:t>
                      </a:r>
                      <a:r>
                        <a:rPr lang="ja-JP" altLang="en-US" sz="2400" b="0" i="0" u="none" strike="noStrike">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a:t>
                      </a:r>
                      <a:r>
                        <a:rPr lang="ja-JP" altLang="en-US" sz="2400" b="0" i="0" u="none" strike="noStrike">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3544361"/>
                  </a:ext>
                </a:extLst>
              </a:tr>
              <a:tr h="374162">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9088123"/>
                  </a:ext>
                </a:extLst>
              </a:tr>
              <a:tr h="374162">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1~10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7797987"/>
                  </a:ext>
                </a:extLst>
              </a:tr>
              <a:tr h="374162">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11~20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4844181"/>
                  </a:ext>
                </a:extLst>
              </a:tr>
              <a:tr h="374162">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21~30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5703927"/>
                  </a:ext>
                </a:extLst>
              </a:tr>
              <a:tr h="374162">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31~40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8538535"/>
                  </a:ext>
                </a:extLst>
              </a:tr>
              <a:tr h="374162">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41~50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7924323"/>
                  </a:ext>
                </a:extLst>
              </a:tr>
              <a:tr h="374162">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51~100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014868"/>
                  </a:ext>
                </a:extLst>
              </a:tr>
              <a:tr h="387823">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101</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3996773"/>
                  </a:ext>
                </a:extLst>
              </a:tr>
              <a:tr h="374162">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合計件数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35,266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37,915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4,432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6010458"/>
                  </a:ext>
                </a:extLst>
              </a:tr>
              <a:tr h="374162">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平均件数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275116"/>
                  </a:ext>
                </a:extLst>
              </a:tr>
            </a:tbl>
          </a:graphicData>
        </a:graphic>
      </p:graphicFrame>
      <p:sp>
        <p:nvSpPr>
          <p:cNvPr id="8" name="テキスト ボックス 7"/>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6904737" y="1178673"/>
            <a:ext cx="5267109" cy="4515958"/>
          </a:xfrm>
          <a:prstGeom prst="rect">
            <a:avLst/>
          </a:prstGeom>
        </p:spPr>
      </p:pic>
      <p:sp>
        <p:nvSpPr>
          <p:cNvPr id="7" name="テキスト ボックス 6"/>
          <p:cNvSpPr txBox="1"/>
          <p:nvPr/>
        </p:nvSpPr>
        <p:spPr>
          <a:xfrm>
            <a:off x="2488367" y="627766"/>
            <a:ext cx="3882452" cy="461665"/>
          </a:xfrm>
          <a:prstGeom prst="rect">
            <a:avLst/>
          </a:prstGeom>
          <a:noFill/>
        </p:spPr>
        <p:txBody>
          <a:bodyPr wrap="square" rtlCol="0">
            <a:spAutoFit/>
          </a:bodyPr>
          <a:lstStyle/>
          <a:p>
            <a:r>
              <a:rPr kumimoji="1" lang="en-US" altLang="ja-JP" sz="2400" dirty="0" smtClean="0">
                <a:latin typeface="Meiryo UI" panose="020B0604030504040204" pitchFamily="50" charset="-128"/>
                <a:ea typeface="Meiryo UI" panose="020B0604030504040204" pitchFamily="50" charset="-128"/>
              </a:rPr>
              <a:t>(853</a:t>
            </a:r>
            <a:r>
              <a:rPr kumimoji="1" lang="ja-JP" altLang="en-US" sz="2400" dirty="0" smtClean="0">
                <a:latin typeface="Meiryo UI" panose="020B0604030504040204" pitchFamily="50" charset="-128"/>
                <a:ea typeface="Meiryo UI" panose="020B0604030504040204" pitchFamily="50" charset="-128"/>
              </a:rPr>
              <a:t>件）          （</a:t>
            </a:r>
            <a:r>
              <a:rPr kumimoji="1" lang="en-US" altLang="ja-JP" sz="2400" dirty="0" smtClean="0">
                <a:latin typeface="Meiryo UI" panose="020B0604030504040204" pitchFamily="50" charset="-128"/>
                <a:ea typeface="Meiryo UI" panose="020B0604030504040204" pitchFamily="50" charset="-128"/>
              </a:rPr>
              <a:t>75</a:t>
            </a:r>
            <a:r>
              <a:rPr kumimoji="1" lang="ja-JP" altLang="en-US" sz="2400" dirty="0" smtClean="0">
                <a:latin typeface="Meiryo UI" panose="020B0604030504040204" pitchFamily="50" charset="-128"/>
                <a:ea typeface="Meiryo UI" panose="020B0604030504040204" pitchFamily="50" charset="-128"/>
              </a:rPr>
              <a:t>件）</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60314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99"/>
            <a:ext cx="12192000" cy="508026"/>
          </a:xfrm>
        </p:spPr>
        <p:txBody>
          <a:bodyPr>
            <a:noAutofit/>
          </a:bodyPr>
          <a:lstStyle/>
          <a:p>
            <a:pPr algn="ctr" fontAlgn="ctr"/>
            <a:r>
              <a:rPr lang="ja-JP" altLang="en-US" sz="2800" dirty="0">
                <a:solidFill>
                  <a:srgbClr val="000000"/>
                </a:solidFill>
                <a:latin typeface="Meiryo UI" panose="020B0604030504040204" pitchFamily="50" charset="-128"/>
                <a:ea typeface="Meiryo UI" panose="020B0604030504040204" pitchFamily="50" charset="-128"/>
              </a:rPr>
              <a:t>看取り</a:t>
            </a:r>
            <a:r>
              <a:rPr lang="ja-JP" altLang="en-US" sz="2800" dirty="0" smtClean="0">
                <a:solidFill>
                  <a:srgbClr val="000000"/>
                </a:solidFill>
                <a:latin typeface="Meiryo UI" panose="020B0604030504040204" pitchFamily="50" charset="-128"/>
                <a:ea typeface="Meiryo UI" panose="020B0604030504040204" pitchFamily="50" charset="-128"/>
              </a:rPr>
              <a:t>患者数</a:t>
            </a:r>
            <a:r>
              <a:rPr lang="en-US" altLang="ja-JP" sz="2800" dirty="0">
                <a:solidFill>
                  <a:srgbClr val="000000"/>
                </a:solidFill>
                <a:latin typeface="Meiryo UI" panose="020B0604030504040204" pitchFamily="50" charset="-128"/>
                <a:ea typeface="Meiryo UI" panose="020B0604030504040204" pitchFamily="50" charset="-128"/>
              </a:rPr>
              <a:t>(</a:t>
            </a:r>
            <a:r>
              <a:rPr lang="ja-JP" altLang="en-US" sz="2800" dirty="0">
                <a:solidFill>
                  <a:srgbClr val="000000"/>
                </a:solidFill>
                <a:latin typeface="Meiryo UI" panose="020B0604030504040204" pitchFamily="50" charset="-128"/>
                <a:ea typeface="Meiryo UI" panose="020B0604030504040204" pitchFamily="50" charset="-128"/>
              </a:rPr>
              <a:t>令和</a:t>
            </a:r>
            <a:r>
              <a:rPr lang="en-US" altLang="ja-JP" sz="2800" dirty="0">
                <a:solidFill>
                  <a:srgbClr val="000000"/>
                </a:solidFill>
                <a:latin typeface="Meiryo UI" panose="020B0604030504040204" pitchFamily="50" charset="-128"/>
                <a:ea typeface="Meiryo UI" panose="020B0604030504040204" pitchFamily="50" charset="-128"/>
              </a:rPr>
              <a:t>3</a:t>
            </a:r>
            <a:r>
              <a:rPr lang="ja-JP" altLang="en-US" sz="2800" dirty="0">
                <a:solidFill>
                  <a:srgbClr val="000000"/>
                </a:solidFill>
                <a:latin typeface="Meiryo UI" panose="020B0604030504040204" pitchFamily="50" charset="-128"/>
                <a:ea typeface="Meiryo UI" panose="020B0604030504040204" pitchFamily="50" charset="-128"/>
              </a:rPr>
              <a:t>年</a:t>
            </a:r>
            <a:r>
              <a:rPr lang="en-US" altLang="ja-JP" sz="2800" dirty="0">
                <a:solidFill>
                  <a:srgbClr val="000000"/>
                </a:solidFill>
                <a:latin typeface="Meiryo UI" panose="020B0604030504040204" pitchFamily="50" charset="-128"/>
                <a:ea typeface="Meiryo UI" panose="020B0604030504040204" pitchFamily="50" charset="-128"/>
              </a:rPr>
              <a:t>4</a:t>
            </a:r>
            <a:r>
              <a:rPr lang="ja-JP" altLang="en-US" sz="2800" dirty="0">
                <a:solidFill>
                  <a:srgbClr val="000000"/>
                </a:solidFill>
                <a:latin typeface="Meiryo UI" panose="020B0604030504040204" pitchFamily="50" charset="-128"/>
                <a:ea typeface="Meiryo UI" panose="020B0604030504040204" pitchFamily="50" charset="-128"/>
              </a:rPr>
              <a:t>月</a:t>
            </a:r>
            <a:r>
              <a:rPr lang="en-US" altLang="ja-JP" sz="2800" dirty="0">
                <a:solidFill>
                  <a:srgbClr val="000000"/>
                </a:solidFill>
                <a:latin typeface="Meiryo UI" panose="020B0604030504040204" pitchFamily="50" charset="-128"/>
                <a:ea typeface="Meiryo UI" panose="020B0604030504040204" pitchFamily="50" charset="-128"/>
              </a:rPr>
              <a:t>~4</a:t>
            </a:r>
            <a:r>
              <a:rPr lang="ja-JP" altLang="en-US" sz="2800" dirty="0">
                <a:solidFill>
                  <a:srgbClr val="000000"/>
                </a:solidFill>
                <a:latin typeface="Meiryo UI" panose="020B0604030504040204" pitchFamily="50" charset="-128"/>
                <a:ea typeface="Meiryo UI" panose="020B0604030504040204" pitchFamily="50" charset="-128"/>
              </a:rPr>
              <a:t>年</a:t>
            </a:r>
            <a:r>
              <a:rPr lang="en-US" altLang="ja-JP" sz="2800" dirty="0">
                <a:solidFill>
                  <a:srgbClr val="000000"/>
                </a:solidFill>
                <a:latin typeface="Meiryo UI" panose="020B0604030504040204" pitchFamily="50" charset="-128"/>
                <a:ea typeface="Meiryo UI" panose="020B0604030504040204" pitchFamily="50" charset="-128"/>
              </a:rPr>
              <a:t>3</a:t>
            </a:r>
            <a:r>
              <a:rPr lang="ja-JP" altLang="en-US" sz="2800" dirty="0">
                <a:solidFill>
                  <a:srgbClr val="000000"/>
                </a:solidFill>
                <a:latin typeface="Meiryo UI" panose="020B0604030504040204" pitchFamily="50" charset="-128"/>
                <a:ea typeface="Meiryo UI" panose="020B0604030504040204" pitchFamily="50" charset="-128"/>
              </a:rPr>
              <a:t>月</a:t>
            </a:r>
            <a:r>
              <a:rPr lang="ja-JP" altLang="en-US" sz="2800" dirty="0" smtClean="0">
                <a:solidFill>
                  <a:srgbClr val="000000"/>
                </a:solidFill>
                <a:latin typeface="Meiryo UI" panose="020B0604030504040204" pitchFamily="50" charset="-128"/>
                <a:ea typeface="Meiryo UI" panose="020B0604030504040204" pitchFamily="50" charset="-128"/>
              </a:rPr>
              <a:t>）</a:t>
            </a:r>
            <a:endParaRPr lang="ja-JP" altLang="en-US" sz="2800" dirty="0">
              <a:solidFill>
                <a:srgbClr val="000000"/>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8</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87998674"/>
              </p:ext>
            </p:extLst>
          </p:nvPr>
        </p:nvGraphicFramePr>
        <p:xfrm>
          <a:off x="983833" y="1179454"/>
          <a:ext cx="4427617" cy="4514397"/>
        </p:xfrm>
        <a:graphic>
          <a:graphicData uri="http://schemas.openxmlformats.org/drawingml/2006/table">
            <a:tbl>
              <a:tblPr/>
              <a:tblGrid>
                <a:gridCol w="1669425">
                  <a:extLst>
                    <a:ext uri="{9D8B030D-6E8A-4147-A177-3AD203B41FA5}">
                      <a16:colId xmlns:a16="http://schemas.microsoft.com/office/drawing/2014/main" val="4002467765"/>
                    </a:ext>
                  </a:extLst>
                </a:gridCol>
                <a:gridCol w="1379096">
                  <a:extLst>
                    <a:ext uri="{9D8B030D-6E8A-4147-A177-3AD203B41FA5}">
                      <a16:colId xmlns:a16="http://schemas.microsoft.com/office/drawing/2014/main" val="1002261621"/>
                    </a:ext>
                  </a:extLst>
                </a:gridCol>
                <a:gridCol w="1379096">
                  <a:extLst>
                    <a:ext uri="{9D8B030D-6E8A-4147-A177-3AD203B41FA5}">
                      <a16:colId xmlns:a16="http://schemas.microsoft.com/office/drawing/2014/main" val="3610998144"/>
                    </a:ext>
                  </a:extLst>
                </a:gridCol>
              </a:tblGrid>
              <a:tr h="404739">
                <a:tc>
                  <a:txBody>
                    <a:bodyPr/>
                    <a:lstStyle/>
                    <a:p>
                      <a:pPr algn="l" fontAlgn="ctr"/>
                      <a:endParaRPr lang="ja-JP" altLang="en-US" sz="2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大阪府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203418"/>
                  </a:ext>
                </a:extLst>
              </a:tr>
              <a:tr h="404739">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0796135"/>
                  </a:ext>
                </a:extLst>
              </a:tr>
              <a:tr h="404739">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1~10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2713488"/>
                  </a:ext>
                </a:extLst>
              </a:tr>
              <a:tr h="404739">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11~20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3110476"/>
                  </a:ext>
                </a:extLst>
              </a:tr>
              <a:tr h="404739">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21~30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8899641"/>
                  </a:ext>
                </a:extLst>
              </a:tr>
              <a:tr h="404739">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31~40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5569992"/>
                  </a:ext>
                </a:extLst>
              </a:tr>
              <a:tr h="420306">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41~50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8558791"/>
                  </a:ext>
                </a:extLst>
              </a:tr>
              <a:tr h="420306">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51~100</a:t>
                      </a:r>
                      <a:r>
                        <a:rPr lang="ja-JP" altLang="en-US" sz="2400" b="0" i="0" u="none" strike="noStrike">
                          <a:solidFill>
                            <a:srgbClr val="000000"/>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5214463"/>
                  </a:ext>
                </a:extLst>
              </a:tr>
              <a:tr h="420306">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101</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件以上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2882567"/>
                  </a:ext>
                </a:extLst>
              </a:tr>
              <a:tr h="420306">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合計件数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9,104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885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552827"/>
                  </a:ext>
                </a:extLst>
              </a:tr>
              <a:tr h="404739">
                <a:tc>
                  <a:txBody>
                    <a:bodyPr/>
                    <a:lstStyle/>
                    <a:p>
                      <a:pPr algn="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平均件数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750037"/>
                  </a:ext>
                </a:extLst>
              </a:tr>
            </a:tbl>
          </a:graphicData>
        </a:graphic>
      </p:graphicFrame>
      <p:sp>
        <p:nvSpPr>
          <p:cNvPr id="7" name="テキスト ボックス 6"/>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6215921" y="1179454"/>
            <a:ext cx="5265289" cy="4514397"/>
          </a:xfrm>
          <a:prstGeom prst="rect">
            <a:avLst/>
          </a:prstGeom>
        </p:spPr>
      </p:pic>
      <p:sp>
        <p:nvSpPr>
          <p:cNvPr id="8" name="テキスト ボックス 7"/>
          <p:cNvSpPr txBox="1"/>
          <p:nvPr/>
        </p:nvSpPr>
        <p:spPr>
          <a:xfrm>
            <a:off x="2653259" y="717789"/>
            <a:ext cx="2923082" cy="461665"/>
          </a:xfrm>
          <a:prstGeom prst="rect">
            <a:avLst/>
          </a:prstGeom>
          <a:noFill/>
        </p:spPr>
        <p:txBody>
          <a:bodyPr wrap="square" rtlCol="0">
            <a:spAutoFit/>
          </a:bodyPr>
          <a:lstStyle/>
          <a:p>
            <a:r>
              <a:rPr kumimoji="1" lang="en-US" altLang="ja-JP" sz="2400" dirty="0" smtClean="0">
                <a:latin typeface="Meiryo UI" panose="020B0604030504040204" pitchFamily="50" charset="-128"/>
                <a:ea typeface="Meiryo UI" panose="020B0604030504040204" pitchFamily="50" charset="-128"/>
              </a:rPr>
              <a:t>(853</a:t>
            </a:r>
            <a:r>
              <a:rPr kumimoji="1" lang="ja-JP" altLang="en-US" sz="2400" dirty="0" smtClean="0">
                <a:latin typeface="Meiryo UI" panose="020B0604030504040204" pitchFamily="50" charset="-128"/>
                <a:ea typeface="Meiryo UI" panose="020B0604030504040204" pitchFamily="50" charset="-128"/>
              </a:rPr>
              <a:t>件）（</a:t>
            </a:r>
            <a:r>
              <a:rPr kumimoji="1" lang="en-US" altLang="ja-JP" sz="2400" dirty="0" smtClean="0">
                <a:latin typeface="Meiryo UI" panose="020B0604030504040204" pitchFamily="50" charset="-128"/>
                <a:ea typeface="Meiryo UI" panose="020B0604030504040204" pitchFamily="50" charset="-128"/>
              </a:rPr>
              <a:t>75</a:t>
            </a:r>
            <a:r>
              <a:rPr kumimoji="1" lang="ja-JP" altLang="en-US" sz="2400" dirty="0" smtClean="0">
                <a:latin typeface="Meiryo UI" panose="020B0604030504040204" pitchFamily="50" charset="-128"/>
                <a:ea typeface="Meiryo UI" panose="020B0604030504040204" pitchFamily="50" charset="-128"/>
              </a:rPr>
              <a:t>件）</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25435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0052" y="-91456"/>
            <a:ext cx="10223292" cy="508026"/>
          </a:xfrm>
        </p:spPr>
        <p:txBody>
          <a:bodyPr>
            <a:noAutofit/>
          </a:bodyPr>
          <a:lstStyle/>
          <a:p>
            <a:pPr algn="ctr" fontAlgn="ctr"/>
            <a:r>
              <a:rPr lang="ja-JP" altLang="en-US" sz="2200" dirty="0">
                <a:solidFill>
                  <a:srgbClr val="000000"/>
                </a:solidFill>
                <a:latin typeface="Meiryo UI" panose="020B0604030504040204" pitchFamily="50" charset="-128"/>
                <a:ea typeface="Meiryo UI" panose="020B0604030504040204" pitchFamily="50" charset="-128"/>
              </a:rPr>
              <a:t>訪問診療を行っている患者及び家族への対応</a:t>
            </a:r>
            <a:r>
              <a:rPr lang="ja-JP" altLang="en-US" sz="2200" dirty="0" smtClean="0">
                <a:solidFill>
                  <a:srgbClr val="000000"/>
                </a:solidFill>
                <a:latin typeface="Meiryo UI" panose="020B0604030504040204" pitchFamily="50" charset="-128"/>
                <a:ea typeface="Meiryo UI" panose="020B0604030504040204" pitchFamily="50" charset="-128"/>
              </a:rPr>
              <a:t>で、困難</a:t>
            </a:r>
            <a:r>
              <a:rPr lang="en-US" altLang="ja-JP" sz="2200" dirty="0">
                <a:solidFill>
                  <a:srgbClr val="000000"/>
                </a:solidFill>
                <a:latin typeface="Meiryo UI" panose="020B0604030504040204" pitchFamily="50" charset="-128"/>
                <a:ea typeface="Meiryo UI" panose="020B0604030504040204" pitchFamily="50" charset="-128"/>
              </a:rPr>
              <a:t>/</a:t>
            </a:r>
            <a:r>
              <a:rPr lang="ja-JP" altLang="en-US" sz="2200" dirty="0">
                <a:solidFill>
                  <a:srgbClr val="000000"/>
                </a:solidFill>
                <a:latin typeface="Meiryo UI" panose="020B0604030504040204" pitchFamily="50" charset="-128"/>
                <a:ea typeface="Meiryo UI" panose="020B0604030504040204" pitchFamily="50" charset="-128"/>
              </a:rPr>
              <a:t>工夫していること（複数選択可）</a:t>
            </a:r>
          </a:p>
        </p:txBody>
      </p:sp>
      <p:sp>
        <p:nvSpPr>
          <p:cNvPr id="36" name="スライド番号プレースホルダー 3"/>
          <p:cNvSpPr>
            <a:spLocks noGrp="1"/>
          </p:cNvSpPr>
          <p:nvPr>
            <p:ph type="sldNum" sz="quarter" idx="12"/>
          </p:nvPr>
        </p:nvSpPr>
        <p:spPr>
          <a:xfrm>
            <a:off x="9448800" y="6492875"/>
            <a:ext cx="2743200" cy="365125"/>
          </a:xfrm>
        </p:spPr>
        <p:txBody>
          <a:bodyPr/>
          <a:lstStyle/>
          <a:p>
            <a:fld id="{13EAED08-85B4-4CFA-A101-33B5D37D21FD}" type="slidenum">
              <a:rPr kumimoji="1" lang="ja-JP" altLang="en-US" sz="2400" smtClean="0">
                <a:latin typeface="Meiryo UI" panose="020B0604030504040204" pitchFamily="50" charset="-128"/>
                <a:ea typeface="Meiryo UI" panose="020B0604030504040204" pitchFamily="50" charset="-128"/>
              </a:rPr>
              <a:t>9</a:t>
            </a:fld>
            <a:endParaRPr kumimoji="1" lang="ja-JP" altLang="en-US" sz="2400" dirty="0">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3373635572"/>
              </p:ext>
            </p:extLst>
          </p:nvPr>
        </p:nvGraphicFramePr>
        <p:xfrm>
          <a:off x="300000" y="538525"/>
          <a:ext cx="11592000" cy="3121200"/>
        </p:xfrm>
        <a:graphic>
          <a:graphicData uri="http://schemas.openxmlformats.org/drawingml/2006/table">
            <a:tbl>
              <a:tblPr/>
              <a:tblGrid>
                <a:gridCol w="8921240">
                  <a:extLst>
                    <a:ext uri="{9D8B030D-6E8A-4147-A177-3AD203B41FA5}">
                      <a16:colId xmlns:a16="http://schemas.microsoft.com/office/drawing/2014/main" val="4282001108"/>
                    </a:ext>
                  </a:extLst>
                </a:gridCol>
                <a:gridCol w="1335380">
                  <a:extLst>
                    <a:ext uri="{9D8B030D-6E8A-4147-A177-3AD203B41FA5}">
                      <a16:colId xmlns:a16="http://schemas.microsoft.com/office/drawing/2014/main" val="2615522872"/>
                    </a:ext>
                  </a:extLst>
                </a:gridCol>
                <a:gridCol w="1335380">
                  <a:extLst>
                    <a:ext uri="{9D8B030D-6E8A-4147-A177-3AD203B41FA5}">
                      <a16:colId xmlns:a16="http://schemas.microsoft.com/office/drawing/2014/main" val="1215767003"/>
                    </a:ext>
                  </a:extLst>
                </a:gridCol>
              </a:tblGrid>
              <a:tr h="390150">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大阪府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北河内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8082484"/>
                  </a:ext>
                </a:extLst>
              </a:tr>
              <a:tr h="390150">
                <a:tc>
                  <a:txBody>
                    <a:bodyPr/>
                    <a:lstStyle/>
                    <a:p>
                      <a:pPr algn="l"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家族に介護</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看護</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できるものがいない、時間が限られている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419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7839988"/>
                  </a:ext>
                </a:extLst>
              </a:tr>
              <a:tr h="390150">
                <a:tc>
                  <a:txBody>
                    <a:bodyPr/>
                    <a:lstStyle/>
                    <a:p>
                      <a:pPr algn="l"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患者と家族が病状や今後の見込みに関する理解ができていない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9524370"/>
                  </a:ext>
                </a:extLst>
              </a:tr>
              <a:tr h="390150">
                <a:tc>
                  <a:txBody>
                    <a:bodyPr/>
                    <a:lstStyle/>
                    <a:p>
                      <a:pPr algn="l"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本人や家族が医療に期待しすぎることが多い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253794"/>
                  </a:ext>
                </a:extLst>
              </a:tr>
              <a:tr h="390150">
                <a:tc>
                  <a:txBody>
                    <a:bodyPr/>
                    <a:lstStyle/>
                    <a:p>
                      <a:pPr algn="l"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家族の協力が得られにくく、連携がとりにくい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1050918"/>
                  </a:ext>
                </a:extLst>
              </a:tr>
              <a:tr h="390150">
                <a:tc>
                  <a:txBody>
                    <a:bodyPr/>
                    <a:lstStyle/>
                    <a:p>
                      <a:pPr algn="l"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患者と家族で治療や療養に関する希望が異なる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611980"/>
                  </a:ext>
                </a:extLst>
              </a:tr>
              <a:tr h="390150">
                <a:tc>
                  <a:txBody>
                    <a:bodyPr/>
                    <a:lstStyle/>
                    <a:p>
                      <a:pPr algn="l" fontAlgn="ctr"/>
                      <a:r>
                        <a:rPr lang="ja-JP" altLang="en-US" sz="2400" b="0" i="0" u="none" strike="noStrike">
                          <a:solidFill>
                            <a:srgbClr val="000000"/>
                          </a:solidFill>
                          <a:effectLst/>
                          <a:latin typeface="Meiryo UI" panose="020B0604030504040204" pitchFamily="50" charset="-128"/>
                          <a:ea typeface="Meiryo UI" panose="020B0604030504040204" pitchFamily="50" charset="-128"/>
                        </a:rPr>
                        <a:t>患者や家族からの緊急訪問の希望が多い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3463484"/>
                  </a:ext>
                </a:extLst>
              </a:tr>
              <a:tr h="390150">
                <a:tc>
                  <a:txBody>
                    <a:bodyPr/>
                    <a:lstStyle/>
                    <a:p>
                      <a:pPr algn="l"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a:solidFill>
                            <a:srgbClr val="000000"/>
                          </a:solidFill>
                          <a:effectLst/>
                          <a:latin typeface="Meiryo UI" panose="020B0604030504040204" pitchFamily="50" charset="-128"/>
                          <a:ea typeface="Meiryo UI" panose="020B0604030504040204" pitchFamily="50" charset="-128"/>
                        </a:rPr>
                        <a:t>114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200185"/>
                  </a:ext>
                </a:extLst>
              </a:tr>
            </a:tbl>
          </a:graphicData>
        </a:graphic>
      </p:graphicFrame>
      <p:sp>
        <p:nvSpPr>
          <p:cNvPr id="8" name="テキスト ボックス 7"/>
          <p:cNvSpPr txBox="1"/>
          <p:nvPr/>
        </p:nvSpPr>
        <p:spPr>
          <a:xfrm>
            <a:off x="3020493" y="6334780"/>
            <a:ext cx="8729271" cy="523220"/>
          </a:xfrm>
          <a:prstGeom prst="rect">
            <a:avLst/>
          </a:prstGeom>
          <a:noFill/>
        </p:spPr>
        <p:txBody>
          <a:bodyPr wrap="square" rtlCol="0">
            <a:spAutoFit/>
          </a:bodyPr>
          <a:lstStyle/>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北河内在宅医療懇話会「在宅</a:t>
            </a:r>
            <a:r>
              <a:rPr lang="ja-JP" altLang="en-US" sz="1400" dirty="0">
                <a:solidFill>
                  <a:schemeClr val="bg2">
                    <a:lumMod val="50000"/>
                  </a:schemeClr>
                </a:solidFill>
                <a:latin typeface="Meiryo UI" panose="020B0604030504040204" pitchFamily="50" charset="-128"/>
                <a:ea typeface="Meiryo UI" panose="020B0604030504040204" pitchFamily="50" charset="-128"/>
              </a:rPr>
              <a:t>医療</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府域版</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a:t>
            </a:r>
            <a:endParaRPr lang="en-US" altLang="ja-JP" sz="1400" dirty="0" smtClean="0">
              <a:solidFill>
                <a:schemeClr val="bg2">
                  <a:lumMod val="50000"/>
                </a:schemeClr>
              </a:solidFill>
              <a:latin typeface="Meiryo UI" panose="020B0604030504040204" pitchFamily="50" charset="-128"/>
              <a:ea typeface="Meiryo UI" panose="020B0604030504040204" pitchFamily="50" charset="-128"/>
            </a:endParaRPr>
          </a:p>
          <a:p>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　　　　　　          　　　　「在宅医療に関する実態調査（医科診療所）集計結果まとめ</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中間</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北河内二次医療圏</a:t>
            </a:r>
            <a:r>
              <a:rPr lang="en-US" altLang="ja-JP" sz="1400" dirty="0" smtClean="0">
                <a:solidFill>
                  <a:schemeClr val="bg2">
                    <a:lumMod val="50000"/>
                  </a:schemeClr>
                </a:solidFill>
                <a:latin typeface="Meiryo UI" panose="020B0604030504040204" pitchFamily="50" charset="-128"/>
                <a:ea typeface="Meiryo UI" panose="020B0604030504040204" pitchFamily="50" charset="-128"/>
              </a:rPr>
              <a:t>】</a:t>
            </a:r>
            <a:r>
              <a:rPr lang="ja-JP" altLang="en-US" sz="1400" dirty="0" smtClean="0">
                <a:solidFill>
                  <a:schemeClr val="bg2">
                    <a:lumMod val="50000"/>
                  </a:schemeClr>
                </a:solidFill>
                <a:latin typeface="Meiryo UI" panose="020B0604030504040204" pitchFamily="50" charset="-128"/>
                <a:ea typeface="Meiryo UI" panose="020B0604030504040204" pitchFamily="50" charset="-128"/>
              </a:rPr>
              <a:t>」</a:t>
            </a:r>
            <a:endParaRPr lang="ja-JP" altLang="en-US" sz="1400" dirty="0">
              <a:solidFill>
                <a:schemeClr val="bg2">
                  <a:lumMod val="50000"/>
                </a:schemeClr>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a:stretch>
            <a:fillRect/>
          </a:stretch>
        </p:blipFill>
        <p:spPr>
          <a:xfrm>
            <a:off x="300000" y="3707383"/>
            <a:ext cx="11592000" cy="2657957"/>
          </a:xfrm>
          <a:prstGeom prst="rect">
            <a:avLst/>
          </a:prstGeom>
        </p:spPr>
      </p:pic>
      <p:sp>
        <p:nvSpPr>
          <p:cNvPr id="9" name="テキスト ボックス 8"/>
          <p:cNvSpPr txBox="1"/>
          <p:nvPr/>
        </p:nvSpPr>
        <p:spPr>
          <a:xfrm>
            <a:off x="9448800" y="226324"/>
            <a:ext cx="2300964" cy="369332"/>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(853</a:t>
            </a:r>
            <a:r>
              <a:rPr kumimoji="1" lang="ja-JP" altLang="en-US" dirty="0" smtClean="0">
                <a:latin typeface="Meiryo UI" panose="020B0604030504040204" pitchFamily="50" charset="-128"/>
                <a:ea typeface="Meiryo UI" panose="020B0604030504040204" pitchFamily="50" charset="-128"/>
              </a:rPr>
              <a:t>件） （</a:t>
            </a:r>
            <a:r>
              <a:rPr kumimoji="1" lang="en-US" altLang="ja-JP" dirty="0" smtClean="0">
                <a:latin typeface="Meiryo UI" panose="020B0604030504040204" pitchFamily="50" charset="-128"/>
                <a:ea typeface="Meiryo UI" panose="020B0604030504040204" pitchFamily="50" charset="-128"/>
              </a:rPr>
              <a:t>75</a:t>
            </a:r>
            <a:r>
              <a:rPr kumimoji="1" lang="ja-JP" altLang="en-US" dirty="0" smtClean="0">
                <a:latin typeface="Meiryo UI" panose="020B0604030504040204" pitchFamily="50" charset="-128"/>
                <a:ea typeface="Meiryo UI" panose="020B0604030504040204" pitchFamily="50" charset="-128"/>
              </a:rPr>
              <a:t>件）</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56805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1745</Words>
  <Application>Microsoft Office PowerPoint</Application>
  <PresentationFormat>ワイド画面</PresentationFormat>
  <Paragraphs>468</Paragraphs>
  <Slides>10</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游ゴシック</vt:lpstr>
      <vt:lpstr>游ゴシック Light</vt:lpstr>
      <vt:lpstr>Arial</vt:lpstr>
      <vt:lpstr>Office テーマ</vt:lpstr>
      <vt:lpstr>在宅医療（訪問診療・往診）に関する実態調査結果</vt:lpstr>
      <vt:lpstr>調査の概要:在宅医療(訪問診療・往診）に関する実態調査【医科診療所】</vt:lpstr>
      <vt:lpstr>併設施設・併設事業所（複数選択可）</vt:lpstr>
      <vt:lpstr>高齢者の入居施設等（有料老人ホーム、サ高住含む）</vt:lpstr>
      <vt:lpstr>協力医療機関となっている各施設の数（複数選択可）</vt:lpstr>
      <vt:lpstr>訪問診療件数(居宅）</vt:lpstr>
      <vt:lpstr>訪問診療件数(施設）</vt:lpstr>
      <vt:lpstr>看取り患者数(令和3年4月~4年3月）</vt:lpstr>
      <vt:lpstr>訪問診療を行っている患者及び家族への対応で、困難/工夫していること（複数選択可）</vt:lpstr>
      <vt:lpstr>他機関との連携に関する課題（複数選択可)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2023-02-03T07:10:00Z</dcterms:created>
  <dcterms:modified xsi:type="dcterms:W3CDTF">2023-02-03T07:10:05Z</dcterms:modified>
</cp:coreProperties>
</file>