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sldIdLst>
    <p:sldId id="394" r:id="rId2"/>
    <p:sldId id="391" r:id="rId3"/>
    <p:sldId id="392" r:id="rId4"/>
    <p:sldId id="365" r:id="rId5"/>
    <p:sldId id="367" r:id="rId6"/>
    <p:sldId id="400" r:id="rId7"/>
    <p:sldId id="375" r:id="rId8"/>
    <p:sldId id="398" r:id="rId9"/>
    <p:sldId id="395" r:id="rId10"/>
    <p:sldId id="380" r:id="rId11"/>
    <p:sldId id="402" r:id="rId12"/>
    <p:sldId id="404" r:id="rId13"/>
    <p:sldId id="370" r:id="rId14"/>
    <p:sldId id="403" r:id="rId15"/>
    <p:sldId id="371" r:id="rId16"/>
    <p:sldId id="384" r:id="rId17"/>
    <p:sldId id="387" r:id="rId18"/>
    <p:sldId id="393" r:id="rId19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2" userDrawn="1">
          <p15:clr>
            <a:srgbClr val="A4A3A4"/>
          </p15:clr>
        </p15:guide>
        <p15:guide id="2" pos="2196" userDrawn="1">
          <p15:clr>
            <a:srgbClr val="A4A3A4"/>
          </p15:clr>
        </p15:guide>
        <p15:guide id="3" orient="horz" pos="3129" userDrawn="1">
          <p15:clr>
            <a:srgbClr val="A4A3A4"/>
          </p15:clr>
        </p15:guide>
        <p15:guide id="4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CC99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4" autoAdjust="0"/>
    <p:restoredTop sz="94434" autoAdjust="0"/>
  </p:normalViewPr>
  <p:slideViewPr>
    <p:cSldViewPr>
      <p:cViewPr varScale="1">
        <p:scale>
          <a:sx n="74" d="100"/>
          <a:sy n="74" d="100"/>
        </p:scale>
        <p:origin x="97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6"/>
      </p:cViewPr>
      <p:guideLst>
        <p:guide orient="horz" pos="3182"/>
        <p:guide pos="2196"/>
        <p:guide orient="horz" pos="3129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4926764-E0A0-440E-B105-B273713B44E2}" type="datetimeFigureOut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6"/>
            <a:ext cx="5445124" cy="4471988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F785A9E-78F0-4974-B2C8-77435738FC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9151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73AF55-D6EE-4D0B-A6CB-8B848DCCB928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247" eaLnBrk="1" hangingPunct="1">
              <a:spcBef>
                <a:spcPct val="0"/>
              </a:spcBef>
              <a:defRPr/>
            </a:pPr>
            <a:endParaRPr lang="en-US" altLang="ja-JP" i="0" dirty="0" smtClean="0">
              <a:latin typeface="+mn-ea"/>
              <a:ea typeface="+mn-ea"/>
            </a:endParaRPr>
          </a:p>
        </p:txBody>
      </p:sp>
      <p:sp>
        <p:nvSpPr>
          <p:cNvPr id="55299" name="スライド番号プレースホルダー 3"/>
          <p:cNvSpPr txBox="1">
            <a:spLocks noGrp="1"/>
          </p:cNvSpPr>
          <p:nvPr/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>
              <a:defRPr/>
            </a:pPr>
            <a:fld id="{8404A299-2ED4-4C2C-9F1E-3DD7D5B4E98A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10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247" eaLnBrk="1" hangingPunct="1">
              <a:spcBef>
                <a:spcPct val="0"/>
              </a:spcBef>
              <a:defRPr/>
            </a:pPr>
            <a:endParaRPr lang="en-US" altLang="ja-JP" i="0" dirty="0" smtClean="0">
              <a:latin typeface="+mn-ea"/>
              <a:ea typeface="+mn-ea"/>
            </a:endParaRPr>
          </a:p>
        </p:txBody>
      </p:sp>
      <p:sp>
        <p:nvSpPr>
          <p:cNvPr id="55299" name="スライド番号プレースホルダー 3"/>
          <p:cNvSpPr txBox="1">
            <a:spLocks noGrp="1"/>
          </p:cNvSpPr>
          <p:nvPr/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>
              <a:defRPr/>
            </a:pPr>
            <a:fld id="{8404A299-2ED4-4C2C-9F1E-3DD7D5B4E98A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11</a:t>
            </a:fld>
            <a:endParaRPr lang="en-US" altLang="ja-JP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9574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/>
          </a:p>
        </p:txBody>
      </p:sp>
      <p:sp>
        <p:nvSpPr>
          <p:cNvPr id="55299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84D0AA-1865-4377-A4F5-C1902FBD4D6F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0271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/>
          </a:p>
          <a:p>
            <a:pPr eaLnBrk="1" hangingPunct="1">
              <a:spcBef>
                <a:spcPct val="0"/>
              </a:spcBef>
            </a:pPr>
            <a:endParaRPr lang="en-US" altLang="ja-JP" dirty="0"/>
          </a:p>
        </p:txBody>
      </p:sp>
      <p:sp>
        <p:nvSpPr>
          <p:cNvPr id="55299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84D0AA-1865-4377-A4F5-C1902FBD4D6F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247" eaLnBrk="1" hangingPunct="1">
              <a:spcBef>
                <a:spcPct val="0"/>
              </a:spcBef>
              <a:defRPr/>
            </a:pPr>
            <a:endParaRPr lang="en-US" altLang="ja-JP" dirty="0">
              <a:latin typeface="+mn-ea"/>
              <a:ea typeface="+mn-ea"/>
            </a:endParaRPr>
          </a:p>
        </p:txBody>
      </p:sp>
      <p:sp>
        <p:nvSpPr>
          <p:cNvPr id="55299" name="スライド番号プレースホルダー 3"/>
          <p:cNvSpPr txBox="1">
            <a:spLocks noGrp="1"/>
          </p:cNvSpPr>
          <p:nvPr/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>
              <a:defRPr/>
            </a:pPr>
            <a:fld id="{45F40CC6-EF54-4235-95D8-A78D0ECED4EE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14</a:t>
            </a:fld>
            <a:endParaRPr lang="en-US" altLang="ja-JP" sz="120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43443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247" eaLnBrk="1" hangingPunct="1">
              <a:spcBef>
                <a:spcPct val="0"/>
              </a:spcBef>
              <a:defRPr/>
            </a:pPr>
            <a:endParaRPr lang="en-US" altLang="ja-JP" dirty="0">
              <a:latin typeface="+mn-ea"/>
              <a:ea typeface="+mn-ea"/>
            </a:endParaRPr>
          </a:p>
        </p:txBody>
      </p:sp>
      <p:sp>
        <p:nvSpPr>
          <p:cNvPr id="55299" name="スライド番号プレースホルダー 3"/>
          <p:cNvSpPr txBox="1">
            <a:spLocks noGrp="1"/>
          </p:cNvSpPr>
          <p:nvPr/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13" rIns="91425" bIns="45713" anchor="b"/>
          <a:lstStyle/>
          <a:p>
            <a:pPr algn="r">
              <a:defRPr/>
            </a:pPr>
            <a:fld id="{45F40CC6-EF54-4235-95D8-A78D0ECED4EE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15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785A9E-78F0-4974-B2C8-77435738FC51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53791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47">
              <a:defRPr/>
            </a:pPr>
            <a:endParaRPr lang="ja-JP" altLang="en-US" b="0" i="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785A9E-78F0-4974-B2C8-77435738FC51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47760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47">
              <a:defRPr/>
            </a:pPr>
            <a:fld id="{6F785A9E-78F0-4974-B2C8-77435738FC51}" type="slidenum"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defTabSz="914247">
                <a:defRPr/>
              </a:pPr>
              <a:t>18</a:t>
            </a:fld>
            <a:endParaRPr lang="ja-JP" altLang="en-US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432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5988" y="742950"/>
            <a:ext cx="4975225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653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785A9E-78F0-4974-B2C8-77435738FC51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124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z="10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8915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7D01EC-D617-42BB-AB79-11D723608B95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247">
              <a:defRPr/>
            </a:pPr>
            <a:fld id="{6F785A9E-78F0-4974-B2C8-77435738FC51}" type="slidenum"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defTabSz="914247">
                <a:defRPr/>
              </a:pPr>
              <a:t>5</a:t>
            </a:fld>
            <a:endParaRPr lang="ja-JP" altLang="en-US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553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u="sng" dirty="0">
              <a:solidFill>
                <a:srgbClr val="000000"/>
              </a:solidFill>
            </a:endParaRPr>
          </a:p>
        </p:txBody>
      </p:sp>
      <p:sp>
        <p:nvSpPr>
          <p:cNvPr id="4301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27E74-CDAF-4D61-AEDF-CFFB42419D02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6356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u="sng" dirty="0">
              <a:solidFill>
                <a:srgbClr val="000000"/>
              </a:solidFill>
            </a:endParaRPr>
          </a:p>
        </p:txBody>
      </p:sp>
      <p:sp>
        <p:nvSpPr>
          <p:cNvPr id="4301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27E74-CDAF-4D61-AEDF-CFFB42419D02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6758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0F0240B-7350-46ED-94FD-C6AA55DF193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257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6758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0F0240B-7350-46ED-94FD-C6AA55DF193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E0D7-F10F-4306-82E9-750CEB3FE93E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3B1D9-9114-4278-BB54-15CE32B535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34984-E997-4AA5-B24A-B4BA1BD965B3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8996A-37B9-4A4A-9D96-95EA9E55B9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D42A8-AE35-4AFC-961B-21AB33E855BA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E2DB-76A0-4163-B5EE-680FFBE436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0BA3A-E606-4520-B401-E128C94D9352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A7FC-3431-4327-A019-EE93AA799B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6F81-D489-4861-ADFF-421886C7E5DA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80D3B-0B1C-4400-8DE6-268D7FBF8D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0500F-E679-4832-B5B8-0114096999FD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D15AF-2FB4-4A6C-875B-40D75C9834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D6E81-6DC9-4411-AA23-6A702CBFA2AE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DBD46-8677-4C2B-8FEB-E061ACB421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BB12-1053-4F33-B427-898B906E7AD4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79D1E-0776-42ED-A7AF-B21EE37216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E29F0-E512-47A9-AA20-4759718CB601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96C3-07A1-422F-87CA-1A898C3775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398A8-30A5-4808-9B79-E88DDBFD938D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844B5-7B4A-40D2-BA61-379A88E0F5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447DB-B4E9-4DE0-BFEB-1791D57AC501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9B03B-CD95-47EC-9302-9114477510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53F47AF-ABF1-4501-A96A-072798663732}" type="datetime1">
              <a:rPr lang="ja-JP" altLang="en-US"/>
              <a:pPr>
                <a:defRPr/>
              </a:pPr>
              <a:t>2020/9/30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C43983-0626-4AAF-9694-BF6154DDAC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jpeg"/><Relationship Id="rId3" Type="http://schemas.openxmlformats.org/officeDocument/2006/relationships/image" Target="../media/image1.wmf"/><Relationship Id="rId21" Type="http://schemas.openxmlformats.org/officeDocument/2006/relationships/image" Target="../media/image19.wmf"/><Relationship Id="rId7" Type="http://schemas.openxmlformats.org/officeDocument/2006/relationships/image" Target="../media/image5.wmf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jpe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24" Type="http://schemas.openxmlformats.org/officeDocument/2006/relationships/image" Target="../media/image22.wmf"/><Relationship Id="rId5" Type="http://schemas.openxmlformats.org/officeDocument/2006/relationships/image" Target="../media/image3.wmf"/><Relationship Id="rId15" Type="http://schemas.openxmlformats.org/officeDocument/2006/relationships/image" Target="../media/image13.wmf"/><Relationship Id="rId23" Type="http://schemas.openxmlformats.org/officeDocument/2006/relationships/image" Target="../media/image21.pn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2.wmf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179512" y="1412875"/>
            <a:ext cx="8784976" cy="2166938"/>
          </a:xfrm>
        </p:spPr>
        <p:txBody>
          <a:bodyPr/>
          <a:lstStyle/>
          <a:p>
            <a:r>
              <a:rPr lang="ja-JP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北河内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二次医療</a:t>
            </a:r>
            <a:r>
              <a:rPr lang="ja-JP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圏における</a:t>
            </a: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救急医療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体制について</a:t>
            </a: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ORION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データ分析結果からみた現状～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1619672" y="4653756"/>
            <a:ext cx="6984579" cy="719460"/>
          </a:xfrm>
        </p:spPr>
        <p:txBody>
          <a:bodyPr/>
          <a:lstStyle/>
          <a:p>
            <a:pPr algn="r" eaLnBrk="1" hangingPunct="1"/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令和２年度　北河内地域救急メディカルコントロール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　資料</a:t>
            </a:r>
          </a:p>
          <a:p>
            <a:pPr algn="r" eaLnBrk="1" hangingPunct="1"/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830888" y="6356350"/>
            <a:ext cx="2133600" cy="365125"/>
          </a:xfrm>
        </p:spPr>
        <p:txBody>
          <a:bodyPr/>
          <a:lstStyle/>
          <a:p>
            <a:pPr>
              <a:defRPr/>
            </a:pPr>
            <a:fld id="{ED9CE7B8-EC22-480F-98FB-8B676EE80707}" type="slidenum">
              <a:rPr lang="ja-JP" altLang="en-US" sz="320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ja-JP" altLang="en-US" sz="3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6948488" y="765175"/>
            <a:ext cx="143986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dirty="0" smtClean="0">
                <a:solidFill>
                  <a:prstClr val="black"/>
                </a:solidFill>
              </a:rPr>
              <a:t>資料９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843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タイトル 1"/>
          <p:cNvSpPr>
            <a:spLocks noGrp="1"/>
          </p:cNvSpPr>
          <p:nvPr>
            <p:ph type="title" idx="4294967295"/>
          </p:nvPr>
        </p:nvSpPr>
        <p:spPr>
          <a:xfrm>
            <a:off x="179388" y="188913"/>
            <a:ext cx="8785225" cy="1002506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年齢区分別・転帰別・搬送件数のうち、現場滞在時間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7" name="スライド番号プレースホルダー 6"/>
          <p:cNvSpPr txBox="1">
            <a:spLocks noGrp="1"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63C54C2-9143-48DC-9B87-5855DF8280A2}" type="slidenum">
              <a:rPr lang="ja-JP" altLang="en-US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ja-JP" altLang="en-US" sz="3200" dirty="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3529" y="1134070"/>
            <a:ext cx="8424936" cy="566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現場</a:t>
            </a:r>
            <a:r>
              <a:rPr lang="ja-JP" altLang="en-US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滞在が長いのは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40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64</a:t>
            </a:r>
            <a:r>
              <a:rPr lang="ja-JP" altLang="en-US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の外来のみ、</a:t>
            </a:r>
            <a:r>
              <a:rPr lang="en-US" altLang="ja-JP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74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</a:t>
            </a:r>
            <a:r>
              <a:rPr lang="ja-JP" altLang="en-US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転院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18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64</a:t>
            </a:r>
            <a:r>
              <a:rPr lang="ja-JP" altLang="en-US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歳の受診せず。</a:t>
            </a:r>
            <a:endParaRPr lang="ja-JP" altLang="en-US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28800"/>
            <a:ext cx="8592602" cy="515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078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タイトル 1"/>
          <p:cNvSpPr>
            <a:spLocks noGrp="1"/>
          </p:cNvSpPr>
          <p:nvPr>
            <p:ph type="title" idx="4294967295"/>
          </p:nvPr>
        </p:nvSpPr>
        <p:spPr>
          <a:xfrm>
            <a:off x="179388" y="188913"/>
            <a:ext cx="8785225" cy="1002506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年齢区分別・転帰別・搬送件数のうち、現場滞在時間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（令和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元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7" name="スライド番号プレースホルダー 6"/>
          <p:cNvSpPr txBox="1">
            <a:spLocks noGrp="1"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63C54C2-9143-48DC-9B87-5855DF8280A2}" type="slidenum">
              <a:rPr lang="ja-JP" altLang="en-US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ja-JP" altLang="en-US" sz="3200" dirty="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11311" y="1191419"/>
            <a:ext cx="8137153" cy="566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現場</a:t>
            </a:r>
            <a:r>
              <a:rPr lang="ja-JP" altLang="en-US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滞在が長いのは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、１～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17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歳、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65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74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</a:t>
            </a:r>
            <a:r>
              <a:rPr lang="ja-JP" altLang="en-US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転院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40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64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</a:t>
            </a:r>
            <a:r>
              <a:rPr lang="ja-JP" altLang="en-US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受診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せず。</a:t>
            </a:r>
            <a:endParaRPr lang="ja-JP" altLang="en-US" sz="2000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1700808"/>
            <a:ext cx="8641084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34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3D6A4A55-D8C4-43C6-B701-308FA84CA1E2}" type="slidenum">
              <a:rPr lang="ja-JP" altLang="en-US" sz="3200" smtClean="0"/>
              <a:pPr>
                <a:defRPr/>
              </a:pPr>
              <a:t>12</a:t>
            </a:fld>
            <a:endParaRPr lang="ja-JP" altLang="en-US" sz="3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619546" y="908720"/>
            <a:ext cx="7056909" cy="566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連絡回数が多いのは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歳～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17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歳、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40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64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歳の転院。</a:t>
            </a:r>
            <a:endParaRPr lang="en-US" altLang="ja-JP" sz="2000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 idx="4294967295"/>
          </p:nvPr>
        </p:nvSpPr>
        <p:spPr>
          <a:xfrm>
            <a:off x="186236" y="129522"/>
            <a:ext cx="8785225" cy="779198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年齢区分別・転帰別・搬送件数のうち、連絡回数４回以上の件数、割合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236" y="1420084"/>
            <a:ext cx="8490219" cy="52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7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3D6A4A55-D8C4-43C6-B701-308FA84CA1E2}" type="slidenum">
              <a:rPr lang="ja-JP" altLang="en-US" sz="3200" smtClean="0"/>
              <a:pPr>
                <a:defRPr/>
              </a:pPr>
              <a:t>13</a:t>
            </a:fld>
            <a:endParaRPr lang="ja-JP" altLang="en-US" sz="3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326960" y="908720"/>
            <a:ext cx="7056909" cy="566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連絡回数が多いのは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歳～</a:t>
            </a:r>
            <a:r>
              <a:rPr lang="en-US" altLang="ja-JP" sz="20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歳の転院、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18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en-US" altLang="ja-JP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39</a:t>
            </a:r>
            <a:r>
              <a:rPr lang="ja-JP" altLang="en-US" sz="20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歳の死亡。</a:t>
            </a:r>
            <a:endParaRPr lang="en-US" altLang="ja-JP" sz="2000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 idx="4294967295"/>
          </p:nvPr>
        </p:nvSpPr>
        <p:spPr>
          <a:xfrm>
            <a:off x="186236" y="129522"/>
            <a:ext cx="8785225" cy="779198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年齢区分別・転帰別・搬送件数のうち、連絡回数４回以上の件数、割合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（令和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元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237" y="1475458"/>
            <a:ext cx="8634235" cy="52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5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タイトル 1"/>
          <p:cNvSpPr>
            <a:spLocks noGrp="1"/>
          </p:cNvSpPr>
          <p:nvPr>
            <p:ph type="title" idx="4294967295"/>
          </p:nvPr>
        </p:nvSpPr>
        <p:spPr>
          <a:xfrm>
            <a:off x="179388" y="116632"/>
            <a:ext cx="8785225" cy="6477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区分別・疾患別搬送件数のうち、現場滞在時間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75607" name="テキスト ボックス 2"/>
          <p:cNvSpPr txBox="1">
            <a:spLocks noChangeArrowheads="1"/>
          </p:cNvSpPr>
          <p:nvPr/>
        </p:nvSpPr>
        <p:spPr bwMode="auto">
          <a:xfrm>
            <a:off x="971600" y="692696"/>
            <a:ext cx="7632774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現場滞在時間が長いのは、「吐下血・消化管出血」「外傷」で多い。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118920" y="6492875"/>
            <a:ext cx="2133600" cy="365125"/>
          </a:xfrm>
        </p:spPr>
        <p:txBody>
          <a:bodyPr/>
          <a:lstStyle/>
          <a:p>
            <a:pPr>
              <a:defRPr/>
            </a:pPr>
            <a:fld id="{3D6A4A55-D8C4-43C6-B701-308FA84CA1E2}" type="slidenum">
              <a:rPr lang="ja-JP" altLang="en-US" sz="3200" smtClean="0"/>
              <a:pPr>
                <a:defRPr/>
              </a:pPr>
              <a:t>14</a:t>
            </a:fld>
            <a:endParaRPr lang="ja-JP" altLang="en-US" sz="32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1043000"/>
            <a:ext cx="8641084" cy="5154798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79388" y="6309320"/>
            <a:ext cx="8424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＊吐下血・消化管出血の搬送先は</a:t>
            </a:r>
            <a:r>
              <a:rPr lang="en-US" altLang="ja-JP" sz="1400" dirty="0" smtClean="0"/>
              <a:t>33</a:t>
            </a:r>
            <a:r>
              <a:rPr lang="ja-JP" altLang="en-US" sz="1400" dirty="0" smtClean="0"/>
              <a:t>医療機関</a:t>
            </a:r>
            <a:r>
              <a:rPr lang="en-US" altLang="ja-JP" sz="1400" dirty="0" smtClean="0"/>
              <a:t>627</a:t>
            </a:r>
            <a:r>
              <a:rPr lang="ja-JP" altLang="en-US" sz="1400" dirty="0" smtClean="0"/>
              <a:t>件、外傷のうち四肢</a:t>
            </a:r>
            <a:r>
              <a:rPr lang="ja-JP" altLang="en-US" sz="1400" dirty="0"/>
              <a:t>外傷の搬送先は</a:t>
            </a:r>
            <a:r>
              <a:rPr lang="en-US" altLang="ja-JP" sz="1400" dirty="0"/>
              <a:t>40</a:t>
            </a:r>
            <a:r>
              <a:rPr lang="ja-JP" altLang="en-US" sz="1400" dirty="0"/>
              <a:t>医療機関</a:t>
            </a:r>
            <a:r>
              <a:rPr lang="en-US" altLang="ja-JP" sz="1400" dirty="0"/>
              <a:t>3,405</a:t>
            </a:r>
            <a:r>
              <a:rPr lang="ja-JP" altLang="en-US" sz="1400" dirty="0"/>
              <a:t>件</a:t>
            </a:r>
          </a:p>
          <a:p>
            <a:r>
              <a:rPr lang="ja-JP" altLang="en-US" sz="1400" dirty="0" smtClean="0"/>
              <a:t>　　四肢以外</a:t>
            </a:r>
            <a:r>
              <a:rPr lang="ja-JP" altLang="en-US" sz="1400" dirty="0"/>
              <a:t>の</a:t>
            </a:r>
            <a:r>
              <a:rPr lang="ja-JP" altLang="en-US" sz="1400" dirty="0" smtClean="0"/>
              <a:t>外傷の搬送先は</a:t>
            </a:r>
            <a:r>
              <a:rPr lang="en-US" altLang="ja-JP" sz="1400" dirty="0" smtClean="0"/>
              <a:t>39</a:t>
            </a:r>
            <a:r>
              <a:rPr lang="ja-JP" altLang="en-US" sz="1400" dirty="0" smtClean="0"/>
              <a:t>医療機関</a:t>
            </a:r>
            <a:r>
              <a:rPr lang="en-US" altLang="ja-JP" sz="1400" dirty="0" smtClean="0"/>
              <a:t>11,461</a:t>
            </a:r>
            <a:r>
              <a:rPr lang="ja-JP" altLang="en-US" sz="1400" dirty="0" smtClean="0"/>
              <a:t>件。　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11924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タイトル 1"/>
          <p:cNvSpPr>
            <a:spLocks noGrp="1"/>
          </p:cNvSpPr>
          <p:nvPr>
            <p:ph type="title" idx="4294967295"/>
          </p:nvPr>
        </p:nvSpPr>
        <p:spPr>
          <a:xfrm>
            <a:off x="179388" y="116632"/>
            <a:ext cx="8785225" cy="6477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区分別・疾患別搬送件数のうち、現場滞在時間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分以上の件数、割合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/>
            </a:r>
            <a:b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（令和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元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75607" name="テキスト ボックス 2"/>
          <p:cNvSpPr txBox="1">
            <a:spLocks noChangeArrowheads="1"/>
          </p:cNvSpPr>
          <p:nvPr/>
        </p:nvSpPr>
        <p:spPr bwMode="auto">
          <a:xfrm>
            <a:off x="971600" y="692696"/>
            <a:ext cx="7632774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現場滞在時間が長いのは、「吐下血・消化管出血」「外傷」で多い。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118920" y="6492875"/>
            <a:ext cx="2133600" cy="365125"/>
          </a:xfrm>
        </p:spPr>
        <p:txBody>
          <a:bodyPr/>
          <a:lstStyle/>
          <a:p>
            <a:pPr>
              <a:defRPr/>
            </a:pPr>
            <a:fld id="{3D6A4A55-D8C4-43C6-B701-308FA84CA1E2}" type="slidenum">
              <a:rPr lang="ja-JP" altLang="en-US" sz="3200" smtClean="0"/>
              <a:pPr>
                <a:defRPr/>
              </a:pPr>
              <a:t>15</a:t>
            </a:fld>
            <a:endParaRPr lang="ja-JP" altLang="en-US" sz="3200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1059409"/>
            <a:ext cx="8569076" cy="5138389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79388" y="6309320"/>
            <a:ext cx="8424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＊吐下血・消化管出血の搬送先は</a:t>
            </a:r>
            <a:r>
              <a:rPr lang="en-US" altLang="ja-JP" sz="1400" dirty="0"/>
              <a:t>33</a:t>
            </a:r>
            <a:r>
              <a:rPr lang="ja-JP" altLang="en-US" sz="1400" dirty="0"/>
              <a:t>医療</a:t>
            </a:r>
            <a:r>
              <a:rPr lang="ja-JP" altLang="en-US" sz="1400" dirty="0" smtClean="0"/>
              <a:t>機関</a:t>
            </a:r>
            <a:r>
              <a:rPr lang="en-US" altLang="ja-JP" sz="1400" dirty="0"/>
              <a:t>704</a:t>
            </a:r>
            <a:r>
              <a:rPr lang="ja-JP" altLang="en-US" sz="1400" dirty="0" smtClean="0"/>
              <a:t>件</a:t>
            </a:r>
            <a:r>
              <a:rPr lang="ja-JP" altLang="en-US" sz="1400" dirty="0"/>
              <a:t>、外傷のうち四肢外傷の搬送先は</a:t>
            </a:r>
            <a:r>
              <a:rPr lang="en-US" altLang="ja-JP" sz="1400" dirty="0"/>
              <a:t>40</a:t>
            </a:r>
            <a:r>
              <a:rPr lang="ja-JP" altLang="en-US" sz="1400" dirty="0"/>
              <a:t>医療</a:t>
            </a:r>
            <a:r>
              <a:rPr lang="ja-JP" altLang="en-US" sz="1400" dirty="0" smtClean="0"/>
              <a:t>機関</a:t>
            </a:r>
            <a:r>
              <a:rPr lang="en-US" altLang="ja-JP" sz="1400" dirty="0"/>
              <a:t>3,597</a:t>
            </a:r>
            <a:r>
              <a:rPr lang="ja-JP" altLang="en-US" sz="1400" dirty="0" smtClean="0"/>
              <a:t>件</a:t>
            </a:r>
            <a:endParaRPr lang="ja-JP" altLang="en-US" sz="1400" dirty="0"/>
          </a:p>
          <a:p>
            <a:r>
              <a:rPr lang="ja-JP" altLang="en-US" sz="1400" dirty="0"/>
              <a:t>　　四肢以外の外傷の搬送先は</a:t>
            </a:r>
            <a:r>
              <a:rPr lang="en-US" altLang="ja-JP" sz="1400" dirty="0"/>
              <a:t>39</a:t>
            </a:r>
            <a:r>
              <a:rPr lang="ja-JP" altLang="en-US" sz="1400" dirty="0"/>
              <a:t>医療</a:t>
            </a:r>
            <a:r>
              <a:rPr lang="ja-JP" altLang="en-US" sz="1400" dirty="0" smtClean="0"/>
              <a:t>機関</a:t>
            </a:r>
            <a:r>
              <a:rPr lang="en-US" altLang="ja-JP" sz="1400" dirty="0"/>
              <a:t>11,442</a:t>
            </a:r>
            <a:r>
              <a:rPr lang="ja-JP" altLang="en-US" sz="1400" dirty="0" smtClean="0"/>
              <a:t>件</a:t>
            </a:r>
            <a:r>
              <a:rPr lang="ja-JP" altLang="en-US" sz="1400" dirty="0"/>
              <a:t>。　</a:t>
            </a:r>
            <a:endParaRPr lang="en-US" altLang="ja-JP" sz="1400" dirty="0"/>
          </a:p>
          <a:p>
            <a:r>
              <a:rPr lang="ja-JP" altLang="en-US" sz="14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324169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9412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初診時患者背景別・現場滞在時間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分以上の件数・割合（重複回答）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（平成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年・令和元年）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02896" y="6453336"/>
            <a:ext cx="2133600" cy="365125"/>
          </a:xfrm>
        </p:spPr>
        <p:txBody>
          <a:bodyPr/>
          <a:lstStyle/>
          <a:p>
            <a:pPr>
              <a:defRPr/>
            </a:pPr>
            <a:fld id="{970AA7FC-3431-4327-A019-EE93AA799B55}" type="slidenum">
              <a:rPr lang="ja-JP" altLang="en-US" sz="3200" smtClean="0"/>
              <a:pPr>
                <a:defRPr/>
              </a:pPr>
              <a:t>16</a:t>
            </a:fld>
            <a:endParaRPr lang="ja-JP" altLang="en-US" sz="3200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457200" y="1317625"/>
            <a:ext cx="8378825" cy="5148263"/>
            <a:chOff x="288" y="830"/>
            <a:chExt cx="5278" cy="3243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288" y="830"/>
              <a:ext cx="5268" cy="3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88" y="1829"/>
              <a:ext cx="5268" cy="1345"/>
            </a:xfrm>
            <a:prstGeom prst="rect">
              <a:avLst/>
            </a:prstGeom>
            <a:solidFill>
              <a:srgbClr val="E6B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29" y="1152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病院後情報の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9" y="1333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初診時患者背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29" y="1515"/>
              <a:ext cx="24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景別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516" y="1243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全件数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567" y="1424"/>
              <a:ext cx="30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(人）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186" y="1061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現場滞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166" y="1243"/>
              <a:ext cx="42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在30分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267" y="1424"/>
              <a:ext cx="24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以上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186" y="1606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（人）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775" y="1152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現場滞在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836" y="1333"/>
              <a:ext cx="42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30分以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795" y="1515"/>
              <a:ext cx="37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上の割合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587" y="1243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全件数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638" y="1424"/>
              <a:ext cx="30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(人）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267" y="1061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現場滞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247" y="1243"/>
              <a:ext cx="42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在30分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348" y="1424"/>
              <a:ext cx="24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以上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267" y="1606"/>
              <a:ext cx="31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（人）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856" y="1152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現場滞在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917" y="1333"/>
              <a:ext cx="42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30分以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76" y="1515"/>
              <a:ext cx="37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上の割合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29" y="1853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住所不定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638" y="1853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12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359" y="1853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2836" y="1853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25.0%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3709" y="1853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11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439" y="1853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917" y="1853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54.5%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329" y="2076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自殺企図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1587" y="2076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155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08" y="2076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836" y="2076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23.9%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658" y="2076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148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389" y="2076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917" y="2076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27.0%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329" y="2299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薬物中毒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1587" y="2299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172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2308" y="2299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52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2836" y="2299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30.2%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658" y="2299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4389" y="2299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4917" y="2299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26.4%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329" y="2522"/>
              <a:ext cx="24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飲酒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1506" y="2522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1,857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2257" y="2522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372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836" y="2522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20.0%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3577" y="2522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1,797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4338" y="2522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314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4917" y="2522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17.5%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329" y="2745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精神疾患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1506" y="2745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1,985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2257" y="2745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354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2836" y="2745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17.8%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3577" y="2745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2,053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4338" y="2745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343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4917" y="2745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16.7%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329" y="2967"/>
              <a:ext cx="85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過去に問題</a:t>
              </a:r>
              <a:r>
                <a:rPr kumimoji="0" lang="ja-JP" altLang="en-US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あり</a:t>
              </a:r>
              <a:endParaRPr kumimoji="0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1638" y="2967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41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4"/>
            <p:cNvSpPr>
              <a:spLocks noChangeArrowheads="1"/>
            </p:cNvSpPr>
            <p:nvPr/>
          </p:nvSpPr>
          <p:spPr bwMode="auto">
            <a:xfrm>
              <a:off x="2308" y="2967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2836" y="2967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24.4%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3709" y="2967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53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4439" y="2967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4917" y="2967"/>
              <a:ext cx="619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11.3%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329" y="3190"/>
              <a:ext cx="4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要介護状態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1506" y="3190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8,647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2257" y="3190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730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2887" y="3190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8.4%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3577" y="3190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8,519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4338" y="3190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635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4967" y="3190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7.5%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329" y="3413"/>
              <a:ext cx="46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施設利用者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1506" y="3413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1,678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2257" y="3413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118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2887" y="3413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7.0%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3577" y="3413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1,831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81"/>
            <p:cNvSpPr>
              <a:spLocks noChangeArrowheads="1"/>
            </p:cNvSpPr>
            <p:nvPr/>
          </p:nvSpPr>
          <p:spPr bwMode="auto">
            <a:xfrm>
              <a:off x="4338" y="3413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128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4967" y="3413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7.0%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329" y="3636"/>
              <a:ext cx="24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小児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1506" y="3636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1,027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5"/>
            <p:cNvSpPr>
              <a:spLocks noChangeArrowheads="1"/>
            </p:cNvSpPr>
            <p:nvPr/>
          </p:nvSpPr>
          <p:spPr bwMode="auto">
            <a:xfrm>
              <a:off x="2308" y="3636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86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2887" y="3636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8.4%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3577" y="3636"/>
              <a:ext cx="54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1,048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4389" y="3636"/>
              <a:ext cx="2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63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4967" y="3636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6.0%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90"/>
            <p:cNvSpPr>
              <a:spLocks noChangeArrowheads="1"/>
            </p:cNvSpPr>
            <p:nvPr/>
          </p:nvSpPr>
          <p:spPr bwMode="auto">
            <a:xfrm>
              <a:off x="329" y="3859"/>
              <a:ext cx="50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まもってネット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1689" y="3859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92"/>
            <p:cNvSpPr>
              <a:spLocks noChangeArrowheads="1"/>
            </p:cNvSpPr>
            <p:nvPr/>
          </p:nvSpPr>
          <p:spPr bwMode="auto">
            <a:xfrm>
              <a:off x="2359" y="3859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2887" y="3859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0.0%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94"/>
            <p:cNvSpPr>
              <a:spLocks noChangeArrowheads="1"/>
            </p:cNvSpPr>
            <p:nvPr/>
          </p:nvSpPr>
          <p:spPr bwMode="auto">
            <a:xfrm>
              <a:off x="3759" y="3859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4439" y="3859"/>
              <a:ext cx="19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4967" y="3859"/>
              <a:ext cx="51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0.0%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7"/>
            <p:cNvSpPr>
              <a:spLocks noChangeArrowheads="1"/>
            </p:cNvSpPr>
            <p:nvPr/>
          </p:nvSpPr>
          <p:spPr bwMode="auto">
            <a:xfrm>
              <a:off x="2095" y="830"/>
              <a:ext cx="48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平成30年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4186" y="830"/>
              <a:ext cx="3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令和元年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9"/>
            <p:cNvSpPr>
              <a:spLocks noChangeArrowheads="1"/>
            </p:cNvSpPr>
            <p:nvPr/>
          </p:nvSpPr>
          <p:spPr bwMode="auto">
            <a:xfrm>
              <a:off x="288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Rectangle 100"/>
            <p:cNvSpPr>
              <a:spLocks noChangeArrowheads="1"/>
            </p:cNvSpPr>
            <p:nvPr/>
          </p:nvSpPr>
          <p:spPr bwMode="auto">
            <a:xfrm>
              <a:off x="1394" y="830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Rectangle 101"/>
            <p:cNvSpPr>
              <a:spLocks noChangeArrowheads="1"/>
            </p:cNvSpPr>
            <p:nvPr/>
          </p:nvSpPr>
          <p:spPr bwMode="auto">
            <a:xfrm>
              <a:off x="3465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auto">
            <a:xfrm>
              <a:off x="298" y="830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Rectangle 103"/>
            <p:cNvSpPr>
              <a:spLocks noChangeArrowheads="1"/>
            </p:cNvSpPr>
            <p:nvPr/>
          </p:nvSpPr>
          <p:spPr bwMode="auto">
            <a:xfrm>
              <a:off x="298" y="830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>
              <a:off x="5546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Rectangle 105"/>
            <p:cNvSpPr>
              <a:spLocks noChangeArrowheads="1"/>
            </p:cNvSpPr>
            <p:nvPr/>
          </p:nvSpPr>
          <p:spPr bwMode="auto">
            <a:xfrm>
              <a:off x="2125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Rectangle 106"/>
            <p:cNvSpPr>
              <a:spLocks noChangeArrowheads="1"/>
            </p:cNvSpPr>
            <p:nvPr/>
          </p:nvSpPr>
          <p:spPr bwMode="auto">
            <a:xfrm>
              <a:off x="2734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Rectangle 107"/>
            <p:cNvSpPr>
              <a:spLocks noChangeArrowheads="1"/>
            </p:cNvSpPr>
            <p:nvPr/>
          </p:nvSpPr>
          <p:spPr bwMode="auto">
            <a:xfrm>
              <a:off x="4196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4815" y="83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auto">
            <a:xfrm>
              <a:off x="298" y="1012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298" y="1012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298" y="1829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Rectangle 112"/>
            <p:cNvSpPr>
              <a:spLocks noChangeArrowheads="1"/>
            </p:cNvSpPr>
            <p:nvPr/>
          </p:nvSpPr>
          <p:spPr bwMode="auto">
            <a:xfrm>
              <a:off x="298" y="1829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auto">
            <a:xfrm>
              <a:off x="298" y="2051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Rectangle 114"/>
            <p:cNvSpPr>
              <a:spLocks noChangeArrowheads="1"/>
            </p:cNvSpPr>
            <p:nvPr/>
          </p:nvSpPr>
          <p:spPr bwMode="auto">
            <a:xfrm>
              <a:off x="298" y="2051"/>
              <a:ext cx="52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auto">
            <a:xfrm>
              <a:off x="298" y="2274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298" y="2274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>
              <a:off x="298" y="2497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Rectangle 118"/>
            <p:cNvSpPr>
              <a:spLocks noChangeArrowheads="1"/>
            </p:cNvSpPr>
            <p:nvPr/>
          </p:nvSpPr>
          <p:spPr bwMode="auto">
            <a:xfrm>
              <a:off x="298" y="2497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>
              <a:off x="298" y="2720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Rectangle 120"/>
            <p:cNvSpPr>
              <a:spLocks noChangeArrowheads="1"/>
            </p:cNvSpPr>
            <p:nvPr/>
          </p:nvSpPr>
          <p:spPr bwMode="auto">
            <a:xfrm>
              <a:off x="298" y="2720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>
              <a:off x="298" y="2943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Rectangle 122"/>
            <p:cNvSpPr>
              <a:spLocks noChangeArrowheads="1"/>
            </p:cNvSpPr>
            <p:nvPr/>
          </p:nvSpPr>
          <p:spPr bwMode="auto">
            <a:xfrm>
              <a:off x="298" y="2943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auto">
            <a:xfrm>
              <a:off x="298" y="3166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Rectangle 124"/>
            <p:cNvSpPr>
              <a:spLocks noChangeArrowheads="1"/>
            </p:cNvSpPr>
            <p:nvPr/>
          </p:nvSpPr>
          <p:spPr bwMode="auto">
            <a:xfrm>
              <a:off x="298" y="3166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auto">
            <a:xfrm>
              <a:off x="298" y="3388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Rectangle 126"/>
            <p:cNvSpPr>
              <a:spLocks noChangeArrowheads="1"/>
            </p:cNvSpPr>
            <p:nvPr/>
          </p:nvSpPr>
          <p:spPr bwMode="auto">
            <a:xfrm>
              <a:off x="298" y="3388"/>
              <a:ext cx="525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auto">
            <a:xfrm>
              <a:off x="298" y="3611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Rectangle 128"/>
            <p:cNvSpPr>
              <a:spLocks noChangeArrowheads="1"/>
            </p:cNvSpPr>
            <p:nvPr/>
          </p:nvSpPr>
          <p:spPr bwMode="auto">
            <a:xfrm>
              <a:off x="298" y="3611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auto">
            <a:xfrm>
              <a:off x="298" y="3834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Rectangle 130"/>
            <p:cNvSpPr>
              <a:spLocks noChangeArrowheads="1"/>
            </p:cNvSpPr>
            <p:nvPr/>
          </p:nvSpPr>
          <p:spPr bwMode="auto">
            <a:xfrm>
              <a:off x="298" y="3834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auto">
            <a:xfrm>
              <a:off x="288" y="830"/>
              <a:ext cx="0" cy="32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Rectangle 132"/>
            <p:cNvSpPr>
              <a:spLocks noChangeArrowheads="1"/>
            </p:cNvSpPr>
            <p:nvPr/>
          </p:nvSpPr>
          <p:spPr bwMode="auto">
            <a:xfrm>
              <a:off x="288" y="830"/>
              <a:ext cx="10" cy="32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auto">
            <a:xfrm>
              <a:off x="1394" y="838"/>
              <a:ext cx="0" cy="32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Rectangle 134"/>
            <p:cNvSpPr>
              <a:spLocks noChangeArrowheads="1"/>
            </p:cNvSpPr>
            <p:nvPr/>
          </p:nvSpPr>
          <p:spPr bwMode="auto">
            <a:xfrm>
              <a:off x="1394" y="838"/>
              <a:ext cx="11" cy="322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auto">
            <a:xfrm>
              <a:off x="2125" y="1020"/>
              <a:ext cx="0" cy="30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Rectangle 136"/>
            <p:cNvSpPr>
              <a:spLocks noChangeArrowheads="1"/>
            </p:cNvSpPr>
            <p:nvPr/>
          </p:nvSpPr>
          <p:spPr bwMode="auto">
            <a:xfrm>
              <a:off x="2125" y="1020"/>
              <a:ext cx="10" cy="30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Line 137"/>
            <p:cNvSpPr>
              <a:spLocks noChangeShapeType="1"/>
            </p:cNvSpPr>
            <p:nvPr/>
          </p:nvSpPr>
          <p:spPr bwMode="auto">
            <a:xfrm>
              <a:off x="2734" y="1020"/>
              <a:ext cx="0" cy="30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Rectangle 138"/>
            <p:cNvSpPr>
              <a:spLocks noChangeArrowheads="1"/>
            </p:cNvSpPr>
            <p:nvPr/>
          </p:nvSpPr>
          <p:spPr bwMode="auto">
            <a:xfrm>
              <a:off x="2734" y="1020"/>
              <a:ext cx="10" cy="30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auto">
            <a:xfrm>
              <a:off x="3465" y="838"/>
              <a:ext cx="0" cy="32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Rectangle 140"/>
            <p:cNvSpPr>
              <a:spLocks noChangeArrowheads="1"/>
            </p:cNvSpPr>
            <p:nvPr/>
          </p:nvSpPr>
          <p:spPr bwMode="auto">
            <a:xfrm>
              <a:off x="3465" y="838"/>
              <a:ext cx="10" cy="322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Line 141"/>
            <p:cNvSpPr>
              <a:spLocks noChangeShapeType="1"/>
            </p:cNvSpPr>
            <p:nvPr/>
          </p:nvSpPr>
          <p:spPr bwMode="auto">
            <a:xfrm>
              <a:off x="4196" y="1020"/>
              <a:ext cx="0" cy="30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Rectangle 142"/>
            <p:cNvSpPr>
              <a:spLocks noChangeArrowheads="1"/>
            </p:cNvSpPr>
            <p:nvPr/>
          </p:nvSpPr>
          <p:spPr bwMode="auto">
            <a:xfrm>
              <a:off x="4196" y="1020"/>
              <a:ext cx="10" cy="30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auto">
            <a:xfrm>
              <a:off x="4815" y="1020"/>
              <a:ext cx="0" cy="30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Rectangle 144"/>
            <p:cNvSpPr>
              <a:spLocks noChangeArrowheads="1"/>
            </p:cNvSpPr>
            <p:nvPr/>
          </p:nvSpPr>
          <p:spPr bwMode="auto">
            <a:xfrm>
              <a:off x="4815" y="1020"/>
              <a:ext cx="10" cy="304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Line 145"/>
            <p:cNvSpPr>
              <a:spLocks noChangeShapeType="1"/>
            </p:cNvSpPr>
            <p:nvPr/>
          </p:nvSpPr>
          <p:spPr bwMode="auto">
            <a:xfrm>
              <a:off x="298" y="4057"/>
              <a:ext cx="525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Rectangle 146"/>
            <p:cNvSpPr>
              <a:spLocks noChangeArrowheads="1"/>
            </p:cNvSpPr>
            <p:nvPr/>
          </p:nvSpPr>
          <p:spPr bwMode="auto">
            <a:xfrm>
              <a:off x="298" y="4057"/>
              <a:ext cx="525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Line 147"/>
            <p:cNvSpPr>
              <a:spLocks noChangeShapeType="1"/>
            </p:cNvSpPr>
            <p:nvPr/>
          </p:nvSpPr>
          <p:spPr bwMode="auto">
            <a:xfrm>
              <a:off x="5546" y="838"/>
              <a:ext cx="0" cy="32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Rectangle 148"/>
            <p:cNvSpPr>
              <a:spLocks noChangeArrowheads="1"/>
            </p:cNvSpPr>
            <p:nvPr/>
          </p:nvSpPr>
          <p:spPr bwMode="auto">
            <a:xfrm>
              <a:off x="5546" y="838"/>
              <a:ext cx="10" cy="322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auto">
            <a:xfrm>
              <a:off x="288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Rectangle 150"/>
            <p:cNvSpPr>
              <a:spLocks noChangeArrowheads="1"/>
            </p:cNvSpPr>
            <p:nvPr/>
          </p:nvSpPr>
          <p:spPr bwMode="auto">
            <a:xfrm>
              <a:off x="288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Line 151"/>
            <p:cNvSpPr>
              <a:spLocks noChangeShapeType="1"/>
            </p:cNvSpPr>
            <p:nvPr/>
          </p:nvSpPr>
          <p:spPr bwMode="auto">
            <a:xfrm>
              <a:off x="1394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Rectangle 152"/>
            <p:cNvSpPr>
              <a:spLocks noChangeArrowheads="1"/>
            </p:cNvSpPr>
            <p:nvPr/>
          </p:nvSpPr>
          <p:spPr bwMode="auto">
            <a:xfrm>
              <a:off x="1394" y="4065"/>
              <a:ext cx="11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Line 153"/>
            <p:cNvSpPr>
              <a:spLocks noChangeShapeType="1"/>
            </p:cNvSpPr>
            <p:nvPr/>
          </p:nvSpPr>
          <p:spPr bwMode="auto">
            <a:xfrm>
              <a:off x="2125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Rectangle 154"/>
            <p:cNvSpPr>
              <a:spLocks noChangeArrowheads="1"/>
            </p:cNvSpPr>
            <p:nvPr/>
          </p:nvSpPr>
          <p:spPr bwMode="auto">
            <a:xfrm>
              <a:off x="2125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Line 155"/>
            <p:cNvSpPr>
              <a:spLocks noChangeShapeType="1"/>
            </p:cNvSpPr>
            <p:nvPr/>
          </p:nvSpPr>
          <p:spPr bwMode="auto">
            <a:xfrm>
              <a:off x="2734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Rectangle 156"/>
            <p:cNvSpPr>
              <a:spLocks noChangeArrowheads="1"/>
            </p:cNvSpPr>
            <p:nvPr/>
          </p:nvSpPr>
          <p:spPr bwMode="auto">
            <a:xfrm>
              <a:off x="2734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auto">
            <a:xfrm>
              <a:off x="3465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Rectangle 158"/>
            <p:cNvSpPr>
              <a:spLocks noChangeArrowheads="1"/>
            </p:cNvSpPr>
            <p:nvPr/>
          </p:nvSpPr>
          <p:spPr bwMode="auto">
            <a:xfrm>
              <a:off x="3465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Line 159"/>
            <p:cNvSpPr>
              <a:spLocks noChangeShapeType="1"/>
            </p:cNvSpPr>
            <p:nvPr/>
          </p:nvSpPr>
          <p:spPr bwMode="auto">
            <a:xfrm>
              <a:off x="4196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Rectangle 160"/>
            <p:cNvSpPr>
              <a:spLocks noChangeArrowheads="1"/>
            </p:cNvSpPr>
            <p:nvPr/>
          </p:nvSpPr>
          <p:spPr bwMode="auto">
            <a:xfrm>
              <a:off x="4196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Line 161"/>
            <p:cNvSpPr>
              <a:spLocks noChangeShapeType="1"/>
            </p:cNvSpPr>
            <p:nvPr/>
          </p:nvSpPr>
          <p:spPr bwMode="auto">
            <a:xfrm>
              <a:off x="4815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Rectangle 162"/>
            <p:cNvSpPr>
              <a:spLocks noChangeArrowheads="1"/>
            </p:cNvSpPr>
            <p:nvPr/>
          </p:nvSpPr>
          <p:spPr bwMode="auto">
            <a:xfrm>
              <a:off x="4815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Line 163"/>
            <p:cNvSpPr>
              <a:spLocks noChangeShapeType="1"/>
            </p:cNvSpPr>
            <p:nvPr/>
          </p:nvSpPr>
          <p:spPr bwMode="auto">
            <a:xfrm>
              <a:off x="5546" y="40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Rectangle 164"/>
            <p:cNvSpPr>
              <a:spLocks noChangeArrowheads="1"/>
            </p:cNvSpPr>
            <p:nvPr/>
          </p:nvSpPr>
          <p:spPr bwMode="auto">
            <a:xfrm>
              <a:off x="5546" y="4065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auto">
            <a:xfrm>
              <a:off x="5556" y="8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Rectangle 166"/>
            <p:cNvSpPr>
              <a:spLocks noChangeArrowheads="1"/>
            </p:cNvSpPr>
            <p:nvPr/>
          </p:nvSpPr>
          <p:spPr bwMode="auto">
            <a:xfrm>
              <a:off x="5556" y="83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auto">
            <a:xfrm>
              <a:off x="5556" y="10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Rectangle 168"/>
            <p:cNvSpPr>
              <a:spLocks noChangeArrowheads="1"/>
            </p:cNvSpPr>
            <p:nvPr/>
          </p:nvSpPr>
          <p:spPr bwMode="auto">
            <a:xfrm>
              <a:off x="5556" y="1012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auto">
            <a:xfrm>
              <a:off x="5556" y="182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Rectangle 170"/>
            <p:cNvSpPr>
              <a:spLocks noChangeArrowheads="1"/>
            </p:cNvSpPr>
            <p:nvPr/>
          </p:nvSpPr>
          <p:spPr bwMode="auto">
            <a:xfrm>
              <a:off x="5556" y="1829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auto">
            <a:xfrm>
              <a:off x="5556" y="20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Rectangle 172"/>
            <p:cNvSpPr>
              <a:spLocks noChangeArrowheads="1"/>
            </p:cNvSpPr>
            <p:nvPr/>
          </p:nvSpPr>
          <p:spPr bwMode="auto">
            <a:xfrm>
              <a:off x="5556" y="2051"/>
              <a:ext cx="10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Line 173"/>
            <p:cNvSpPr>
              <a:spLocks noChangeShapeType="1"/>
            </p:cNvSpPr>
            <p:nvPr/>
          </p:nvSpPr>
          <p:spPr bwMode="auto">
            <a:xfrm>
              <a:off x="5556" y="22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Rectangle 174"/>
            <p:cNvSpPr>
              <a:spLocks noChangeArrowheads="1"/>
            </p:cNvSpPr>
            <p:nvPr/>
          </p:nvSpPr>
          <p:spPr bwMode="auto">
            <a:xfrm>
              <a:off x="5556" y="2274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Line 175"/>
            <p:cNvSpPr>
              <a:spLocks noChangeShapeType="1"/>
            </p:cNvSpPr>
            <p:nvPr/>
          </p:nvSpPr>
          <p:spPr bwMode="auto">
            <a:xfrm>
              <a:off x="5556" y="249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Rectangle 176"/>
            <p:cNvSpPr>
              <a:spLocks noChangeArrowheads="1"/>
            </p:cNvSpPr>
            <p:nvPr/>
          </p:nvSpPr>
          <p:spPr bwMode="auto">
            <a:xfrm>
              <a:off x="5556" y="2497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Line 177"/>
            <p:cNvSpPr>
              <a:spLocks noChangeShapeType="1"/>
            </p:cNvSpPr>
            <p:nvPr/>
          </p:nvSpPr>
          <p:spPr bwMode="auto">
            <a:xfrm>
              <a:off x="5556" y="272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Rectangle 178"/>
            <p:cNvSpPr>
              <a:spLocks noChangeArrowheads="1"/>
            </p:cNvSpPr>
            <p:nvPr/>
          </p:nvSpPr>
          <p:spPr bwMode="auto">
            <a:xfrm>
              <a:off x="5556" y="272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Line 179"/>
            <p:cNvSpPr>
              <a:spLocks noChangeShapeType="1"/>
            </p:cNvSpPr>
            <p:nvPr/>
          </p:nvSpPr>
          <p:spPr bwMode="auto">
            <a:xfrm>
              <a:off x="5556" y="294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Rectangle 180"/>
            <p:cNvSpPr>
              <a:spLocks noChangeArrowheads="1"/>
            </p:cNvSpPr>
            <p:nvPr/>
          </p:nvSpPr>
          <p:spPr bwMode="auto">
            <a:xfrm>
              <a:off x="5556" y="2943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Line 181"/>
            <p:cNvSpPr>
              <a:spLocks noChangeShapeType="1"/>
            </p:cNvSpPr>
            <p:nvPr/>
          </p:nvSpPr>
          <p:spPr bwMode="auto">
            <a:xfrm>
              <a:off x="5556" y="316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Rectangle 182"/>
            <p:cNvSpPr>
              <a:spLocks noChangeArrowheads="1"/>
            </p:cNvSpPr>
            <p:nvPr/>
          </p:nvSpPr>
          <p:spPr bwMode="auto">
            <a:xfrm>
              <a:off x="5556" y="3166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Line 183"/>
            <p:cNvSpPr>
              <a:spLocks noChangeShapeType="1"/>
            </p:cNvSpPr>
            <p:nvPr/>
          </p:nvSpPr>
          <p:spPr bwMode="auto">
            <a:xfrm>
              <a:off x="5556" y="33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Rectangle 184"/>
            <p:cNvSpPr>
              <a:spLocks noChangeArrowheads="1"/>
            </p:cNvSpPr>
            <p:nvPr/>
          </p:nvSpPr>
          <p:spPr bwMode="auto">
            <a:xfrm>
              <a:off x="5556" y="3388"/>
              <a:ext cx="10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Line 185"/>
            <p:cNvSpPr>
              <a:spLocks noChangeShapeType="1"/>
            </p:cNvSpPr>
            <p:nvPr/>
          </p:nvSpPr>
          <p:spPr bwMode="auto">
            <a:xfrm>
              <a:off x="5556" y="36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Rectangle 186"/>
            <p:cNvSpPr>
              <a:spLocks noChangeArrowheads="1"/>
            </p:cNvSpPr>
            <p:nvPr/>
          </p:nvSpPr>
          <p:spPr bwMode="auto">
            <a:xfrm>
              <a:off x="5556" y="3611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Line 187"/>
            <p:cNvSpPr>
              <a:spLocks noChangeShapeType="1"/>
            </p:cNvSpPr>
            <p:nvPr/>
          </p:nvSpPr>
          <p:spPr bwMode="auto">
            <a:xfrm>
              <a:off x="5556" y="383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Rectangle 188"/>
            <p:cNvSpPr>
              <a:spLocks noChangeArrowheads="1"/>
            </p:cNvSpPr>
            <p:nvPr/>
          </p:nvSpPr>
          <p:spPr bwMode="auto">
            <a:xfrm>
              <a:off x="5556" y="3834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Line 189"/>
            <p:cNvSpPr>
              <a:spLocks noChangeShapeType="1"/>
            </p:cNvSpPr>
            <p:nvPr/>
          </p:nvSpPr>
          <p:spPr bwMode="auto">
            <a:xfrm>
              <a:off x="5556" y="40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Rectangle 190"/>
            <p:cNvSpPr>
              <a:spLocks noChangeArrowheads="1"/>
            </p:cNvSpPr>
            <p:nvPr/>
          </p:nvSpPr>
          <p:spPr bwMode="auto">
            <a:xfrm>
              <a:off x="5556" y="4057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1548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79" y="1441259"/>
            <a:ext cx="8688865" cy="515609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87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二次・三次救急告示病院の平均</a:t>
            </a:r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応需率</a:t>
            </a:r>
            <a:r>
              <a:rPr kumimoji="1" lang="ja-JP" altLang="en-US" sz="240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240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令和元</a:t>
            </a:r>
            <a:r>
              <a:rPr kumimoji="1" lang="ja-JP" altLang="en-US" sz="240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pPr>
              <a:defRPr/>
            </a:pPr>
            <a:fld id="{970AA7FC-3431-4327-A019-EE93AA799B55}" type="slidenum">
              <a:rPr lang="ja-JP" altLang="en-US" sz="3200" smtClean="0"/>
              <a:pPr>
                <a:defRPr/>
              </a:pPr>
              <a:t>17</a:t>
            </a:fld>
            <a:endParaRPr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028384" y="580526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（月）</a:t>
            </a:r>
          </a:p>
        </p:txBody>
      </p:sp>
      <p:sp>
        <p:nvSpPr>
          <p:cNvPr id="12" name="四角形吹き出し 11"/>
          <p:cNvSpPr/>
          <p:nvPr/>
        </p:nvSpPr>
        <p:spPr>
          <a:xfrm>
            <a:off x="2648352" y="2924944"/>
            <a:ext cx="5400600" cy="614685"/>
          </a:xfrm>
          <a:prstGeom prst="wedgeRectCallout">
            <a:avLst>
              <a:gd name="adj1" fmla="val -2935"/>
              <a:gd name="adj2" fmla="val -10319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大阪府二次・三次救急告示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病院　</a:t>
            </a:r>
            <a:endParaRPr kumimoji="1"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平均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応需率　</a:t>
            </a:r>
            <a:r>
              <a:rPr kumimoji="1"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72.7%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904765" y="2547276"/>
            <a:ext cx="7920880" cy="7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四角形吹き出し 5"/>
          <p:cNvSpPr/>
          <p:nvPr/>
        </p:nvSpPr>
        <p:spPr>
          <a:xfrm>
            <a:off x="3782355" y="908720"/>
            <a:ext cx="5182133" cy="792088"/>
          </a:xfrm>
          <a:prstGeom prst="wedgeRectCallout">
            <a:avLst>
              <a:gd name="adj1" fmla="val -34763"/>
              <a:gd name="adj2" fmla="val 71213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北河内圏域二次救急告示病院　年平均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81.0%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北河内圏域三次救急告示病院　年平均</a:t>
            </a:r>
            <a:r>
              <a:rPr kumimoji="1"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87.3%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1883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43809B-81CC-46D9-A066-3E99F01C2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ORION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データ分析結果からみた圏域の現状・特徴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23A3B-AEA7-4A7C-925E-34E42B23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412776"/>
            <a:ext cx="7992888" cy="4896543"/>
          </a:xfrm>
        </p:spPr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救急搬送全体をみると、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歳以上の搬送数が約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割で、そのうち「入院」に至るケースが半数を超えており、今後の高齢化進行で、搬送の負担増加はもとより、医療機関の受け入れ等の負担増大が考えられる。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令和元年では、現場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滞在時間が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分以上かかる搬送困難者は全体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7.7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%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を占め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、平成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年と同様に疾患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別では「吐下血・消化管出血」「外傷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」が多い傾向が認められた。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令和元年では、平成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年と同様に搬送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に時間がかかる背景要因として、「住所不定」、「自殺企図」、「薬物中毒」、「飲酒」、「精神疾患」、「過去に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問題あり」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などが考えられる。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元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応需率は、二次救急告示病院では年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平均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81.0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、三次救急告示病院では年平均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87.3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で、大阪府全体の二次及び三次救急告示病院の年平均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72.7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を上回った。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98A4FF-492E-4753-BD68-9EF831D6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60232" y="6400799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AA7FC-3431-4327-A019-EE93AA799B55}" type="slidenum">
              <a:rPr kumimoji="1" lang="ja-JP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98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角丸四角形 107"/>
          <p:cNvSpPr/>
          <p:nvPr/>
        </p:nvSpPr>
        <p:spPr>
          <a:xfrm>
            <a:off x="2135188" y="5456238"/>
            <a:ext cx="5302250" cy="1085850"/>
          </a:xfrm>
          <a:prstGeom prst="roundRect">
            <a:avLst>
              <a:gd name="adj" fmla="val 7184"/>
            </a:avLst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1125" y="1744663"/>
            <a:ext cx="8670925" cy="35385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5218113" y="2076450"/>
            <a:ext cx="1506537" cy="2727325"/>
          </a:xfrm>
          <a:prstGeom prst="roundRect">
            <a:avLst>
              <a:gd name="adj" fmla="val 7184"/>
            </a:avLst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4036" name="グループ化 23"/>
          <p:cNvGrpSpPr>
            <a:grpSpLocks/>
          </p:cNvGrpSpPr>
          <p:nvPr/>
        </p:nvGrpSpPr>
        <p:grpSpPr bwMode="auto">
          <a:xfrm>
            <a:off x="0" y="620713"/>
            <a:ext cx="8686800" cy="1052512"/>
            <a:chOff x="-6599" y="1208957"/>
            <a:chExt cx="11581212" cy="1051703"/>
          </a:xfrm>
        </p:grpSpPr>
        <p:sp>
          <p:nvSpPr>
            <p:cNvPr id="7" name="右矢印 6"/>
            <p:cNvSpPr/>
            <p:nvPr/>
          </p:nvSpPr>
          <p:spPr>
            <a:xfrm>
              <a:off x="8818996" y="1833951"/>
              <a:ext cx="768272" cy="293461"/>
            </a:xfrm>
            <a:prstGeom prst="rightArrow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9853940" y="1805398"/>
              <a:ext cx="1536542" cy="32835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退院・転帰</a:t>
              </a:r>
            </a:p>
          </p:txBody>
        </p:sp>
        <p:sp>
          <p:nvSpPr>
            <p:cNvPr id="5" name="右矢印 4"/>
            <p:cNvSpPr/>
            <p:nvPr/>
          </p:nvSpPr>
          <p:spPr>
            <a:xfrm>
              <a:off x="2907753" y="1821261"/>
              <a:ext cx="759805" cy="295048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0" name="右矢印 19"/>
            <p:cNvSpPr/>
            <p:nvPr/>
          </p:nvSpPr>
          <p:spPr>
            <a:xfrm>
              <a:off x="5811522" y="1854572"/>
              <a:ext cx="759805" cy="295048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6818952" y="1786363"/>
              <a:ext cx="1625433" cy="34105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搬送・入院</a:t>
              </a: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3858038" y="1637253"/>
              <a:ext cx="1733373" cy="62340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現場活動</a:t>
              </a:r>
              <a:endPara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病院選定</a:t>
              </a:r>
            </a:p>
          </p:txBody>
        </p:sp>
        <p:pic>
          <p:nvPicPr>
            <p:cNvPr id="44103" name="図 1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108512" y="1249660"/>
              <a:ext cx="466101" cy="536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104" name="図 38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27211" y="1404833"/>
              <a:ext cx="673455" cy="3657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105" name="図 39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811844" y="1444513"/>
              <a:ext cx="707820" cy="384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106" name="図 13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6662" y="1208957"/>
              <a:ext cx="842544" cy="622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107" name="Object 407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038623" y="1311309"/>
              <a:ext cx="480831" cy="418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108" name="図 12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54946" y="1371240"/>
              <a:ext cx="733184" cy="367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爆発 2 3"/>
            <p:cNvSpPr/>
            <p:nvPr/>
          </p:nvSpPr>
          <p:spPr>
            <a:xfrm>
              <a:off x="-6599" y="1554766"/>
              <a:ext cx="2975728" cy="705894"/>
            </a:xfrm>
            <a:prstGeom prst="irregularSeal2">
              <a:avLst/>
            </a:prstGeom>
            <a:no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119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要請</a:t>
              </a:r>
            </a:p>
          </p:txBody>
        </p:sp>
      </p:grpSp>
      <p:grpSp>
        <p:nvGrpSpPr>
          <p:cNvPr id="44037" name="グループ化 26"/>
          <p:cNvGrpSpPr>
            <a:grpSpLocks/>
          </p:cNvGrpSpPr>
          <p:nvPr/>
        </p:nvGrpSpPr>
        <p:grpSpPr bwMode="auto">
          <a:xfrm>
            <a:off x="539750" y="2162175"/>
            <a:ext cx="1579563" cy="1943100"/>
            <a:chOff x="723928" y="2555110"/>
            <a:chExt cx="2105518" cy="1806954"/>
          </a:xfrm>
        </p:grpSpPr>
        <p:sp>
          <p:nvSpPr>
            <p:cNvPr id="8" name="角丸四角形 7"/>
            <p:cNvSpPr/>
            <p:nvPr/>
          </p:nvSpPr>
          <p:spPr>
            <a:xfrm>
              <a:off x="723928" y="2555110"/>
              <a:ext cx="2018757" cy="1806954"/>
            </a:xfrm>
            <a:prstGeom prst="roundRect">
              <a:avLst>
                <a:gd name="adj" fmla="val 8586"/>
              </a:avLst>
            </a:prstGeom>
            <a:solidFill>
              <a:srgbClr val="FFFFCC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pic>
          <p:nvPicPr>
            <p:cNvPr id="44095" name="Picture 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528801" y="2774344"/>
              <a:ext cx="1120270" cy="12988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44096" name="テキスト ボックス 8"/>
            <p:cNvSpPr txBox="1">
              <a:spLocks noChangeArrowheads="1"/>
            </p:cNvSpPr>
            <p:nvPr/>
          </p:nvSpPr>
          <p:spPr bwMode="auto">
            <a:xfrm>
              <a:off x="1526526" y="3752968"/>
              <a:ext cx="1302920" cy="286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応需情報</a:t>
              </a:r>
            </a:p>
          </p:txBody>
        </p:sp>
      </p:grpSp>
      <p:grpSp>
        <p:nvGrpSpPr>
          <p:cNvPr id="44038" name="グループ化 75"/>
          <p:cNvGrpSpPr>
            <a:grpSpLocks/>
          </p:cNvGrpSpPr>
          <p:nvPr/>
        </p:nvGrpSpPr>
        <p:grpSpPr bwMode="auto">
          <a:xfrm>
            <a:off x="2397125" y="2033588"/>
            <a:ext cx="2273300" cy="2468562"/>
            <a:chOff x="3302730" y="2561062"/>
            <a:chExt cx="2811993" cy="1681997"/>
          </a:xfrm>
        </p:grpSpPr>
        <p:grpSp>
          <p:nvGrpSpPr>
            <p:cNvPr id="44085" name="グループ化 7"/>
            <p:cNvGrpSpPr>
              <a:grpSpLocks noChangeAspect="1"/>
            </p:cNvGrpSpPr>
            <p:nvPr/>
          </p:nvGrpSpPr>
          <p:grpSpPr bwMode="auto">
            <a:xfrm>
              <a:off x="3396174" y="2585354"/>
              <a:ext cx="2686162" cy="1634706"/>
              <a:chOff x="319095" y="1052736"/>
              <a:chExt cx="8444632" cy="5464918"/>
            </a:xfrm>
          </p:grpSpPr>
          <p:pic>
            <p:nvPicPr>
              <p:cNvPr id="44087" name="Picture 4" descr="\\ls-ql3a2\qq_folder\0620_大阪府医療機関情報システム\49_スマホ配備事業_平成２３年度から平成２５年度再生基金事業\20120828_スマホ画面_NTTデータから\gid005 動態.jpg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319095" y="1052736"/>
                <a:ext cx="1710757" cy="5464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088" name="Picture 5" descr="\\ls-ql3a2\qq_folder\0620_大阪府医療機関情報システム\49_スマホ配備事業_平成２３年度から平成２５年度再生基金事業\20120828_スマホ画面_NTTデータから\gid008 傷病者情報入力.jpg"/>
              <p:cNvPicPr>
                <a:picLocks noChangeAspect="1" noChangeArrowheads="1"/>
              </p:cNvPicPr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2627784" y="1069657"/>
                <a:ext cx="1776029" cy="54267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089" name="Picture 6" descr="\\ls-ql3a2\qq_folder\0620_大阪府医療機関情報システム\49_スマホ配備事業_平成２３年度から平成２５年度再生基金事業\20120828_スマホ画面_NTTデータから\gid012 病院検索指定.jpg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4901159" y="1988840"/>
                <a:ext cx="1615057" cy="2871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9" name="二等辺三角形 48"/>
              <p:cNvSpPr/>
              <p:nvPr/>
            </p:nvSpPr>
            <p:spPr>
              <a:xfrm rot="5400000">
                <a:off x="4189914" y="3290158"/>
                <a:ext cx="918486" cy="34570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GPｺﾞｼｯｸE" pitchFamily="50" charset="-128"/>
                  <a:ea typeface="HGPｺﾞｼｯｸE" pitchFamily="50" charset="-128"/>
                  <a:cs typeface="+mn-cs"/>
                </a:endParaRPr>
              </a:p>
            </p:txBody>
          </p:sp>
          <p:sp>
            <p:nvSpPr>
              <p:cNvPr id="51" name="二等辺三角形 50"/>
              <p:cNvSpPr/>
              <p:nvPr/>
            </p:nvSpPr>
            <p:spPr>
              <a:xfrm rot="5400000">
                <a:off x="1890346" y="3293246"/>
                <a:ext cx="918486" cy="33953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GPｺﾞｼｯｸE" pitchFamily="50" charset="-128"/>
                  <a:ea typeface="HGPｺﾞｼｯｸE" pitchFamily="50" charset="-128"/>
                  <a:cs typeface="+mn-cs"/>
                </a:endParaRPr>
              </a:p>
            </p:txBody>
          </p:sp>
          <p:sp>
            <p:nvSpPr>
              <p:cNvPr id="54" name="二等辺三角形 53"/>
              <p:cNvSpPr/>
              <p:nvPr/>
            </p:nvSpPr>
            <p:spPr>
              <a:xfrm rot="5400000">
                <a:off x="6316629" y="3293242"/>
                <a:ext cx="918486" cy="33953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GPｺﾞｼｯｸE" pitchFamily="50" charset="-128"/>
                  <a:ea typeface="HGPｺﾞｼｯｸE" pitchFamily="50" charset="-128"/>
                  <a:cs typeface="+mn-cs"/>
                </a:endParaRPr>
              </a:p>
            </p:txBody>
          </p:sp>
          <p:pic>
            <p:nvPicPr>
              <p:cNvPr id="44093" name="Picture 7" descr="\\ls-ql3a2\qq_folder\0620_大阪府医療機関情報システム\49_スマホ配備事業_平成２３年度から平成２５年度再生基金事業\20120828_スマホ画面_NTTデータから\gid013a 病院検索結果(観察).jpg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6942382" y="1622106"/>
                <a:ext cx="1821345" cy="32379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59" name="角丸四角形 58"/>
            <p:cNvSpPr/>
            <p:nvPr/>
          </p:nvSpPr>
          <p:spPr>
            <a:xfrm>
              <a:off x="3302730" y="2561062"/>
              <a:ext cx="2811993" cy="1681997"/>
            </a:xfrm>
            <a:prstGeom prst="roundRect">
              <a:avLst>
                <a:gd name="adj" fmla="val 8586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64" name="正方形/長方形 63"/>
          <p:cNvSpPr/>
          <p:nvPr/>
        </p:nvSpPr>
        <p:spPr>
          <a:xfrm>
            <a:off x="127000" y="5397500"/>
            <a:ext cx="8670925" cy="1203325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0" name="右矢印 69"/>
          <p:cNvSpPr/>
          <p:nvPr/>
        </p:nvSpPr>
        <p:spPr>
          <a:xfrm>
            <a:off x="2130425" y="2620963"/>
            <a:ext cx="284163" cy="29527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44041" name="Object 407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691188" y="2605088"/>
            <a:ext cx="482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4042" name="グループ化 14"/>
          <p:cNvGrpSpPr>
            <a:grpSpLocks/>
          </p:cNvGrpSpPr>
          <p:nvPr/>
        </p:nvGrpSpPr>
        <p:grpSpPr bwMode="auto">
          <a:xfrm>
            <a:off x="5235575" y="3263900"/>
            <a:ext cx="803275" cy="615950"/>
            <a:chOff x="6571526" y="4363082"/>
            <a:chExt cx="1108659" cy="677862"/>
          </a:xfrm>
        </p:grpSpPr>
        <p:pic>
          <p:nvPicPr>
            <p:cNvPr id="44083" name="Picture 10" descr="MC900433937[1]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 flipH="1">
              <a:off x="6571526" y="4432769"/>
              <a:ext cx="805197" cy="608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084" name="Picture 33" descr="C:\Users\nakatake\AppData\Local\Microsoft\Windows\Temporary Internet Files\Content.IE5\E1XIO4F2\MC900404029[1].wmf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7172178" y="4363082"/>
              <a:ext cx="508007" cy="677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043" name="テキスト ボックス 72"/>
          <p:cNvSpPr txBox="1">
            <a:spLocks noChangeArrowheads="1"/>
          </p:cNvSpPr>
          <p:nvPr/>
        </p:nvSpPr>
        <p:spPr bwMode="auto">
          <a:xfrm>
            <a:off x="5426075" y="2176463"/>
            <a:ext cx="10906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受入要請</a:t>
            </a:r>
            <a:endParaRPr kumimoji="1" lang="en-US" altLang="ja-JP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-28575" y="1768475"/>
            <a:ext cx="492125" cy="35290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vert="eaVer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搬送･受入れ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-39688" y="5384800"/>
            <a:ext cx="492126" cy="14446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vert="eaVer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収集･分析</a:t>
            </a:r>
          </a:p>
        </p:txBody>
      </p:sp>
      <p:pic>
        <p:nvPicPr>
          <p:cNvPr id="44046" name="Picture 4" descr="D:\KatayamaYu\Desktop\ORION\ORION画面画像\03_inputsystem.jp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824163" y="5518150"/>
            <a:ext cx="1143000" cy="96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4047" name="Picture 1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551363" y="5500688"/>
            <a:ext cx="1287462" cy="973137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44048" name="グループ化 90"/>
          <p:cNvGrpSpPr>
            <a:grpSpLocks/>
          </p:cNvGrpSpPr>
          <p:nvPr/>
        </p:nvGrpSpPr>
        <p:grpSpPr bwMode="auto">
          <a:xfrm>
            <a:off x="4270375" y="3846513"/>
            <a:ext cx="666750" cy="600075"/>
            <a:chOff x="5901766" y="2857002"/>
            <a:chExt cx="902016" cy="671004"/>
          </a:xfrm>
        </p:grpSpPr>
        <p:pic>
          <p:nvPicPr>
            <p:cNvPr id="44081" name="Picture 23" descr="MC900433928[1]"/>
            <p:cNvPicPr>
              <a:picLocks noChangeAspect="1"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5901766" y="2928344"/>
              <a:ext cx="491720" cy="599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082" name="Picture 8" descr="クリックすると新しいウィンドウで開きます"/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6063497" y="2857002"/>
              <a:ext cx="740285" cy="555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" name="右矢印 91"/>
          <p:cNvSpPr/>
          <p:nvPr/>
        </p:nvSpPr>
        <p:spPr>
          <a:xfrm>
            <a:off x="6794500" y="2405063"/>
            <a:ext cx="469900" cy="330200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3" name="屈折矢印 102"/>
          <p:cNvSpPr/>
          <p:nvPr/>
        </p:nvSpPr>
        <p:spPr>
          <a:xfrm rot="5400000" flipV="1">
            <a:off x="7331075" y="5175250"/>
            <a:ext cx="1182688" cy="439738"/>
          </a:xfrm>
          <a:prstGeom prst="bentUpArrow">
            <a:avLst>
              <a:gd name="adj1" fmla="val 19952"/>
              <a:gd name="adj2" fmla="val 17427"/>
              <a:gd name="adj3" fmla="val 18269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" name="角丸四角形 103"/>
          <p:cNvSpPr/>
          <p:nvPr/>
        </p:nvSpPr>
        <p:spPr>
          <a:xfrm>
            <a:off x="7329488" y="2033588"/>
            <a:ext cx="1398587" cy="2770187"/>
          </a:xfrm>
          <a:prstGeom prst="roundRect">
            <a:avLst>
              <a:gd name="adj" fmla="val 7184"/>
            </a:avLst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44052" name="Picture 5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7527925" y="2228850"/>
            <a:ext cx="1050925" cy="1730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4053" name="テキスト ボックス 16"/>
          <p:cNvSpPr txBox="1">
            <a:spLocks noChangeArrowheads="1"/>
          </p:cNvSpPr>
          <p:nvPr/>
        </p:nvSpPr>
        <p:spPr bwMode="auto">
          <a:xfrm>
            <a:off x="7570788" y="2216150"/>
            <a:ext cx="958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患者情報</a:t>
            </a:r>
          </a:p>
        </p:txBody>
      </p:sp>
      <p:sp>
        <p:nvSpPr>
          <p:cNvPr id="107" name="右矢印 106"/>
          <p:cNvSpPr/>
          <p:nvPr/>
        </p:nvSpPr>
        <p:spPr>
          <a:xfrm>
            <a:off x="4741863" y="2384425"/>
            <a:ext cx="476250" cy="293688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5" name="下矢印 84"/>
          <p:cNvSpPr/>
          <p:nvPr/>
        </p:nvSpPr>
        <p:spPr>
          <a:xfrm>
            <a:off x="3978275" y="5287963"/>
            <a:ext cx="1106488" cy="219075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4405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8191500" y="3603625"/>
            <a:ext cx="3571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57" name="Object 407"/>
          <p:cNvPicPr>
            <a:picLocks noChangeAspect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6762750" y="5715000"/>
            <a:ext cx="382588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58" name="Picture 10" descr="MC900433937[1]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6988175" y="5599113"/>
            <a:ext cx="4492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59" name="Picture 6" descr="C:\Users\nakatake\AppData\Local\Microsoft\Windows\Temporary Internet Files\Content.IE5\3FLF2P61\MC900029984[1].wmf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5927725" y="5842000"/>
            <a:ext cx="5286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60" name="Picture 23" descr="MC900433928[1]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6062663" y="5619750"/>
            <a:ext cx="3698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十字形 94"/>
          <p:cNvSpPr/>
          <p:nvPr/>
        </p:nvSpPr>
        <p:spPr>
          <a:xfrm>
            <a:off x="6481763" y="5732463"/>
            <a:ext cx="263525" cy="328612"/>
          </a:xfrm>
          <a:prstGeom prst="plus">
            <a:avLst>
              <a:gd name="adj" fmla="val 38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44062" name="図 97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6038850" y="3375025"/>
            <a:ext cx="5508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63" name="図 105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606425" y="2605088"/>
            <a:ext cx="550863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64" name="図 110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7559675" y="3630613"/>
            <a:ext cx="5524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正方形/長方形 95"/>
          <p:cNvSpPr/>
          <p:nvPr/>
        </p:nvSpPr>
        <p:spPr>
          <a:xfrm>
            <a:off x="779463" y="1854200"/>
            <a:ext cx="1046162" cy="2873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医療機関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5467350" y="1849438"/>
            <a:ext cx="965200" cy="2746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医療機関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2994025" y="1816100"/>
            <a:ext cx="1139825" cy="28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消防機関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7527925" y="1855788"/>
            <a:ext cx="1017588" cy="2873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医療機関</a:t>
            </a:r>
          </a:p>
        </p:txBody>
      </p:sp>
      <p:sp>
        <p:nvSpPr>
          <p:cNvPr id="102" name="正方形/長方形 101"/>
          <p:cNvSpPr/>
          <p:nvPr/>
        </p:nvSpPr>
        <p:spPr>
          <a:xfrm>
            <a:off x="860425" y="5451475"/>
            <a:ext cx="1203325" cy="369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消防機関</a:t>
            </a:r>
          </a:p>
        </p:txBody>
      </p:sp>
      <p:pic>
        <p:nvPicPr>
          <p:cNvPr id="44070" name="Picture 3" descr="C:\Users\nakatake\AppData\Local\Microsoft\Windows\Temporary Internet Files\Content.IE5\0Y21BG6G\MC900428949[1].wmf"/>
          <p:cNvPicPr>
            <a:picLocks noChangeAspect="1" noChangeArrowheads="1"/>
          </p:cNvPicPr>
          <p:nvPr/>
        </p:nvPicPr>
        <p:blipFill>
          <a:blip r:embed="rId27"/>
          <a:srcRect/>
          <a:stretch>
            <a:fillRect/>
          </a:stretch>
        </p:blipFill>
        <p:spPr bwMode="auto">
          <a:xfrm>
            <a:off x="2200275" y="5608638"/>
            <a:ext cx="3937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71" name="Picture 23" descr="MC900433928[1]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2466975" y="5845175"/>
            <a:ext cx="3698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" name="正方形/長方形 112"/>
          <p:cNvSpPr/>
          <p:nvPr/>
        </p:nvSpPr>
        <p:spPr>
          <a:xfrm>
            <a:off x="6859588" y="5097463"/>
            <a:ext cx="1103312" cy="4095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医療機関</a:t>
            </a:r>
          </a:p>
        </p:txBody>
      </p:sp>
      <p:sp>
        <p:nvSpPr>
          <p:cNvPr id="112" name="Text Box 2"/>
          <p:cNvSpPr txBox="1">
            <a:spLocks noChangeArrowheads="1"/>
          </p:cNvSpPr>
          <p:nvPr/>
        </p:nvSpPr>
        <p:spPr bwMode="auto">
          <a:xfrm>
            <a:off x="41275" y="28575"/>
            <a:ext cx="8785225" cy="822325"/>
          </a:xfrm>
          <a:prstGeom prst="rect">
            <a:avLst/>
          </a:prstGeom>
          <a:gradFill rotWithShape="1"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ORION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（大阪府救急搬送支援・情報収集・集計分析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システム）全体イメージ</a:t>
            </a:r>
          </a:p>
        </p:txBody>
      </p:sp>
      <p:sp>
        <p:nvSpPr>
          <p:cNvPr id="44074" name="テキスト ボックス 120"/>
          <p:cNvSpPr txBox="1">
            <a:spLocks noChangeArrowheads="1"/>
          </p:cNvSpPr>
          <p:nvPr/>
        </p:nvSpPr>
        <p:spPr bwMode="auto">
          <a:xfrm>
            <a:off x="5235575" y="4149725"/>
            <a:ext cx="1624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病院前情報提供</a:t>
            </a:r>
          </a:p>
        </p:txBody>
      </p:sp>
      <p:sp>
        <p:nvSpPr>
          <p:cNvPr id="44075" name="テキスト ボックス 121"/>
          <p:cNvSpPr txBox="1">
            <a:spLocks noChangeArrowheads="1"/>
          </p:cNvSpPr>
          <p:nvPr/>
        </p:nvSpPr>
        <p:spPr bwMode="auto">
          <a:xfrm>
            <a:off x="7299325" y="4157663"/>
            <a:ext cx="1527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病院後情報入力</a:t>
            </a:r>
          </a:p>
        </p:txBody>
      </p:sp>
      <p:sp>
        <p:nvSpPr>
          <p:cNvPr id="44076" name="テキスト ボックス 122"/>
          <p:cNvSpPr txBox="1">
            <a:spLocks noChangeArrowheads="1"/>
          </p:cNvSpPr>
          <p:nvPr/>
        </p:nvSpPr>
        <p:spPr bwMode="auto">
          <a:xfrm>
            <a:off x="7437438" y="6076950"/>
            <a:ext cx="14017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データ活用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9" name="角丸四角形 108"/>
          <p:cNvSpPr/>
          <p:nvPr/>
        </p:nvSpPr>
        <p:spPr>
          <a:xfrm>
            <a:off x="2254250" y="4565650"/>
            <a:ext cx="2559050" cy="476250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ICT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を用いた病院検索</a:t>
            </a:r>
          </a:p>
        </p:txBody>
      </p:sp>
      <p:sp>
        <p:nvSpPr>
          <p:cNvPr id="114" name="角丸四角形 113"/>
          <p:cNvSpPr/>
          <p:nvPr/>
        </p:nvSpPr>
        <p:spPr>
          <a:xfrm>
            <a:off x="779463" y="6338888"/>
            <a:ext cx="3460750" cy="474662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②救急医療に関する情報の集約化</a:t>
            </a:r>
          </a:p>
        </p:txBody>
      </p:sp>
      <p:sp>
        <p:nvSpPr>
          <p:cNvPr id="115" name="角丸四角形 114"/>
          <p:cNvSpPr/>
          <p:nvPr/>
        </p:nvSpPr>
        <p:spPr>
          <a:xfrm>
            <a:off x="4298950" y="6343650"/>
            <a:ext cx="3171825" cy="454025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③集約された情報の集計・分析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553CD6-FE7F-4ECB-A39C-300D0A3BFCC9}" type="slidenum">
              <a:rPr kumimoji="1" lang="ja-JP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92985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43809B-81CC-46D9-A066-3E99F01C2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23A3B-AEA7-4A7C-925E-34E42B23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468" y="1965325"/>
            <a:ext cx="6491064" cy="3196951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救急搬送数について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救急搬送困難者について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応需率について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98A4FF-492E-4753-BD68-9EF831D6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60232" y="6400799"/>
            <a:ext cx="2133600" cy="365125"/>
          </a:xfrm>
        </p:spPr>
        <p:txBody>
          <a:bodyPr/>
          <a:lstStyle/>
          <a:p>
            <a:pPr>
              <a:defRPr/>
            </a:pPr>
            <a:fld id="{970AA7FC-3431-4327-A019-EE93AA799B55}" type="slidenum">
              <a:rPr lang="ja-JP" altLang="en-US" sz="3200" smtClean="0"/>
              <a:pPr>
                <a:defRPr/>
              </a:pPr>
              <a:t>3</a:t>
            </a:fld>
            <a:endParaRPr lang="ja-JP" altLang="en-US" sz="3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523713-6AF8-44B1-A875-0AAC3593EE06}"/>
              </a:ext>
            </a:extLst>
          </p:cNvPr>
          <p:cNvSpPr txBox="1"/>
          <p:nvPr/>
        </p:nvSpPr>
        <p:spPr>
          <a:xfrm>
            <a:off x="350168" y="5517232"/>
            <a:ext cx="8336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lang="ja-JP" altLang="en-US" dirty="0"/>
              <a:t>使用した</a:t>
            </a:r>
            <a:r>
              <a:rPr kumimoji="1" lang="ja-JP" altLang="en-US" dirty="0"/>
              <a:t>データ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　</a:t>
            </a:r>
            <a:r>
              <a:rPr kumimoji="1" lang="ja-JP" altLang="en-US" dirty="0"/>
              <a:t>北河内圏域の４消防機関が搬送し、病院前情報と病院後情報が紐</a:t>
            </a:r>
            <a:r>
              <a:rPr lang="ja-JP" altLang="en-US" dirty="0"/>
              <a:t>付いて</a:t>
            </a:r>
            <a:r>
              <a:rPr kumimoji="1" lang="ja-JP" altLang="en-US" dirty="0"/>
              <a:t>いるもの</a:t>
            </a:r>
            <a:endParaRPr kumimoji="1" lang="en-US" altLang="ja-JP" dirty="0"/>
          </a:p>
          <a:p>
            <a:r>
              <a:rPr lang="ja-JP" altLang="en-US" dirty="0"/>
              <a:t>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095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4904" y="6462713"/>
            <a:ext cx="2133600" cy="365125"/>
          </a:xfrm>
        </p:spPr>
        <p:txBody>
          <a:bodyPr/>
          <a:lstStyle/>
          <a:p>
            <a:pPr>
              <a:defRPr/>
            </a:pPr>
            <a:fld id="{B98E3BD7-565D-422B-80F8-53F6C9DD6084}" type="slidenum">
              <a:rPr lang="ja-JP" altLang="en-US" sz="3200" smtClean="0"/>
              <a:pPr>
                <a:defRPr/>
              </a:pPr>
              <a:t>4</a:t>
            </a:fld>
            <a:endParaRPr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65150" y="1301750"/>
            <a:ext cx="8043863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搬送件数の約</a:t>
            </a:r>
            <a:r>
              <a:rPr lang="en-US" altLang="ja-JP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割が</a:t>
            </a:r>
            <a:r>
              <a:rPr lang="en-US" altLang="ja-JP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75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歳以上の高齢者。</a:t>
            </a:r>
          </a:p>
        </p:txBody>
      </p:sp>
      <p:sp>
        <p:nvSpPr>
          <p:cNvPr id="48170" name="タイトル 1"/>
          <p:cNvSpPr txBox="1">
            <a:spLocks/>
          </p:cNvSpPr>
          <p:nvPr/>
        </p:nvSpPr>
        <p:spPr bwMode="auto">
          <a:xfrm>
            <a:off x="323850" y="188913"/>
            <a:ext cx="8591550" cy="963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年齢区分別・搬送件数、割合</a:t>
            </a:r>
            <a:endParaRPr lang="en-US" altLang="ja-JP" sz="2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29</a:t>
            </a:r>
            <a:r>
              <a:rPr lang="ja-JP" altLang="en-US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年、</a:t>
            </a:r>
            <a:r>
              <a:rPr lang="en-US" altLang="ja-JP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年、令和元年）</a:t>
            </a:r>
            <a:endParaRPr lang="ja-JP" altLang="en-US" sz="2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171" name="テキスト ボックス 2"/>
          <p:cNvSpPr txBox="1">
            <a:spLocks noChangeArrowheads="1"/>
          </p:cNvSpPr>
          <p:nvPr/>
        </p:nvSpPr>
        <p:spPr bwMode="auto">
          <a:xfrm>
            <a:off x="7956376" y="5033491"/>
            <a:ext cx="8001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（人）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3" y="1949450"/>
            <a:ext cx="8928992" cy="3135313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3" y="5387790"/>
            <a:ext cx="8576964" cy="136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84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74904" y="645333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E79D1E-0776-42ED-A7AF-B21EE37216E0}" type="slidenum">
              <a:rPr kumimoji="1" lang="ja-JP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557213" y="260648"/>
            <a:ext cx="7988300" cy="7200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大阪府の人口及び救急搬送数の推移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557215" y="1340768"/>
          <a:ext cx="7988298" cy="407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2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2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2017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大阪府人口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(A)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883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852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r>
                        <a:rPr kumimoji="1" lang="en-US" altLang="ja-JP" baseline="30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endParaRPr kumimoji="1" lang="ja-JP" altLang="en-US" baseline="30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のうち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234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26.6%)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242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r>
                        <a:rPr kumimoji="1" lang="en-US" altLang="ja-JP" baseline="300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28.5%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のうち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113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12.9%)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17.7%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救急搬送数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(B)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818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9773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のうち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万人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56.4%)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千人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61.5%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のうち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3440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endParaRPr kumimoji="1" lang="en-US" altLang="ja-JP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39.8%)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2755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endParaRPr kumimoji="1" lang="en-US" altLang="ja-JP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49.6%</a:t>
                      </a:r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770943" y="5805264"/>
            <a:ext cx="7560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：日本の地域別将来推計人口（国立社会保障・人口問題研究所　平成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月推計）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以外：大阪府における高齢者救急医療体制のあり方について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2018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12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月　大阪府救急医療対策審議会　高齢者部会　提言）</a:t>
            </a:r>
          </a:p>
        </p:txBody>
      </p:sp>
    </p:spTree>
    <p:extLst>
      <p:ext uri="{BB962C8B-B14F-4D97-AF65-F5344CB8AC3E}">
        <p14:creationId xmlns:p14="http://schemas.microsoft.com/office/powerpoint/2010/main" val="144962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タイトル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63817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年齢区分別・転帰別・搬送件数、割合</a:t>
            </a:r>
            <a:r>
              <a:rPr lang="ja-JP" altLang="en-US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52301" name="正方形/長方形 2"/>
          <p:cNvSpPr>
            <a:spLocks noChangeArrowheads="1"/>
          </p:cNvSpPr>
          <p:nvPr/>
        </p:nvSpPr>
        <p:spPr bwMode="auto">
          <a:xfrm>
            <a:off x="7893050" y="4581128"/>
            <a:ext cx="723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（人）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09320"/>
            <a:ext cx="2133600" cy="365125"/>
          </a:xfrm>
        </p:spPr>
        <p:txBody>
          <a:bodyPr/>
          <a:lstStyle/>
          <a:p>
            <a:pPr>
              <a:defRPr/>
            </a:pPr>
            <a:fld id="{96DDFB6C-0859-4870-844A-E7AFF886C7E8}" type="slidenum">
              <a:rPr lang="ja-JP" altLang="en-US" sz="3200" smtClean="0"/>
              <a:pPr>
                <a:defRPr/>
              </a:pPr>
              <a:t>6</a:t>
            </a:fld>
            <a:endParaRPr lang="ja-JP" altLang="en-US" sz="3200" dirty="0"/>
          </a:p>
        </p:txBody>
      </p:sp>
      <p:sp>
        <p:nvSpPr>
          <p:cNvPr id="8" name="正方形/長方形 7"/>
          <p:cNvSpPr/>
          <p:nvPr/>
        </p:nvSpPr>
        <p:spPr>
          <a:xfrm>
            <a:off x="2195736" y="931957"/>
            <a:ext cx="5184179" cy="920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「入院」「死亡」は若年者より高齢者で多い。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4868989"/>
            <a:ext cx="8712968" cy="180545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5" y="1628800"/>
            <a:ext cx="9036494" cy="295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55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タイトル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63817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年齢区分別・転帰別・搬送件数、割合</a:t>
            </a:r>
            <a:r>
              <a:rPr lang="ja-JP" altLang="en-US" sz="2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（令和元年</a:t>
            </a:r>
            <a:r>
              <a:rPr lang="ja-JP" altLang="en-US" sz="2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</a:p>
        </p:txBody>
      </p:sp>
      <p:sp>
        <p:nvSpPr>
          <p:cNvPr id="52301" name="正方形/長方形 2"/>
          <p:cNvSpPr>
            <a:spLocks noChangeArrowheads="1"/>
          </p:cNvSpPr>
          <p:nvPr/>
        </p:nvSpPr>
        <p:spPr bwMode="auto">
          <a:xfrm>
            <a:off x="7893050" y="4581128"/>
            <a:ext cx="723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（人）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09320"/>
            <a:ext cx="2133600" cy="365125"/>
          </a:xfrm>
        </p:spPr>
        <p:txBody>
          <a:bodyPr/>
          <a:lstStyle/>
          <a:p>
            <a:pPr>
              <a:defRPr/>
            </a:pPr>
            <a:fld id="{96DDFB6C-0859-4870-844A-E7AFF886C7E8}" type="slidenum">
              <a:rPr lang="ja-JP" altLang="en-US" sz="3200" smtClean="0"/>
              <a:pPr>
                <a:defRPr/>
              </a:pPr>
              <a:t>7</a:t>
            </a:fld>
            <a:endParaRPr lang="ja-JP" altLang="en-US" sz="3200" dirty="0"/>
          </a:p>
        </p:txBody>
      </p:sp>
      <p:sp>
        <p:nvSpPr>
          <p:cNvPr id="8" name="正方形/長方形 7"/>
          <p:cNvSpPr/>
          <p:nvPr/>
        </p:nvSpPr>
        <p:spPr>
          <a:xfrm>
            <a:off x="2195736" y="931957"/>
            <a:ext cx="5184179" cy="920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「入院」「死亡」は若年者より高齢者で多い。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4889104"/>
            <a:ext cx="8497639" cy="178534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28800"/>
            <a:ext cx="9143999" cy="295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62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175266"/>
            <a:ext cx="8838790" cy="3333853"/>
          </a:xfrm>
          <a:prstGeom prst="rect">
            <a:avLst/>
          </a:prstGeom>
        </p:spPr>
      </p:pic>
      <p:sp>
        <p:nvSpPr>
          <p:cNvPr id="68610" name="タイトル 1"/>
          <p:cNvSpPr>
            <a:spLocks noGrp="1"/>
          </p:cNvSpPr>
          <p:nvPr>
            <p:ph type="title"/>
          </p:nvPr>
        </p:nvSpPr>
        <p:spPr>
          <a:xfrm>
            <a:off x="127000" y="142875"/>
            <a:ext cx="8964613" cy="54927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年齢区分別・疾患別搬送数、割合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 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051AE404-78AB-41E6-9819-542C79D78127}" type="slidenum">
              <a:rPr lang="ja-JP" altLang="en-US" sz="320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ja-JP" altLang="en-US" sz="3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8710" name="正方形/長方形 7"/>
          <p:cNvSpPr>
            <a:spLocks noChangeArrowheads="1"/>
          </p:cNvSpPr>
          <p:nvPr/>
        </p:nvSpPr>
        <p:spPr bwMode="auto">
          <a:xfrm>
            <a:off x="8077200" y="4364656"/>
            <a:ext cx="722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（人）</a:t>
            </a:r>
          </a:p>
        </p:txBody>
      </p:sp>
      <p:sp>
        <p:nvSpPr>
          <p:cNvPr id="68716" name="テキスト ボックス 15"/>
          <p:cNvSpPr txBox="1">
            <a:spLocks noChangeArrowheads="1"/>
          </p:cNvSpPr>
          <p:nvPr/>
        </p:nvSpPr>
        <p:spPr bwMode="auto">
          <a:xfrm>
            <a:off x="1946530" y="836712"/>
            <a:ext cx="61928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u="sng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どの年齢区分も外傷が多い</a:t>
            </a:r>
            <a:r>
              <a:rPr lang="ja-JP" altLang="en-US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r>
              <a:rPr lang="en-US" altLang="ja-JP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75</a:t>
            </a:r>
            <a:r>
              <a:rPr lang="ja-JP" altLang="en-US" sz="1600" u="sng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歳以上の呼吸器疾患も多い</a:t>
            </a:r>
            <a:r>
              <a:rPr lang="ja-JP" altLang="en-US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endParaRPr lang="ja-JP" altLang="en-US" sz="1600" u="sng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714" name="Rectangle 283"/>
          <p:cNvSpPr>
            <a:spLocks noChangeArrowheads="1"/>
          </p:cNvSpPr>
          <p:nvPr/>
        </p:nvSpPr>
        <p:spPr bwMode="auto">
          <a:xfrm>
            <a:off x="4609306" y="4220194"/>
            <a:ext cx="1223963" cy="288925"/>
          </a:xfrm>
          <a:prstGeom prst="rect">
            <a:avLst/>
          </a:prstGeom>
          <a:solidFill>
            <a:srgbClr val="FF00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Rectangle 283"/>
          <p:cNvSpPr>
            <a:spLocks noChangeArrowheads="1"/>
          </p:cNvSpPr>
          <p:nvPr/>
        </p:nvSpPr>
        <p:spPr bwMode="auto">
          <a:xfrm>
            <a:off x="6915405" y="3931269"/>
            <a:ext cx="1223963" cy="288925"/>
          </a:xfrm>
          <a:prstGeom prst="rect">
            <a:avLst/>
          </a:prstGeom>
          <a:solidFill>
            <a:srgbClr val="FF00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4672631"/>
            <a:ext cx="8547993" cy="198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51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75266"/>
            <a:ext cx="9091613" cy="3333853"/>
          </a:xfrm>
          <a:prstGeom prst="rect">
            <a:avLst/>
          </a:prstGeom>
        </p:spPr>
      </p:pic>
      <p:sp>
        <p:nvSpPr>
          <p:cNvPr id="68610" name="タイトル 1"/>
          <p:cNvSpPr>
            <a:spLocks noGrp="1"/>
          </p:cNvSpPr>
          <p:nvPr>
            <p:ph type="title"/>
          </p:nvPr>
        </p:nvSpPr>
        <p:spPr>
          <a:xfrm>
            <a:off x="127000" y="142875"/>
            <a:ext cx="8964613" cy="54927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年齢区分別・疾患別搬送数、割合</a:t>
            </a:r>
            <a:r>
              <a:rPr lang="ja-JP" altLang="en-US" sz="2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（令和元年</a:t>
            </a:r>
            <a:r>
              <a:rPr lang="ja-JP" altLang="en-US" sz="2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 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051AE404-78AB-41E6-9819-542C79D78127}" type="slidenum">
              <a:rPr lang="ja-JP" altLang="en-US" sz="3200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ja-JP" altLang="en-US" sz="3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8710" name="正方形/長方形 7"/>
          <p:cNvSpPr>
            <a:spLocks noChangeArrowheads="1"/>
          </p:cNvSpPr>
          <p:nvPr/>
        </p:nvSpPr>
        <p:spPr bwMode="auto">
          <a:xfrm>
            <a:off x="8077200" y="4364656"/>
            <a:ext cx="722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（人）</a:t>
            </a:r>
          </a:p>
        </p:txBody>
      </p:sp>
      <p:sp>
        <p:nvSpPr>
          <p:cNvPr id="68716" name="テキスト ボックス 15"/>
          <p:cNvSpPr txBox="1">
            <a:spLocks noChangeArrowheads="1"/>
          </p:cNvSpPr>
          <p:nvPr/>
        </p:nvSpPr>
        <p:spPr bwMode="auto">
          <a:xfrm>
            <a:off x="1946530" y="836712"/>
            <a:ext cx="61928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u="sng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どの年齢区分も外傷が多い</a:t>
            </a:r>
            <a:r>
              <a:rPr lang="ja-JP" altLang="en-US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r>
              <a:rPr lang="en-US" altLang="ja-JP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0</a:t>
            </a:r>
            <a:r>
              <a:rPr lang="ja-JP" altLang="en-US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歳及び</a:t>
            </a:r>
            <a:r>
              <a:rPr lang="en-US" altLang="ja-JP" sz="1600" u="sng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75</a:t>
            </a:r>
            <a:r>
              <a:rPr lang="ja-JP" altLang="en-US" sz="1600" u="sng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歳以上の呼吸器疾患も多い。</a:t>
            </a:r>
          </a:p>
        </p:txBody>
      </p:sp>
      <p:sp>
        <p:nvSpPr>
          <p:cNvPr id="68714" name="Rectangle 283"/>
          <p:cNvSpPr>
            <a:spLocks noChangeArrowheads="1"/>
          </p:cNvSpPr>
          <p:nvPr/>
        </p:nvSpPr>
        <p:spPr bwMode="auto">
          <a:xfrm>
            <a:off x="4609306" y="4220194"/>
            <a:ext cx="1223963" cy="288925"/>
          </a:xfrm>
          <a:prstGeom prst="rect">
            <a:avLst/>
          </a:prstGeom>
          <a:solidFill>
            <a:srgbClr val="FF00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5" name="Rectangle 283"/>
          <p:cNvSpPr>
            <a:spLocks noChangeArrowheads="1"/>
          </p:cNvSpPr>
          <p:nvPr/>
        </p:nvSpPr>
        <p:spPr bwMode="auto">
          <a:xfrm>
            <a:off x="6915405" y="3931269"/>
            <a:ext cx="1223963" cy="288925"/>
          </a:xfrm>
          <a:prstGeom prst="rect">
            <a:avLst/>
          </a:prstGeom>
          <a:solidFill>
            <a:srgbClr val="FF00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304" y="4794243"/>
            <a:ext cx="8241003" cy="186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78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9938</TotalTime>
  <Words>1369</Words>
  <Application>Microsoft Office PowerPoint</Application>
  <PresentationFormat>画面に合わせる (4:3)</PresentationFormat>
  <Paragraphs>247</Paragraphs>
  <Slides>18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5" baseType="lpstr">
      <vt:lpstr>HGPｺﾞｼｯｸE</vt:lpstr>
      <vt:lpstr>HG丸ｺﾞｼｯｸM-PRO</vt:lpstr>
      <vt:lpstr>Meiryo UI</vt:lpstr>
      <vt:lpstr>ＭＳ Ｐゴシック</vt:lpstr>
      <vt:lpstr>Arial</vt:lpstr>
      <vt:lpstr>Calibri</vt:lpstr>
      <vt:lpstr>Office ​​テーマ</vt:lpstr>
      <vt:lpstr>北河内二次医療圏における 救急医療体制について ～ORIONデータ分析結果からみた現状～</vt:lpstr>
      <vt:lpstr>PowerPoint プレゼンテーション</vt:lpstr>
      <vt:lpstr>内容</vt:lpstr>
      <vt:lpstr>PowerPoint プレゼンテーション</vt:lpstr>
      <vt:lpstr>PowerPoint プレゼンテーション</vt:lpstr>
      <vt:lpstr>年齢区分別・転帰別・搬送件数、割合（平成30年）</vt:lpstr>
      <vt:lpstr>年齢区分別・転帰別・搬送件数、割合（令和元年）</vt:lpstr>
      <vt:lpstr>年齢区分別・疾患別搬送数、割合（平成30年） </vt:lpstr>
      <vt:lpstr>年齢区分別・疾患別搬送数、割合（令和元年） </vt:lpstr>
      <vt:lpstr>年齢区分別・転帰別・搬送件数のうち、現場滞在時間30分以上の件数、割合 （平成30年）</vt:lpstr>
      <vt:lpstr>年齢区分別・転帰別・搬送件数のうち、現場滞在時間30分以上の件数、割合 （令和元年）</vt:lpstr>
      <vt:lpstr>年齢区分別・転帰別・搬送件数のうち、連絡回数４回以上の件数、割合 （平成30年）</vt:lpstr>
      <vt:lpstr>年齢区分別・転帰別・搬送件数のうち、連絡回数４回以上の件数、割合 （令和元年）</vt:lpstr>
      <vt:lpstr>年齢区分別・疾患別搬送件数のうち、現場滞在時間30分以上の件数、割合 （平成30年）</vt:lpstr>
      <vt:lpstr>年齢区分別・疾患別搬送件数のうち、現場滞在時間30分以上の件数、割合 （令和元年）</vt:lpstr>
      <vt:lpstr>初診時患者背景別・現場滞在時間30分以上の件数・割合（重複回答） （平成30年・令和元年）</vt:lpstr>
      <vt:lpstr>二次・三次救急告示病院の平均応需率（令和元年）</vt:lpstr>
      <vt:lpstr>ORIONデータ分析結果からみた圏域の現状・特徴</vt:lpstr>
    </vt:vector>
  </TitlesOfParts>
  <Company>総務部IT推進課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北河内救急懇話会</dc:title>
  <dc:creator>髙山　暁美</dc:creator>
  <cp:lastModifiedBy>近藤　義哉</cp:lastModifiedBy>
  <cp:revision>1065</cp:revision>
  <cp:lastPrinted>2020-09-18T06:14:41Z</cp:lastPrinted>
  <dcterms:created xsi:type="dcterms:W3CDTF">2018-11-14T00:31:48Z</dcterms:created>
  <dcterms:modified xsi:type="dcterms:W3CDTF">2020-09-30T05:44:59Z</dcterms:modified>
</cp:coreProperties>
</file>