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高槻市" initials="T" lastIdx="5" clrIdx="0"/>
  <p:cmAuthor id="1" name="中西　恵" initials="中西" lastIdx="2" clrIdx="1"/>
  <p:cmAuthor id="2" name="高槻市" initials="高槻市" lastIdx="5" clrIdx="2">
    <p:extLst>
      <p:ext uri="{19B8F6BF-5375-455C-9EA6-DF929625EA0E}">
        <p15:presenceInfo xmlns:p15="http://schemas.microsoft.com/office/powerpoint/2012/main" userId="高槻市"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153" autoAdjust="0"/>
    <p:restoredTop sz="94434" autoAdjust="0"/>
  </p:normalViewPr>
  <p:slideViewPr>
    <p:cSldViewPr snapToGrid="0">
      <p:cViewPr varScale="1">
        <p:scale>
          <a:sx n="70" d="100"/>
          <a:sy n="70" d="100"/>
        </p:scale>
        <p:origin x="1062"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18621" cy="493237"/>
          </a:xfrm>
          <a:prstGeom prst="rect">
            <a:avLst/>
          </a:prstGeom>
        </p:spPr>
        <p:txBody>
          <a:bodyPr vert="horz" lIns="90639" tIns="45319" rIns="90639" bIns="4531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1"/>
            <a:ext cx="2918621" cy="493237"/>
          </a:xfrm>
          <a:prstGeom prst="rect">
            <a:avLst/>
          </a:prstGeom>
        </p:spPr>
        <p:txBody>
          <a:bodyPr vert="horz" lIns="90639" tIns="45319" rIns="90639" bIns="45319" rtlCol="0"/>
          <a:lstStyle>
            <a:lvl1pPr algn="r">
              <a:defRPr sz="1200"/>
            </a:lvl1pPr>
          </a:lstStyle>
          <a:p>
            <a:fld id="{8A585FC2-8735-4B86-A839-2291FB02421F}" type="datetimeFigureOut">
              <a:rPr kumimoji="1" lang="ja-JP" altLang="en-US" smtClean="0"/>
              <a:t>2021/2/5</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39" tIns="45319" rIns="90639" bIns="45319" rtlCol="0" anchor="ctr"/>
          <a:lstStyle/>
          <a:p>
            <a:endParaRPr lang="ja-JP" altLang="en-US"/>
          </a:p>
        </p:txBody>
      </p:sp>
      <p:sp>
        <p:nvSpPr>
          <p:cNvPr id="5" name="ノート プレースホルダー 4"/>
          <p:cNvSpPr>
            <a:spLocks noGrp="1"/>
          </p:cNvSpPr>
          <p:nvPr>
            <p:ph type="body" sz="quarter" idx="3"/>
          </p:nvPr>
        </p:nvSpPr>
        <p:spPr>
          <a:xfrm>
            <a:off x="673892" y="4686538"/>
            <a:ext cx="5387982" cy="4439132"/>
          </a:xfrm>
          <a:prstGeom prst="rect">
            <a:avLst/>
          </a:prstGeom>
        </p:spPr>
        <p:txBody>
          <a:bodyPr vert="horz" lIns="90639" tIns="45319" rIns="90639" bIns="453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501"/>
            <a:ext cx="2918621" cy="493236"/>
          </a:xfrm>
          <a:prstGeom prst="rect">
            <a:avLst/>
          </a:prstGeom>
        </p:spPr>
        <p:txBody>
          <a:bodyPr vert="horz" lIns="90639" tIns="45319" rIns="90639" bIns="4531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1"/>
            <a:ext cx="2918621" cy="493236"/>
          </a:xfrm>
          <a:prstGeom prst="rect">
            <a:avLst/>
          </a:prstGeom>
        </p:spPr>
        <p:txBody>
          <a:bodyPr vert="horz" lIns="90639" tIns="45319" rIns="90639" bIns="45319"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9C7D4F-AA94-491A-A6EA-045C8BB32946}" type="slidenum">
              <a:rPr kumimoji="1" lang="ja-JP" altLang="en-US" smtClean="0"/>
              <a:t>1</a:t>
            </a:fld>
            <a:endParaRPr kumimoji="1" lang="ja-JP" altLang="en-US"/>
          </a:p>
        </p:txBody>
      </p:sp>
    </p:spTree>
    <p:extLst>
      <p:ext uri="{BB962C8B-B14F-4D97-AF65-F5344CB8AC3E}">
        <p14:creationId xmlns:p14="http://schemas.microsoft.com/office/powerpoint/2010/main" val="178356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69C7D4F-AA94-491A-A6EA-045C8BB32946}" type="slidenum">
              <a:rPr kumimoji="1" lang="ja-JP" altLang="en-US" smtClean="0"/>
              <a:t>2</a:t>
            </a:fld>
            <a:endParaRPr kumimoji="1" lang="ja-JP" altLang="en-US"/>
          </a:p>
        </p:txBody>
      </p:sp>
    </p:spTree>
    <p:extLst>
      <p:ext uri="{BB962C8B-B14F-4D97-AF65-F5344CB8AC3E}">
        <p14:creationId xmlns:p14="http://schemas.microsoft.com/office/powerpoint/2010/main" val="4277693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92748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1915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77820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DD7FCE4-121B-4BBF-81F5-CAA8B91D7AF0}" type="datetimeFigureOut">
              <a:rPr kumimoji="1" lang="ja-JP" altLang="en-US" smtClean="0"/>
              <a:t>2021/2/5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81068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DD7FCE4-121B-4BBF-81F5-CAA8B91D7AF0}" type="datetimeFigureOut">
              <a:rPr kumimoji="1" lang="ja-JP" altLang="en-US" smtClean="0"/>
              <a:t>2021/2/5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4883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DD7FCE4-121B-4BBF-81F5-CAA8B91D7AF0}" type="datetimeFigureOut">
              <a:rPr kumimoji="1" lang="ja-JP" altLang="en-US" smtClean="0"/>
              <a:t>2021/2/5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6964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DD7FCE4-121B-4BBF-81F5-CAA8B91D7AF0}" type="datetimeFigureOut">
              <a:rPr kumimoji="1" lang="ja-JP" altLang="en-US" smtClean="0"/>
              <a:t>2021/2/5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87311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DD7FCE4-121B-4BBF-81F5-CAA8B91D7AF0}" type="datetimeFigureOut">
              <a:rPr kumimoji="1" lang="ja-JP" altLang="en-US" smtClean="0"/>
              <a:t>2021/2/5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19534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DD7FCE4-121B-4BBF-81F5-CAA8B91D7AF0}" type="datetimeFigureOut">
              <a:rPr kumimoji="1" lang="ja-JP" altLang="en-US" smtClean="0"/>
              <a:t>2021/2/5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141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DD7FCE4-121B-4BBF-81F5-CAA8B91D7AF0}" type="datetimeFigureOut">
              <a:rPr kumimoji="1" lang="ja-JP" altLang="en-US" smtClean="0"/>
              <a:t>2021/2/5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17955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D7FCE4-121B-4BBF-81F5-CAA8B91D7AF0}" type="datetimeFigureOut">
              <a:rPr kumimoji="1" lang="ja-JP" altLang="en-US" smtClean="0"/>
              <a:t>2021/2/5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85027014"/>
              </p:ext>
            </p:extLst>
          </p:nvPr>
        </p:nvGraphicFramePr>
        <p:xfrm>
          <a:off x="171379" y="376647"/>
          <a:ext cx="11736000" cy="6459088"/>
        </p:xfrm>
        <a:graphic>
          <a:graphicData uri="http://schemas.openxmlformats.org/drawingml/2006/table">
            <a:tbl>
              <a:tblPr firstRow="1" firstCol="1" bandRow="1">
                <a:tableStyleId>{7DF18680-E054-41AD-8BC1-D1AEF772440D}</a:tableStyleId>
              </a:tblPr>
              <a:tblGrid>
                <a:gridCol w="339886">
                  <a:extLst>
                    <a:ext uri="{9D8B030D-6E8A-4147-A177-3AD203B41FA5}">
                      <a16:colId xmlns:a16="http://schemas.microsoft.com/office/drawing/2014/main" val="20000"/>
                    </a:ext>
                  </a:extLst>
                </a:gridCol>
                <a:gridCol w="3312707">
                  <a:extLst>
                    <a:ext uri="{9D8B030D-6E8A-4147-A177-3AD203B41FA5}">
                      <a16:colId xmlns:a16="http://schemas.microsoft.com/office/drawing/2014/main" val="20001"/>
                    </a:ext>
                  </a:extLst>
                </a:gridCol>
                <a:gridCol w="3144610">
                  <a:extLst>
                    <a:ext uri="{9D8B030D-6E8A-4147-A177-3AD203B41FA5}">
                      <a16:colId xmlns:a16="http://schemas.microsoft.com/office/drawing/2014/main" val="20002"/>
                    </a:ext>
                  </a:extLst>
                </a:gridCol>
                <a:gridCol w="1361832">
                  <a:extLst>
                    <a:ext uri="{9D8B030D-6E8A-4147-A177-3AD203B41FA5}">
                      <a16:colId xmlns:a16="http://schemas.microsoft.com/office/drawing/2014/main" val="20003"/>
                    </a:ext>
                  </a:extLst>
                </a:gridCol>
                <a:gridCol w="3576965">
                  <a:extLst>
                    <a:ext uri="{9D8B030D-6E8A-4147-A177-3AD203B41FA5}">
                      <a16:colId xmlns:a16="http://schemas.microsoft.com/office/drawing/2014/main" val="20004"/>
                    </a:ext>
                  </a:extLst>
                </a:gridCol>
              </a:tblGrid>
              <a:tr h="52323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effectLst/>
                        </a:rPr>
                        <a:t>20</a:t>
                      </a:r>
                      <a:r>
                        <a:rPr lang="en-US" altLang="ja-JP" sz="800" kern="100" dirty="0" smtClean="0">
                          <a:effectLst/>
                        </a:rPr>
                        <a:t>20</a:t>
                      </a:r>
                      <a:r>
                        <a:rPr lang="ja-JP" sz="800" kern="100" dirty="0" smtClean="0">
                          <a:effectLst/>
                        </a:rPr>
                        <a:t>年度</a:t>
                      </a:r>
                      <a:r>
                        <a:rPr lang="ja-JP" sz="800" kern="100" dirty="0">
                          <a:effectLst/>
                        </a:rPr>
                        <a:t>の取組内容と結果</a:t>
                      </a:r>
                      <a:r>
                        <a:rPr lang="ja-JP" altLang="en-US" sz="800" kern="100" dirty="0">
                          <a:effectLst/>
                        </a:rPr>
                        <a:t>（予定含む）</a:t>
                      </a:r>
                      <a:endParaRPr lang="ja-JP" sz="800" kern="100" dirty="0">
                        <a:effectLst/>
                      </a:endParaRP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800" kern="100" dirty="0">
                          <a:effectLst/>
                        </a:rPr>
                        <a:t>次年度以降</a:t>
                      </a:r>
                      <a:r>
                        <a:rPr lang="ja-JP" altLang="en-US" sz="800" kern="100" dirty="0" smtClean="0">
                          <a:effectLst/>
                        </a:rPr>
                        <a:t>の取組み予定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23236">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　　　　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52073">
                <a:tc rowSpan="2">
                  <a:txBody>
                    <a:bodyPr/>
                    <a:lstStyle/>
                    <a:p>
                      <a:pPr algn="ctr">
                        <a:spcAft>
                          <a:spcPts val="0"/>
                        </a:spcAft>
                      </a:pPr>
                      <a:r>
                        <a:rPr lang="ja-JP" altLang="en-US" sz="700" kern="100" dirty="0">
                          <a:effectLst/>
                        </a:rPr>
                        <a:t>地域医療構想</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u="none" kern="100" dirty="0" smtClean="0">
                          <a:solidFill>
                            <a:schemeClr val="tx1"/>
                          </a:solidFill>
                          <a:effectLst/>
                          <a:latin typeface="+mn-ea"/>
                          <a:ea typeface="+mn-ea"/>
                        </a:rPr>
                        <a:t>「大阪府三島保健医療協議会」等において、地域で必要となる医療機能を検討するため、特に高齢化の影響で需要の増加が見込まれる疾患に関して、医療提供体制の現状分析と経年的評価に取り組みます。</a:t>
                      </a:r>
                      <a:endParaRPr lang="ja-JP" altLang="en-US" sz="800" u="none" kern="100" dirty="0">
                        <a:solidFill>
                          <a:schemeClr val="tx1"/>
                        </a:solidFill>
                        <a:effectLst/>
                        <a:latin typeface="+mn-ea"/>
                        <a:ea typeface="+mn-ea"/>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大阪府三島医療・病床懇話会（</a:t>
                      </a:r>
                      <a:r>
                        <a:rPr lang="en-US" altLang="ja-JP" sz="800" b="0" u="none" kern="100" dirty="0" smtClean="0">
                          <a:solidFill>
                            <a:schemeClr val="tx1"/>
                          </a:solidFill>
                          <a:effectLst/>
                          <a:latin typeface="+mn-ea"/>
                          <a:ea typeface="+mn-ea"/>
                          <a:cs typeface="Times New Roman" panose="02020603050405020304" pitchFamily="18" charset="0"/>
                        </a:rPr>
                        <a:t>1</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15</a:t>
                      </a:r>
                      <a:r>
                        <a:rPr lang="ja-JP" altLang="en-US" sz="800" b="0" u="none" kern="100" dirty="0" smtClean="0">
                          <a:solidFill>
                            <a:schemeClr val="tx1"/>
                          </a:solidFill>
                          <a:effectLst/>
                          <a:latin typeface="+mn-ea"/>
                          <a:ea typeface="+mn-ea"/>
                          <a:cs typeface="Times New Roman" panose="02020603050405020304" pitchFamily="18" charset="0"/>
                        </a:rPr>
                        <a:t>日）で、圏域内の各病院が地域で担う役割を確認し、地域で必要な医療機能、連携方策を検討します。また、大阪府三島保健医療協議会（</a:t>
                      </a:r>
                      <a:r>
                        <a:rPr lang="en-US" altLang="ja-JP" sz="800" b="0" u="none" kern="100" dirty="0" smtClean="0">
                          <a:solidFill>
                            <a:schemeClr val="tx1"/>
                          </a:solidFill>
                          <a:effectLst/>
                          <a:latin typeface="+mn-ea"/>
                          <a:ea typeface="+mn-ea"/>
                          <a:cs typeface="Times New Roman" panose="02020603050405020304" pitchFamily="18" charset="0"/>
                        </a:rPr>
                        <a:t>2</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3</a:t>
                      </a:r>
                      <a:r>
                        <a:rPr lang="ja-JP" altLang="en-US" sz="800" b="0" u="none" kern="100" dirty="0" smtClean="0">
                          <a:solidFill>
                            <a:schemeClr val="tx1"/>
                          </a:solidFill>
                          <a:effectLst/>
                          <a:latin typeface="+mn-ea"/>
                          <a:ea typeface="+mn-ea"/>
                          <a:cs typeface="Times New Roman" panose="02020603050405020304" pitchFamily="18" charset="0"/>
                        </a:rPr>
                        <a:t>日）でも同様に報告の予定です。</a:t>
                      </a:r>
                      <a:endParaRPr lang="en-US" altLang="ja-JP" sz="800" b="0" u="none"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「大阪府三島保健医療協議会」等で、データに基づき医療必要量ピーク時に地域で必要な医療機能、連携方策について検討を継続します。</a:t>
                      </a:r>
                    </a:p>
                  </a:txBody>
                  <a:tcPr marL="36000" marR="36000" marT="36000" marB="36000"/>
                </a:tc>
                <a:extLst>
                  <a:ext uri="{0D108BD9-81ED-4DB2-BD59-A6C34878D82A}">
                    <a16:rowId xmlns:a16="http://schemas.microsoft.com/office/drawing/2014/main" val="10002"/>
                  </a:ext>
                </a:extLst>
              </a:tr>
              <a:tr h="523236">
                <a:tc vMerge="1">
                  <a:txBody>
                    <a:bodyPr/>
                    <a:lstStyle/>
                    <a:p>
                      <a:endParaRPr kumimoji="1" lang="ja-JP" altLang="en-US"/>
                    </a:p>
                  </a:txBody>
                  <a:tcP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圏域内の病院関係者に対し、医療提供体制の現状と各病院の病床機能報告の結果から、特に不足している医療機能について、情報提供する場を持ち、医療機関の自主的な取組みをさらに支援します。</a:t>
                      </a:r>
                      <a:endParaRPr lang="ja-JP" altLang="en-US" sz="800" b="0" u="none" kern="100" dirty="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今年度は新型コロナウイルス感染症の影響により病院連絡会が未開催となりました。その中で、圏域内の病院が今年度作成した病院プランをとりまとめ、さらに非稼働病床の状況を確認しました。そのうえで、医療・病床懇話会にて地域で必要な病床機能を検討予定です。</a:t>
                      </a:r>
                      <a:endParaRPr lang="en-US"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病院連絡会を開催して、医療提供体制の現状・課題について継続協議し、医療連携強化、病院の自主的な</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b="0" u="none" kern="100" dirty="0" smtClean="0">
                          <a:solidFill>
                            <a:schemeClr val="tx1"/>
                          </a:solidFill>
                          <a:effectLst/>
                          <a:latin typeface="+mn-ea"/>
                          <a:ea typeface="+mn-ea"/>
                          <a:cs typeface="Times New Roman" panose="02020603050405020304" pitchFamily="18" charset="0"/>
                        </a:rPr>
                        <a:t>を支援します。</a:t>
                      </a:r>
                      <a:endParaRPr lang="en-US"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extLst>
                  <a:ext uri="{0D108BD9-81ED-4DB2-BD59-A6C34878D82A}">
                    <a16:rowId xmlns:a16="http://schemas.microsoft.com/office/drawing/2014/main" val="10003"/>
                  </a:ext>
                </a:extLst>
              </a:tr>
              <a:tr h="370515">
                <a:tc rowSpan="3">
                  <a:txBody>
                    <a:bodyPr/>
                    <a:lstStyle/>
                    <a:p>
                      <a:pPr algn="ctr">
                        <a:spcAft>
                          <a:spcPts val="0"/>
                        </a:spcAft>
                      </a:pPr>
                      <a:r>
                        <a:rPr lang="ja-JP" altLang="en-US" sz="700" kern="100" dirty="0">
                          <a:solidFill>
                            <a:schemeClr val="bg1"/>
                          </a:solidFill>
                          <a:effectLst/>
                        </a:rPr>
                        <a:t>在宅医療</a:t>
                      </a:r>
                      <a:endParaRPr lang="ja-JP" sz="7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smtClean="0">
                          <a:ln>
                            <a:noFill/>
                          </a:ln>
                          <a:solidFill>
                            <a:schemeClr val="tx1"/>
                          </a:solidFill>
                          <a:effectLst/>
                          <a:uLnTx/>
                          <a:uFillTx/>
                          <a:latin typeface="+mn-lt"/>
                          <a:ea typeface="+mn-ea"/>
                          <a:cs typeface="+mn-cs"/>
                        </a:rPr>
                        <a:t>安定した在宅医療を推進するため、医療従事者に対して研修会や啓発媒体を活用し在宅医療を担う人材の確保に向けた</a:t>
                      </a:r>
                      <a:r>
                        <a:rPr kumimoji="1" lang="ja-JP" altLang="en-US" sz="800" b="0" i="0" u="none" strike="noStrike" kern="100" cap="none" spc="0" normalizeH="0" baseline="0" noProof="0" smtClean="0">
                          <a:ln>
                            <a:noFill/>
                          </a:ln>
                          <a:solidFill>
                            <a:schemeClr val="tx1"/>
                          </a:solidFill>
                          <a:effectLst/>
                          <a:uLnTx/>
                          <a:uFillTx/>
                          <a:latin typeface="ＭＳ Ｐゴシック"/>
                          <a:ea typeface="+mn-ea"/>
                          <a:cs typeface="Times New Roman" panose="02020603050405020304" pitchFamily="18" charset="0"/>
                        </a:rPr>
                        <a:t>取組み</a:t>
                      </a:r>
                      <a:r>
                        <a:rPr kumimoji="1" lang="ja-JP" altLang="en-US" sz="800" b="0" i="0" u="none" strike="noStrike" kern="100" cap="none" spc="0" normalizeH="0" baseline="0" noProof="0" smtClean="0">
                          <a:ln>
                            <a:noFill/>
                          </a:ln>
                          <a:solidFill>
                            <a:schemeClr val="tx1"/>
                          </a:solidFill>
                          <a:effectLst/>
                          <a:uLnTx/>
                          <a:uFillTx/>
                          <a:latin typeface="+mn-lt"/>
                          <a:ea typeface="+mn-ea"/>
                          <a:cs typeface="+mn-cs"/>
                        </a:rPr>
                        <a:t>を行います。</a:t>
                      </a:r>
                      <a:endParaRPr kumimoji="1" lang="ja-JP" altLang="en-US" sz="800" b="0" i="0" u="none" strike="noStrike" kern="100" cap="none" spc="0" normalizeH="0" baseline="0" noProof="0" dirty="0" smtClean="0">
                        <a:ln>
                          <a:noFill/>
                        </a:ln>
                        <a:solidFill>
                          <a:schemeClr val="tx1"/>
                        </a:solidFill>
                        <a:effectLst/>
                        <a:uLnTx/>
                        <a:uFillTx/>
                        <a:latin typeface="+mn-lt"/>
                        <a:ea typeface="+mn-ea"/>
                        <a:cs typeface="+mn-cs"/>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一部地域において、フレイル予防の講演会実施、ケアマネ情報シールや健康アプリといった媒体を活用し、在宅医療の推進に取り組んでいます。</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各市町において、地域の医療・介護関係者を対象とした研修会などを継続して行います。</a:t>
                      </a:r>
                      <a:endParaRPr kumimoji="1" lang="ja-JP" altLang="en-US" sz="800" b="0" i="0" u="none" strike="noStrike" kern="100" cap="none" spc="0" normalizeH="0" baseline="0" noProof="0" dirty="0">
                        <a:ln>
                          <a:noFill/>
                        </a:ln>
                        <a:solidFill>
                          <a:schemeClr val="tx1"/>
                        </a:solidFill>
                        <a:effectLst/>
                        <a:uLnTx/>
                        <a:uFillTx/>
                        <a:latin typeface="ＭＳ Ｐゴシック"/>
                        <a:ea typeface="+mn-ea"/>
                        <a:cs typeface="Times New Roman" panose="02020603050405020304" pitchFamily="18" charset="0"/>
                      </a:endParaRPr>
                    </a:p>
                  </a:txBody>
                  <a:tcPr marL="36000" marR="36000" marT="36000" marB="36000"/>
                </a:tc>
                <a:extLst>
                  <a:ext uri="{0D108BD9-81ED-4DB2-BD59-A6C34878D82A}">
                    <a16:rowId xmlns:a16="http://schemas.microsoft.com/office/drawing/2014/main" val="10004"/>
                  </a:ext>
                </a:extLst>
              </a:tr>
              <a:tr h="523236">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smtClean="0">
                          <a:ln>
                            <a:noFill/>
                          </a:ln>
                          <a:solidFill>
                            <a:schemeClr val="tx1"/>
                          </a:solidFill>
                          <a:effectLst/>
                          <a:uLnTx/>
                          <a:uFillTx/>
                          <a:latin typeface="+mn-lt"/>
                          <a:ea typeface="+mn-ea"/>
                          <a:cs typeface="+mn-cs"/>
                        </a:rPr>
                        <a:t>切れ目のない医療の提供体制を構築するため、中核的な病院がリーダーシップをとり入退院における連携について検討できるよう、圏域内の病院が集まる場などにおいて、情報交換、課題の検討を行います。</a:t>
                      </a:r>
                      <a:endParaRPr kumimoji="1" lang="ja-JP" altLang="en-US" sz="800" b="0" i="0" u="none" strike="noStrike" kern="100" cap="none" spc="0" normalizeH="0" baseline="0" noProof="0" dirty="0" smtClean="0">
                        <a:ln>
                          <a:noFill/>
                        </a:ln>
                        <a:solidFill>
                          <a:schemeClr val="tx1"/>
                        </a:solidFill>
                        <a:effectLst/>
                        <a:uLnTx/>
                        <a:uFillTx/>
                        <a:latin typeface="+mn-lt"/>
                        <a:ea typeface="+mn-ea"/>
                        <a:cs typeface="+mn-cs"/>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大阪府三島在宅医療懇話会や</a:t>
                      </a:r>
                      <a:r>
                        <a:rPr kumimoji="1" lang="ja-JP" altLang="en-US" sz="8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難病に関するネットワーク会議は新型</a:t>
                      </a:r>
                      <a:r>
                        <a:rPr lang="ja-JP" altLang="en-US" sz="800" b="0" u="none" kern="100" dirty="0" smtClean="0">
                          <a:solidFill>
                            <a:schemeClr val="tx1"/>
                          </a:solidFill>
                          <a:effectLst/>
                          <a:latin typeface="+mn-ea"/>
                          <a:ea typeface="+mn-ea"/>
                          <a:cs typeface="Times New Roman" panose="02020603050405020304" pitchFamily="18" charset="0"/>
                        </a:rPr>
                        <a:t>コロナウイルス感染症の影響により中止となりました。今後の会議開催方法及び方向性について検討しています。</a:t>
                      </a:r>
                      <a:endParaRPr lang="en-US" altLang="ja-JP" sz="800" b="0" u="none"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大阪府三島在宅医療懇話会を開催し、在宅医療の現状と今後の方向性について情報共有し、課題を検討します。</a:t>
                      </a:r>
                      <a:endParaRPr kumimoji="1" lang="en-US" altLang="ja-JP"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地域の課題を分析共有し、次年度には解決に向けて取り組む予定です。</a:t>
                      </a:r>
                    </a:p>
                  </a:txBody>
                  <a:tcPr marL="36000" marR="36000" marT="36000" marB="36000"/>
                </a:tc>
                <a:extLst>
                  <a:ext uri="{0D108BD9-81ED-4DB2-BD59-A6C34878D82A}">
                    <a16:rowId xmlns:a16="http://schemas.microsoft.com/office/drawing/2014/main" val="10005"/>
                  </a:ext>
                </a:extLst>
              </a:tr>
              <a:tr h="552073">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市町における在宅医療・介護連携を推進するための</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において、顔の見える関係の中で地域における課題の抽出等を行い、市域・圏域で課題を共有し、互いの役割の確認を行います。</a:t>
                      </a: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今年度は新型コロナウイルス感染症の影響により会場に集まっての研修は難しい状況です。一部の地域では、研修会の企画会議をＷＥＢで実施しました。また、各市町において、地域の医療・介護関係者を対象とした研修会等で課題を抽出し、対応策の検討をおこないました。</a:t>
                      </a:r>
                    </a:p>
                  </a:txBody>
                  <a:tcPr marL="36000" marR="36000" marT="36000" marB="3600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各市町において、地域の在宅医療・介護連携を推進するための取組みを通じて課題の抽出等を行い、大阪府三島在宅医療懇話会で圏域における課題の共有・検討を行います。</a:t>
                      </a:r>
                    </a:p>
                  </a:txBody>
                  <a:tcPr marL="36000" marR="36000" marT="36000" marB="36000"/>
                </a:tc>
                <a:extLst>
                  <a:ext uri="{0D108BD9-81ED-4DB2-BD59-A6C34878D82A}">
                    <a16:rowId xmlns:a16="http://schemas.microsoft.com/office/drawing/2014/main" val="10006"/>
                  </a:ext>
                </a:extLst>
              </a:tr>
              <a:tr h="552073">
                <a:tc rowSpan="2">
                  <a:txBody>
                    <a:bodyPr/>
                    <a:lstStyle/>
                    <a:p>
                      <a:pPr algn="ctr"/>
                      <a:r>
                        <a:rPr lang="ja-JP" sz="700" kern="100" dirty="0">
                          <a:effectLst/>
                        </a:rPr>
                        <a:t>がん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市町、学校、関係団体、職域関係者と連携し、がんの予防につながる生活習慣の改善を促すとともに、がん検診受診率向上に向けた</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b="0" u="none" kern="100" dirty="0" smtClean="0">
                          <a:solidFill>
                            <a:schemeClr val="tx1"/>
                          </a:solidFill>
                          <a:effectLst/>
                          <a:latin typeface="+mn-ea"/>
                          <a:ea typeface="+mn-ea"/>
                          <a:cs typeface="Times New Roman" panose="02020603050405020304" pitchFamily="18" charset="0"/>
                        </a:rPr>
                        <a:t>を推進します。</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圏域内において、がん検診等は新型コロナウイルス感染症により一時中止時期がありましたが、感染防止対策を講じながら再開しています。</a:t>
                      </a:r>
                      <a:endParaRPr lang="en-US" altLang="ja-JP" sz="800" b="0" u="none" kern="100" dirty="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関係機関等と連携し、がんの予防につながる生活習慣の改善を促すとともに、がん検診受診率向上に向けた</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b="0" u="none" kern="100" dirty="0" smtClean="0">
                          <a:solidFill>
                            <a:schemeClr val="tx1"/>
                          </a:solidFill>
                          <a:effectLst/>
                          <a:latin typeface="+mn-ea"/>
                          <a:ea typeface="+mn-ea"/>
                          <a:cs typeface="Times New Roman" panose="02020603050405020304" pitchFamily="18" charset="0"/>
                        </a:rPr>
                        <a:t>の推進を継続します。</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tc>
                <a:extLst>
                  <a:ext uri="{0D108BD9-81ED-4DB2-BD59-A6C34878D82A}">
                    <a16:rowId xmlns:a16="http://schemas.microsoft.com/office/drawing/2014/main" val="10009"/>
                  </a:ext>
                </a:extLst>
              </a:tr>
              <a:tr h="523236">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圏域のがん診療ネットワーク協議会へ参画し、情報収集に努めます。</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三島圏域の地域がん診療連携拠点病院を中心とした三島医療圏がん診療ネットワーク協議会の事前Ｗｅｂ会議で令和</a:t>
                      </a:r>
                      <a:r>
                        <a:rPr lang="en-US" altLang="ja-JP" sz="800" b="0" u="none" kern="100" dirty="0" smtClean="0">
                          <a:solidFill>
                            <a:schemeClr val="tx1"/>
                          </a:solidFill>
                          <a:effectLst/>
                          <a:latin typeface="+mn-ea"/>
                          <a:ea typeface="+mn-ea"/>
                          <a:cs typeface="Times New Roman" panose="02020603050405020304" pitchFamily="18" charset="0"/>
                        </a:rPr>
                        <a:t>3</a:t>
                      </a:r>
                      <a:r>
                        <a:rPr lang="ja-JP" altLang="en-US" sz="800" b="0" u="none" kern="100" dirty="0" smtClean="0">
                          <a:solidFill>
                            <a:schemeClr val="tx1"/>
                          </a:solidFill>
                          <a:effectLst/>
                          <a:latin typeface="+mn-ea"/>
                          <a:ea typeface="+mn-ea"/>
                          <a:cs typeface="Times New Roman" panose="02020603050405020304" pitchFamily="18" charset="0"/>
                        </a:rPr>
                        <a:t>年</a:t>
                      </a:r>
                      <a:r>
                        <a:rPr lang="en-US" altLang="ja-JP" sz="800" b="0" u="none" kern="100" dirty="0" smtClean="0">
                          <a:solidFill>
                            <a:schemeClr val="tx1"/>
                          </a:solidFill>
                          <a:effectLst/>
                          <a:latin typeface="+mn-ea"/>
                          <a:ea typeface="+mn-ea"/>
                          <a:cs typeface="Times New Roman" panose="02020603050405020304" pitchFamily="18" charset="0"/>
                        </a:rPr>
                        <a:t>1</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28</a:t>
                      </a:r>
                      <a:r>
                        <a:rPr lang="ja-JP" altLang="en-US" sz="800" b="0" u="none" kern="100" dirty="0" smtClean="0">
                          <a:solidFill>
                            <a:schemeClr val="tx1"/>
                          </a:solidFill>
                          <a:effectLst/>
                          <a:latin typeface="+mn-ea"/>
                          <a:ea typeface="+mn-ea"/>
                          <a:cs typeface="Times New Roman" panose="02020603050405020304" pitchFamily="18" charset="0"/>
                        </a:rPr>
                        <a:t>日開催予定の三島圏域がん診療ネットワーク協議会の内容等について方針確認をしました。</a:t>
                      </a:r>
                      <a:r>
                        <a:rPr lang="en-US" altLang="ja-JP" sz="800" b="0" u="none" kern="100" dirty="0" smtClean="0">
                          <a:solidFill>
                            <a:schemeClr val="tx1"/>
                          </a:solidFill>
                          <a:effectLst/>
                          <a:latin typeface="+mn-ea"/>
                          <a:ea typeface="+mn-ea"/>
                          <a:cs typeface="Times New Roman" panose="02020603050405020304" pitchFamily="18" charset="0"/>
                        </a:rPr>
                        <a:t>1</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28</a:t>
                      </a:r>
                      <a:r>
                        <a:rPr lang="ja-JP" altLang="en-US" sz="800" b="0" u="none" kern="100" dirty="0" smtClean="0">
                          <a:solidFill>
                            <a:schemeClr val="tx1"/>
                          </a:solidFill>
                          <a:effectLst/>
                          <a:latin typeface="+mn-ea"/>
                          <a:ea typeface="+mn-ea"/>
                          <a:cs typeface="Times New Roman" panose="02020603050405020304" pitchFamily="18" charset="0"/>
                        </a:rPr>
                        <a:t>日当日は三島圏域での情報交換、現状・課題の共有を行う予定です。</a:t>
                      </a:r>
                      <a:endParaRPr lang="en-US"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圏域のがん診療ネットワーク協議会へ参画し、情報収集を継続します。</a:t>
                      </a:r>
                      <a:endParaRPr lang="ja-JP" sz="800" b="0" u="none" kern="100" dirty="0">
                        <a:solidFill>
                          <a:schemeClr val="tx1"/>
                        </a:solidFill>
                        <a:effectLst/>
                        <a:latin typeface="+mn-ea"/>
                        <a:ea typeface="+mn-ea"/>
                        <a:cs typeface="Times New Roman" panose="02020603050405020304" pitchFamily="18" charset="0"/>
                      </a:endParaRPr>
                    </a:p>
                  </a:txBody>
                  <a:tcPr marL="36000" marR="36000" marT="36000" marB="36000"/>
                </a:tc>
                <a:extLst>
                  <a:ext uri="{0D108BD9-81ED-4DB2-BD59-A6C34878D82A}">
                    <a16:rowId xmlns:a16="http://schemas.microsoft.com/office/drawing/2014/main" val="10008"/>
                  </a:ext>
                </a:extLst>
              </a:tr>
              <a:tr h="523236">
                <a:tc rowSpan="3">
                  <a:txBody>
                    <a:bodyPr/>
                    <a:lstStyle/>
                    <a:p>
                      <a:pPr algn="ctr">
                        <a:spcAft>
                          <a:spcPts val="0"/>
                        </a:spcAft>
                      </a:pPr>
                      <a:r>
                        <a:rPr lang="ja-JP" altLang="en-US" sz="700" kern="100" dirty="0">
                          <a:effectLst/>
                        </a:rPr>
                        <a:t>脳卒中等の脳血管疾患、心筋梗塞等の心血管疾患、糖尿病</a:t>
                      </a:r>
                      <a:r>
                        <a:rPr lang="en-US" sz="700" kern="100" dirty="0">
                          <a:effectLst/>
                        </a:rPr>
                        <a:t>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u="none" kern="100" dirty="0" smtClean="0">
                          <a:solidFill>
                            <a:schemeClr val="tx1"/>
                          </a:solidFill>
                          <a:effectLst/>
                          <a:latin typeface="+mn-ea"/>
                          <a:ea typeface="+mn-ea"/>
                        </a:rPr>
                        <a:t>圏域内で活用されているクリティカルパス等の情報把握を行っていきます。</a:t>
                      </a:r>
                      <a:endParaRPr lang="ja-JP" altLang="en-US" sz="800" u="none" kern="100" dirty="0">
                        <a:solidFill>
                          <a:schemeClr val="tx1"/>
                        </a:solidFill>
                        <a:effectLst/>
                        <a:latin typeface="+mn-ea"/>
                        <a:ea typeface="+mn-ea"/>
                      </a:endParaRPr>
                    </a:p>
                  </a:txBody>
                  <a:tcPr marL="36000" marR="36000" marT="36000" marB="36000"/>
                </a:tc>
                <a:tc>
                  <a:txBody>
                    <a:bodyPr/>
                    <a:lstStyle/>
                    <a:p>
                      <a:pPr algn="l">
                        <a:spcAft>
                          <a:spcPts val="0"/>
                        </a:spcAft>
                      </a:pPr>
                      <a:r>
                        <a:rPr lang="ja-JP" altLang="en-US" sz="800" u="none" kern="100" dirty="0" smtClean="0">
                          <a:solidFill>
                            <a:schemeClr val="tx1"/>
                          </a:solidFill>
                          <a:effectLst/>
                          <a:latin typeface="+mn-ea"/>
                          <a:ea typeface="+mn-ea"/>
                        </a:rPr>
                        <a:t>三島圏域地域リハビリテーション協議会等（</a:t>
                      </a:r>
                      <a:r>
                        <a:rPr lang="en-US" altLang="ja-JP" sz="800" u="none" kern="100" dirty="0" smtClean="0">
                          <a:solidFill>
                            <a:schemeClr val="tx1"/>
                          </a:solidFill>
                          <a:effectLst/>
                          <a:latin typeface="+mn-ea"/>
                          <a:ea typeface="+mn-ea"/>
                        </a:rPr>
                        <a:t>7</a:t>
                      </a:r>
                      <a:r>
                        <a:rPr lang="ja-JP" altLang="en-US" sz="800" u="none" kern="100" dirty="0" smtClean="0">
                          <a:solidFill>
                            <a:schemeClr val="tx1"/>
                          </a:solidFill>
                          <a:effectLst/>
                          <a:latin typeface="+mn-ea"/>
                          <a:ea typeface="+mn-ea"/>
                        </a:rPr>
                        <a:t>月</a:t>
                      </a:r>
                      <a:r>
                        <a:rPr lang="en-US" altLang="ja-JP" sz="800" u="none" kern="100" dirty="0" smtClean="0">
                          <a:solidFill>
                            <a:schemeClr val="tx1"/>
                          </a:solidFill>
                          <a:effectLst/>
                          <a:latin typeface="+mn-ea"/>
                          <a:ea typeface="+mn-ea"/>
                        </a:rPr>
                        <a:t>6</a:t>
                      </a:r>
                      <a:r>
                        <a:rPr lang="ja-JP" altLang="en-US" sz="800" u="none" kern="100" dirty="0" smtClean="0">
                          <a:solidFill>
                            <a:schemeClr val="tx1"/>
                          </a:solidFill>
                          <a:effectLst/>
                          <a:latin typeface="+mn-ea"/>
                          <a:ea typeface="+mn-ea"/>
                        </a:rPr>
                        <a:t>日：書面会議）において、連携状況等の情報を把握しました。会議の運営方法を模索中であり、引き続き後方支援を実施しました。</a:t>
                      </a:r>
                      <a:endParaRPr lang="ja-JP" sz="800" u="none" kern="100" dirty="0">
                        <a:solidFill>
                          <a:schemeClr val="tx1"/>
                        </a:solidFill>
                        <a:effectLst/>
                        <a:latin typeface="+mn-ea"/>
                        <a:ea typeface="+mn-ea"/>
                      </a:endParaRP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三島圏域地域リハビリテーション協議会等に参画し、圏域内で活用されているクリティカルパス等医療連携の情報把握を行い、医療連携に関する</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b="0" u="none" kern="100" dirty="0" smtClean="0">
                          <a:solidFill>
                            <a:schemeClr val="tx1"/>
                          </a:solidFill>
                          <a:effectLst/>
                          <a:latin typeface="+mn-ea"/>
                          <a:ea typeface="+mn-ea"/>
                          <a:cs typeface="Times New Roman" panose="02020603050405020304" pitchFamily="18" charset="0"/>
                        </a:rPr>
                        <a:t>の推進を継続します。</a:t>
                      </a:r>
                    </a:p>
                  </a:txBody>
                  <a:tcPr marL="36000" marR="36000" marT="36000" marB="36000"/>
                </a:tc>
                <a:extLst>
                  <a:ext uri="{0D108BD9-81ED-4DB2-BD59-A6C34878D82A}">
                    <a16:rowId xmlns:a16="http://schemas.microsoft.com/office/drawing/2014/main" val="10010"/>
                  </a:ext>
                </a:extLst>
              </a:tr>
              <a:tr h="523236">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NDB</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データ等を分析し、地域で必要な医療機能等について検討を行い、めざすべき方向性について、会議等を活用して圏域内の医療機関と情報共有に取り組みます。</a:t>
                      </a:r>
                      <a:endParaRPr kumimoji="1" lang="en-US" altLang="ja-JP" sz="800" b="0" i="0" u="none" strike="noStrike" kern="100" cap="none" spc="0" normalizeH="0" baseline="0" noProof="0" dirty="0">
                        <a:ln>
                          <a:noFill/>
                        </a:ln>
                        <a:solidFill>
                          <a:schemeClr val="tx1"/>
                        </a:solidFill>
                        <a:effectLst/>
                        <a:uLnTx/>
                        <a:uFillTx/>
                        <a:latin typeface="+mn-ea"/>
                        <a:ea typeface="+mn-ea"/>
                        <a:cs typeface="+mn-cs"/>
                      </a:endParaRPr>
                    </a:p>
                  </a:txBody>
                  <a:tcPr marL="36000" marR="36000" marT="36000" marB="36000"/>
                </a:tc>
                <a:tc>
                  <a:txBody>
                    <a:bodyPr/>
                    <a:lstStyle/>
                    <a:p>
                      <a:pPr algn="l">
                        <a:spcAft>
                          <a:spcPts val="0"/>
                        </a:spcAft>
                      </a:pPr>
                      <a:r>
                        <a:rPr lang="en-US" altLang="ja-JP" sz="800" u="none" kern="100" dirty="0" smtClean="0">
                          <a:solidFill>
                            <a:schemeClr val="tx1"/>
                          </a:solidFill>
                          <a:effectLst/>
                          <a:latin typeface="+mn-ea"/>
                          <a:ea typeface="+mn-ea"/>
                        </a:rPr>
                        <a:t>NDB</a:t>
                      </a:r>
                      <a:r>
                        <a:rPr lang="ja-JP" altLang="en-US" sz="800" u="none" kern="100" dirty="0" smtClean="0">
                          <a:solidFill>
                            <a:schemeClr val="tx1"/>
                          </a:solidFill>
                          <a:effectLst/>
                          <a:latin typeface="+mn-ea"/>
                          <a:ea typeface="+mn-ea"/>
                        </a:rPr>
                        <a:t>データ等の分析結果を大阪府三島医療・病床懇話会（</a:t>
                      </a:r>
                      <a:r>
                        <a:rPr lang="en-US" altLang="ja-JP" sz="800" u="none" kern="100" dirty="0" smtClean="0">
                          <a:solidFill>
                            <a:schemeClr val="tx1"/>
                          </a:solidFill>
                          <a:effectLst/>
                          <a:latin typeface="+mn-ea"/>
                          <a:ea typeface="+mn-ea"/>
                        </a:rPr>
                        <a:t>1</a:t>
                      </a:r>
                      <a:r>
                        <a:rPr lang="ja-JP" altLang="en-US" sz="800" u="none" kern="100" dirty="0" smtClean="0">
                          <a:solidFill>
                            <a:schemeClr val="tx1"/>
                          </a:solidFill>
                          <a:effectLst/>
                          <a:latin typeface="+mn-ea"/>
                          <a:ea typeface="+mn-ea"/>
                        </a:rPr>
                        <a:t>月</a:t>
                      </a:r>
                      <a:r>
                        <a:rPr lang="en-US" altLang="ja-JP" sz="800" u="none" kern="100" dirty="0" smtClean="0">
                          <a:solidFill>
                            <a:schemeClr val="tx1"/>
                          </a:solidFill>
                          <a:effectLst/>
                          <a:latin typeface="+mn-ea"/>
                          <a:ea typeface="+mn-ea"/>
                        </a:rPr>
                        <a:t>15</a:t>
                      </a:r>
                      <a:r>
                        <a:rPr lang="ja-JP" altLang="en-US" sz="800" u="none" kern="100" dirty="0" smtClean="0">
                          <a:solidFill>
                            <a:schemeClr val="tx1"/>
                          </a:solidFill>
                          <a:effectLst/>
                          <a:latin typeface="+mn-ea"/>
                          <a:ea typeface="+mn-ea"/>
                        </a:rPr>
                        <a:t>日）で情報共有します。</a:t>
                      </a:r>
                      <a:endParaRPr lang="en-US" altLang="ja-JP" sz="800" u="none" kern="100" dirty="0" smtClean="0">
                        <a:solidFill>
                          <a:schemeClr val="tx1"/>
                        </a:solidFill>
                        <a:effectLst/>
                        <a:latin typeface="+mn-ea"/>
                        <a:ea typeface="+mn-ea"/>
                      </a:endParaRP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各種データを活用し、地域で必要な医療機能等を検討し、めざすべき方向性を会議等活用して圏域内の医療機関との情報共有を継続します。</a:t>
                      </a:r>
                    </a:p>
                  </a:txBody>
                  <a:tcPr marL="36000" marR="36000" marT="36000" marB="36000"/>
                </a:tc>
                <a:extLst>
                  <a:ext uri="{0D108BD9-81ED-4DB2-BD59-A6C34878D82A}">
                    <a16:rowId xmlns:a16="http://schemas.microsoft.com/office/drawing/2014/main" val="10011"/>
                  </a:ext>
                </a:extLst>
              </a:tr>
              <a:tr h="523236">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三島圏域内のポピュレーションアプローチ、特定健診・特定保健指導、重症化予防対策等における圏域内の好事例等の共有化をはかり、各機関の生活習慣病対策の推進に取り組みます。</a:t>
                      </a:r>
                      <a:endParaRPr kumimoji="1" lang="ja-JP" altLang="en-US" sz="800" b="0" i="0" u="none" strike="noStrike" kern="100" cap="none" spc="0" normalizeH="0" baseline="0" noProof="0" dirty="0">
                        <a:ln>
                          <a:noFill/>
                        </a:ln>
                        <a:solidFill>
                          <a:schemeClr val="tx1"/>
                        </a:solidFill>
                        <a:effectLst/>
                        <a:uLnTx/>
                        <a:uFillTx/>
                        <a:latin typeface="+mn-ea"/>
                        <a:ea typeface="+mn-ea"/>
                        <a:cs typeface="+mn-cs"/>
                      </a:endParaRPr>
                    </a:p>
                  </a:txBody>
                  <a:tcPr marL="36000" marR="36000" marT="36000" marB="36000"/>
                </a:tc>
                <a:tc>
                  <a:txBody>
                    <a:bodyPr/>
                    <a:lstStyle/>
                    <a:p>
                      <a:pPr algn="l">
                        <a:spcAft>
                          <a:spcPts val="0"/>
                        </a:spcAft>
                      </a:pPr>
                      <a:r>
                        <a:rPr lang="ja-JP" altLang="en-US" sz="800" u="none" kern="100" dirty="0" smtClean="0">
                          <a:solidFill>
                            <a:schemeClr val="tx1"/>
                          </a:solidFill>
                          <a:effectLst/>
                          <a:latin typeface="+mn-ea"/>
                          <a:ea typeface="+mn-ea"/>
                        </a:rPr>
                        <a:t>圏域内の一部地域において、１５０か所の薬局に糖尿病予防啓発リーフレットを配布し、具体的な患者指導の支援を実施しました。</a:t>
                      </a:r>
                      <a:endParaRPr lang="ja-JP" sz="800" u="none" kern="100" dirty="0">
                        <a:solidFill>
                          <a:schemeClr val="tx1"/>
                        </a:solidFill>
                        <a:effectLst/>
                        <a:latin typeface="+mn-ea"/>
                        <a:ea typeface="+mn-ea"/>
                      </a:endParaRPr>
                    </a:p>
                  </a:txBody>
                  <a:tcPr marL="36000" marR="36000" marT="36000" marB="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a:t>
                      </a:r>
                      <a:endParaRPr lang="ja-JP" altLang="ja-JP" sz="800" b="0" u="none" kern="100" dirty="0" smtClean="0">
                        <a:solidFill>
                          <a:schemeClr val="tx1"/>
                        </a:solidFill>
                        <a:effectLst/>
                        <a:latin typeface="+mn-ea"/>
                        <a:ea typeface="+mn-ea"/>
                        <a:cs typeface="Times New Roman" panose="02020603050405020304" pitchFamily="18" charset="0"/>
                      </a:endParaRPr>
                    </a:p>
                  </a:txBody>
                  <a:tcPr marL="36000" marR="36000" marT="36000" marB="3600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会議や研修の場で情報共有を継続します。</a:t>
                      </a:r>
                    </a:p>
                  </a:txBody>
                  <a:tcPr marL="36000" marR="36000" marT="36000" marB="36000"/>
                </a:tc>
                <a:extLst>
                  <a:ext uri="{0D108BD9-81ED-4DB2-BD59-A6C34878D82A}">
                    <a16:rowId xmlns:a16="http://schemas.microsoft.com/office/drawing/2014/main" val="10012"/>
                  </a:ext>
                </a:extLst>
              </a:tr>
            </a:tbl>
          </a:graphicData>
        </a:graphic>
      </p:graphicFrame>
      <p:sp>
        <p:nvSpPr>
          <p:cNvPr id="5" name="Rectangle 50"/>
          <p:cNvSpPr>
            <a:spLocks noChangeArrowheads="1"/>
          </p:cNvSpPr>
          <p:nvPr/>
        </p:nvSpPr>
        <p:spPr bwMode="auto">
          <a:xfrm>
            <a:off x="171381" y="-2857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三島</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2" name="正方形/長方形 1"/>
          <p:cNvSpPr/>
          <p:nvPr/>
        </p:nvSpPr>
        <p:spPr>
          <a:xfrm>
            <a:off x="10836321" y="123440"/>
            <a:ext cx="1071057" cy="38297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b="1" dirty="0" smtClean="0"/>
              <a:t>資料８</a:t>
            </a:r>
            <a:endParaRPr kumimoji="1" lang="ja-JP" altLang="en-US" b="1" dirty="0"/>
          </a:p>
        </p:txBody>
      </p:sp>
    </p:spTree>
    <p:extLst>
      <p:ext uri="{BB962C8B-B14F-4D97-AF65-F5344CB8AC3E}">
        <p14:creationId xmlns:p14="http://schemas.microsoft.com/office/powerpoint/2010/main" val="229007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728257927"/>
              </p:ext>
            </p:extLst>
          </p:nvPr>
        </p:nvGraphicFramePr>
        <p:xfrm>
          <a:off x="171380" y="699246"/>
          <a:ext cx="11736000" cy="6228529"/>
        </p:xfrm>
        <a:graphic>
          <a:graphicData uri="http://schemas.openxmlformats.org/drawingml/2006/table">
            <a:tbl>
              <a:tblPr firstRow="1" firstCol="1" bandRow="1">
                <a:tableStyleId>{7DF18680-E054-41AD-8BC1-D1AEF772440D}</a:tableStyleId>
              </a:tblPr>
              <a:tblGrid>
                <a:gridCol w="339659">
                  <a:extLst>
                    <a:ext uri="{9D8B030D-6E8A-4147-A177-3AD203B41FA5}">
                      <a16:colId xmlns:a16="http://schemas.microsoft.com/office/drawing/2014/main" val="20000"/>
                    </a:ext>
                  </a:extLst>
                </a:gridCol>
                <a:gridCol w="3338240">
                  <a:extLst>
                    <a:ext uri="{9D8B030D-6E8A-4147-A177-3AD203B41FA5}">
                      <a16:colId xmlns:a16="http://schemas.microsoft.com/office/drawing/2014/main" val="20001"/>
                    </a:ext>
                  </a:extLst>
                </a:gridCol>
                <a:gridCol w="3114758">
                  <a:extLst>
                    <a:ext uri="{9D8B030D-6E8A-4147-A177-3AD203B41FA5}">
                      <a16:colId xmlns:a16="http://schemas.microsoft.com/office/drawing/2014/main" val="20002"/>
                    </a:ext>
                  </a:extLst>
                </a:gridCol>
                <a:gridCol w="1360920">
                  <a:extLst>
                    <a:ext uri="{9D8B030D-6E8A-4147-A177-3AD203B41FA5}">
                      <a16:colId xmlns:a16="http://schemas.microsoft.com/office/drawing/2014/main" val="20003"/>
                    </a:ext>
                  </a:extLst>
                </a:gridCol>
                <a:gridCol w="3582423">
                  <a:extLst>
                    <a:ext uri="{9D8B030D-6E8A-4147-A177-3AD203B41FA5}">
                      <a16:colId xmlns:a16="http://schemas.microsoft.com/office/drawing/2014/main" val="20004"/>
                    </a:ext>
                  </a:extLst>
                </a:gridCol>
              </a:tblGrid>
              <a:tr h="767704">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effectLst/>
                        </a:rPr>
                        <a:t>2020</a:t>
                      </a:r>
                      <a:r>
                        <a:rPr lang="ja-JP" sz="800" kern="100" dirty="0" smtClean="0">
                          <a:effectLst/>
                        </a:rPr>
                        <a:t>年度</a:t>
                      </a:r>
                      <a:r>
                        <a:rPr lang="ja-JP" sz="800" kern="100" dirty="0">
                          <a:effectLst/>
                        </a:rPr>
                        <a:t>の取組内容</a:t>
                      </a: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altLang="ja-JP" sz="800" kern="100" dirty="0" smtClean="0">
                        <a:effectLst/>
                      </a:endParaRPr>
                    </a:p>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smtClean="0">
                          <a:effectLst/>
                        </a:rPr>
                        <a:t>次</a:t>
                      </a:r>
                      <a:r>
                        <a:rPr lang="ja-JP" altLang="en-US" sz="800" kern="100" dirty="0">
                          <a:effectLst/>
                        </a:rPr>
                        <a:t>年度以降の予定</a:t>
                      </a:r>
                      <a:endParaRPr lang="ja-JP" alt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674559">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762975">
                <a:tc rowSpan="3">
                  <a:txBody>
                    <a:bodyPr/>
                    <a:lstStyle/>
                    <a:p>
                      <a:pPr algn="ctr">
                        <a:spcAft>
                          <a:spcPts val="0"/>
                        </a:spcAft>
                      </a:pPr>
                      <a:r>
                        <a:rPr lang="ja-JP" altLang="en-US" sz="700" kern="100" dirty="0">
                          <a:solidFill>
                            <a:schemeClr val="bg1"/>
                          </a:solidFill>
                          <a:effectLst/>
                        </a:rPr>
                        <a:t>精神疾患</a:t>
                      </a:r>
                      <a:endParaRPr lang="ja-JP" sz="7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多様な精神疾患等に対応できる医療機関について、それぞれの医療機能を明確にするとともに、三島医療圏の医療機関関係者等による協議の場を設置して、医療の充実と地域関係機関との連携体制の構築について検討します。また圏域だけでは対応できない疾患については、他圏域医療機関との連携を図り対応します。</a:t>
                      </a:r>
                      <a:endParaRPr kumimoji="1" lang="en-US" altLang="ja-JP" sz="800" b="0" i="0" u="none" strike="noStrike" kern="100" cap="none" spc="0" normalizeH="0" baseline="0" noProof="0" dirty="0" smtClean="0">
                        <a:ln>
                          <a:noFill/>
                        </a:ln>
                        <a:solidFill>
                          <a:schemeClr val="tx1"/>
                        </a:solidFill>
                        <a:effectLst/>
                        <a:uLnTx/>
                        <a:uFillTx/>
                        <a:latin typeface="+mn-lt"/>
                        <a:ea typeface="+mn-ea"/>
                        <a:cs typeface="+mn-cs"/>
                      </a:endParaRPr>
                    </a:p>
                  </a:txBody>
                  <a:tcPr marL="36000" marR="36000" marT="36000" marB="3600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大阪府三島精神医療懇話会は新型コロナウイルス感染症の影響により中止となりました</a:t>
                      </a:r>
                      <a:r>
                        <a:rPr lang="ja-JP" altLang="en-US" sz="800" b="0" u="none" strike="noStrike" kern="100" dirty="0" smtClean="0">
                          <a:solidFill>
                            <a:schemeClr val="tx1"/>
                          </a:solidFill>
                          <a:effectLst/>
                          <a:latin typeface="+mn-ea"/>
                          <a:ea typeface="+mn-ea"/>
                          <a:cs typeface="Times New Roman" panose="02020603050405020304" pitchFamily="18" charset="0"/>
                        </a:rPr>
                        <a:t>。</a:t>
                      </a:r>
                      <a:endParaRPr lang="en-US" altLang="ja-JP" sz="800" b="0" u="none" strike="noStrik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kern="100" dirty="0" smtClean="0">
                          <a:solidFill>
                            <a:schemeClr val="tx1"/>
                          </a:solidFill>
                          <a:effectLst/>
                          <a:latin typeface="+mj-ea"/>
                          <a:ea typeface="+mn-ea"/>
                          <a:cs typeface="Times New Roman" panose="02020603050405020304" pitchFamily="18" charset="0"/>
                        </a:rPr>
                        <a:t>◎</a:t>
                      </a:r>
                      <a:endParaRPr kumimoji="1" lang="ja-JP" altLang="ja-JP" sz="800" b="0" u="none" kern="100" dirty="0" smtClean="0">
                        <a:solidFill>
                          <a:schemeClr val="tx1"/>
                        </a:solidFill>
                        <a:effectLst/>
                        <a:latin typeface="+mj-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u="none" kern="10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医療の充実と連携体制の構築について、意見交換や協議を進めます。</a:t>
                      </a:r>
                      <a:endParaRPr lang="en-US" altLang="ja-JP" sz="800" b="0" u="none" kern="100" dirty="0" smtClean="0">
                        <a:solidFill>
                          <a:schemeClr val="tx1"/>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56654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長期入院者の退院をめざし、関係機関（市町・保健所・精神科病院・地域援助事業者等）による地域移行ネットワーク構築について検討します。</a:t>
                      </a: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精神科医療、保健、福祉等の関係機関による会議を開催し、長期入院者の退院促進に向けた取り組み等について情報共有し、意見交換を行います。（高槻市：年度末までに実施予定、茨木保健所管内：書面開催を検討中）</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kern="100" smtClean="0">
                          <a:solidFill>
                            <a:schemeClr val="tx1"/>
                          </a:solidFill>
                          <a:effectLst/>
                          <a:latin typeface="+mj-ea"/>
                          <a:ea typeface="+mn-ea"/>
                          <a:cs typeface="Times New Roman" panose="02020603050405020304" pitchFamily="18" charset="0"/>
                        </a:rPr>
                        <a:t>○</a:t>
                      </a:r>
                      <a:endParaRPr kumimoji="1" lang="en-US" altLang="ja-JP" sz="800" b="0" u="none" kern="100" dirty="0" smtClean="0">
                        <a:solidFill>
                          <a:schemeClr val="tx1"/>
                        </a:solidFill>
                        <a:effectLst/>
                        <a:latin typeface="+mj-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関係機関による会議を開催し、ネットワーク構築について意見交換を行います。</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829969">
                <a:tc vMerge="1">
                  <a:txBody>
                    <a:bodyPr/>
                    <a:lstStyle/>
                    <a:p>
                      <a:endParaRPr kumimoji="1" lang="ja-JP" altLang="en-US"/>
                    </a:p>
                  </a:txBody>
                  <a:tcPr/>
                </a:tc>
                <a:tc>
                  <a:txBody>
                    <a:bodyPr/>
                    <a:lstStyle/>
                    <a:p>
                      <a:pPr algn="l">
                        <a:spcAft>
                          <a:spcPts val="0"/>
                        </a:spcAft>
                      </a:pPr>
                      <a:r>
                        <a:rPr lang="ja-JP" altLang="en-US" sz="800" b="0" u="none" kern="100" smtClean="0">
                          <a:solidFill>
                            <a:schemeClr val="tx1"/>
                          </a:solidFill>
                          <a:effectLst/>
                          <a:latin typeface="+mn-ea"/>
                          <a:ea typeface="+mn-ea"/>
                        </a:rPr>
                        <a:t>自殺対策推進のため、関係機関（市町・保健所・医療機関・消防・警察等）との連携を図り、啓発活動を行うとともに自殺未遂者支援の充実に</a:t>
                      </a:r>
                      <a:r>
                        <a:rPr lang="ja-JP" altLang="en-US" sz="800" b="0" u="none" strike="noStrike" kern="100" smtClean="0">
                          <a:solidFill>
                            <a:schemeClr val="tx1"/>
                          </a:solidFill>
                          <a:effectLst/>
                          <a:latin typeface="+mn-ea"/>
                          <a:ea typeface="+mn-ea"/>
                        </a:rPr>
                        <a:t>取り組みます。</a:t>
                      </a:r>
                      <a:endParaRPr lang="en-US" altLang="ja-JP" sz="800" b="0" u="none" strike="noStrike" kern="100" dirty="0" smtClean="0">
                        <a:solidFill>
                          <a:schemeClr val="tx1"/>
                        </a:solidFill>
                        <a:effectLst/>
                        <a:latin typeface="+mn-ea"/>
                        <a:ea typeface="+mn-ea"/>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警察等と連携した自殺未遂者支援事業をはじめ、大阪府三島救命救急センターとの自殺未遂者支援連携事業や自殺対策ネットワーク会議等の各種</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b="0" u="none" kern="100" dirty="0" smtClean="0">
                          <a:solidFill>
                            <a:schemeClr val="tx1"/>
                          </a:solidFill>
                          <a:effectLst/>
                          <a:latin typeface="+mn-ea"/>
                          <a:ea typeface="+mn-ea"/>
                          <a:cs typeface="Times New Roman" panose="02020603050405020304" pitchFamily="18" charset="0"/>
                        </a:rPr>
                        <a:t>を行います（高槻市：</a:t>
                      </a:r>
                      <a:r>
                        <a:rPr lang="en-US" altLang="ja-JP" sz="800" b="0" u="none" kern="100" dirty="0" smtClean="0">
                          <a:solidFill>
                            <a:schemeClr val="tx1"/>
                          </a:solidFill>
                          <a:effectLst/>
                          <a:latin typeface="+mn-ea"/>
                          <a:ea typeface="+mn-ea"/>
                          <a:cs typeface="Times New Roman" panose="02020603050405020304" pitchFamily="18" charset="0"/>
                        </a:rPr>
                        <a:t>1</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29</a:t>
                      </a:r>
                      <a:r>
                        <a:rPr lang="ja-JP" altLang="en-US" sz="800" b="0" u="none" kern="100" dirty="0" smtClean="0">
                          <a:solidFill>
                            <a:schemeClr val="tx1"/>
                          </a:solidFill>
                          <a:effectLst/>
                          <a:latin typeface="+mn-ea"/>
                          <a:ea typeface="+mn-ea"/>
                          <a:cs typeface="Times New Roman" panose="02020603050405020304" pitchFamily="18" charset="0"/>
                        </a:rPr>
                        <a:t>日、茨木保健所管内：年度末までに実施予定）</a:t>
                      </a:r>
                      <a:endParaRPr lang="en-US" altLang="ja-JP" sz="800" b="0" u="none"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u="none" strike="noStrike" kern="100" dirty="0" smtClean="0">
                          <a:solidFill>
                            <a:schemeClr val="tx1"/>
                          </a:solidFill>
                          <a:effectLst/>
                          <a:latin typeface="+mn-ea"/>
                          <a:ea typeface="+mn-ea"/>
                          <a:cs typeface="Times New Roman" panose="02020603050405020304" pitchFamily="18" charset="0"/>
                        </a:rPr>
                        <a:t>一部地域では、妊産婦メンタルヘルス・子ども虐待予防の研修会（</a:t>
                      </a:r>
                      <a:r>
                        <a:rPr lang="en-US" altLang="ja-JP" sz="800" b="0" u="none" strike="noStrike" kern="100" dirty="0" smtClean="0">
                          <a:solidFill>
                            <a:schemeClr val="tx1"/>
                          </a:solidFill>
                          <a:effectLst/>
                          <a:latin typeface="+mn-ea"/>
                          <a:ea typeface="+mn-ea"/>
                          <a:cs typeface="Times New Roman" panose="02020603050405020304" pitchFamily="18" charset="0"/>
                        </a:rPr>
                        <a:t>11</a:t>
                      </a:r>
                      <a:r>
                        <a:rPr lang="ja-JP" altLang="en-US" sz="800" b="0" u="none" strike="noStrike" kern="100" dirty="0" smtClean="0">
                          <a:solidFill>
                            <a:schemeClr val="tx1"/>
                          </a:solidFill>
                          <a:effectLst/>
                          <a:latin typeface="+mn-ea"/>
                          <a:ea typeface="+mn-ea"/>
                          <a:cs typeface="Times New Roman" panose="02020603050405020304" pitchFamily="18" charset="0"/>
                        </a:rPr>
                        <a:t>月２日）を開催、関係機関を対象とし、関係機関への支援を実施し、連携を深めました</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関係機関と連携を図り、自殺未遂者支援事業及び啓発活動を引き続き実施します。</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r h="523511">
                <a:tc>
                  <a:txBody>
                    <a:bodyPr/>
                    <a:lstStyle/>
                    <a:p>
                      <a:pPr algn="ctr">
                        <a:spcAft>
                          <a:spcPts val="0"/>
                        </a:spcAft>
                      </a:pPr>
                      <a:r>
                        <a:rPr lang="zh-TW" altLang="en-US" sz="700" kern="100" dirty="0">
                          <a:solidFill>
                            <a:schemeClr val="bg1"/>
                          </a:solidFill>
                          <a:effectLst/>
                        </a:rPr>
                        <a:t>救急医療、災害医療</a:t>
                      </a:r>
                      <a:endParaRPr lang="ja-JP" sz="700" b="0" kern="100" dirty="0">
                        <a:solidFill>
                          <a:schemeClr val="bg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u="none" kern="100" smtClean="0">
                          <a:solidFill>
                            <a:schemeClr val="tx1"/>
                          </a:solidFill>
                          <a:effectLst/>
                        </a:rPr>
                        <a:t>三次救急医療機関及び災害拠点病院が一層円滑に機能できるよう、耐震化の早期実現及び、安定的・持続可能な医療提供体制の構築に向けて、関係機関において検討を進めていきます。</a:t>
                      </a:r>
                      <a:endParaRPr lang="ja-JP" altLang="en-US" sz="800" u="none" kern="100" dirty="0">
                        <a:solidFill>
                          <a:schemeClr val="tx1"/>
                        </a:solidFill>
                        <a:effectLst/>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三次救急医療機関及び災害拠点病院である大阪府三島救命救急センターが円滑に移転できるよう、関係機関で具体的な医療体制や行政支援に関する協議を進めました。</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u="none" kern="100" dirty="0" smtClean="0">
                          <a:solidFill>
                            <a:schemeClr val="tx1"/>
                          </a:solidFill>
                          <a:effectLst/>
                          <a:latin typeface="+mj-ea"/>
                          <a:ea typeface="+mj-ea"/>
                          <a:cs typeface="Times New Roman" panose="02020603050405020304" pitchFamily="18" charset="0"/>
                        </a:rPr>
                        <a:t>◎</a:t>
                      </a:r>
                      <a:endParaRPr lang="ja-JP" sz="800" b="0" u="none" kern="100" dirty="0">
                        <a:solidFill>
                          <a:schemeClr val="tx1"/>
                        </a:solidFill>
                        <a:effectLst/>
                        <a:latin typeface="+mj-ea"/>
                        <a:ea typeface="+mj-ea"/>
                        <a:cs typeface="Times New Roman" panose="02020603050405020304" pitchFamily="18" charset="0"/>
                      </a:endParaRPr>
                    </a:p>
                  </a:txBody>
                  <a:tcPr marL="27807" marR="27807" marT="0" marB="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令和</a:t>
                      </a:r>
                      <a:r>
                        <a:rPr lang="en-US" altLang="ja-JP" sz="800" b="0" u="none" kern="100" dirty="0" smtClean="0">
                          <a:solidFill>
                            <a:schemeClr val="tx1"/>
                          </a:solidFill>
                          <a:effectLst/>
                          <a:latin typeface="+mn-ea"/>
                          <a:ea typeface="+mn-ea"/>
                          <a:cs typeface="Times New Roman" panose="02020603050405020304" pitchFamily="18" charset="0"/>
                        </a:rPr>
                        <a:t>4</a:t>
                      </a:r>
                      <a:r>
                        <a:rPr lang="ja-JP" altLang="en-US" sz="800" b="0" u="none" kern="100" dirty="0" smtClean="0">
                          <a:solidFill>
                            <a:schemeClr val="tx1"/>
                          </a:solidFill>
                          <a:effectLst/>
                          <a:latin typeface="+mn-ea"/>
                          <a:ea typeface="+mn-ea"/>
                          <a:cs typeface="Times New Roman" panose="02020603050405020304" pitchFamily="18" charset="0"/>
                        </a:rPr>
                        <a:t>年度に予定されている移転が円滑に行われるよう、引き続き、関係機関と具体的な医療体制等について協議を進めます。</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46585">
                <a:tc rowSpan="3">
                  <a:txBody>
                    <a:bodyPr/>
                    <a:lstStyle/>
                    <a:p>
                      <a:pPr algn="ctr">
                        <a:spcAft>
                          <a:spcPts val="0"/>
                        </a:spcAft>
                      </a:pPr>
                      <a:r>
                        <a:rPr lang="ja-JP" altLang="en-US" sz="700" kern="100" dirty="0">
                          <a:effectLst/>
                        </a:rPr>
                        <a:t>周産期医療、小児医療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u="none" kern="100" dirty="0" smtClean="0">
                          <a:solidFill>
                            <a:schemeClr val="tx1"/>
                          </a:solidFill>
                          <a:effectLst/>
                          <a:latin typeface="+mn-ea"/>
                          <a:ea typeface="+mn-ea"/>
                        </a:rPr>
                        <a:t>要養育支援者情報提供票の活用による医療機関と保健機関の連携により、支援の必要な妊産婦・乳幼児を適時把握し、児童虐待の発生を予防する</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a:t>
                      </a:r>
                      <a:r>
                        <a:rPr lang="ja-JP" altLang="en-US" sz="800" u="none" kern="100" dirty="0" smtClean="0">
                          <a:solidFill>
                            <a:schemeClr val="tx1"/>
                          </a:solidFill>
                          <a:effectLst/>
                          <a:latin typeface="+mn-ea"/>
                          <a:ea typeface="+mn-ea"/>
                        </a:rPr>
                        <a:t>を推進します。</a:t>
                      </a:r>
                      <a:endParaRPr lang="ja-JP" altLang="en-US" sz="800" u="none"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要養育支援者情報提供票を活用し、必要に応じ家庭訪問等の対応を行うことにより、児童虐待発生予防に取り組みました。</a:t>
                      </a:r>
                      <a:endParaRPr lang="en-US" altLang="ja-JP" sz="800" b="0" u="non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要養育支援者情報提供票を活用し、児童虐待発生予防の</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取組みを</a:t>
                      </a:r>
                      <a:r>
                        <a:rPr lang="ja-JP" altLang="en-US" sz="800" b="0" u="none" kern="100" dirty="0" smtClean="0">
                          <a:solidFill>
                            <a:schemeClr val="tx1"/>
                          </a:solidFill>
                          <a:effectLst/>
                          <a:latin typeface="+mn-ea"/>
                          <a:ea typeface="+mn-ea"/>
                          <a:cs typeface="Times New Roman" panose="02020603050405020304" pitchFamily="18" charset="0"/>
                        </a:rPr>
                        <a:t>継続します。救急告示医療機関に虐待児早期発見体制の整備状況を継続して確認します。</a:t>
                      </a:r>
                    </a:p>
                  </a:txBody>
                  <a:tcPr marL="27807" marR="27807" marT="0" marB="0"/>
                </a:tc>
                <a:extLst>
                  <a:ext uri="{0D108BD9-81ED-4DB2-BD59-A6C34878D82A}">
                    <a16:rowId xmlns:a16="http://schemas.microsoft.com/office/drawing/2014/main" val="10009"/>
                  </a:ext>
                </a:extLst>
              </a:tr>
              <a:tr h="829969">
                <a:tc vMerge="1">
                  <a:txBody>
                    <a:bodyPr/>
                    <a:lstStyle/>
                    <a:p>
                      <a:endParaRPr kumimoji="1" lang="ja-JP" altLang="en-US"/>
                    </a:p>
                  </a:txBody>
                  <a:tcPr/>
                </a:tc>
                <a:tc>
                  <a:txBody>
                    <a:bodyPr/>
                    <a:lstStyle/>
                    <a:p>
                      <a:pPr algn="l">
                        <a:spcAft>
                          <a:spcPts val="0"/>
                        </a:spcAft>
                      </a:pPr>
                      <a:r>
                        <a:rPr lang="ja-JP" altLang="en-US" sz="800" b="0" u="none" kern="100" dirty="0" smtClean="0">
                          <a:solidFill>
                            <a:schemeClr val="tx1"/>
                          </a:solidFill>
                          <a:effectLst/>
                          <a:latin typeface="+mn-ea"/>
                          <a:ea typeface="+mn-ea"/>
                        </a:rPr>
                        <a:t>地域における保健・医療・福祉・教育機関等の連携会議・症例検討・研修会等によるネットワーク構築を進めます。</a:t>
                      </a:r>
                      <a:endParaRPr lang="ja-JP" altLang="en-US" sz="800" b="0" u="none"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市町の要保護児童対策地域協議会において症例検討を行いました（高槻市：年</a:t>
                      </a:r>
                      <a:r>
                        <a:rPr lang="en-US" altLang="ja-JP" sz="800" b="0" u="none" kern="100" dirty="0" smtClean="0">
                          <a:solidFill>
                            <a:schemeClr val="tx1"/>
                          </a:solidFill>
                          <a:effectLst/>
                          <a:latin typeface="+mn-ea"/>
                          <a:ea typeface="+mn-ea"/>
                          <a:cs typeface="Times New Roman" panose="02020603050405020304" pitchFamily="18" charset="0"/>
                        </a:rPr>
                        <a:t>40</a:t>
                      </a:r>
                      <a:r>
                        <a:rPr lang="ja-JP" altLang="en-US" sz="800" b="0" u="none" kern="100" dirty="0" smtClean="0">
                          <a:solidFill>
                            <a:schemeClr val="tx1"/>
                          </a:solidFill>
                          <a:effectLst/>
                          <a:latin typeface="+mn-ea"/>
                          <a:ea typeface="+mn-ea"/>
                          <a:cs typeface="Times New Roman" panose="02020603050405020304" pitchFamily="18" charset="0"/>
                        </a:rPr>
                        <a:t>回、茨木市：年</a:t>
                      </a:r>
                      <a:r>
                        <a:rPr lang="en-US" altLang="ja-JP" sz="800" b="0" u="none" kern="100" dirty="0" smtClean="0">
                          <a:solidFill>
                            <a:schemeClr val="tx1"/>
                          </a:solidFill>
                          <a:effectLst/>
                          <a:latin typeface="+mn-ea"/>
                          <a:ea typeface="+mn-ea"/>
                          <a:cs typeface="Times New Roman" panose="02020603050405020304" pitchFamily="18" charset="0"/>
                        </a:rPr>
                        <a:t>24</a:t>
                      </a:r>
                      <a:r>
                        <a:rPr lang="ja-JP" altLang="en-US" sz="800" b="0" u="none" kern="100" dirty="0" smtClean="0">
                          <a:solidFill>
                            <a:schemeClr val="tx1"/>
                          </a:solidFill>
                          <a:effectLst/>
                          <a:latin typeface="+mn-ea"/>
                          <a:ea typeface="+mn-ea"/>
                          <a:cs typeface="Times New Roman" panose="02020603050405020304" pitchFamily="18" charset="0"/>
                        </a:rPr>
                        <a:t>回、摂津市：年</a:t>
                      </a:r>
                      <a:r>
                        <a:rPr lang="en-US" altLang="ja-JP" sz="800" b="0" u="none" kern="100" dirty="0" smtClean="0">
                          <a:solidFill>
                            <a:schemeClr val="tx1"/>
                          </a:solidFill>
                          <a:effectLst/>
                          <a:latin typeface="+mn-ea"/>
                          <a:ea typeface="+mn-ea"/>
                          <a:cs typeface="Times New Roman" panose="02020603050405020304" pitchFamily="18" charset="0"/>
                        </a:rPr>
                        <a:t>18</a:t>
                      </a:r>
                      <a:r>
                        <a:rPr lang="ja-JP" altLang="en-US" sz="800" b="0" u="none" kern="100" dirty="0" smtClean="0">
                          <a:solidFill>
                            <a:schemeClr val="tx1"/>
                          </a:solidFill>
                          <a:effectLst/>
                          <a:latin typeface="+mn-ea"/>
                          <a:ea typeface="+mn-ea"/>
                          <a:cs typeface="Times New Roman" panose="02020603050405020304" pitchFamily="18" charset="0"/>
                        </a:rPr>
                        <a:t>回、島本町：年</a:t>
                      </a:r>
                      <a:r>
                        <a:rPr lang="en-US" altLang="ja-JP" sz="800" b="0" u="none" kern="100" dirty="0" smtClean="0">
                          <a:solidFill>
                            <a:schemeClr val="tx1"/>
                          </a:solidFill>
                          <a:effectLst/>
                          <a:latin typeface="+mn-ea"/>
                          <a:ea typeface="+mn-ea"/>
                          <a:cs typeface="Times New Roman" panose="02020603050405020304" pitchFamily="18" charset="0"/>
                        </a:rPr>
                        <a:t>8</a:t>
                      </a:r>
                      <a:r>
                        <a:rPr lang="ja-JP" altLang="en-US" sz="800" b="0" u="none" kern="100" dirty="0" smtClean="0">
                          <a:solidFill>
                            <a:schemeClr val="tx1"/>
                          </a:solidFill>
                          <a:effectLst/>
                          <a:latin typeface="+mn-ea"/>
                          <a:ea typeface="+mn-ea"/>
                          <a:cs typeface="Times New Roman" panose="02020603050405020304" pitchFamily="18" charset="0"/>
                        </a:rPr>
                        <a:t>回）。</a:t>
                      </a:r>
                      <a:endParaRPr lang="en-US" altLang="ja-JP" sz="800" b="0" u="none" strike="noStrike"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u="none" strike="noStrike" kern="100" dirty="0" smtClean="0">
                          <a:solidFill>
                            <a:schemeClr val="tx1"/>
                          </a:solidFill>
                          <a:effectLst/>
                          <a:latin typeface="+mn-ea"/>
                          <a:ea typeface="+mn-ea"/>
                          <a:cs typeface="Times New Roman" panose="02020603050405020304" pitchFamily="18" charset="0"/>
                        </a:rPr>
                        <a:t>また、茨木保健所管内で妊産婦メンタルヘルス・子ども虐待予防事業で関係機関対象の研修会（</a:t>
                      </a:r>
                      <a:r>
                        <a:rPr lang="en-US" altLang="ja-JP" sz="800" b="0" u="none" strike="noStrike" kern="100" dirty="0" smtClean="0">
                          <a:solidFill>
                            <a:schemeClr val="tx1"/>
                          </a:solidFill>
                          <a:effectLst/>
                          <a:latin typeface="+mn-ea"/>
                          <a:ea typeface="+mn-ea"/>
                          <a:cs typeface="Times New Roman" panose="02020603050405020304" pitchFamily="18" charset="0"/>
                        </a:rPr>
                        <a:t>11</a:t>
                      </a:r>
                      <a:r>
                        <a:rPr lang="ja-JP" altLang="en-US" sz="800" b="0" u="none" strike="noStrike" kern="100" dirty="0" smtClean="0">
                          <a:solidFill>
                            <a:schemeClr val="tx1"/>
                          </a:solidFill>
                          <a:effectLst/>
                          <a:latin typeface="+mn-ea"/>
                          <a:ea typeface="+mn-ea"/>
                          <a:cs typeface="Times New Roman" panose="02020603050405020304" pitchFamily="18" charset="0"/>
                        </a:rPr>
                        <a:t>月２日）を実施しました。</a:t>
                      </a:r>
                      <a:endParaRPr lang="en-US" altLang="ja-JP" sz="800" b="0" u="none" strike="noStrike"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u="none" strike="noStrike" kern="100" dirty="0" smtClean="0">
                          <a:solidFill>
                            <a:schemeClr val="tx1"/>
                          </a:solidFill>
                          <a:effectLst/>
                          <a:latin typeface="+mn-ea"/>
                          <a:ea typeface="+mn-ea"/>
                          <a:cs typeface="Times New Roman" panose="02020603050405020304" pitchFamily="18" charset="0"/>
                        </a:rPr>
                        <a:t>訪問看護事業所と連絡会を新型コロナウイルスの影響で実施できるか未定ですが、工夫点として聞き取り調査を検討しています。</a:t>
                      </a:r>
                      <a:endParaRPr lang="en-US" altLang="ja-JP" sz="800" b="0" u="none" strike="noStrike"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u="none" strike="noStrike" kern="100" dirty="0" smtClean="0">
                          <a:solidFill>
                            <a:schemeClr val="tx1"/>
                          </a:solidFill>
                          <a:effectLst/>
                          <a:latin typeface="+mn-ea"/>
                          <a:ea typeface="+mn-ea"/>
                          <a:cs typeface="Times New Roman" panose="02020603050405020304" pitchFamily="18" charset="0"/>
                        </a:rPr>
                        <a:t>高槻市内で周産期医療機関の連絡会を　</a:t>
                      </a:r>
                      <a:r>
                        <a:rPr lang="en-US" altLang="ja-JP" sz="800" b="0" u="none" strike="noStrike" kern="100" dirty="0" smtClean="0">
                          <a:solidFill>
                            <a:schemeClr val="tx1"/>
                          </a:solidFill>
                          <a:effectLst/>
                          <a:latin typeface="+mn-ea"/>
                          <a:ea typeface="+mn-ea"/>
                          <a:cs typeface="Times New Roman" panose="02020603050405020304" pitchFamily="18" charset="0"/>
                        </a:rPr>
                        <a:t>9</a:t>
                      </a:r>
                      <a:r>
                        <a:rPr lang="ja-JP" altLang="en-US" sz="800" b="0" u="none" strike="noStrike" kern="100" dirty="0" smtClean="0">
                          <a:solidFill>
                            <a:schemeClr val="tx1"/>
                          </a:solidFill>
                          <a:effectLst/>
                          <a:latin typeface="+mn-ea"/>
                          <a:ea typeface="+mn-ea"/>
                          <a:cs typeface="Times New Roman" panose="02020603050405020304" pitchFamily="18" charset="0"/>
                        </a:rPr>
                        <a:t>月に開催しました。</a:t>
                      </a:r>
                      <a:endParaRPr lang="en-US" altLang="ja-JP" sz="800" b="0" u="none" strike="noStrik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u="none" kern="100" dirty="0" smtClean="0">
                          <a:solidFill>
                            <a:schemeClr val="tx1"/>
                          </a:solidFill>
                          <a:effectLst/>
                          <a:latin typeface="+mn-ea"/>
                          <a:ea typeface="+mn-ea"/>
                          <a:cs typeface="Times New Roman" panose="02020603050405020304" pitchFamily="18" charset="0"/>
                        </a:rPr>
                        <a:t>○</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市町の要保護児童対策地域協議会等において、検討を継続します。</a:t>
                      </a:r>
                      <a:endParaRPr lang="en-US" altLang="ja-JP" sz="800" b="0" u="none" kern="100" dirty="0" smtClean="0">
                        <a:solidFill>
                          <a:schemeClr val="tx1"/>
                        </a:solidFill>
                        <a:effectLst/>
                        <a:latin typeface="+mn-ea"/>
                        <a:ea typeface="+mn-ea"/>
                        <a:cs typeface="Times New Roman" panose="02020603050405020304" pitchFamily="18" charset="0"/>
                      </a:endParaRPr>
                    </a:p>
                    <a:p>
                      <a:pPr algn="just">
                        <a:spcAft>
                          <a:spcPts val="0"/>
                        </a:spcAft>
                      </a:pPr>
                      <a:r>
                        <a:rPr lang="ja-JP" altLang="en-US" sz="800" b="0" u="none" kern="100" dirty="0" smtClean="0">
                          <a:solidFill>
                            <a:schemeClr val="tx1"/>
                          </a:solidFill>
                          <a:effectLst/>
                          <a:latin typeface="+mn-ea"/>
                          <a:ea typeface="+mn-ea"/>
                          <a:cs typeface="Times New Roman" panose="02020603050405020304" pitchFamily="18" charset="0"/>
                        </a:rPr>
                        <a:t>また、年１回ネットワーク会議を職種別にワーキングを実施の上継続します。</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r h="67977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mn-cs"/>
                        </a:rPr>
                        <a:t>小児救急医療体制の拠点である高槻島本夜間休日応急診療所については、施設の狭隘性・耐震化の課題を解決し、円滑な運用が図れるよう関係機関において検討を進めていきます。</a:t>
                      </a: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u="none" kern="100" dirty="0" smtClean="0">
                          <a:solidFill>
                            <a:schemeClr val="tx1"/>
                          </a:solidFill>
                          <a:effectLst/>
                          <a:latin typeface="+mn-ea"/>
                          <a:ea typeface="+mn-ea"/>
                          <a:cs typeface="Times New Roman" panose="02020603050405020304" pitchFamily="18" charset="0"/>
                        </a:rPr>
                        <a:t>高槻島本夜間休日応急診療所の施設の狭隘性・耐震化の課題</a:t>
                      </a:r>
                      <a:r>
                        <a:rPr kumimoji="1" lang="ja-JP" altLang="en-US" sz="800" b="0" i="0" u="none" strike="noStrike" kern="100" cap="none" spc="0" normalizeH="0" baseline="0" noProof="0" dirty="0" err="1" smtClean="0">
                          <a:ln>
                            <a:noFill/>
                          </a:ln>
                          <a:solidFill>
                            <a:schemeClr val="tx1"/>
                          </a:solidFill>
                          <a:effectLst/>
                          <a:uLnTx/>
                          <a:uFillTx/>
                          <a:latin typeface="ＭＳ Ｐゴシック"/>
                          <a:ea typeface="+mn-ea"/>
                          <a:cs typeface="+mn-cs"/>
                        </a:rPr>
                        <a:t>を解</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mn-cs"/>
                        </a:rPr>
                        <a:t>決し、円滑な運用が図れるよう、移転先が選定されました。</a:t>
                      </a:r>
                      <a:endParaRPr kumimoji="1" lang="en-US" altLang="ja-JP" sz="800" b="0" i="0" u="none" strike="noStrike" kern="100" cap="none" spc="0" normalizeH="0" baseline="0" noProof="0" dirty="0" smtClean="0">
                        <a:ln>
                          <a:noFill/>
                        </a:ln>
                        <a:solidFill>
                          <a:schemeClr val="tx1"/>
                        </a:solidFill>
                        <a:effectLst/>
                        <a:uLnTx/>
                        <a:uFillTx/>
                        <a:latin typeface="+mn-ea"/>
                        <a:ea typeface="+mn-ea"/>
                        <a:cs typeface="Times New Roman" panose="02020603050405020304" pitchFamily="18" charset="0"/>
                      </a:endParaRPr>
                    </a:p>
                    <a:p>
                      <a:pPr algn="l">
                        <a:spcAft>
                          <a:spcPts val="0"/>
                        </a:spcAft>
                      </a:pPr>
                      <a:endParaRPr lang="ja-JP" altLang="en-US" sz="800" b="0" u="none"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endParaRPr lang="en-US" altLang="ja-JP" sz="800" b="0" u="none"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en-US" altLang="ja-JP" sz="800" b="0" u="none"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Times New Roman" panose="02020603050405020304" pitchFamily="18" charset="0"/>
                        </a:rPr>
                        <a:t>◎</a:t>
                      </a:r>
                      <a:endParaRPr lang="ja-JP" sz="800" b="0" u="none"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mn-cs"/>
                        </a:rPr>
                        <a:t>令和</a:t>
                      </a:r>
                      <a:r>
                        <a:rPr kumimoji="1" lang="en-US" altLang="ja-JP" sz="800" b="0" i="0" u="none" strike="noStrike" kern="100" cap="none" spc="0" normalizeH="0" baseline="0" noProof="0" dirty="0" smtClean="0">
                          <a:ln>
                            <a:noFill/>
                          </a:ln>
                          <a:solidFill>
                            <a:schemeClr val="tx1"/>
                          </a:solidFill>
                          <a:effectLst/>
                          <a:uLnTx/>
                          <a:uFillTx/>
                          <a:latin typeface="ＭＳ Ｐゴシック"/>
                          <a:ea typeface="+mn-ea"/>
                          <a:cs typeface="+mn-cs"/>
                        </a:rPr>
                        <a:t>5</a:t>
                      </a:r>
                      <a:r>
                        <a:rPr kumimoji="1" lang="ja-JP" altLang="en-US" sz="800" b="0" i="0" u="none" strike="noStrike" kern="100" cap="none" spc="0" normalizeH="0" baseline="0" noProof="0" dirty="0" smtClean="0">
                          <a:ln>
                            <a:noFill/>
                          </a:ln>
                          <a:solidFill>
                            <a:schemeClr val="tx1"/>
                          </a:solidFill>
                          <a:effectLst/>
                          <a:uLnTx/>
                          <a:uFillTx/>
                          <a:latin typeface="ＭＳ Ｐゴシック"/>
                          <a:ea typeface="+mn-ea"/>
                          <a:cs typeface="+mn-cs"/>
                        </a:rPr>
                        <a:t>年度に予定されている移転に向け、小児救急医療体制の広域化など現行の医療体制が維持できるよう３市１町と関係機関において検討を進めます。</a:t>
                      </a:r>
                      <a:endParaRPr lang="ja-JP" altLang="en-US" sz="800" b="0" u="none" kern="100" dirty="0" smtClean="0">
                        <a:solidFill>
                          <a:schemeClr val="tx1"/>
                        </a:solidFill>
                        <a:effectLst/>
                        <a:latin typeface="+mn-ea"/>
                        <a:ea typeface="+mn-ea"/>
                        <a:cs typeface="Times New Roman" panose="02020603050405020304"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en-US" sz="800" b="0" u="none"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10"/>
                  </a:ext>
                </a:extLst>
              </a:tr>
            </a:tbl>
          </a:graphicData>
        </a:graphic>
      </p:graphicFrame>
      <p:sp>
        <p:nvSpPr>
          <p:cNvPr id="5" name="Rectangle 50"/>
          <p:cNvSpPr>
            <a:spLocks noChangeArrowheads="1"/>
          </p:cNvSpPr>
          <p:nvPr/>
        </p:nvSpPr>
        <p:spPr bwMode="auto">
          <a:xfrm>
            <a:off x="171381" y="-2857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2020</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三島</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1719454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B67C5C-00B5-4050-96F6-EE9B1F31C485}">
  <ds:schemaRefs>
    <ds:schemaRef ds:uri="http://schemas.microsoft.com/sharepoint/v3/contenttype/forms"/>
  </ds:schemaRefs>
</ds:datastoreItem>
</file>

<file path=customXml/itemProps2.xml><?xml version="1.0" encoding="utf-8"?>
<ds:datastoreItem xmlns:ds="http://schemas.openxmlformats.org/officeDocument/2006/customXml" ds:itemID="{A8AD810D-D694-4539-B94D-1C6E6D174A7C}">
  <ds:schemaRefs>
    <ds:schemaRef ds:uri="http://purl.org/dc/elements/1.1/"/>
    <ds:schemaRef ds:uri="http://purl.org/dc/term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0EF6FCA7-8128-4D1A-8786-60DA1A1C89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7</TotalTime>
  <Words>2247</Words>
  <Application>Microsoft Office PowerPoint</Application>
  <PresentationFormat>ワイド画面</PresentationFormat>
  <Paragraphs>117</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HGP創英角ｺﾞｼｯｸUB</vt:lpstr>
      <vt:lpstr>ＭＳ Ｐゴシック</vt:lpstr>
      <vt:lpstr>Arial</vt:lpstr>
      <vt:lpstr>Calibri</vt:lpstr>
      <vt:lpstr>Calibri Light</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久保　京子</dc:creator>
  <cp:lastModifiedBy>久保　京子</cp:lastModifiedBy>
  <cp:revision>8</cp:revision>
  <cp:lastPrinted>2020-12-08T00:34:30Z</cp:lastPrinted>
  <dcterms:modified xsi:type="dcterms:W3CDTF">2021-02-05T06:29:47Z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