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7" r:id="rId2"/>
  </p:sldIdLst>
  <p:sldSz cx="9601200" cy="128016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30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AA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7" autoAdjust="0"/>
    <p:restoredTop sz="94737" autoAdjust="0"/>
  </p:normalViewPr>
  <p:slideViewPr>
    <p:cSldViewPr snapToGrid="0">
      <p:cViewPr varScale="1">
        <p:scale>
          <a:sx n="57" d="100"/>
          <a:sy n="57" d="100"/>
        </p:scale>
        <p:origin x="3072" y="78"/>
      </p:cViewPr>
      <p:guideLst>
        <p:guide orient="horz" pos="4032"/>
        <p:guide pos="304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FB816-1664-4B03-A558-59C39D55CEB1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E3ABD-E414-4630-BFFB-B2EC492BCD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825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E3ABD-E414-4630-BFFB-B2EC492BCDD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226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220D-390D-489B-8513-64F1AD80EB18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D69DB-F820-4DFA-9034-D2449741E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126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220D-390D-489B-8513-64F1AD80EB18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D69DB-F820-4DFA-9034-D2449741E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078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220D-390D-489B-8513-64F1AD80EB18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D69DB-F820-4DFA-9034-D2449741E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87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220D-390D-489B-8513-64F1AD80EB18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D69DB-F820-4DFA-9034-D2449741E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197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220D-390D-489B-8513-64F1AD80EB18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D69DB-F820-4DFA-9034-D2449741E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1963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220D-390D-489B-8513-64F1AD80EB18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D69DB-F820-4DFA-9034-D2449741E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660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220D-390D-489B-8513-64F1AD80EB18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D69DB-F820-4DFA-9034-D2449741E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422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220D-390D-489B-8513-64F1AD80EB18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D69DB-F820-4DFA-9034-D2449741E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898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220D-390D-489B-8513-64F1AD80EB18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D69DB-F820-4DFA-9034-D2449741E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46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220D-390D-489B-8513-64F1AD80EB18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D69DB-F820-4DFA-9034-D2449741E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253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220D-390D-489B-8513-64F1AD80EB18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D69DB-F820-4DFA-9034-D2449741E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61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8220D-390D-489B-8513-64F1AD80EB18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D69DB-F820-4DFA-9034-D2449741E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97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A5BA73B1-9DF0-42AD-BD88-4C1DAFE3339D}"/>
              </a:ext>
            </a:extLst>
          </p:cNvPr>
          <p:cNvGrpSpPr/>
          <p:nvPr/>
        </p:nvGrpSpPr>
        <p:grpSpPr>
          <a:xfrm>
            <a:off x="212259" y="1085812"/>
            <a:ext cx="9241243" cy="3760157"/>
            <a:chOff x="406928" y="1085170"/>
            <a:chExt cx="8846316" cy="4146371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CA545847-9ABA-435C-A6B3-98DFA71D5C9C}"/>
                </a:ext>
              </a:extLst>
            </p:cNvPr>
            <p:cNvSpPr/>
            <p:nvPr/>
          </p:nvSpPr>
          <p:spPr>
            <a:xfrm>
              <a:off x="406929" y="1085170"/>
              <a:ext cx="8780711" cy="1036377"/>
            </a:xfrm>
            <a:prstGeom prst="rect">
              <a:avLst/>
            </a:prstGeom>
            <a:noFill/>
            <a:ln w="53975">
              <a:solidFill>
                <a:schemeClr val="accent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273" tIns="99273" rIns="99273" bIns="99273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ja-JP" altLang="en-US" sz="2000" b="1" u="sng" kern="12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一般的に市販されている家庭用塩素系漂白剤の塩素濃度は約</a:t>
              </a:r>
              <a:r>
                <a:rPr kumimoji="1" lang="en-US" altLang="ja-JP" sz="2000" b="1" u="sng" kern="12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5</a:t>
              </a:r>
              <a:r>
                <a:rPr kumimoji="1" lang="en-US" altLang="ja-JP" sz="2000" b="1" u="sng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%</a:t>
              </a:r>
              <a:r>
                <a:rPr kumimoji="1" lang="ja-JP" altLang="en-US" sz="2000" b="1" u="sng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です。</a:t>
              </a:r>
              <a:endParaRPr kumimoji="1" lang="en-US" altLang="ja-JP" sz="2000" b="1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ja-JP" altLang="en-US" sz="2000" b="1" u="sng" kern="12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消毒</a:t>
              </a:r>
              <a:r>
                <a:rPr kumimoji="1" lang="ja-JP" altLang="en-US" sz="2000" b="1" u="sng" kern="12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液の種類によっては濃度が違うので注意が必要です。</a:t>
              </a:r>
              <a:endParaRPr kumimoji="1" lang="en-US" altLang="ja-JP" sz="2000" b="1" u="sng" kern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0" name="フリーフォーム: 図形 9">
              <a:extLst>
                <a:ext uri="{FF2B5EF4-FFF2-40B4-BE49-F238E27FC236}">
                  <a16:creationId xmlns:a16="http://schemas.microsoft.com/office/drawing/2014/main" id="{0595831C-E3AF-4411-A675-223298296BF2}"/>
                </a:ext>
              </a:extLst>
            </p:cNvPr>
            <p:cNvSpPr/>
            <p:nvPr/>
          </p:nvSpPr>
          <p:spPr>
            <a:xfrm>
              <a:off x="406928" y="2332621"/>
              <a:ext cx="8846316" cy="2898920"/>
            </a:xfrm>
            <a:custGeom>
              <a:avLst/>
              <a:gdLst>
                <a:gd name="connsiteX0" fmla="*/ 0 w 4133473"/>
                <a:gd name="connsiteY0" fmla="*/ 226675 h 2266752"/>
                <a:gd name="connsiteX1" fmla="*/ 226675 w 4133473"/>
                <a:gd name="connsiteY1" fmla="*/ 0 h 2266752"/>
                <a:gd name="connsiteX2" fmla="*/ 3906798 w 4133473"/>
                <a:gd name="connsiteY2" fmla="*/ 0 h 2266752"/>
                <a:gd name="connsiteX3" fmla="*/ 4133473 w 4133473"/>
                <a:gd name="connsiteY3" fmla="*/ 226675 h 2266752"/>
                <a:gd name="connsiteX4" fmla="*/ 4133473 w 4133473"/>
                <a:gd name="connsiteY4" fmla="*/ 2040077 h 2266752"/>
                <a:gd name="connsiteX5" fmla="*/ 3906798 w 4133473"/>
                <a:gd name="connsiteY5" fmla="*/ 2266752 h 2266752"/>
                <a:gd name="connsiteX6" fmla="*/ 226675 w 4133473"/>
                <a:gd name="connsiteY6" fmla="*/ 2266752 h 2266752"/>
                <a:gd name="connsiteX7" fmla="*/ 0 w 4133473"/>
                <a:gd name="connsiteY7" fmla="*/ 2040077 h 2266752"/>
                <a:gd name="connsiteX8" fmla="*/ 0 w 4133473"/>
                <a:gd name="connsiteY8" fmla="*/ 226675 h 2266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33473" h="2266752">
                  <a:moveTo>
                    <a:pt x="0" y="226675"/>
                  </a:moveTo>
                  <a:cubicBezTo>
                    <a:pt x="0" y="101486"/>
                    <a:pt x="101486" y="0"/>
                    <a:pt x="226675" y="0"/>
                  </a:cubicBezTo>
                  <a:lnTo>
                    <a:pt x="3906798" y="0"/>
                  </a:lnTo>
                  <a:cubicBezTo>
                    <a:pt x="4031987" y="0"/>
                    <a:pt x="4133473" y="101486"/>
                    <a:pt x="4133473" y="226675"/>
                  </a:cubicBezTo>
                  <a:lnTo>
                    <a:pt x="4133473" y="2040077"/>
                  </a:lnTo>
                  <a:cubicBezTo>
                    <a:pt x="4133473" y="2165266"/>
                    <a:pt x="4031987" y="2266752"/>
                    <a:pt x="3906798" y="2266752"/>
                  </a:cubicBezTo>
                  <a:lnTo>
                    <a:pt x="226675" y="2266752"/>
                  </a:lnTo>
                  <a:cubicBezTo>
                    <a:pt x="101486" y="2266752"/>
                    <a:pt x="0" y="2165266"/>
                    <a:pt x="0" y="2040077"/>
                  </a:cubicBezTo>
                  <a:lnTo>
                    <a:pt x="0" y="22667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351" tIns="127351" rIns="127351" bIns="127351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kumimoji="1" lang="en-US" altLang="ja-JP" sz="1600" kern="1200" dirty="0">
                <a:latin typeface="AR丸ゴシック体M" panose="020B0609010101010101" pitchFamily="49" charset="-128"/>
                <a:ea typeface="AR丸ゴシック体M" panose="020B0609010101010101" pitchFamily="49" charset="-128"/>
              </a:endParaRPr>
            </a:p>
          </p:txBody>
        </p:sp>
      </p:grp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A62FAD2-E06B-4806-A7B2-5B0A35E5BDE7}"/>
              </a:ext>
            </a:extLst>
          </p:cNvPr>
          <p:cNvSpPr txBox="1"/>
          <p:nvPr/>
        </p:nvSpPr>
        <p:spPr>
          <a:xfrm>
            <a:off x="5441710" y="12114251"/>
            <a:ext cx="63484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茨木保健所　</a:t>
            </a:r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地域保健課　感染症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チーム　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茨木市大住町</a:t>
            </a:r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８－１１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０７２－６２４－４６６８</a:t>
            </a:r>
            <a:endParaRPr kumimoji="1" lang="en-US" altLang="ja-JP" sz="1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 </a:t>
            </a:r>
            <a:r>
              <a:rPr kumimoji="1" lang="ja-JP" altLang="en-US" sz="1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０７２－６２３－６８５６</a:t>
            </a:r>
            <a:endParaRPr kumimoji="1"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dirty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205EE39-E152-407F-BFD4-D8CECE19C23C}"/>
              </a:ext>
            </a:extLst>
          </p:cNvPr>
          <p:cNvSpPr txBox="1"/>
          <p:nvPr/>
        </p:nvSpPr>
        <p:spPr>
          <a:xfrm>
            <a:off x="428976" y="3391814"/>
            <a:ext cx="900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711200">
              <a:spcBef>
                <a:spcPct val="0"/>
              </a:spcBef>
              <a:spcAft>
                <a:spcPts val="1200"/>
              </a:spcAft>
            </a:pPr>
            <a:r>
              <a:rPr kumimoji="1" lang="ja-JP" altLang="en-US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sz="2000" b="1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472242"/>
              </p:ext>
            </p:extLst>
          </p:nvPr>
        </p:nvGraphicFramePr>
        <p:xfrm>
          <a:off x="449755" y="2358039"/>
          <a:ext cx="8762986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27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濃　度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商　品　名　</a:t>
                      </a:r>
                      <a:r>
                        <a:rPr kumimoji="1" lang="en-US" altLang="ja-JP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例</a:t>
                      </a:r>
                      <a:r>
                        <a:rPr kumimoji="1" lang="en-US" altLang="ja-JP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7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0.008</a:t>
                      </a:r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％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ジェスパ</a:t>
                      </a:r>
                      <a:r>
                        <a:rPr kumimoji="1" lang="en-US" altLang="ja-JP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N-80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7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１％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ミルトン、ミルクポン、ピュリファン</a:t>
                      </a:r>
                      <a:r>
                        <a:rPr kumimoji="1" lang="en-US" altLang="ja-JP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P</a:t>
                      </a:r>
                      <a:r>
                        <a:rPr kumimoji="1" lang="ja-JP" altLang="en-US" sz="1600" b="1" dirty="0" err="1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</a:t>
                      </a:r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ヤクラックスＤ液</a:t>
                      </a:r>
                      <a:r>
                        <a:rPr kumimoji="1" lang="en-US" altLang="ja-JP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％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7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</a:t>
                      </a:r>
                      <a:r>
                        <a:rPr kumimoji="1" lang="en-US" altLang="ja-JP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%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ジアノック、ハイター、ブリーチ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7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６</a:t>
                      </a:r>
                      <a:r>
                        <a:rPr kumimoji="1" lang="en-US" altLang="ja-JP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%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ピューラックス、次亜塩６％「ヨシダ」、アサヒラック、テキサント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7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１０</a:t>
                      </a:r>
                      <a:r>
                        <a:rPr kumimoji="1" lang="en-US" altLang="ja-JP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%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ピューラックス</a:t>
                      </a:r>
                      <a:r>
                        <a:rPr kumimoji="1" lang="en-US" altLang="ja-JP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-10</a:t>
                      </a:r>
                      <a:r>
                        <a:rPr kumimoji="1" lang="ja-JP" altLang="en-US" sz="1600" b="1" dirty="0" err="1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</a:t>
                      </a:r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ハイポライト</a:t>
                      </a:r>
                      <a:r>
                        <a:rPr kumimoji="1" lang="en-US" altLang="ja-JP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altLang="en-US" sz="1600" b="1" dirty="0" err="1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、</a:t>
                      </a:r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アサヒラック、アルボースキレーネ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7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１２</a:t>
                      </a:r>
                      <a:r>
                        <a:rPr kumimoji="1" lang="en-US" altLang="ja-JP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%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アサヒラック、バイヤラックス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869367"/>
              </p:ext>
            </p:extLst>
          </p:nvPr>
        </p:nvGraphicFramePr>
        <p:xfrm>
          <a:off x="373632" y="5312664"/>
          <a:ext cx="8808468" cy="1981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552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3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98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濃度</a:t>
                      </a:r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使用目的</a:t>
                      </a:r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希釈液の作り方</a:t>
                      </a:r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en-US" altLang="ja-JP" sz="1600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０．１％</a:t>
                      </a:r>
                      <a:endParaRPr kumimoji="1" lang="en-US" altLang="ja-JP" sz="1600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・汚物を取り除いたあとの床や衣類</a:t>
                      </a:r>
                      <a:endParaRPr kumimoji="1" lang="en-US" altLang="ja-JP" sz="1600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・汚物のふき取りに使用したペーパー　</a:t>
                      </a:r>
                      <a:endParaRPr kumimoji="1" lang="en-US" altLang="ja-JP" sz="1600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タオル、布等の廃棄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500cc</a:t>
                      </a:r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ペットボトル１本</a:t>
                      </a:r>
                      <a:endParaRPr kumimoji="1" lang="en-US" altLang="ja-JP" sz="1600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＋</a:t>
                      </a:r>
                      <a:endParaRPr kumimoji="1" lang="en-US" altLang="ja-JP" sz="1600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原液</a:t>
                      </a:r>
                      <a:r>
                        <a:rPr kumimoji="1" lang="en-US" altLang="ja-JP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10cc</a:t>
                      </a:r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</a:t>
                      </a:r>
                      <a:r>
                        <a:rPr kumimoji="1" lang="ja-JP" altLang="en-US" sz="1600" b="1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キャップ約２杯</a:t>
                      </a:r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0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０．０２％</a:t>
                      </a:r>
                      <a:endParaRPr kumimoji="1" lang="en-US" altLang="ja-JP" sz="1600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・トイレの取</a:t>
                      </a:r>
                      <a:r>
                        <a:rPr kumimoji="1" lang="ja-JP" altLang="en-US" sz="1600" b="1" dirty="0" err="1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っ</a:t>
                      </a:r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手、ドアノブ、床など</a:t>
                      </a:r>
                      <a:endParaRPr kumimoji="1" lang="en-US" altLang="ja-JP" sz="1600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の拭き取り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500cc</a:t>
                      </a:r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ペットボトル１本</a:t>
                      </a:r>
                      <a:endParaRPr kumimoji="1" lang="en-US" altLang="ja-JP" sz="1600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＋</a:t>
                      </a:r>
                      <a:endParaRPr kumimoji="1" lang="en-US" altLang="ja-JP" sz="1600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原液</a:t>
                      </a:r>
                      <a:r>
                        <a:rPr kumimoji="1" lang="en-US" altLang="ja-JP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2cc</a:t>
                      </a:r>
                      <a:r>
                        <a:rPr kumimoji="1" lang="ja-JP" altLang="en-US" sz="16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（キャップ約半杯）</a:t>
                      </a:r>
                      <a:endParaRPr kumimoji="1" lang="ja-JP" altLang="en-US" sz="16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163545"/>
              </p:ext>
            </p:extLst>
          </p:nvPr>
        </p:nvGraphicFramePr>
        <p:xfrm>
          <a:off x="428976" y="10247881"/>
          <a:ext cx="8772174" cy="1830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2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5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2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1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62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原液の濃度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希釈倍数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原液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4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</a:t>
                      </a:r>
                      <a:r>
                        <a:rPr kumimoji="1" lang="en-US" altLang="ja-JP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%</a:t>
                      </a:r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の場合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５０倍にする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６０ｃｃ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３リットル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4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</a:t>
                      </a:r>
                      <a:r>
                        <a:rPr kumimoji="1" lang="en-US" altLang="ja-JP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%</a:t>
                      </a:r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の場合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２５０倍にする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１２ｃｃ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３リットル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６</a:t>
                      </a:r>
                      <a:r>
                        <a:rPr kumimoji="1" lang="en-US" altLang="ja-JP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%</a:t>
                      </a:r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の場合</a:t>
                      </a:r>
                      <a:endParaRPr kumimoji="1" lang="en-US" altLang="ja-JP" sz="1400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３００倍にする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１０ｃｃ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３リットル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１０</a:t>
                      </a:r>
                      <a:r>
                        <a:rPr kumimoji="1" lang="en-US" altLang="ja-JP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%</a:t>
                      </a:r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の場合</a:t>
                      </a:r>
                      <a:endParaRPr kumimoji="1" lang="en-US" altLang="ja-JP" sz="1400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５００倍にする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６ｃｃ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３リットル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１２</a:t>
                      </a:r>
                      <a:r>
                        <a:rPr kumimoji="1" lang="en-US" altLang="ja-JP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%</a:t>
                      </a:r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の場合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６００倍にする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５ｃｃ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３リットル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234717" y="9940104"/>
            <a:ext cx="9213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0.02%</a:t>
            </a:r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（＝</a:t>
            </a:r>
            <a:r>
              <a:rPr kumimoji="1"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200ppm</a:t>
            </a:r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）次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亜塩素</a:t>
            </a:r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酸ナトリウムの作り方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34717" y="7748108"/>
            <a:ext cx="9213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0.1%</a:t>
            </a:r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（＝</a:t>
            </a:r>
            <a:r>
              <a:rPr kumimoji="1"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1,000</a:t>
            </a:r>
            <a:r>
              <a:rPr kumimoji="1"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ppm</a:t>
            </a:r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）次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亜塩素</a:t>
            </a:r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酸ナトリウムの作り方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</p:txBody>
      </p:sp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770765"/>
              </p:ext>
            </p:extLst>
          </p:nvPr>
        </p:nvGraphicFramePr>
        <p:xfrm>
          <a:off x="373632" y="8055885"/>
          <a:ext cx="881743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4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6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3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2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30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原液の濃度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希釈倍数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原液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</a:t>
                      </a:r>
                      <a:r>
                        <a:rPr kumimoji="1" lang="en-US" altLang="ja-JP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%</a:t>
                      </a:r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の場合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１０倍にする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３００ｃｃ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３リットル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</a:t>
                      </a:r>
                      <a:r>
                        <a:rPr kumimoji="1" lang="en-US" altLang="ja-JP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%</a:t>
                      </a:r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の場合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５０倍にする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６０ｃｃ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３リットル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６</a:t>
                      </a:r>
                      <a:r>
                        <a:rPr kumimoji="1" lang="en-US" altLang="ja-JP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%</a:t>
                      </a:r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の場合</a:t>
                      </a:r>
                      <a:endParaRPr kumimoji="1" lang="en-US" altLang="ja-JP" sz="1400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６０倍にする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５０ｃｃ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３リットル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１０</a:t>
                      </a:r>
                      <a:r>
                        <a:rPr kumimoji="1" lang="en-US" altLang="ja-JP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%</a:t>
                      </a:r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の場合</a:t>
                      </a:r>
                      <a:endParaRPr kumimoji="1" lang="en-US" altLang="ja-JP" sz="1400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１００倍にする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３０ｃｃ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３リットル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１２</a:t>
                      </a:r>
                      <a:r>
                        <a:rPr kumimoji="1" lang="en-US" altLang="ja-JP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%</a:t>
                      </a:r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の場合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１２０倍にする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２５ｃｃ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３リットル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8" name="テキスト ボックス 27"/>
          <p:cNvSpPr txBox="1"/>
          <p:nvPr/>
        </p:nvSpPr>
        <p:spPr>
          <a:xfrm>
            <a:off x="224568" y="4995323"/>
            <a:ext cx="9213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塩素濃度約</a:t>
            </a:r>
            <a:r>
              <a:rPr kumimoji="1"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5%</a:t>
            </a:r>
            <a:r>
              <a:rPr kumimoji="1" lang="ja-JP" altLang="en-US" b="1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の消</a:t>
            </a:r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毒薬を使用する場合</a:t>
            </a:r>
            <a:r>
              <a:rPr kumimoji="1"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kumimoji="1"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ペットボトルのキャップ</a:t>
            </a:r>
            <a:r>
              <a:rPr kumimoji="1"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杯₌約</a:t>
            </a:r>
            <a:r>
              <a:rPr kumimoji="1"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5cc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73632" y="12268139"/>
            <a:ext cx="4606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33E62F3-7990-4D7B-BF24-636B89954F9A}"/>
              </a:ext>
            </a:extLst>
          </p:cNvPr>
          <p:cNvSpPr txBox="1"/>
          <p:nvPr/>
        </p:nvSpPr>
        <p:spPr>
          <a:xfrm>
            <a:off x="7757631" y="347148"/>
            <a:ext cx="16219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kumimoji="1" lang="en-US" altLang="ja-JP" sz="2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月作成</a:t>
            </a:r>
          </a:p>
          <a:p>
            <a:pPr algn="r"/>
            <a:endParaRPr kumimoji="1"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横巻き 7"/>
          <p:cNvSpPr/>
          <p:nvPr/>
        </p:nvSpPr>
        <p:spPr>
          <a:xfrm>
            <a:off x="1466851" y="0"/>
            <a:ext cx="6477000" cy="917061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ノロウイルス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の感染を拡げないために！！</a:t>
            </a:r>
            <a:endParaRPr kumimoji="1" lang="en-US" altLang="ja-JP" sz="2000" b="1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～消毒</a:t>
            </a:r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液</a:t>
            </a:r>
            <a:r>
              <a:rPr kumimoji="1"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次亜塩素酸ナトリウム希釈液</a:t>
            </a:r>
            <a:r>
              <a:rPr kumimoji="1"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作り方～</a:t>
            </a:r>
            <a:endParaRPr kumimoji="1"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6516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1434</TotalTime>
  <Words>376</Words>
  <Application>Microsoft Office PowerPoint</Application>
  <PresentationFormat>A3 297x420 mm</PresentationFormat>
  <Paragraphs>92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AR丸ゴシック体M</vt:lpstr>
      <vt:lpstr>HG丸ｺﾞｼｯｸM-PRO</vt:lpstr>
      <vt:lpstr>游ゴシック</vt:lpstr>
      <vt:lpstr>游ゴシック Light</vt:lpstr>
      <vt:lpstr>Arial</vt:lpstr>
      <vt:lpstr>Calibri</vt:lpstr>
      <vt:lpstr>Calibri Light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向井　咲乃</dc:creator>
  <cp:lastModifiedBy>小林　慶吾</cp:lastModifiedBy>
  <cp:revision>114</cp:revision>
  <cp:lastPrinted>2018-08-20T02:58:28Z</cp:lastPrinted>
  <dcterms:created xsi:type="dcterms:W3CDTF">2018-06-29T00:08:50Z</dcterms:created>
  <dcterms:modified xsi:type="dcterms:W3CDTF">2023-06-09T08:25:34Z</dcterms:modified>
</cp:coreProperties>
</file>