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2" r:id="rId5"/>
    <p:sldId id="263" r:id="rId6"/>
    <p:sldId id="264" r:id="rId7"/>
    <p:sldId id="259" r:id="rId8"/>
    <p:sldId id="265" r:id="rId9"/>
    <p:sldId id="260" r:id="rId10"/>
    <p:sldId id="261"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35" autoAdjust="0"/>
    <p:restoredTop sz="93640" autoAdjust="0"/>
  </p:normalViewPr>
  <p:slideViewPr>
    <p:cSldViewPr>
      <p:cViewPr>
        <p:scale>
          <a:sx n="75" d="100"/>
          <a:sy n="75" d="100"/>
        </p:scale>
        <p:origin x="-100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76428C1E-A40C-40DF-A8FC-E1B3D7792E63}" type="datetimeFigureOut">
              <a:rPr kumimoji="1" lang="ja-JP" altLang="en-US" smtClean="0"/>
              <a:t>2018/9/6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12BED8BA-90C0-4C0B-A871-37E85A5ED178}" type="slidenum">
              <a:rPr kumimoji="1" lang="ja-JP" altLang="en-US" smtClean="0"/>
              <a:t>‹#›</a:t>
            </a:fld>
            <a:endParaRPr kumimoji="1" lang="ja-JP" altLang="en-US"/>
          </a:p>
        </p:txBody>
      </p:sp>
    </p:spTree>
    <p:extLst>
      <p:ext uri="{BB962C8B-B14F-4D97-AF65-F5344CB8AC3E}">
        <p14:creationId xmlns:p14="http://schemas.microsoft.com/office/powerpoint/2010/main" val="35175226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9416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36146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63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63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138947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21745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387409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176204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362038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307395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395692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185403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295771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424140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9B8348-606B-4144-8E32-D8C9BB38BF1D}" type="datetimeFigureOut">
              <a:rPr kumimoji="1" lang="ja-JP" altLang="en-US" smtClean="0"/>
              <a:t>2018/9/6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258142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8348-606B-4144-8E32-D8C9BB38BF1D}" type="datetimeFigureOut">
              <a:rPr kumimoji="1" lang="ja-JP" altLang="en-US" smtClean="0"/>
              <a:t>2018/9/6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CCD4C-5885-491D-8508-E2B16F2D67F7}" type="slidenum">
              <a:rPr kumimoji="1" lang="ja-JP" altLang="en-US" smtClean="0"/>
              <a:t>‹#›</a:t>
            </a:fld>
            <a:endParaRPr kumimoji="1" lang="ja-JP" altLang="en-US"/>
          </a:p>
        </p:txBody>
      </p:sp>
    </p:spTree>
    <p:extLst>
      <p:ext uri="{BB962C8B-B14F-4D97-AF65-F5344CB8AC3E}">
        <p14:creationId xmlns:p14="http://schemas.microsoft.com/office/powerpoint/2010/main" val="234391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txBox="1">
            <a:spLocks/>
          </p:cNvSpPr>
          <p:nvPr/>
        </p:nvSpPr>
        <p:spPr>
          <a:xfrm>
            <a:off x="0" y="0"/>
            <a:ext cx="9144000" cy="726604"/>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平成３０年度建設事業評価（街路事業）</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タイトル 1"/>
          <p:cNvSpPr>
            <a:spLocks noGrp="1"/>
          </p:cNvSpPr>
          <p:nvPr>
            <p:ph type="ctrTitle"/>
          </p:nvPr>
        </p:nvSpPr>
        <p:spPr>
          <a:xfrm>
            <a:off x="179512" y="1628800"/>
            <a:ext cx="8856984" cy="4248472"/>
          </a:xfrm>
        </p:spPr>
        <p:txBody>
          <a:bodyPr/>
          <a:lstStyle/>
          <a:p>
            <a:pPr eaLnBrk="1" hangingPunct="1"/>
            <a:r>
              <a:rPr lang="ja-JP" altLang="en-US" sz="3200" dirty="0" smtClean="0">
                <a:latin typeface="HG丸ｺﾞｼｯｸM-PRO" pitchFamily="50" charset="-128"/>
                <a:ea typeface="HG丸ｺﾞｼｯｸM-PRO" pitchFamily="50" charset="-128"/>
              </a:rPr>
              <a:t>都市計画道路 大阪岸和田南海線（府中工区）</a:t>
            </a: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ja-JP" altLang="en-US" sz="3200" dirty="0">
                <a:latin typeface="HG丸ｺﾞｼｯｸM-PRO" pitchFamily="50" charset="-128"/>
                <a:ea typeface="HG丸ｺﾞｼｯｸM-PRO" pitchFamily="50" charset="-128"/>
              </a:rPr>
              <a:t>街路</a:t>
            </a:r>
            <a:r>
              <a:rPr lang="ja-JP" altLang="en-US" sz="3200" dirty="0" smtClean="0">
                <a:latin typeface="HG丸ｺﾞｼｯｸM-PRO" pitchFamily="50" charset="-128"/>
                <a:ea typeface="HG丸ｺﾞｼｯｸM-PRO" pitchFamily="50" charset="-128"/>
              </a:rPr>
              <a:t>事業</a:t>
            </a: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ja-JP" altLang="en-US" sz="3200" dirty="0" smtClean="0">
                <a:latin typeface="HG丸ｺﾞｼｯｸM-PRO" pitchFamily="50" charset="-128"/>
                <a:ea typeface="HG丸ｺﾞｼｯｸM-PRO" pitchFamily="50" charset="-128"/>
              </a:rPr>
              <a:t>（和泉市）</a:t>
            </a:r>
            <a:r>
              <a:rPr lang="en-US" altLang="ja-JP" sz="3200" dirty="0">
                <a:latin typeface="HG丸ｺﾞｼｯｸM-PRO" pitchFamily="50" charset="-128"/>
                <a:ea typeface="HG丸ｺﾞｼｯｸM-PRO" pitchFamily="50" charset="-128"/>
              </a:rPr>
              <a:t/>
            </a:r>
            <a:br>
              <a:rPr lang="en-US" altLang="ja-JP" sz="3200" dirty="0">
                <a:latin typeface="HG丸ｺﾞｼｯｸM-PRO" pitchFamily="50" charset="-128"/>
                <a:ea typeface="HG丸ｺﾞｼｯｸM-PRO" pitchFamily="50" charset="-128"/>
              </a:rPr>
            </a:b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en-US" altLang="ja-JP" sz="3200" dirty="0" smtClean="0">
                <a:latin typeface="HG丸ｺﾞｼｯｸM-PRO" pitchFamily="50" charset="-128"/>
                <a:ea typeface="HG丸ｺﾞｼｯｸM-PRO" pitchFamily="50" charset="-128"/>
              </a:rPr>
              <a:t/>
            </a:r>
            <a:br>
              <a:rPr lang="en-US" altLang="ja-JP" sz="3200" dirty="0" smtClean="0">
                <a:latin typeface="HG丸ｺﾞｼｯｸM-PRO" pitchFamily="50" charset="-128"/>
                <a:ea typeface="HG丸ｺﾞｼｯｸM-PRO" pitchFamily="50" charset="-128"/>
              </a:rPr>
            </a:b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再々評価（補足説明）</a:t>
            </a:r>
            <a:r>
              <a:rPr lang="en-US" altLang="ja-JP" sz="3200" dirty="0" smtClean="0">
                <a:latin typeface="HG丸ｺﾞｼｯｸM-PRO" pitchFamily="50" charset="-128"/>
                <a:ea typeface="HG丸ｺﾞｼｯｸM-PRO" pitchFamily="50" charset="-128"/>
              </a:rPr>
              <a:t>】</a:t>
            </a:r>
            <a:br>
              <a:rPr lang="en-US" altLang="ja-JP" sz="3200" dirty="0" smtClean="0">
                <a:latin typeface="HG丸ｺﾞｼｯｸM-PRO" pitchFamily="50" charset="-128"/>
                <a:ea typeface="HG丸ｺﾞｼｯｸM-PRO" pitchFamily="50" charset="-128"/>
              </a:rPr>
            </a:br>
            <a:r>
              <a:rPr lang="en-US" altLang="ja-JP" sz="3600" dirty="0" smtClean="0">
                <a:latin typeface="HG丸ｺﾞｼｯｸM-PRO" pitchFamily="50" charset="-128"/>
                <a:ea typeface="HG丸ｺﾞｼｯｸM-PRO" pitchFamily="50" charset="-128"/>
              </a:rPr>
              <a:t/>
            </a:r>
            <a:br>
              <a:rPr lang="en-US" altLang="ja-JP" sz="3600" dirty="0" smtClean="0">
                <a:latin typeface="HG丸ｺﾞｼｯｸM-PRO" pitchFamily="50" charset="-128"/>
                <a:ea typeface="HG丸ｺﾞｼｯｸM-PRO" pitchFamily="50" charset="-128"/>
              </a:rPr>
            </a:br>
            <a:endParaRPr lang="ja-JP" altLang="en-US" sz="3600" dirty="0" smtClean="0">
              <a:latin typeface="HG丸ｺﾞｼｯｸM-PRO" pitchFamily="50" charset="-128"/>
              <a:ea typeface="HG丸ｺﾞｼｯｸM-PRO" pitchFamily="50" charset="-128"/>
            </a:endParaRPr>
          </a:p>
        </p:txBody>
      </p:sp>
      <p:sp>
        <p:nvSpPr>
          <p:cNvPr id="58" name="テキスト ボックス 2"/>
          <p:cNvSpPr txBox="1">
            <a:spLocks noChangeArrowheads="1"/>
          </p:cNvSpPr>
          <p:nvPr/>
        </p:nvSpPr>
        <p:spPr bwMode="auto">
          <a:xfrm>
            <a:off x="7732934" y="148570"/>
            <a:ext cx="1303562" cy="400110"/>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smtClean="0"/>
              <a:t>資料１－２</a:t>
            </a:r>
            <a:endParaRPr lang="ja-JP" altLang="en-US" sz="2000" dirty="0"/>
          </a:p>
        </p:txBody>
      </p:sp>
      <p:sp>
        <p:nvSpPr>
          <p:cNvPr id="2" name="テキスト ボックス 1"/>
          <p:cNvSpPr txBox="1"/>
          <p:nvPr/>
        </p:nvSpPr>
        <p:spPr>
          <a:xfrm>
            <a:off x="6804248" y="726604"/>
            <a:ext cx="2338164" cy="646331"/>
          </a:xfrm>
          <a:prstGeom prst="rect">
            <a:avLst/>
          </a:prstGeom>
          <a:noFill/>
        </p:spPr>
        <p:txBody>
          <a:bodyPr wrap="square" rtlCol="0">
            <a:spAutoFit/>
          </a:bodyPr>
          <a:lstStyle/>
          <a:p>
            <a:r>
              <a:rPr kumimoji="1" lang="ja-JP" altLang="en-US" sz="1200" dirty="0" smtClean="0"/>
              <a:t>平成</a:t>
            </a:r>
            <a:r>
              <a:rPr kumimoji="1" lang="en-US" altLang="ja-JP" sz="1200" dirty="0" smtClean="0"/>
              <a:t>30</a:t>
            </a:r>
            <a:r>
              <a:rPr kumimoji="1" lang="ja-JP" altLang="en-US" sz="1200" dirty="0" smtClean="0"/>
              <a:t>年度第４回（</a:t>
            </a:r>
            <a:r>
              <a:rPr kumimoji="1" lang="en-US" altLang="ja-JP" sz="1200" dirty="0" smtClean="0"/>
              <a:t>H30.9.11</a:t>
            </a:r>
            <a:r>
              <a:rPr kumimoji="1" lang="ja-JP" altLang="en-US" sz="1200" dirty="0" smtClean="0"/>
              <a:t>）</a:t>
            </a:r>
            <a:endParaRPr kumimoji="1" lang="en-US" altLang="ja-JP" sz="1200" dirty="0" smtClean="0"/>
          </a:p>
          <a:p>
            <a:r>
              <a:rPr lang="ja-JP" altLang="en-US" sz="1200" dirty="0" smtClean="0"/>
              <a:t>大阪府建設事業評価審議会</a:t>
            </a:r>
            <a:endParaRPr lang="en-US" altLang="ja-JP" sz="1200" dirty="0" smtClean="0"/>
          </a:p>
          <a:p>
            <a:r>
              <a:rPr kumimoji="1" lang="ja-JP" altLang="en-US" sz="1200" dirty="0"/>
              <a:t>都市</a:t>
            </a:r>
            <a:r>
              <a:rPr kumimoji="1" lang="ja-JP" altLang="en-US" sz="1200" dirty="0" smtClean="0"/>
              <a:t>整備</a:t>
            </a:r>
            <a:r>
              <a:rPr kumimoji="1" lang="ja-JP" altLang="en-US" sz="1200" dirty="0"/>
              <a:t>部会</a:t>
            </a:r>
          </a:p>
        </p:txBody>
      </p:sp>
    </p:spTree>
    <p:extLst>
      <p:ext uri="{BB962C8B-B14F-4D97-AF65-F5344CB8AC3E}">
        <p14:creationId xmlns:p14="http://schemas.microsoft.com/office/powerpoint/2010/main" val="111014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21077" y="3212207"/>
            <a:ext cx="8568952" cy="3313137"/>
          </a:xfrm>
          <a:prstGeom prst="roundRect">
            <a:avLst>
              <a:gd name="adj" fmla="val 8951"/>
            </a:avLst>
          </a:prstGeom>
          <a:solidFill>
            <a:srgbClr val="00FF00">
              <a:alpha val="45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4"/>
          <p:cNvSpPr txBox="1">
            <a:spLocks noChangeArrowheads="1"/>
          </p:cNvSpPr>
          <p:nvPr/>
        </p:nvSpPr>
        <p:spPr bwMode="auto">
          <a:xfrm>
            <a:off x="251520" y="188640"/>
            <a:ext cx="3600400"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a:solidFill>
                  <a:schemeClr val="bg1"/>
                </a:solidFill>
                <a:latin typeface="HG丸ｺﾞｼｯｸM-PRO" pitchFamily="50" charset="-128"/>
                <a:ea typeface="HG丸ｺﾞｼｯｸM-PRO" pitchFamily="50" charset="-128"/>
              </a:rPr>
              <a:t>　再</a:t>
            </a:r>
            <a:r>
              <a:rPr lang="ja-JP" altLang="en-US" sz="2400" dirty="0" smtClean="0">
                <a:solidFill>
                  <a:schemeClr val="bg1"/>
                </a:solidFill>
                <a:latin typeface="HG丸ｺﾞｼｯｸM-PRO" pitchFamily="50" charset="-128"/>
                <a:ea typeface="HG丸ｺﾞｼｯｸM-PRO" pitchFamily="50" charset="-128"/>
              </a:rPr>
              <a:t>評価</a:t>
            </a:r>
            <a:r>
              <a:rPr lang="ja-JP" altLang="en-US" sz="2400" dirty="0">
                <a:solidFill>
                  <a:schemeClr val="bg1"/>
                </a:solidFill>
                <a:latin typeface="HG丸ｺﾞｼｯｸM-PRO" pitchFamily="50" charset="-128"/>
                <a:ea typeface="HG丸ｺﾞｼｯｸM-PRO" pitchFamily="50" charset="-128"/>
              </a:rPr>
              <a:t>の視点</a:t>
            </a:r>
          </a:p>
        </p:txBody>
      </p:sp>
      <p:sp>
        <p:nvSpPr>
          <p:cNvPr id="11" name="Rectangle 2"/>
          <p:cNvSpPr txBox="1">
            <a:spLocks noChangeArrowheads="1"/>
          </p:cNvSpPr>
          <p:nvPr/>
        </p:nvSpPr>
        <p:spPr bwMode="auto">
          <a:xfrm>
            <a:off x="107504" y="908720"/>
            <a:ext cx="89646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u="sng" dirty="0" smtClean="0">
                <a:latin typeface="HG丸ｺﾞｼｯｸM-PRO" pitchFamily="50" charset="-128"/>
                <a:ea typeface="HG丸ｺﾞｼｯｸM-PRO" pitchFamily="50" charset="-128"/>
              </a:rPr>
              <a:t>大阪府建設事業評価実施要綱</a:t>
            </a:r>
            <a:endParaRPr lang="en-US" altLang="ja-JP" sz="2800" u="sng" dirty="0" smtClean="0">
              <a:latin typeface="HG丸ｺﾞｼｯｸM-PRO" pitchFamily="50" charset="-128"/>
              <a:ea typeface="HG丸ｺﾞｼｯｸM-PRO" pitchFamily="50" charset="-128"/>
            </a:endParaRPr>
          </a:p>
          <a:p>
            <a:pPr eaLnBrk="1" hangingPunct="1"/>
            <a:endParaRPr lang="en-US" altLang="ja-JP" u="sng" dirty="0" smtClean="0">
              <a:latin typeface="HG丸ｺﾞｼｯｸM-PRO" pitchFamily="50" charset="-128"/>
              <a:ea typeface="HG丸ｺﾞｼｯｸM-PRO" pitchFamily="50" charset="-128"/>
            </a:endParaRPr>
          </a:p>
          <a:p>
            <a:pPr eaLnBrk="1" hangingPunct="1"/>
            <a:r>
              <a:rPr lang="ja-JP" altLang="en-US" sz="2400" dirty="0" smtClean="0">
                <a:latin typeface="HG丸ｺﾞｼｯｸM-PRO" pitchFamily="50" charset="-128"/>
                <a:ea typeface="HG丸ｺﾞｼｯｸM-PRO" pitchFamily="50" charset="-128"/>
              </a:rPr>
              <a:t>（</a:t>
            </a:r>
            <a:r>
              <a:rPr lang="ja-JP" altLang="en-US" sz="2400" dirty="0">
                <a:latin typeface="HG丸ｺﾞｼｯｸM-PRO" pitchFamily="50" charset="-128"/>
                <a:ea typeface="HG丸ｺﾞｼｯｸM-PRO" pitchFamily="50" charset="-128"/>
              </a:rPr>
              <a:t>評価の視点）</a:t>
            </a:r>
            <a:endParaRPr lang="en-US" altLang="ja-JP" sz="2400" dirty="0">
              <a:latin typeface="HG丸ｺﾞｼｯｸM-PRO" pitchFamily="50" charset="-128"/>
              <a:ea typeface="HG丸ｺﾞｼｯｸM-PRO" pitchFamily="50" charset="-128"/>
            </a:endParaRPr>
          </a:p>
          <a:p>
            <a:pPr eaLnBrk="1" hangingPunct="1"/>
            <a:r>
              <a:rPr lang="ja-JP" altLang="en-US" sz="2400" dirty="0">
                <a:latin typeface="HG丸ｺﾞｼｯｸM-PRO" pitchFamily="50" charset="-128"/>
                <a:ea typeface="HG丸ｺﾞｼｯｸM-PRO" pitchFamily="50" charset="-128"/>
              </a:rPr>
              <a:t>第</a:t>
            </a:r>
            <a:r>
              <a:rPr lang="en-US" altLang="ja-JP" sz="2400" dirty="0">
                <a:latin typeface="HG丸ｺﾞｼｯｸM-PRO" pitchFamily="50" charset="-128"/>
                <a:ea typeface="HG丸ｺﾞｼｯｸM-PRO" pitchFamily="50" charset="-128"/>
              </a:rPr>
              <a:t>5</a:t>
            </a:r>
            <a:r>
              <a:rPr lang="ja-JP" altLang="en-US" sz="2400" dirty="0">
                <a:latin typeface="HG丸ｺﾞｼｯｸM-PRO" pitchFamily="50" charset="-128"/>
                <a:ea typeface="HG丸ｺﾞｼｯｸM-PRO" pitchFamily="50" charset="-128"/>
              </a:rPr>
              <a:t>条　建設事業評価の視点は、次の各号に掲げる類型の区分に応じ当該各号に定める視点とする。</a:t>
            </a:r>
            <a:endParaRPr lang="en-US" altLang="ja-JP" sz="2400" dirty="0">
              <a:latin typeface="HG丸ｺﾞｼｯｸM-PRO" pitchFamily="50" charset="-128"/>
              <a:ea typeface="HG丸ｺﾞｼｯｸM-PRO" pitchFamily="50" charset="-128"/>
            </a:endParaRPr>
          </a:p>
          <a:p>
            <a:pPr eaLnBrk="1" hangingPunct="1"/>
            <a:endParaRPr lang="en-US" altLang="ja-JP" sz="2400" dirty="0">
              <a:latin typeface="HG丸ｺﾞｼｯｸM-PRO" pitchFamily="50" charset="-128"/>
              <a:ea typeface="HG丸ｺﾞｼｯｸM-PRO" pitchFamily="50" charset="-128"/>
            </a:endParaRPr>
          </a:p>
          <a:p>
            <a:pPr eaLnBrk="1" hangingPunct="1"/>
            <a:endParaRPr lang="en-US" altLang="ja-JP" sz="2400" dirty="0">
              <a:latin typeface="HG丸ｺﾞｼｯｸM-PRO" pitchFamily="50" charset="-128"/>
              <a:ea typeface="HG丸ｺﾞｼｯｸM-PRO" pitchFamily="50" charset="-128"/>
            </a:endParaRPr>
          </a:p>
          <a:p>
            <a:pPr eaLnBrk="1" hangingPunct="1"/>
            <a:r>
              <a:rPr lang="ja-JP" altLang="en-US" sz="2400" b="1" dirty="0">
                <a:latin typeface="HG丸ｺﾞｼｯｸM-PRO" pitchFamily="50" charset="-128"/>
                <a:ea typeface="HG丸ｺﾞｼｯｸM-PRO" pitchFamily="50" charset="-128"/>
              </a:rPr>
              <a:t> </a:t>
            </a:r>
            <a:r>
              <a:rPr lang="ja-JP" altLang="en-US" sz="2400" b="1" dirty="0" smtClean="0">
                <a:latin typeface="HG丸ｺﾞｼｯｸM-PRO" pitchFamily="50" charset="-128"/>
                <a:ea typeface="HG丸ｺﾞｼｯｸM-PRO" pitchFamily="50" charset="-128"/>
              </a:rPr>
              <a:t>○再評価</a:t>
            </a:r>
            <a:r>
              <a:rPr lang="ja-JP" altLang="en-US" sz="2400" dirty="0"/>
              <a:t/>
            </a:r>
            <a:br>
              <a:rPr lang="ja-JP" altLang="en-US" sz="2400" dirty="0"/>
            </a:br>
            <a:r>
              <a:rPr lang="ja-JP" altLang="en-US" sz="2400" dirty="0"/>
              <a:t>　　</a:t>
            </a:r>
            <a:r>
              <a:rPr lang="ja-JP" altLang="en-US" sz="2400" dirty="0" smtClean="0"/>
              <a:t>① </a:t>
            </a:r>
            <a:r>
              <a:rPr lang="ja-JP" altLang="en-US" sz="2400" dirty="0"/>
              <a:t>事業の進捗状況（事業計画等の変更及び今後の進捗</a:t>
            </a:r>
            <a:r>
              <a:rPr lang="ja-JP" altLang="en-US" sz="2400" dirty="0" smtClean="0"/>
              <a:t>見通し</a:t>
            </a:r>
            <a:endParaRPr lang="en-US" altLang="ja-JP" sz="2400" dirty="0" smtClean="0"/>
          </a:p>
          <a:p>
            <a:pPr eaLnBrk="1" hangingPunct="1"/>
            <a:r>
              <a:rPr lang="ja-JP" altLang="en-US" sz="2400" dirty="0" smtClean="0"/>
              <a:t>　　　　を含む</a:t>
            </a:r>
            <a:r>
              <a:rPr lang="ja-JP" altLang="en-US" sz="2400" dirty="0"/>
              <a:t>。） </a:t>
            </a:r>
            <a:br>
              <a:rPr lang="ja-JP" altLang="en-US" sz="2400" dirty="0"/>
            </a:br>
            <a:r>
              <a:rPr lang="ja-JP" altLang="en-US" sz="2400" dirty="0"/>
              <a:t>　　</a:t>
            </a:r>
            <a:r>
              <a:rPr lang="ja-JP" altLang="en-US" sz="2400" dirty="0" smtClean="0"/>
              <a:t>② 事業</a:t>
            </a:r>
            <a:r>
              <a:rPr lang="ja-JP" altLang="en-US" sz="2400" dirty="0"/>
              <a:t>を巡る社会経済情勢の変化 </a:t>
            </a:r>
            <a:r>
              <a:rPr lang="en-US" altLang="ja-JP" sz="2400" dirty="0" smtClean="0">
                <a:solidFill>
                  <a:srgbClr val="FF0000"/>
                </a:solidFill>
              </a:rPr>
              <a:t>【</a:t>
            </a:r>
            <a:r>
              <a:rPr lang="ja-JP" altLang="en-US" sz="2400" dirty="0" smtClean="0">
                <a:solidFill>
                  <a:srgbClr val="FF0000"/>
                </a:solidFill>
              </a:rPr>
              <a:t>資料一部修正・追加</a:t>
            </a:r>
            <a:r>
              <a:rPr lang="en-US" altLang="ja-JP" sz="2400" dirty="0" smtClean="0">
                <a:solidFill>
                  <a:srgbClr val="FF0000"/>
                </a:solidFill>
              </a:rPr>
              <a:t>】</a:t>
            </a:r>
            <a:r>
              <a:rPr lang="ja-JP" altLang="en-US" sz="2400" dirty="0">
                <a:solidFill>
                  <a:srgbClr val="FF0000"/>
                </a:solidFill>
              </a:rPr>
              <a:t/>
            </a:r>
            <a:br>
              <a:rPr lang="ja-JP" altLang="en-US" sz="2400" dirty="0">
                <a:solidFill>
                  <a:srgbClr val="FF0000"/>
                </a:solidFill>
              </a:rPr>
            </a:br>
            <a:r>
              <a:rPr lang="ja-JP" altLang="en-US" sz="2400" dirty="0"/>
              <a:t>　　③</a:t>
            </a:r>
            <a:r>
              <a:rPr lang="ja-JP" altLang="en-US" sz="2400" dirty="0" smtClean="0"/>
              <a:t> </a:t>
            </a:r>
            <a:r>
              <a:rPr lang="ja-JP" altLang="en-US" sz="2400" dirty="0"/>
              <a:t>費用便益分析等の効率性 </a:t>
            </a:r>
            <a:r>
              <a:rPr lang="en-US" altLang="ja-JP" sz="2400" dirty="0" smtClean="0">
                <a:solidFill>
                  <a:srgbClr val="FF0000"/>
                </a:solidFill>
              </a:rPr>
              <a:t>【</a:t>
            </a:r>
            <a:r>
              <a:rPr lang="ja-JP" altLang="en-US" sz="2400" dirty="0" smtClean="0">
                <a:solidFill>
                  <a:srgbClr val="FF0000"/>
                </a:solidFill>
              </a:rPr>
              <a:t>資料追加</a:t>
            </a:r>
            <a:r>
              <a:rPr lang="en-US" altLang="ja-JP" sz="2400" dirty="0" smtClean="0">
                <a:solidFill>
                  <a:srgbClr val="FF0000"/>
                </a:solidFill>
              </a:rPr>
              <a:t>】</a:t>
            </a:r>
            <a:r>
              <a:rPr lang="ja-JP" altLang="en-US" sz="2400" dirty="0"/>
              <a:t/>
            </a:r>
            <a:br>
              <a:rPr lang="ja-JP" altLang="en-US" sz="2400" dirty="0"/>
            </a:br>
            <a:r>
              <a:rPr lang="ja-JP" altLang="en-US" sz="2400" dirty="0"/>
              <a:t>　　</a:t>
            </a:r>
            <a:r>
              <a:rPr lang="ja-JP" altLang="en-US" sz="2400" dirty="0" smtClean="0"/>
              <a:t>④ </a:t>
            </a:r>
            <a:r>
              <a:rPr lang="ja-JP" altLang="en-US" sz="2400" dirty="0"/>
              <a:t>安全・安心、活力、快適性等の有効性 </a:t>
            </a:r>
            <a:br>
              <a:rPr lang="ja-JP" altLang="en-US" sz="2400" dirty="0"/>
            </a:br>
            <a:r>
              <a:rPr lang="ja-JP" altLang="en-US" sz="2400" dirty="0"/>
              <a:t>　　</a:t>
            </a:r>
            <a:r>
              <a:rPr lang="ja-JP" altLang="en-US" sz="2400" dirty="0" smtClean="0"/>
              <a:t>⑤ </a:t>
            </a:r>
            <a:r>
              <a:rPr lang="ja-JP" altLang="en-US" sz="2400" dirty="0"/>
              <a:t>自然環境等への影響と対策 </a:t>
            </a:r>
            <a:br>
              <a:rPr lang="ja-JP" altLang="en-US" sz="2400" dirty="0"/>
            </a:br>
            <a:endParaRPr lang="en-US" altLang="ja-JP" sz="2400" b="1" dirty="0">
              <a:latin typeface="HG丸ｺﾞｼｯｸM-PRO" pitchFamily="50" charset="-128"/>
              <a:ea typeface="HG丸ｺﾞｼｯｸM-PRO" pitchFamily="50" charset="-128"/>
            </a:endParaRPr>
          </a:p>
        </p:txBody>
      </p:sp>
      <p:sp>
        <p:nvSpPr>
          <p:cNvPr id="2" name="テキスト ボックス 1"/>
          <p:cNvSpPr txBox="1"/>
          <p:nvPr/>
        </p:nvSpPr>
        <p:spPr>
          <a:xfrm>
            <a:off x="8790029" y="50140"/>
            <a:ext cx="282087" cy="369332"/>
          </a:xfrm>
          <a:prstGeom prst="rect">
            <a:avLst/>
          </a:prstGeom>
          <a:noFill/>
        </p:spPr>
        <p:txBody>
          <a:bodyPr wrap="square" rtlCol="0">
            <a:spAutoFit/>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13574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9" y="517106"/>
            <a:ext cx="8237537"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251520" y="44624"/>
            <a:ext cx="604867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a:t>
            </a:r>
            <a:r>
              <a:rPr lang="ja-JP" altLang="en-US" sz="2400" dirty="0" smtClean="0">
                <a:solidFill>
                  <a:srgbClr val="FF0000"/>
                </a:solidFill>
                <a:latin typeface="HG丸ｺﾞｼｯｸM-PRO" pitchFamily="50" charset="-128"/>
                <a:ea typeface="HG丸ｺﾞｼｯｸM-PRO" pitchFamily="50" charset="-128"/>
              </a:rPr>
              <a:t>の変化</a:t>
            </a:r>
            <a:endParaRPr lang="ja-JP" altLang="en-US" sz="2400" dirty="0">
              <a:solidFill>
                <a:srgbClr val="FF0000"/>
              </a:solidFill>
              <a:latin typeface="HG丸ｺﾞｼｯｸM-PRO" pitchFamily="50" charset="-128"/>
              <a:ea typeface="HG丸ｺﾞｼｯｸM-PRO" pitchFamily="50" charset="-128"/>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3" r="13982"/>
          <a:stretch/>
        </p:blipFill>
        <p:spPr bwMode="auto">
          <a:xfrm>
            <a:off x="6750485" y="1683636"/>
            <a:ext cx="2378493" cy="17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テキスト ボックス 2050"/>
          <p:cNvSpPr txBox="1"/>
          <p:nvPr/>
        </p:nvSpPr>
        <p:spPr>
          <a:xfrm>
            <a:off x="6779513" y="1283274"/>
            <a:ext cx="2345218" cy="369332"/>
          </a:xfrm>
          <a:prstGeom prst="rect">
            <a:avLst/>
          </a:prstGeom>
          <a:solidFill>
            <a:schemeClr val="bg1"/>
          </a:solidFill>
          <a:ln>
            <a:solidFill>
              <a:srgbClr val="000000"/>
            </a:solidFill>
          </a:ln>
        </p:spPr>
        <p:txBody>
          <a:bodyPr wrap="square" lIns="90000" tIns="0" bIns="0" rtlCol="0">
            <a:spAutoFit/>
          </a:bodyPr>
          <a:lstStyle/>
          <a:p>
            <a:r>
              <a:rPr lang="ja-JP" altLang="en-US" sz="1200" dirty="0"/>
              <a:t>④</a:t>
            </a:r>
            <a:r>
              <a:rPr kumimoji="1" lang="ja-JP" altLang="en-US" sz="1200" dirty="0" smtClean="0"/>
              <a:t>大阪岸和田南海線（上町工区）</a:t>
            </a:r>
            <a:endParaRPr kumimoji="1" lang="en-US" altLang="ja-JP" sz="1200" dirty="0" smtClean="0"/>
          </a:p>
          <a:p>
            <a:r>
              <a:rPr kumimoji="1" lang="ja-JP" altLang="en-US" sz="1200" dirty="0" smtClean="0"/>
              <a:t>　 </a:t>
            </a:r>
            <a:r>
              <a:rPr kumimoji="1" lang="en-US" altLang="ja-JP" sz="1200" dirty="0" smtClean="0"/>
              <a:t>H30.3.14</a:t>
            </a:r>
            <a:r>
              <a:rPr kumimoji="1" lang="ja-JP" altLang="en-US" sz="1200" dirty="0" smtClean="0"/>
              <a:t>　事業認可取得</a:t>
            </a:r>
            <a:endParaRPr kumimoji="1" lang="ja-JP" altLang="en-US" sz="1200" dirty="0"/>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46"/>
          <a:stretch/>
        </p:blipFill>
        <p:spPr bwMode="auto">
          <a:xfrm>
            <a:off x="28761" y="5108479"/>
            <a:ext cx="2371622" cy="172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a:xfrm>
            <a:off x="2425333" y="6444044"/>
            <a:ext cx="2362691" cy="369332"/>
          </a:xfrm>
          <a:prstGeom prst="rect">
            <a:avLst/>
          </a:prstGeom>
          <a:solidFill>
            <a:schemeClr val="bg1"/>
          </a:solidFill>
          <a:ln>
            <a:solidFill>
              <a:srgbClr val="000000"/>
            </a:solidFill>
          </a:ln>
        </p:spPr>
        <p:txBody>
          <a:bodyPr wrap="square" tIns="0" bIns="0" rtlCol="0">
            <a:spAutoFit/>
          </a:bodyPr>
          <a:lstStyle/>
          <a:p>
            <a:r>
              <a:rPr lang="ja-JP" altLang="en-US" sz="1200" dirty="0"/>
              <a:t>②</a:t>
            </a:r>
            <a:r>
              <a:rPr lang="ja-JP" altLang="en-US" sz="1200" dirty="0" smtClean="0"/>
              <a:t>大阪岸和田南海</a:t>
            </a:r>
            <a:r>
              <a:rPr kumimoji="1" lang="ja-JP" altLang="en-US" sz="1200" dirty="0" smtClean="0"/>
              <a:t>線（府中工区） </a:t>
            </a:r>
            <a:endParaRPr kumimoji="1" lang="en-US" altLang="ja-JP" sz="1200" dirty="0" smtClean="0"/>
          </a:p>
          <a:p>
            <a:r>
              <a:rPr kumimoji="1" lang="ja-JP" altLang="en-US" sz="1200" dirty="0" smtClean="0"/>
              <a:t>　 </a:t>
            </a:r>
            <a:r>
              <a:rPr kumimoji="1" lang="en-US" altLang="ja-JP" sz="1200" dirty="0" smtClean="0"/>
              <a:t>H24.3 </a:t>
            </a:r>
            <a:r>
              <a:rPr kumimoji="1" lang="ja-JP" altLang="en-US" sz="1200" dirty="0" smtClean="0"/>
              <a:t>部分供用</a:t>
            </a:r>
            <a:endParaRPr kumimoji="1" lang="ja-JP" altLang="en-US" sz="1200" dirty="0"/>
          </a:p>
        </p:txBody>
      </p:sp>
      <p:sp>
        <p:nvSpPr>
          <p:cNvPr id="41" name="テキスト ボックス 40"/>
          <p:cNvSpPr txBox="1"/>
          <p:nvPr/>
        </p:nvSpPr>
        <p:spPr>
          <a:xfrm>
            <a:off x="6712261" y="3435638"/>
            <a:ext cx="1151277" cy="369332"/>
          </a:xfrm>
          <a:prstGeom prst="rect">
            <a:avLst/>
          </a:prstGeom>
          <a:solidFill>
            <a:schemeClr val="bg1"/>
          </a:solidFill>
          <a:ln>
            <a:solidFill>
              <a:srgbClr val="000000"/>
            </a:solidFill>
          </a:ln>
        </p:spPr>
        <p:txBody>
          <a:bodyPr wrap="none" tIns="0" bIns="0" rtlCol="0">
            <a:spAutoFit/>
          </a:bodyPr>
          <a:lstStyle/>
          <a:p>
            <a:r>
              <a:rPr lang="ja-JP" altLang="en-US" sz="1200" dirty="0"/>
              <a:t>③</a:t>
            </a:r>
            <a:r>
              <a:rPr lang="ja-JP" altLang="en-US" sz="1200" dirty="0" smtClean="0"/>
              <a:t>池上下宮線</a:t>
            </a:r>
            <a:r>
              <a:rPr kumimoji="1" lang="ja-JP" altLang="en-US" sz="1200" dirty="0" smtClean="0"/>
              <a:t> </a:t>
            </a:r>
            <a:endParaRPr kumimoji="1" lang="en-US" altLang="ja-JP" sz="1200" dirty="0" smtClean="0"/>
          </a:p>
          <a:p>
            <a:r>
              <a:rPr kumimoji="1" lang="ja-JP" altLang="en-US" sz="1200" dirty="0" smtClean="0"/>
              <a:t>　 </a:t>
            </a:r>
            <a:r>
              <a:rPr kumimoji="1" lang="en-US" altLang="ja-JP" sz="1200" dirty="0" smtClean="0"/>
              <a:t>H30.5 </a:t>
            </a:r>
            <a:r>
              <a:rPr kumimoji="1" lang="ja-JP" altLang="en-US" sz="1200" dirty="0" smtClean="0"/>
              <a:t>供用</a:t>
            </a:r>
            <a:endParaRPr kumimoji="1" lang="ja-JP" altLang="en-US" sz="1200" dirty="0"/>
          </a:p>
        </p:txBody>
      </p:sp>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l="21296" t="823" r="5910"/>
          <a:stretch/>
        </p:blipFill>
        <p:spPr>
          <a:xfrm>
            <a:off x="6732240" y="3832581"/>
            <a:ext cx="2393539" cy="1836431"/>
          </a:xfrm>
          <a:prstGeom prst="rect">
            <a:avLst/>
          </a:prstGeom>
        </p:spPr>
      </p:pic>
      <p:sp>
        <p:nvSpPr>
          <p:cNvPr id="19" name="右矢印 18"/>
          <p:cNvSpPr/>
          <p:nvPr/>
        </p:nvSpPr>
        <p:spPr>
          <a:xfrm rot="13476192">
            <a:off x="3081820" y="5199526"/>
            <a:ext cx="394056" cy="40787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rot="6947943">
            <a:off x="3924282" y="5367015"/>
            <a:ext cx="394056" cy="40787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30285" y="5290034"/>
            <a:ext cx="432048" cy="276999"/>
          </a:xfrm>
          <a:prstGeom prst="rect">
            <a:avLst/>
          </a:prstGeom>
          <a:noFill/>
        </p:spPr>
        <p:txBody>
          <a:bodyPr wrap="square" rtlCol="0">
            <a:spAutoFit/>
          </a:bodyPr>
          <a:lstStyle/>
          <a:p>
            <a:r>
              <a:rPr kumimoji="1" lang="ja-JP" altLang="en-US" sz="1200" dirty="0" smtClean="0"/>
              <a:t>①</a:t>
            </a:r>
            <a:endParaRPr kumimoji="1" lang="ja-JP" altLang="en-US" sz="1200" dirty="0"/>
          </a:p>
        </p:txBody>
      </p:sp>
      <p:sp>
        <p:nvSpPr>
          <p:cNvPr id="48" name="右矢印 47"/>
          <p:cNvSpPr/>
          <p:nvPr/>
        </p:nvSpPr>
        <p:spPr>
          <a:xfrm rot="18051984">
            <a:off x="5731228" y="2123436"/>
            <a:ext cx="394056" cy="40787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743316" y="2261443"/>
            <a:ext cx="432048" cy="276999"/>
          </a:xfrm>
          <a:prstGeom prst="rect">
            <a:avLst/>
          </a:prstGeom>
          <a:noFill/>
        </p:spPr>
        <p:txBody>
          <a:bodyPr wrap="square" rtlCol="0">
            <a:spAutoFit/>
          </a:bodyPr>
          <a:lstStyle/>
          <a:p>
            <a:r>
              <a:rPr lang="ja-JP" altLang="en-US" sz="1200" dirty="0"/>
              <a:t>④</a:t>
            </a:r>
            <a:endParaRPr kumimoji="1" lang="ja-JP" altLang="en-US" sz="1200" dirty="0"/>
          </a:p>
        </p:txBody>
      </p:sp>
      <p:sp>
        <p:nvSpPr>
          <p:cNvPr id="51" name="テキスト ボックス 50"/>
          <p:cNvSpPr txBox="1"/>
          <p:nvPr/>
        </p:nvSpPr>
        <p:spPr>
          <a:xfrm>
            <a:off x="3963342" y="5461480"/>
            <a:ext cx="432048" cy="276999"/>
          </a:xfrm>
          <a:prstGeom prst="rect">
            <a:avLst/>
          </a:prstGeom>
          <a:noFill/>
        </p:spPr>
        <p:txBody>
          <a:bodyPr wrap="square" rtlCol="0">
            <a:spAutoFit/>
          </a:bodyPr>
          <a:lstStyle/>
          <a:p>
            <a:r>
              <a:rPr kumimoji="1" lang="ja-JP" altLang="en-US" sz="1200" dirty="0" smtClean="0"/>
              <a:t>②</a:t>
            </a:r>
            <a:endParaRPr kumimoji="1" lang="ja-JP" altLang="en-US" sz="1200" dirty="0"/>
          </a:p>
        </p:txBody>
      </p:sp>
      <p:sp>
        <p:nvSpPr>
          <p:cNvPr id="55" name="右矢印 54"/>
          <p:cNvSpPr/>
          <p:nvPr/>
        </p:nvSpPr>
        <p:spPr>
          <a:xfrm rot="12869374">
            <a:off x="5920881" y="3807053"/>
            <a:ext cx="394056" cy="40787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952444" y="3887004"/>
            <a:ext cx="432048" cy="276999"/>
          </a:xfrm>
          <a:prstGeom prst="rect">
            <a:avLst/>
          </a:prstGeom>
          <a:noFill/>
        </p:spPr>
        <p:txBody>
          <a:bodyPr wrap="square" rtlCol="0">
            <a:spAutoFit/>
          </a:bodyPr>
          <a:lstStyle/>
          <a:p>
            <a:r>
              <a:rPr lang="ja-JP" altLang="en-US" sz="1200" dirty="0"/>
              <a:t>③</a:t>
            </a:r>
            <a:endParaRPr kumimoji="1" lang="ja-JP" altLang="en-US" sz="1200" dirty="0"/>
          </a:p>
        </p:txBody>
      </p:sp>
      <p:pic>
        <p:nvPicPr>
          <p:cNvPr id="57" name="Picture 3" descr="Y:\府街路\18　現場写真\6鳳\和泉中央線\230606\アンダー府中側.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64" y="1052174"/>
            <a:ext cx="2427732" cy="1817994"/>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46445" y="636480"/>
            <a:ext cx="2286203" cy="369332"/>
          </a:xfrm>
          <a:prstGeom prst="rect">
            <a:avLst/>
          </a:prstGeom>
          <a:solidFill>
            <a:schemeClr val="bg1"/>
          </a:solidFill>
          <a:ln>
            <a:solidFill>
              <a:srgbClr val="000000"/>
            </a:solidFill>
          </a:ln>
        </p:spPr>
        <p:txBody>
          <a:bodyPr wrap="none" tIns="0" bIns="0" rtlCol="0">
            <a:spAutoFit/>
          </a:bodyPr>
          <a:lstStyle/>
          <a:p>
            <a:r>
              <a:rPr kumimoji="1" lang="ja-JP" altLang="en-US" sz="1200" dirty="0" smtClean="0"/>
              <a:t>①和泉中央線 </a:t>
            </a:r>
            <a:endParaRPr kumimoji="1" lang="en-US" altLang="ja-JP" sz="1200" dirty="0" smtClean="0"/>
          </a:p>
          <a:p>
            <a:r>
              <a:rPr kumimoji="1" lang="ja-JP" altLang="en-US" sz="1200" dirty="0" smtClean="0"/>
              <a:t>　 </a:t>
            </a:r>
            <a:r>
              <a:rPr kumimoji="1" lang="en-US" altLang="ja-JP" sz="1200" dirty="0" smtClean="0"/>
              <a:t>H23.3 JR</a:t>
            </a:r>
            <a:r>
              <a:rPr kumimoji="1" lang="ja-JP" altLang="en-US" sz="1200" dirty="0" smtClean="0"/>
              <a:t>アンダーパス部供用</a:t>
            </a:r>
            <a:endParaRPr kumimoji="1" lang="ja-JP" altLang="en-US" sz="1200" dirty="0"/>
          </a:p>
        </p:txBody>
      </p:sp>
      <p:pic>
        <p:nvPicPr>
          <p:cNvPr id="2" name="図 1"/>
          <p:cNvPicPr>
            <a:picLocks noChangeAspect="1"/>
          </p:cNvPicPr>
          <p:nvPr/>
        </p:nvPicPr>
        <p:blipFill rotWithShape="1">
          <a:blip r:embed="rId8" cstate="print">
            <a:extLst>
              <a:ext uri="{28A0092B-C50C-407E-A947-70E740481C1C}">
                <a14:useLocalDpi xmlns:a14="http://schemas.microsoft.com/office/drawing/2010/main" val="0"/>
              </a:ext>
            </a:extLst>
          </a:blip>
          <a:srcRect r="17108"/>
          <a:stretch/>
        </p:blipFill>
        <p:spPr>
          <a:xfrm>
            <a:off x="10332640" y="1602227"/>
            <a:ext cx="3802460" cy="2580323"/>
          </a:xfrm>
          <a:prstGeom prst="rect">
            <a:avLst/>
          </a:prstGeom>
        </p:spPr>
      </p:pic>
      <p:sp>
        <p:nvSpPr>
          <p:cNvPr id="3" name="テキスト ボックス 2"/>
          <p:cNvSpPr txBox="1"/>
          <p:nvPr/>
        </p:nvSpPr>
        <p:spPr>
          <a:xfrm>
            <a:off x="6712262" y="5690838"/>
            <a:ext cx="2383442" cy="1144347"/>
          </a:xfrm>
          <a:prstGeom prst="rect">
            <a:avLst/>
          </a:prstGeom>
          <a:solidFill>
            <a:schemeClr val="bg1"/>
          </a:solidFill>
          <a:ln>
            <a:solidFill>
              <a:srgbClr val="000000"/>
            </a:solidFill>
          </a:ln>
        </p:spPr>
        <p:txBody>
          <a:bodyPr wrap="square" tIns="36000" bIns="0" rtlCol="0">
            <a:spAutoFit/>
          </a:bodyPr>
          <a:lstStyle/>
          <a:p>
            <a:r>
              <a:rPr kumimoji="1" lang="en-US" altLang="ja-JP" sz="1200" dirty="0" smtClean="0"/>
              <a:t>【</a:t>
            </a:r>
            <a:r>
              <a:rPr kumimoji="1" lang="ja-JP" altLang="en-US" sz="1200" dirty="0" smtClean="0"/>
              <a:t>凡例</a:t>
            </a:r>
            <a:r>
              <a:rPr kumimoji="1" lang="en-US" altLang="ja-JP" sz="1200" dirty="0" smtClean="0"/>
              <a:t>】</a:t>
            </a:r>
          </a:p>
          <a:p>
            <a:r>
              <a:rPr lang="ja-JP" altLang="en-US" sz="1200" dirty="0"/>
              <a:t>　</a:t>
            </a:r>
            <a:r>
              <a:rPr lang="ja-JP" altLang="en-US" sz="1200" dirty="0" smtClean="0"/>
              <a:t>　　　　　　　府中工区</a:t>
            </a:r>
            <a:endParaRPr lang="en-US" altLang="ja-JP" sz="1200" dirty="0" smtClean="0"/>
          </a:p>
          <a:p>
            <a:r>
              <a:rPr lang="ja-JP" altLang="en-US" sz="1200" dirty="0"/>
              <a:t>　</a:t>
            </a:r>
            <a:r>
              <a:rPr lang="ja-JP" altLang="en-US" sz="1200" dirty="0" smtClean="0"/>
              <a:t>　　　　　　　供用済み</a:t>
            </a:r>
            <a:endParaRPr lang="en-US" altLang="ja-JP" sz="1200" dirty="0" smtClean="0"/>
          </a:p>
          <a:p>
            <a:r>
              <a:rPr kumimoji="1" lang="ja-JP" altLang="en-US" sz="1200" dirty="0"/>
              <a:t>　</a:t>
            </a:r>
            <a:r>
              <a:rPr kumimoji="1" lang="ja-JP" altLang="en-US" sz="1200" dirty="0" smtClean="0"/>
              <a:t>　　　　　　　事業認可取得路線</a:t>
            </a:r>
            <a:endParaRPr kumimoji="1" lang="en-US" altLang="ja-JP" sz="1200" dirty="0" smtClean="0"/>
          </a:p>
          <a:p>
            <a:r>
              <a:rPr lang="ja-JP" altLang="en-US" sz="1200" dirty="0"/>
              <a:t>　</a:t>
            </a:r>
            <a:r>
              <a:rPr lang="ja-JP" altLang="en-US" sz="1200" dirty="0" smtClean="0"/>
              <a:t>　　　　　　　</a:t>
            </a:r>
            <a:r>
              <a:rPr lang="ja-JP" altLang="en-US" sz="1200" dirty="0"/>
              <a:t>計画路線</a:t>
            </a:r>
            <a:endParaRPr kumimoji="1" lang="en-US" altLang="ja-JP" sz="1200" dirty="0" smtClean="0"/>
          </a:p>
          <a:p>
            <a:r>
              <a:rPr lang="ja-JP" altLang="en-US" sz="1200" dirty="0"/>
              <a:t>　</a:t>
            </a:r>
            <a:r>
              <a:rPr lang="ja-JP" altLang="en-US" sz="1200" dirty="0" smtClean="0"/>
              <a:t>　　　　　　　既存路線</a:t>
            </a:r>
            <a:endParaRPr kumimoji="1" lang="ja-JP" altLang="en-US" sz="1200" dirty="0"/>
          </a:p>
        </p:txBody>
      </p:sp>
      <p:cxnSp>
        <p:nvCxnSpPr>
          <p:cNvPr id="6" name="直線コネクタ 5"/>
          <p:cNvCxnSpPr/>
          <p:nvPr/>
        </p:nvCxnSpPr>
        <p:spPr>
          <a:xfrm>
            <a:off x="6890770" y="5992005"/>
            <a:ext cx="41164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890770" y="6187947"/>
            <a:ext cx="41164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890770" y="6369375"/>
            <a:ext cx="41164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890770" y="6740551"/>
            <a:ext cx="4116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905284" y="6539041"/>
            <a:ext cx="411643"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28" name="テキスト ボックス 2"/>
          <p:cNvSpPr txBox="1">
            <a:spLocks noChangeArrowheads="1"/>
          </p:cNvSpPr>
          <p:nvPr/>
        </p:nvSpPr>
        <p:spPr bwMode="auto">
          <a:xfrm>
            <a:off x="7596336" y="89825"/>
            <a:ext cx="1107996" cy="369332"/>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表題修正</a:t>
            </a:r>
            <a:endParaRPr lang="ja-JP" altLang="en-US" dirty="0"/>
          </a:p>
        </p:txBody>
      </p:sp>
      <p:sp>
        <p:nvSpPr>
          <p:cNvPr id="30" name="テキスト ボックス 29"/>
          <p:cNvSpPr txBox="1"/>
          <p:nvPr/>
        </p:nvSpPr>
        <p:spPr>
          <a:xfrm>
            <a:off x="8790029" y="50140"/>
            <a:ext cx="282087" cy="369332"/>
          </a:xfrm>
          <a:prstGeom prst="rect">
            <a:avLst/>
          </a:prstGeom>
          <a:noFill/>
        </p:spPr>
        <p:txBody>
          <a:bodyPr wrap="square" rtlCol="0">
            <a:spAutoFit/>
          </a:bodyPr>
          <a:lstStyle/>
          <a:p>
            <a:r>
              <a:rPr lang="en-US" altLang="ja-JP" dirty="0"/>
              <a:t>2</a:t>
            </a:r>
            <a:endParaRPr kumimoji="1" lang="ja-JP" altLang="en-US" dirty="0"/>
          </a:p>
        </p:txBody>
      </p:sp>
    </p:spTree>
    <p:extLst>
      <p:ext uri="{BB962C8B-B14F-4D97-AF65-F5344CB8AC3E}">
        <p14:creationId xmlns:p14="http://schemas.microsoft.com/office/powerpoint/2010/main" val="60832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8063" y="457919"/>
            <a:ext cx="8027774" cy="6192600"/>
            <a:chOff x="9367588" y="619680"/>
            <a:chExt cx="8027774" cy="6192600"/>
          </a:xfrm>
        </p:grpSpPr>
        <p:pic>
          <p:nvPicPr>
            <p:cNvPr id="41" name="図 40"/>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711" r="3934" b="2384"/>
            <a:stretch/>
          </p:blipFill>
          <p:spPr>
            <a:xfrm>
              <a:off x="9367588" y="619680"/>
              <a:ext cx="8027774" cy="6190502"/>
            </a:xfrm>
            <a:prstGeom prst="rect">
              <a:avLst/>
            </a:prstGeom>
          </p:spPr>
        </p:pic>
        <p:sp>
          <p:nvSpPr>
            <p:cNvPr id="45" name="フリーフォーム 44"/>
            <p:cNvSpPr/>
            <p:nvPr/>
          </p:nvSpPr>
          <p:spPr>
            <a:xfrm>
              <a:off x="12550140" y="3733800"/>
              <a:ext cx="167640" cy="396240"/>
            </a:xfrm>
            <a:custGeom>
              <a:avLst/>
              <a:gdLst>
                <a:gd name="connsiteX0" fmla="*/ 0 w 167640"/>
                <a:gd name="connsiteY0" fmla="*/ 396240 h 396240"/>
                <a:gd name="connsiteX1" fmla="*/ 167640 w 167640"/>
                <a:gd name="connsiteY1" fmla="*/ 0 h 396240"/>
              </a:gdLst>
              <a:ahLst/>
              <a:cxnLst>
                <a:cxn ang="0">
                  <a:pos x="connsiteX0" y="connsiteY0"/>
                </a:cxn>
                <a:cxn ang="0">
                  <a:pos x="connsiteX1" y="connsiteY1"/>
                </a:cxn>
              </a:cxnLst>
              <a:rect l="l" t="t" r="r" b="b"/>
              <a:pathLst>
                <a:path w="167640" h="396240">
                  <a:moveTo>
                    <a:pt x="0" y="396240"/>
                  </a:moveTo>
                  <a:lnTo>
                    <a:pt x="167640" y="0"/>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13144500" y="2781300"/>
              <a:ext cx="68580" cy="312420"/>
            </a:xfrm>
            <a:custGeom>
              <a:avLst/>
              <a:gdLst>
                <a:gd name="connsiteX0" fmla="*/ 0 w 68580"/>
                <a:gd name="connsiteY0" fmla="*/ 312420 h 312420"/>
                <a:gd name="connsiteX1" fmla="*/ 68580 w 68580"/>
                <a:gd name="connsiteY1" fmla="*/ 0 h 312420"/>
              </a:gdLst>
              <a:ahLst/>
              <a:cxnLst>
                <a:cxn ang="0">
                  <a:pos x="connsiteX0" y="connsiteY0"/>
                </a:cxn>
                <a:cxn ang="0">
                  <a:pos x="connsiteX1" y="connsiteY1"/>
                </a:cxn>
              </a:cxnLst>
              <a:rect l="l" t="t" r="r" b="b"/>
              <a:pathLst>
                <a:path w="68580" h="312420">
                  <a:moveTo>
                    <a:pt x="0" y="312420"/>
                  </a:moveTo>
                  <a:lnTo>
                    <a:pt x="6858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13213080" y="2461260"/>
              <a:ext cx="182880" cy="327660"/>
            </a:xfrm>
            <a:custGeom>
              <a:avLst/>
              <a:gdLst>
                <a:gd name="connsiteX0" fmla="*/ 0 w 182880"/>
                <a:gd name="connsiteY0" fmla="*/ 327660 h 327660"/>
                <a:gd name="connsiteX1" fmla="*/ 182880 w 182880"/>
                <a:gd name="connsiteY1" fmla="*/ 0 h 327660"/>
              </a:gdLst>
              <a:ahLst/>
              <a:cxnLst>
                <a:cxn ang="0">
                  <a:pos x="connsiteX0" y="connsiteY0"/>
                </a:cxn>
                <a:cxn ang="0">
                  <a:pos x="connsiteX1" y="connsiteY1"/>
                </a:cxn>
              </a:cxnLst>
              <a:rect l="l" t="t" r="r" b="b"/>
              <a:pathLst>
                <a:path w="182880" h="327660">
                  <a:moveTo>
                    <a:pt x="0" y="327660"/>
                  </a:moveTo>
                  <a:lnTo>
                    <a:pt x="18288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11887200" y="3695700"/>
              <a:ext cx="579120" cy="571500"/>
            </a:xfrm>
            <a:custGeom>
              <a:avLst/>
              <a:gdLst>
                <a:gd name="connsiteX0" fmla="*/ 0 w 670560"/>
                <a:gd name="connsiteY0" fmla="*/ 0 h 586740"/>
                <a:gd name="connsiteX1" fmla="*/ 609600 w 670560"/>
                <a:gd name="connsiteY1" fmla="*/ 586740 h 586740"/>
                <a:gd name="connsiteX2" fmla="*/ 670560 w 670560"/>
                <a:gd name="connsiteY2" fmla="*/ 426720 h 586740"/>
                <a:gd name="connsiteX0" fmla="*/ 0 w 670560"/>
                <a:gd name="connsiteY0" fmla="*/ 0 h 571500"/>
                <a:gd name="connsiteX1" fmla="*/ 579120 w 670560"/>
                <a:gd name="connsiteY1" fmla="*/ 571500 h 571500"/>
                <a:gd name="connsiteX2" fmla="*/ 670560 w 670560"/>
                <a:gd name="connsiteY2" fmla="*/ 426720 h 571500"/>
                <a:gd name="connsiteX0" fmla="*/ 0 w 579120"/>
                <a:gd name="connsiteY0" fmla="*/ 0 h 571500"/>
                <a:gd name="connsiteX1" fmla="*/ 579120 w 579120"/>
                <a:gd name="connsiteY1" fmla="*/ 571500 h 571500"/>
              </a:gdLst>
              <a:ahLst/>
              <a:cxnLst>
                <a:cxn ang="0">
                  <a:pos x="connsiteX0" y="connsiteY0"/>
                </a:cxn>
                <a:cxn ang="0">
                  <a:pos x="connsiteX1" y="connsiteY1"/>
                </a:cxn>
              </a:cxnLst>
              <a:rect l="l" t="t" r="r" b="b"/>
              <a:pathLst>
                <a:path w="579120" h="571500">
                  <a:moveTo>
                    <a:pt x="0" y="0"/>
                  </a:moveTo>
                  <a:lnTo>
                    <a:pt x="579120" y="57150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12306300" y="4084320"/>
              <a:ext cx="2887980" cy="2727960"/>
            </a:xfrm>
            <a:custGeom>
              <a:avLst/>
              <a:gdLst>
                <a:gd name="connsiteX0" fmla="*/ 0 w 1203960"/>
                <a:gd name="connsiteY0" fmla="*/ 0 h 548640"/>
                <a:gd name="connsiteX1" fmla="*/ 518160 w 1203960"/>
                <a:gd name="connsiteY1" fmla="*/ 91440 h 548640"/>
                <a:gd name="connsiteX2" fmla="*/ 990600 w 1203960"/>
                <a:gd name="connsiteY2" fmla="*/ 320040 h 548640"/>
                <a:gd name="connsiteX3" fmla="*/ 1203960 w 1203960"/>
                <a:gd name="connsiteY3" fmla="*/ 548640 h 548640"/>
                <a:gd name="connsiteX0" fmla="*/ 0 w 2887980"/>
                <a:gd name="connsiteY0" fmla="*/ 0 h 2727960"/>
                <a:gd name="connsiteX1" fmla="*/ 518160 w 2887980"/>
                <a:gd name="connsiteY1" fmla="*/ 91440 h 2727960"/>
                <a:gd name="connsiteX2" fmla="*/ 990600 w 2887980"/>
                <a:gd name="connsiteY2" fmla="*/ 320040 h 2727960"/>
                <a:gd name="connsiteX3" fmla="*/ 2887980 w 2887980"/>
                <a:gd name="connsiteY3"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766060 w 2887980"/>
                <a:gd name="connsiteY3" fmla="*/ 2590800 h 2727960"/>
                <a:gd name="connsiteX4" fmla="*/ 2887980 w 2887980"/>
                <a:gd name="connsiteY4"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682240 w 2887980"/>
                <a:gd name="connsiteY3" fmla="*/ 2263140 h 2727960"/>
                <a:gd name="connsiteX4" fmla="*/ 2766060 w 2887980"/>
                <a:gd name="connsiteY4" fmla="*/ 2590800 h 2727960"/>
                <a:gd name="connsiteX5" fmla="*/ 2887980 w 2887980"/>
                <a:gd name="connsiteY5"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735580 w 2887980"/>
                <a:gd name="connsiteY3" fmla="*/ 2110740 h 2727960"/>
                <a:gd name="connsiteX4" fmla="*/ 2682240 w 2887980"/>
                <a:gd name="connsiteY4" fmla="*/ 2263140 h 2727960"/>
                <a:gd name="connsiteX5" fmla="*/ 2766060 w 2887980"/>
                <a:gd name="connsiteY5" fmla="*/ 2590800 h 2727960"/>
                <a:gd name="connsiteX6" fmla="*/ 2887980 w 2887980"/>
                <a:gd name="connsiteY6"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735580 w 2887980"/>
                <a:gd name="connsiteY3" fmla="*/ 2110740 h 2727960"/>
                <a:gd name="connsiteX4" fmla="*/ 2682240 w 2887980"/>
                <a:gd name="connsiteY4" fmla="*/ 2263140 h 2727960"/>
                <a:gd name="connsiteX5" fmla="*/ 2766060 w 2887980"/>
                <a:gd name="connsiteY5" fmla="*/ 2590800 h 2727960"/>
                <a:gd name="connsiteX6" fmla="*/ 2887980 w 2887980"/>
                <a:gd name="connsiteY6"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750820 w 2887980"/>
                <a:gd name="connsiteY3" fmla="*/ 1706880 h 2727960"/>
                <a:gd name="connsiteX4" fmla="*/ 2735580 w 2887980"/>
                <a:gd name="connsiteY4" fmla="*/ 2110740 h 2727960"/>
                <a:gd name="connsiteX5" fmla="*/ 2682240 w 2887980"/>
                <a:gd name="connsiteY5" fmla="*/ 2263140 h 2727960"/>
                <a:gd name="connsiteX6" fmla="*/ 2766060 w 2887980"/>
                <a:gd name="connsiteY6" fmla="*/ 2590800 h 2727960"/>
                <a:gd name="connsiteX7" fmla="*/ 2887980 w 2887980"/>
                <a:gd name="connsiteY7"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750820 w 2887980"/>
                <a:gd name="connsiteY3" fmla="*/ 1706880 h 2727960"/>
                <a:gd name="connsiteX4" fmla="*/ 2735580 w 2887980"/>
                <a:gd name="connsiteY4" fmla="*/ 2110740 h 2727960"/>
                <a:gd name="connsiteX5" fmla="*/ 2682240 w 2887980"/>
                <a:gd name="connsiteY5" fmla="*/ 2263140 h 2727960"/>
                <a:gd name="connsiteX6" fmla="*/ 2766060 w 2887980"/>
                <a:gd name="connsiteY6" fmla="*/ 2590800 h 2727960"/>
                <a:gd name="connsiteX7" fmla="*/ 2887980 w 2887980"/>
                <a:gd name="connsiteY7"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400300 w 2887980"/>
                <a:gd name="connsiteY3" fmla="*/ 1280160 h 2727960"/>
                <a:gd name="connsiteX4" fmla="*/ 2750820 w 2887980"/>
                <a:gd name="connsiteY4" fmla="*/ 1706880 h 2727960"/>
                <a:gd name="connsiteX5" fmla="*/ 2735580 w 2887980"/>
                <a:gd name="connsiteY5" fmla="*/ 2110740 h 2727960"/>
                <a:gd name="connsiteX6" fmla="*/ 2682240 w 2887980"/>
                <a:gd name="connsiteY6" fmla="*/ 2263140 h 2727960"/>
                <a:gd name="connsiteX7" fmla="*/ 2766060 w 2887980"/>
                <a:gd name="connsiteY7" fmla="*/ 2590800 h 2727960"/>
                <a:gd name="connsiteX8" fmla="*/ 2887980 w 2887980"/>
                <a:gd name="connsiteY8"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2400300 w 2887980"/>
                <a:gd name="connsiteY3" fmla="*/ 1280160 h 2727960"/>
                <a:gd name="connsiteX4" fmla="*/ 2750820 w 2887980"/>
                <a:gd name="connsiteY4" fmla="*/ 1706880 h 2727960"/>
                <a:gd name="connsiteX5" fmla="*/ 2735580 w 2887980"/>
                <a:gd name="connsiteY5" fmla="*/ 2110740 h 2727960"/>
                <a:gd name="connsiteX6" fmla="*/ 2682240 w 2887980"/>
                <a:gd name="connsiteY6" fmla="*/ 2263140 h 2727960"/>
                <a:gd name="connsiteX7" fmla="*/ 2766060 w 2887980"/>
                <a:gd name="connsiteY7" fmla="*/ 2590800 h 2727960"/>
                <a:gd name="connsiteX8" fmla="*/ 2887980 w 2887980"/>
                <a:gd name="connsiteY8"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531620 w 2887980"/>
                <a:gd name="connsiteY3" fmla="*/ 784860 h 2727960"/>
                <a:gd name="connsiteX4" fmla="*/ 2400300 w 2887980"/>
                <a:gd name="connsiteY4" fmla="*/ 1280160 h 2727960"/>
                <a:gd name="connsiteX5" fmla="*/ 2750820 w 2887980"/>
                <a:gd name="connsiteY5" fmla="*/ 1706880 h 2727960"/>
                <a:gd name="connsiteX6" fmla="*/ 2735580 w 2887980"/>
                <a:gd name="connsiteY6" fmla="*/ 2110740 h 2727960"/>
                <a:gd name="connsiteX7" fmla="*/ 2682240 w 2887980"/>
                <a:gd name="connsiteY7" fmla="*/ 2263140 h 2727960"/>
                <a:gd name="connsiteX8" fmla="*/ 2766060 w 2887980"/>
                <a:gd name="connsiteY8" fmla="*/ 2590800 h 2727960"/>
                <a:gd name="connsiteX9" fmla="*/ 2887980 w 2887980"/>
                <a:gd name="connsiteY9"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165860 w 2887980"/>
                <a:gd name="connsiteY3" fmla="*/ 495300 h 2727960"/>
                <a:gd name="connsiteX4" fmla="*/ 1531620 w 2887980"/>
                <a:gd name="connsiteY4" fmla="*/ 784860 h 2727960"/>
                <a:gd name="connsiteX5" fmla="*/ 2400300 w 2887980"/>
                <a:gd name="connsiteY5" fmla="*/ 1280160 h 2727960"/>
                <a:gd name="connsiteX6" fmla="*/ 2750820 w 2887980"/>
                <a:gd name="connsiteY6" fmla="*/ 1706880 h 2727960"/>
                <a:gd name="connsiteX7" fmla="*/ 2735580 w 2887980"/>
                <a:gd name="connsiteY7" fmla="*/ 2110740 h 2727960"/>
                <a:gd name="connsiteX8" fmla="*/ 2682240 w 2887980"/>
                <a:gd name="connsiteY8" fmla="*/ 2263140 h 2727960"/>
                <a:gd name="connsiteX9" fmla="*/ 2766060 w 2887980"/>
                <a:gd name="connsiteY9" fmla="*/ 2590800 h 2727960"/>
                <a:gd name="connsiteX10" fmla="*/ 2887980 w 2887980"/>
                <a:gd name="connsiteY10"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165860 w 2887980"/>
                <a:gd name="connsiteY3" fmla="*/ 495300 h 2727960"/>
                <a:gd name="connsiteX4" fmla="*/ 1531620 w 2887980"/>
                <a:gd name="connsiteY4" fmla="*/ 784860 h 2727960"/>
                <a:gd name="connsiteX5" fmla="*/ 2400300 w 2887980"/>
                <a:gd name="connsiteY5" fmla="*/ 1280160 h 2727960"/>
                <a:gd name="connsiteX6" fmla="*/ 2750820 w 2887980"/>
                <a:gd name="connsiteY6" fmla="*/ 1706880 h 2727960"/>
                <a:gd name="connsiteX7" fmla="*/ 2735580 w 2887980"/>
                <a:gd name="connsiteY7" fmla="*/ 2110740 h 2727960"/>
                <a:gd name="connsiteX8" fmla="*/ 2682240 w 2887980"/>
                <a:gd name="connsiteY8" fmla="*/ 2263140 h 2727960"/>
                <a:gd name="connsiteX9" fmla="*/ 2766060 w 2887980"/>
                <a:gd name="connsiteY9" fmla="*/ 2590800 h 2727960"/>
                <a:gd name="connsiteX10" fmla="*/ 2887980 w 2887980"/>
                <a:gd name="connsiteY10"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043940 w 2887980"/>
                <a:gd name="connsiteY3" fmla="*/ 411480 h 2727960"/>
                <a:gd name="connsiteX4" fmla="*/ 1165860 w 2887980"/>
                <a:gd name="connsiteY4" fmla="*/ 495300 h 2727960"/>
                <a:gd name="connsiteX5" fmla="*/ 1531620 w 2887980"/>
                <a:gd name="connsiteY5" fmla="*/ 784860 h 2727960"/>
                <a:gd name="connsiteX6" fmla="*/ 2400300 w 2887980"/>
                <a:gd name="connsiteY6" fmla="*/ 1280160 h 2727960"/>
                <a:gd name="connsiteX7" fmla="*/ 2750820 w 2887980"/>
                <a:gd name="connsiteY7" fmla="*/ 1706880 h 2727960"/>
                <a:gd name="connsiteX8" fmla="*/ 2735580 w 2887980"/>
                <a:gd name="connsiteY8" fmla="*/ 2110740 h 2727960"/>
                <a:gd name="connsiteX9" fmla="*/ 2682240 w 2887980"/>
                <a:gd name="connsiteY9" fmla="*/ 2263140 h 2727960"/>
                <a:gd name="connsiteX10" fmla="*/ 2766060 w 2887980"/>
                <a:gd name="connsiteY10" fmla="*/ 2590800 h 2727960"/>
                <a:gd name="connsiteX11" fmla="*/ 2887980 w 2887980"/>
                <a:gd name="connsiteY11"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043940 w 2887980"/>
                <a:gd name="connsiteY3" fmla="*/ 411480 h 2727960"/>
                <a:gd name="connsiteX4" fmla="*/ 1165860 w 2887980"/>
                <a:gd name="connsiteY4" fmla="*/ 495300 h 2727960"/>
                <a:gd name="connsiteX5" fmla="*/ 1531620 w 2887980"/>
                <a:gd name="connsiteY5" fmla="*/ 784860 h 2727960"/>
                <a:gd name="connsiteX6" fmla="*/ 2400300 w 2887980"/>
                <a:gd name="connsiteY6" fmla="*/ 1280160 h 2727960"/>
                <a:gd name="connsiteX7" fmla="*/ 2750820 w 2887980"/>
                <a:gd name="connsiteY7" fmla="*/ 1706880 h 2727960"/>
                <a:gd name="connsiteX8" fmla="*/ 2735580 w 2887980"/>
                <a:gd name="connsiteY8" fmla="*/ 2110740 h 2727960"/>
                <a:gd name="connsiteX9" fmla="*/ 2682240 w 2887980"/>
                <a:gd name="connsiteY9" fmla="*/ 2263140 h 2727960"/>
                <a:gd name="connsiteX10" fmla="*/ 2766060 w 2887980"/>
                <a:gd name="connsiteY10" fmla="*/ 2590800 h 2727960"/>
                <a:gd name="connsiteX11" fmla="*/ 2887980 w 2887980"/>
                <a:gd name="connsiteY11"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043940 w 2887980"/>
                <a:gd name="connsiteY3" fmla="*/ 411480 h 2727960"/>
                <a:gd name="connsiteX4" fmla="*/ 1165860 w 2887980"/>
                <a:gd name="connsiteY4" fmla="*/ 495300 h 2727960"/>
                <a:gd name="connsiteX5" fmla="*/ 1531620 w 2887980"/>
                <a:gd name="connsiteY5" fmla="*/ 784860 h 2727960"/>
                <a:gd name="connsiteX6" fmla="*/ 2400300 w 2887980"/>
                <a:gd name="connsiteY6" fmla="*/ 1280160 h 2727960"/>
                <a:gd name="connsiteX7" fmla="*/ 2750820 w 2887980"/>
                <a:gd name="connsiteY7" fmla="*/ 1706880 h 2727960"/>
                <a:gd name="connsiteX8" fmla="*/ 2735580 w 2887980"/>
                <a:gd name="connsiteY8" fmla="*/ 2110740 h 2727960"/>
                <a:gd name="connsiteX9" fmla="*/ 2682240 w 2887980"/>
                <a:gd name="connsiteY9" fmla="*/ 2263140 h 2727960"/>
                <a:gd name="connsiteX10" fmla="*/ 2766060 w 2887980"/>
                <a:gd name="connsiteY10" fmla="*/ 2590800 h 2727960"/>
                <a:gd name="connsiteX11" fmla="*/ 2887980 w 2887980"/>
                <a:gd name="connsiteY11"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043940 w 2887980"/>
                <a:gd name="connsiteY3" fmla="*/ 411480 h 2727960"/>
                <a:gd name="connsiteX4" fmla="*/ 1165860 w 2887980"/>
                <a:gd name="connsiteY4" fmla="*/ 495300 h 2727960"/>
                <a:gd name="connsiteX5" fmla="*/ 1531620 w 2887980"/>
                <a:gd name="connsiteY5" fmla="*/ 784860 h 2727960"/>
                <a:gd name="connsiteX6" fmla="*/ 2118360 w 2887980"/>
                <a:gd name="connsiteY6" fmla="*/ 1127760 h 2727960"/>
                <a:gd name="connsiteX7" fmla="*/ 2400300 w 2887980"/>
                <a:gd name="connsiteY7" fmla="*/ 1280160 h 2727960"/>
                <a:gd name="connsiteX8" fmla="*/ 2750820 w 2887980"/>
                <a:gd name="connsiteY8" fmla="*/ 1706880 h 2727960"/>
                <a:gd name="connsiteX9" fmla="*/ 2735580 w 2887980"/>
                <a:gd name="connsiteY9" fmla="*/ 2110740 h 2727960"/>
                <a:gd name="connsiteX10" fmla="*/ 2682240 w 2887980"/>
                <a:gd name="connsiteY10" fmla="*/ 2263140 h 2727960"/>
                <a:gd name="connsiteX11" fmla="*/ 2766060 w 2887980"/>
                <a:gd name="connsiteY11" fmla="*/ 2590800 h 2727960"/>
                <a:gd name="connsiteX12" fmla="*/ 2887980 w 2887980"/>
                <a:gd name="connsiteY12" fmla="*/ 2727960 h 2727960"/>
                <a:gd name="connsiteX0" fmla="*/ 0 w 2887980"/>
                <a:gd name="connsiteY0" fmla="*/ 0 h 2727960"/>
                <a:gd name="connsiteX1" fmla="*/ 518160 w 2887980"/>
                <a:gd name="connsiteY1" fmla="*/ 91440 h 2727960"/>
                <a:gd name="connsiteX2" fmla="*/ 990600 w 2887980"/>
                <a:gd name="connsiteY2" fmla="*/ 320040 h 2727960"/>
                <a:gd name="connsiteX3" fmla="*/ 1043940 w 2887980"/>
                <a:gd name="connsiteY3" fmla="*/ 411480 h 2727960"/>
                <a:gd name="connsiteX4" fmla="*/ 1165860 w 2887980"/>
                <a:gd name="connsiteY4" fmla="*/ 495300 h 2727960"/>
                <a:gd name="connsiteX5" fmla="*/ 1531620 w 2887980"/>
                <a:gd name="connsiteY5" fmla="*/ 784860 h 2727960"/>
                <a:gd name="connsiteX6" fmla="*/ 2118360 w 2887980"/>
                <a:gd name="connsiteY6" fmla="*/ 1127760 h 2727960"/>
                <a:gd name="connsiteX7" fmla="*/ 2400300 w 2887980"/>
                <a:gd name="connsiteY7" fmla="*/ 1280160 h 2727960"/>
                <a:gd name="connsiteX8" fmla="*/ 2750820 w 2887980"/>
                <a:gd name="connsiteY8" fmla="*/ 1706880 h 2727960"/>
                <a:gd name="connsiteX9" fmla="*/ 2735580 w 2887980"/>
                <a:gd name="connsiteY9" fmla="*/ 2110740 h 2727960"/>
                <a:gd name="connsiteX10" fmla="*/ 2682240 w 2887980"/>
                <a:gd name="connsiteY10" fmla="*/ 2263140 h 2727960"/>
                <a:gd name="connsiteX11" fmla="*/ 2766060 w 2887980"/>
                <a:gd name="connsiteY11" fmla="*/ 2590800 h 2727960"/>
                <a:gd name="connsiteX12" fmla="*/ 2887980 w 2887980"/>
                <a:gd name="connsiteY12" fmla="*/ 2727960 h 27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980" h="2727960">
                  <a:moveTo>
                    <a:pt x="0" y="0"/>
                  </a:moveTo>
                  <a:lnTo>
                    <a:pt x="518160" y="91440"/>
                  </a:lnTo>
                  <a:lnTo>
                    <a:pt x="990600" y="320040"/>
                  </a:lnTo>
                  <a:lnTo>
                    <a:pt x="1043940" y="411480"/>
                  </a:lnTo>
                  <a:cubicBezTo>
                    <a:pt x="1073150" y="440690"/>
                    <a:pt x="1084580" y="433070"/>
                    <a:pt x="1165860" y="495300"/>
                  </a:cubicBezTo>
                  <a:cubicBezTo>
                    <a:pt x="1247140" y="557530"/>
                    <a:pt x="1372870" y="681990"/>
                    <a:pt x="1531620" y="784860"/>
                  </a:cubicBezTo>
                  <a:cubicBezTo>
                    <a:pt x="1690370" y="887730"/>
                    <a:pt x="1973580" y="1045210"/>
                    <a:pt x="2118360" y="1127760"/>
                  </a:cubicBezTo>
                  <a:lnTo>
                    <a:pt x="2400300" y="1280160"/>
                  </a:lnTo>
                  <a:lnTo>
                    <a:pt x="2750820" y="1706880"/>
                  </a:lnTo>
                  <a:lnTo>
                    <a:pt x="2735580" y="2110740"/>
                  </a:lnTo>
                  <a:lnTo>
                    <a:pt x="2682240" y="2263140"/>
                  </a:lnTo>
                  <a:lnTo>
                    <a:pt x="2766060" y="2590800"/>
                  </a:lnTo>
                  <a:lnTo>
                    <a:pt x="2887980" y="272796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13632180" y="1607820"/>
              <a:ext cx="297180" cy="472440"/>
            </a:xfrm>
            <a:custGeom>
              <a:avLst/>
              <a:gdLst>
                <a:gd name="connsiteX0" fmla="*/ 0 w 297180"/>
                <a:gd name="connsiteY0" fmla="*/ 472440 h 472440"/>
                <a:gd name="connsiteX1" fmla="*/ 91440 w 297180"/>
                <a:gd name="connsiteY1" fmla="*/ 274320 h 472440"/>
                <a:gd name="connsiteX2" fmla="*/ 274320 w 297180"/>
                <a:gd name="connsiteY2" fmla="*/ 114300 h 472440"/>
                <a:gd name="connsiteX3" fmla="*/ 297180 w 297180"/>
                <a:gd name="connsiteY3" fmla="*/ 0 h 472440"/>
              </a:gdLst>
              <a:ahLst/>
              <a:cxnLst>
                <a:cxn ang="0">
                  <a:pos x="connsiteX0" y="connsiteY0"/>
                </a:cxn>
                <a:cxn ang="0">
                  <a:pos x="connsiteX1" y="connsiteY1"/>
                </a:cxn>
                <a:cxn ang="0">
                  <a:pos x="connsiteX2" y="connsiteY2"/>
                </a:cxn>
                <a:cxn ang="0">
                  <a:pos x="connsiteX3" y="connsiteY3"/>
                </a:cxn>
              </a:cxnLst>
              <a:rect l="l" t="t" r="r" b="b"/>
              <a:pathLst>
                <a:path w="297180" h="472440">
                  <a:moveTo>
                    <a:pt x="0" y="472440"/>
                  </a:moveTo>
                  <a:lnTo>
                    <a:pt x="91440" y="274320"/>
                  </a:lnTo>
                  <a:lnTo>
                    <a:pt x="274320" y="114300"/>
                  </a:lnTo>
                  <a:lnTo>
                    <a:pt x="29718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9745980" y="624840"/>
              <a:ext cx="4655820" cy="6179820"/>
            </a:xfrm>
            <a:custGeom>
              <a:avLst/>
              <a:gdLst>
                <a:gd name="connsiteX0" fmla="*/ 2926080 w 2926080"/>
                <a:gd name="connsiteY0" fmla="*/ 0 h 3360420"/>
                <a:gd name="connsiteX1" fmla="*/ 2872740 w 2926080"/>
                <a:gd name="connsiteY1" fmla="*/ 480060 h 3360420"/>
                <a:gd name="connsiteX2" fmla="*/ 2430780 w 2926080"/>
                <a:gd name="connsiteY2" fmla="*/ 998220 h 3360420"/>
                <a:gd name="connsiteX3" fmla="*/ 2034540 w 2926080"/>
                <a:gd name="connsiteY3" fmla="*/ 1356360 h 3360420"/>
                <a:gd name="connsiteX4" fmla="*/ 1912620 w 2926080"/>
                <a:gd name="connsiteY4" fmla="*/ 1501140 h 3360420"/>
                <a:gd name="connsiteX5" fmla="*/ 1249680 w 2926080"/>
                <a:gd name="connsiteY5" fmla="*/ 2270760 h 3360420"/>
                <a:gd name="connsiteX6" fmla="*/ 982980 w 2926080"/>
                <a:gd name="connsiteY6" fmla="*/ 2849880 h 3360420"/>
                <a:gd name="connsiteX7" fmla="*/ 723900 w 2926080"/>
                <a:gd name="connsiteY7" fmla="*/ 3276600 h 3360420"/>
                <a:gd name="connsiteX8" fmla="*/ 701040 w 2926080"/>
                <a:gd name="connsiteY8" fmla="*/ 3360420 h 3360420"/>
                <a:gd name="connsiteX9" fmla="*/ 0 w 2926080"/>
                <a:gd name="connsiteY9" fmla="*/ 3200400 h 33604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0 w 4655820"/>
                <a:gd name="connsiteY9"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167640 w 4655820"/>
                <a:gd name="connsiteY9" fmla="*/ 5989320 h 6179820"/>
                <a:gd name="connsiteX10" fmla="*/ 0 w 4655820"/>
                <a:gd name="connsiteY10"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822960 w 4655820"/>
                <a:gd name="connsiteY9" fmla="*/ 5379720 h 6179820"/>
                <a:gd name="connsiteX10" fmla="*/ 167640 w 4655820"/>
                <a:gd name="connsiteY10" fmla="*/ 5989320 h 6179820"/>
                <a:gd name="connsiteX11" fmla="*/ 0 w 4655820"/>
                <a:gd name="connsiteY11"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822960 w 4655820"/>
                <a:gd name="connsiteY9" fmla="*/ 5379720 h 6179820"/>
                <a:gd name="connsiteX10" fmla="*/ 426720 w 4655820"/>
                <a:gd name="connsiteY10" fmla="*/ 5775960 h 6179820"/>
                <a:gd name="connsiteX11" fmla="*/ 167640 w 4655820"/>
                <a:gd name="connsiteY11" fmla="*/ 5989320 h 6179820"/>
                <a:gd name="connsiteX12" fmla="*/ 0 w 4655820"/>
                <a:gd name="connsiteY12"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1699260 w 4655820"/>
                <a:gd name="connsiteY9" fmla="*/ 4312920 h 6179820"/>
                <a:gd name="connsiteX10" fmla="*/ 822960 w 4655820"/>
                <a:gd name="connsiteY10" fmla="*/ 5379720 h 6179820"/>
                <a:gd name="connsiteX11" fmla="*/ 426720 w 4655820"/>
                <a:gd name="connsiteY11" fmla="*/ 5775960 h 6179820"/>
                <a:gd name="connsiteX12" fmla="*/ 167640 w 4655820"/>
                <a:gd name="connsiteY12" fmla="*/ 5989320 h 6179820"/>
                <a:gd name="connsiteX13" fmla="*/ 0 w 4655820"/>
                <a:gd name="connsiteY13"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1889760 w 4655820"/>
                <a:gd name="connsiteY9" fmla="*/ 4168140 h 6179820"/>
                <a:gd name="connsiteX10" fmla="*/ 1699260 w 4655820"/>
                <a:gd name="connsiteY10" fmla="*/ 4312920 h 6179820"/>
                <a:gd name="connsiteX11" fmla="*/ 822960 w 4655820"/>
                <a:gd name="connsiteY11" fmla="*/ 5379720 h 6179820"/>
                <a:gd name="connsiteX12" fmla="*/ 426720 w 4655820"/>
                <a:gd name="connsiteY12" fmla="*/ 5775960 h 6179820"/>
                <a:gd name="connsiteX13" fmla="*/ 167640 w 4655820"/>
                <a:gd name="connsiteY13" fmla="*/ 5989320 h 6179820"/>
                <a:gd name="connsiteX14" fmla="*/ 0 w 4655820"/>
                <a:gd name="connsiteY14"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1889760 w 4655820"/>
                <a:gd name="connsiteY9" fmla="*/ 4168140 h 6179820"/>
                <a:gd name="connsiteX10" fmla="*/ 1699260 w 4655820"/>
                <a:gd name="connsiteY10" fmla="*/ 4312920 h 6179820"/>
                <a:gd name="connsiteX11" fmla="*/ 822960 w 4655820"/>
                <a:gd name="connsiteY11" fmla="*/ 5379720 h 6179820"/>
                <a:gd name="connsiteX12" fmla="*/ 426720 w 4655820"/>
                <a:gd name="connsiteY12" fmla="*/ 5775960 h 6179820"/>
                <a:gd name="connsiteX13" fmla="*/ 167640 w 4655820"/>
                <a:gd name="connsiteY13" fmla="*/ 5989320 h 6179820"/>
                <a:gd name="connsiteX14" fmla="*/ 0 w 4655820"/>
                <a:gd name="connsiteY14"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2164080 w 4655820"/>
                <a:gd name="connsiteY9" fmla="*/ 3954780 h 6179820"/>
                <a:gd name="connsiteX10" fmla="*/ 1889760 w 4655820"/>
                <a:gd name="connsiteY10" fmla="*/ 4168140 h 6179820"/>
                <a:gd name="connsiteX11" fmla="*/ 1699260 w 4655820"/>
                <a:gd name="connsiteY11" fmla="*/ 4312920 h 6179820"/>
                <a:gd name="connsiteX12" fmla="*/ 822960 w 4655820"/>
                <a:gd name="connsiteY12" fmla="*/ 5379720 h 6179820"/>
                <a:gd name="connsiteX13" fmla="*/ 426720 w 4655820"/>
                <a:gd name="connsiteY13" fmla="*/ 5775960 h 6179820"/>
                <a:gd name="connsiteX14" fmla="*/ 167640 w 4655820"/>
                <a:gd name="connsiteY14" fmla="*/ 5989320 h 6179820"/>
                <a:gd name="connsiteX15" fmla="*/ 0 w 4655820"/>
                <a:gd name="connsiteY15"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2164080 w 4655820"/>
                <a:gd name="connsiteY9" fmla="*/ 3954780 h 6179820"/>
                <a:gd name="connsiteX10" fmla="*/ 1889760 w 4655820"/>
                <a:gd name="connsiteY10" fmla="*/ 4168140 h 6179820"/>
                <a:gd name="connsiteX11" fmla="*/ 1699260 w 4655820"/>
                <a:gd name="connsiteY11" fmla="*/ 4312920 h 6179820"/>
                <a:gd name="connsiteX12" fmla="*/ 822960 w 4655820"/>
                <a:gd name="connsiteY12" fmla="*/ 5379720 h 6179820"/>
                <a:gd name="connsiteX13" fmla="*/ 426720 w 4655820"/>
                <a:gd name="connsiteY13" fmla="*/ 5775960 h 6179820"/>
                <a:gd name="connsiteX14" fmla="*/ 167640 w 4655820"/>
                <a:gd name="connsiteY14" fmla="*/ 5989320 h 6179820"/>
                <a:gd name="connsiteX15" fmla="*/ 0 w 4655820"/>
                <a:gd name="connsiteY15" fmla="*/ 6179820 h 6179820"/>
                <a:gd name="connsiteX0" fmla="*/ 4655820 w 4655820"/>
                <a:gd name="connsiteY0" fmla="*/ 0 h 6179820"/>
                <a:gd name="connsiteX1" fmla="*/ 4602480 w 4655820"/>
                <a:gd name="connsiteY1" fmla="*/ 480060 h 6179820"/>
                <a:gd name="connsiteX2" fmla="*/ 4160520 w 4655820"/>
                <a:gd name="connsiteY2" fmla="*/ 998220 h 6179820"/>
                <a:gd name="connsiteX3" fmla="*/ 3764280 w 4655820"/>
                <a:gd name="connsiteY3" fmla="*/ 1356360 h 6179820"/>
                <a:gd name="connsiteX4" fmla="*/ 3642360 w 4655820"/>
                <a:gd name="connsiteY4" fmla="*/ 1501140 h 6179820"/>
                <a:gd name="connsiteX5" fmla="*/ 2979420 w 4655820"/>
                <a:gd name="connsiteY5" fmla="*/ 2270760 h 6179820"/>
                <a:gd name="connsiteX6" fmla="*/ 2712720 w 4655820"/>
                <a:gd name="connsiteY6" fmla="*/ 2849880 h 6179820"/>
                <a:gd name="connsiteX7" fmla="*/ 2453640 w 4655820"/>
                <a:gd name="connsiteY7" fmla="*/ 3276600 h 6179820"/>
                <a:gd name="connsiteX8" fmla="*/ 2430780 w 4655820"/>
                <a:gd name="connsiteY8" fmla="*/ 3360420 h 6179820"/>
                <a:gd name="connsiteX9" fmla="*/ 2324100 w 4655820"/>
                <a:gd name="connsiteY9" fmla="*/ 3672840 h 6179820"/>
                <a:gd name="connsiteX10" fmla="*/ 2164080 w 4655820"/>
                <a:gd name="connsiteY10" fmla="*/ 3954780 h 6179820"/>
                <a:gd name="connsiteX11" fmla="*/ 1889760 w 4655820"/>
                <a:gd name="connsiteY11" fmla="*/ 4168140 h 6179820"/>
                <a:gd name="connsiteX12" fmla="*/ 1699260 w 4655820"/>
                <a:gd name="connsiteY12" fmla="*/ 4312920 h 6179820"/>
                <a:gd name="connsiteX13" fmla="*/ 822960 w 4655820"/>
                <a:gd name="connsiteY13" fmla="*/ 5379720 h 6179820"/>
                <a:gd name="connsiteX14" fmla="*/ 426720 w 4655820"/>
                <a:gd name="connsiteY14" fmla="*/ 5775960 h 6179820"/>
                <a:gd name="connsiteX15" fmla="*/ 167640 w 4655820"/>
                <a:gd name="connsiteY15" fmla="*/ 5989320 h 6179820"/>
                <a:gd name="connsiteX16" fmla="*/ 0 w 4655820"/>
                <a:gd name="connsiteY16" fmla="*/ 6179820 h 61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5820" h="6179820">
                  <a:moveTo>
                    <a:pt x="4655820" y="0"/>
                  </a:moveTo>
                  <a:lnTo>
                    <a:pt x="4602480" y="480060"/>
                  </a:lnTo>
                  <a:lnTo>
                    <a:pt x="4160520" y="998220"/>
                  </a:lnTo>
                  <a:lnTo>
                    <a:pt x="3764280" y="1356360"/>
                  </a:lnTo>
                  <a:lnTo>
                    <a:pt x="3642360" y="1501140"/>
                  </a:lnTo>
                  <a:lnTo>
                    <a:pt x="2979420" y="2270760"/>
                  </a:lnTo>
                  <a:lnTo>
                    <a:pt x="2712720" y="2849880"/>
                  </a:lnTo>
                  <a:lnTo>
                    <a:pt x="2453640" y="3276600"/>
                  </a:lnTo>
                  <a:lnTo>
                    <a:pt x="2430780" y="3360420"/>
                  </a:lnTo>
                  <a:cubicBezTo>
                    <a:pt x="2407920" y="3417570"/>
                    <a:pt x="2368550" y="3573780"/>
                    <a:pt x="2324100" y="3672840"/>
                  </a:cubicBezTo>
                  <a:cubicBezTo>
                    <a:pt x="2279650" y="3771900"/>
                    <a:pt x="2235200" y="3863340"/>
                    <a:pt x="2164080" y="3954780"/>
                  </a:cubicBezTo>
                  <a:lnTo>
                    <a:pt x="1889760" y="4168140"/>
                  </a:lnTo>
                  <a:lnTo>
                    <a:pt x="1699260" y="4312920"/>
                  </a:lnTo>
                  <a:cubicBezTo>
                    <a:pt x="1522730" y="4526280"/>
                    <a:pt x="1031240" y="5134610"/>
                    <a:pt x="822960" y="5379720"/>
                  </a:cubicBezTo>
                  <a:cubicBezTo>
                    <a:pt x="688340" y="5499100"/>
                    <a:pt x="561340" y="5656580"/>
                    <a:pt x="426720" y="5775960"/>
                  </a:cubicBezTo>
                  <a:lnTo>
                    <a:pt x="167640" y="5989320"/>
                  </a:lnTo>
                  <a:lnTo>
                    <a:pt x="0" y="617982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11803380" y="1524000"/>
              <a:ext cx="4198620" cy="624840"/>
            </a:xfrm>
            <a:custGeom>
              <a:avLst/>
              <a:gdLst>
                <a:gd name="connsiteX0" fmla="*/ 0 w 4198620"/>
                <a:gd name="connsiteY0" fmla="*/ 0 h 624840"/>
                <a:gd name="connsiteX1" fmla="*/ 167640 w 4198620"/>
                <a:gd name="connsiteY1" fmla="*/ 144780 h 624840"/>
                <a:gd name="connsiteX2" fmla="*/ 1882140 w 4198620"/>
                <a:gd name="connsiteY2" fmla="*/ 579120 h 624840"/>
                <a:gd name="connsiteX3" fmla="*/ 2103120 w 4198620"/>
                <a:gd name="connsiteY3" fmla="*/ 624840 h 624840"/>
                <a:gd name="connsiteX4" fmla="*/ 2887980 w 4198620"/>
                <a:gd name="connsiteY4" fmla="*/ 579120 h 624840"/>
                <a:gd name="connsiteX5" fmla="*/ 3337560 w 4198620"/>
                <a:gd name="connsiteY5" fmla="*/ 571500 h 624840"/>
                <a:gd name="connsiteX6" fmla="*/ 3634740 w 4198620"/>
                <a:gd name="connsiteY6" fmla="*/ 518160 h 624840"/>
                <a:gd name="connsiteX7" fmla="*/ 3855720 w 4198620"/>
                <a:gd name="connsiteY7" fmla="*/ 396240 h 624840"/>
                <a:gd name="connsiteX8" fmla="*/ 4069080 w 4198620"/>
                <a:gd name="connsiteY8" fmla="*/ 175260 h 624840"/>
                <a:gd name="connsiteX9" fmla="*/ 4198620 w 4198620"/>
                <a:gd name="connsiteY9" fmla="*/ 13716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8620" h="624840">
                  <a:moveTo>
                    <a:pt x="0" y="0"/>
                  </a:moveTo>
                  <a:lnTo>
                    <a:pt x="167640" y="144780"/>
                  </a:lnTo>
                  <a:lnTo>
                    <a:pt x="1882140" y="579120"/>
                  </a:lnTo>
                  <a:lnTo>
                    <a:pt x="2103120" y="624840"/>
                  </a:lnTo>
                  <a:lnTo>
                    <a:pt x="2887980" y="579120"/>
                  </a:lnTo>
                  <a:lnTo>
                    <a:pt x="3337560" y="571500"/>
                  </a:lnTo>
                  <a:lnTo>
                    <a:pt x="3634740" y="518160"/>
                  </a:lnTo>
                  <a:lnTo>
                    <a:pt x="3855720" y="396240"/>
                  </a:lnTo>
                  <a:lnTo>
                    <a:pt x="4069080" y="175260"/>
                  </a:lnTo>
                  <a:lnTo>
                    <a:pt x="4198620" y="13716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11551920" y="1866900"/>
              <a:ext cx="1577340" cy="1203960"/>
            </a:xfrm>
            <a:custGeom>
              <a:avLst/>
              <a:gdLst>
                <a:gd name="connsiteX0" fmla="*/ 0 w 1577340"/>
                <a:gd name="connsiteY0" fmla="*/ 0 h 1203960"/>
                <a:gd name="connsiteX1" fmla="*/ 312420 w 1577340"/>
                <a:gd name="connsiteY1" fmla="*/ 320040 h 1203960"/>
                <a:gd name="connsiteX2" fmla="*/ 762000 w 1577340"/>
                <a:gd name="connsiteY2" fmla="*/ 701040 h 1203960"/>
                <a:gd name="connsiteX3" fmla="*/ 899160 w 1577340"/>
                <a:gd name="connsiteY3" fmla="*/ 792480 h 1203960"/>
                <a:gd name="connsiteX4" fmla="*/ 1181100 w 1577340"/>
                <a:gd name="connsiteY4" fmla="*/ 1028700 h 1203960"/>
                <a:gd name="connsiteX5" fmla="*/ 1295400 w 1577340"/>
                <a:gd name="connsiteY5" fmla="*/ 1150620 h 1203960"/>
                <a:gd name="connsiteX6" fmla="*/ 1463040 w 1577340"/>
                <a:gd name="connsiteY6" fmla="*/ 1181100 h 1203960"/>
                <a:gd name="connsiteX7" fmla="*/ 1577340 w 1577340"/>
                <a:gd name="connsiteY7" fmla="*/ 120396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0" h="1203960">
                  <a:moveTo>
                    <a:pt x="0" y="0"/>
                  </a:moveTo>
                  <a:lnTo>
                    <a:pt x="312420" y="320040"/>
                  </a:lnTo>
                  <a:lnTo>
                    <a:pt x="762000" y="701040"/>
                  </a:lnTo>
                  <a:lnTo>
                    <a:pt x="899160" y="792480"/>
                  </a:lnTo>
                  <a:lnTo>
                    <a:pt x="1181100" y="1028700"/>
                  </a:lnTo>
                  <a:lnTo>
                    <a:pt x="1295400" y="1150620"/>
                  </a:lnTo>
                  <a:lnTo>
                    <a:pt x="1463040" y="1181100"/>
                  </a:lnTo>
                  <a:lnTo>
                    <a:pt x="1577340" y="120396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10645140" y="2453640"/>
              <a:ext cx="1234440" cy="1249680"/>
            </a:xfrm>
            <a:custGeom>
              <a:avLst/>
              <a:gdLst>
                <a:gd name="connsiteX0" fmla="*/ 0 w 1234440"/>
                <a:gd name="connsiteY0" fmla="*/ 0 h 1249680"/>
                <a:gd name="connsiteX1" fmla="*/ 83820 w 1234440"/>
                <a:gd name="connsiteY1" fmla="*/ 213360 h 1249680"/>
                <a:gd name="connsiteX2" fmla="*/ 251460 w 1234440"/>
                <a:gd name="connsiteY2" fmla="*/ 358140 h 1249680"/>
                <a:gd name="connsiteX3" fmla="*/ 1234440 w 1234440"/>
                <a:gd name="connsiteY3" fmla="*/ 1249680 h 1249680"/>
              </a:gdLst>
              <a:ahLst/>
              <a:cxnLst>
                <a:cxn ang="0">
                  <a:pos x="connsiteX0" y="connsiteY0"/>
                </a:cxn>
                <a:cxn ang="0">
                  <a:pos x="connsiteX1" y="connsiteY1"/>
                </a:cxn>
                <a:cxn ang="0">
                  <a:pos x="connsiteX2" y="connsiteY2"/>
                </a:cxn>
                <a:cxn ang="0">
                  <a:pos x="connsiteX3" y="connsiteY3"/>
                </a:cxn>
              </a:cxnLst>
              <a:rect l="l" t="t" r="r" b="b"/>
              <a:pathLst>
                <a:path w="1234440" h="1249680">
                  <a:moveTo>
                    <a:pt x="0" y="0"/>
                  </a:moveTo>
                  <a:lnTo>
                    <a:pt x="83820" y="213360"/>
                  </a:lnTo>
                  <a:lnTo>
                    <a:pt x="251460" y="358140"/>
                  </a:lnTo>
                  <a:lnTo>
                    <a:pt x="1234440" y="124968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15757"/>
          <a:stretch/>
        </p:blipFill>
        <p:spPr>
          <a:xfrm>
            <a:off x="6377228" y="2449354"/>
            <a:ext cx="2694888" cy="1799498"/>
          </a:xfrm>
          <a:prstGeom prst="rect">
            <a:avLst/>
          </a:prstGeom>
        </p:spPr>
      </p:pic>
      <p:sp>
        <p:nvSpPr>
          <p:cNvPr id="33" name="円/楕円 32"/>
          <p:cNvSpPr/>
          <p:nvPr/>
        </p:nvSpPr>
        <p:spPr>
          <a:xfrm>
            <a:off x="4277700" y="1629750"/>
            <a:ext cx="180000" cy="18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2489200" y="1809750"/>
            <a:ext cx="3937000" cy="542290"/>
          </a:xfrm>
          <a:custGeom>
            <a:avLst/>
            <a:gdLst>
              <a:gd name="connsiteX0" fmla="*/ 0 w 3937000"/>
              <a:gd name="connsiteY0" fmla="*/ 0 h 565150"/>
              <a:gd name="connsiteX1" fmla="*/ 146050 w 3937000"/>
              <a:gd name="connsiteY1" fmla="*/ 120650 h 565150"/>
              <a:gd name="connsiteX2" fmla="*/ 1943100 w 3937000"/>
              <a:gd name="connsiteY2" fmla="*/ 565150 h 565150"/>
              <a:gd name="connsiteX3" fmla="*/ 3238500 w 3937000"/>
              <a:gd name="connsiteY3" fmla="*/ 508000 h 565150"/>
              <a:gd name="connsiteX4" fmla="*/ 3479800 w 3937000"/>
              <a:gd name="connsiteY4" fmla="*/ 450850 h 565150"/>
              <a:gd name="connsiteX5" fmla="*/ 3702050 w 3937000"/>
              <a:gd name="connsiteY5" fmla="*/ 292100 h 565150"/>
              <a:gd name="connsiteX6" fmla="*/ 3841750 w 3937000"/>
              <a:gd name="connsiteY6" fmla="*/ 120650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38500 w 3937000"/>
              <a:gd name="connsiteY3" fmla="*/ 508000 h 565150"/>
              <a:gd name="connsiteX4" fmla="*/ 3479800 w 3937000"/>
              <a:gd name="connsiteY4" fmla="*/ 450850 h 565150"/>
              <a:gd name="connsiteX5" fmla="*/ 3702050 w 3937000"/>
              <a:gd name="connsiteY5" fmla="*/ 292100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38500 w 3937000"/>
              <a:gd name="connsiteY3" fmla="*/ 508000 h 565150"/>
              <a:gd name="connsiteX4" fmla="*/ 3479800 w 3937000"/>
              <a:gd name="connsiteY4" fmla="*/ 450850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38500 w 3937000"/>
              <a:gd name="connsiteY3" fmla="*/ 508000 h 565150"/>
              <a:gd name="connsiteX4" fmla="*/ 3498850 w 3937000"/>
              <a:gd name="connsiteY4" fmla="*/ 453231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38500 w 3937000"/>
              <a:gd name="connsiteY3" fmla="*/ 508000 h 565150"/>
              <a:gd name="connsiteX4" fmla="*/ 3498850 w 3937000"/>
              <a:gd name="connsiteY4" fmla="*/ 44132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498850 w 3937000"/>
              <a:gd name="connsiteY4" fmla="*/ 44132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498850 w 3937000"/>
              <a:gd name="connsiteY4" fmla="*/ 44132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498850 w 3937000"/>
              <a:gd name="connsiteY4" fmla="*/ 44132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29806 w 3937000"/>
              <a:gd name="connsiteY4" fmla="*/ 42227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29806 w 3937000"/>
              <a:gd name="connsiteY4" fmla="*/ 422275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55999 w 3937000"/>
              <a:gd name="connsiteY4" fmla="*/ 410369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55999 w 3937000"/>
              <a:gd name="connsiteY4" fmla="*/ 410369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55999 w 3937000"/>
              <a:gd name="connsiteY4" fmla="*/ 410369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55999 w 3937000"/>
              <a:gd name="connsiteY4" fmla="*/ 410369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555999 w 3937000"/>
              <a:gd name="connsiteY4" fmla="*/ 410369 h 565150"/>
              <a:gd name="connsiteX5" fmla="*/ 3692525 w 3937000"/>
              <a:gd name="connsiteY5" fmla="*/ 284957 h 565150"/>
              <a:gd name="connsiteX6" fmla="*/ 3858419 w 3937000"/>
              <a:gd name="connsiteY6" fmla="*/ 142081 h 565150"/>
              <a:gd name="connsiteX7" fmla="*/ 3937000 w 3937000"/>
              <a:gd name="connsiteY7"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418681 w 3937000"/>
              <a:gd name="connsiteY4" fmla="*/ 471488 h 565150"/>
              <a:gd name="connsiteX5" fmla="*/ 3555999 w 3937000"/>
              <a:gd name="connsiteY5" fmla="*/ 410369 h 565150"/>
              <a:gd name="connsiteX6" fmla="*/ 3692525 w 3937000"/>
              <a:gd name="connsiteY6" fmla="*/ 284957 h 565150"/>
              <a:gd name="connsiteX7" fmla="*/ 3858419 w 3937000"/>
              <a:gd name="connsiteY7" fmla="*/ 142081 h 565150"/>
              <a:gd name="connsiteX8" fmla="*/ 3937000 w 3937000"/>
              <a:gd name="connsiteY8" fmla="*/ 120650 h 565150"/>
              <a:gd name="connsiteX0" fmla="*/ 0 w 3937000"/>
              <a:gd name="connsiteY0" fmla="*/ 0 h 565150"/>
              <a:gd name="connsiteX1" fmla="*/ 146050 w 3937000"/>
              <a:gd name="connsiteY1" fmla="*/ 120650 h 565150"/>
              <a:gd name="connsiteX2" fmla="*/ 1943100 w 3937000"/>
              <a:gd name="connsiteY2" fmla="*/ 565150 h 565150"/>
              <a:gd name="connsiteX3" fmla="*/ 3250406 w 3937000"/>
              <a:gd name="connsiteY3" fmla="*/ 508000 h 565150"/>
              <a:gd name="connsiteX4" fmla="*/ 3418681 w 3937000"/>
              <a:gd name="connsiteY4" fmla="*/ 471488 h 565150"/>
              <a:gd name="connsiteX5" fmla="*/ 3555999 w 3937000"/>
              <a:gd name="connsiteY5" fmla="*/ 398463 h 565150"/>
              <a:gd name="connsiteX6" fmla="*/ 3692525 w 3937000"/>
              <a:gd name="connsiteY6" fmla="*/ 284957 h 565150"/>
              <a:gd name="connsiteX7" fmla="*/ 3858419 w 3937000"/>
              <a:gd name="connsiteY7" fmla="*/ 142081 h 565150"/>
              <a:gd name="connsiteX8" fmla="*/ 3937000 w 3937000"/>
              <a:gd name="connsiteY8" fmla="*/ 120650 h 565150"/>
              <a:gd name="connsiteX0" fmla="*/ 0 w 3937000"/>
              <a:gd name="connsiteY0" fmla="*/ 0 h 542290"/>
              <a:gd name="connsiteX1" fmla="*/ 146050 w 3937000"/>
              <a:gd name="connsiteY1" fmla="*/ 120650 h 542290"/>
              <a:gd name="connsiteX2" fmla="*/ 1950720 w 3937000"/>
              <a:gd name="connsiteY2" fmla="*/ 542290 h 542290"/>
              <a:gd name="connsiteX3" fmla="*/ 3250406 w 3937000"/>
              <a:gd name="connsiteY3" fmla="*/ 508000 h 542290"/>
              <a:gd name="connsiteX4" fmla="*/ 3418681 w 3937000"/>
              <a:gd name="connsiteY4" fmla="*/ 471488 h 542290"/>
              <a:gd name="connsiteX5" fmla="*/ 3555999 w 3937000"/>
              <a:gd name="connsiteY5" fmla="*/ 398463 h 542290"/>
              <a:gd name="connsiteX6" fmla="*/ 3692525 w 3937000"/>
              <a:gd name="connsiteY6" fmla="*/ 284957 h 542290"/>
              <a:gd name="connsiteX7" fmla="*/ 3858419 w 3937000"/>
              <a:gd name="connsiteY7" fmla="*/ 142081 h 542290"/>
              <a:gd name="connsiteX8" fmla="*/ 3937000 w 3937000"/>
              <a:gd name="connsiteY8" fmla="*/ 120650 h 5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000" h="542290">
                <a:moveTo>
                  <a:pt x="0" y="0"/>
                </a:moveTo>
                <a:lnTo>
                  <a:pt x="146050" y="120650"/>
                </a:lnTo>
                <a:lnTo>
                  <a:pt x="1950720" y="542290"/>
                </a:lnTo>
                <a:cubicBezTo>
                  <a:pt x="2386489" y="523240"/>
                  <a:pt x="2814637" y="527050"/>
                  <a:pt x="3250406" y="508000"/>
                </a:cubicBezTo>
                <a:cubicBezTo>
                  <a:pt x="3306498" y="491067"/>
                  <a:pt x="3362589" y="488421"/>
                  <a:pt x="3418681" y="471488"/>
                </a:cubicBezTo>
                <a:cubicBezTo>
                  <a:pt x="3464454" y="451115"/>
                  <a:pt x="3510358" y="429552"/>
                  <a:pt x="3555999" y="398463"/>
                </a:cubicBezTo>
                <a:cubicBezTo>
                  <a:pt x="3601640" y="367374"/>
                  <a:pt x="3637756" y="331656"/>
                  <a:pt x="3692525" y="284957"/>
                </a:cubicBezTo>
                <a:lnTo>
                  <a:pt x="3858419" y="142081"/>
                </a:lnTo>
                <a:lnTo>
                  <a:pt x="3937000" y="1206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8114910">
            <a:off x="2947711" y="3627613"/>
            <a:ext cx="314293" cy="200862"/>
          </a:xfrm>
          <a:prstGeom prst="rightArrow">
            <a:avLst>
              <a:gd name="adj1" fmla="val 50000"/>
              <a:gd name="adj2" fmla="val 7408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a:stCxn id="19" idx="1"/>
            <a:endCxn id="5" idx="1"/>
          </p:cNvCxnSpPr>
          <p:nvPr/>
        </p:nvCxnSpPr>
        <p:spPr>
          <a:xfrm flipV="1">
            <a:off x="3021780" y="3349103"/>
            <a:ext cx="3355448" cy="5123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4719835" y="1124744"/>
            <a:ext cx="144000" cy="1427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0" idx="6"/>
          </p:cNvCxnSpPr>
          <p:nvPr/>
        </p:nvCxnSpPr>
        <p:spPr>
          <a:xfrm flipV="1">
            <a:off x="4863835" y="908720"/>
            <a:ext cx="1726684" cy="287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911876" y="4247670"/>
            <a:ext cx="2160240" cy="523220"/>
          </a:xfrm>
          <a:prstGeom prst="rect">
            <a:avLst/>
          </a:prstGeom>
          <a:solidFill>
            <a:schemeClr val="bg1"/>
          </a:solidFill>
        </p:spPr>
        <p:txBody>
          <a:bodyPr wrap="square" rtlCol="0">
            <a:spAutoFit/>
          </a:bodyPr>
          <a:lstStyle/>
          <a:p>
            <a:pPr algn="ctr"/>
            <a:r>
              <a:rPr kumimoji="1" lang="ja-JP" altLang="en-US" sz="1400" dirty="0" smtClean="0"/>
              <a:t>大阪和泉泉南線の</a:t>
            </a:r>
            <a:r>
              <a:rPr lang="ja-JP" altLang="en-US" sz="1400" dirty="0" smtClean="0"/>
              <a:t>状況</a:t>
            </a:r>
            <a:endParaRPr lang="en-US" altLang="ja-JP" sz="1400" dirty="0" smtClean="0"/>
          </a:p>
          <a:p>
            <a:pPr algn="ctr"/>
            <a:r>
              <a:rPr lang="ja-JP" altLang="en-US" sz="1400" dirty="0" smtClean="0"/>
              <a:t>（撮影日：</a:t>
            </a:r>
            <a:r>
              <a:rPr lang="en-US" altLang="ja-JP" sz="1400" dirty="0" smtClean="0"/>
              <a:t>H30.8 </a:t>
            </a:r>
            <a:r>
              <a:rPr lang="ja-JP" altLang="en-US" sz="1400" dirty="0" smtClean="0"/>
              <a:t>）</a:t>
            </a:r>
            <a:endParaRPr kumimoji="1" lang="en-US" altLang="ja-JP" sz="1400" dirty="0" smtClean="0"/>
          </a:p>
        </p:txBody>
      </p:sp>
      <p:sp>
        <p:nvSpPr>
          <p:cNvPr id="48" name="テキスト ボックス 47"/>
          <p:cNvSpPr txBox="1"/>
          <p:nvPr/>
        </p:nvSpPr>
        <p:spPr>
          <a:xfrm>
            <a:off x="6590519" y="2096407"/>
            <a:ext cx="2295526" cy="307777"/>
          </a:xfrm>
          <a:prstGeom prst="rect">
            <a:avLst/>
          </a:prstGeom>
          <a:solidFill>
            <a:schemeClr val="bg1"/>
          </a:solidFill>
        </p:spPr>
        <p:txBody>
          <a:bodyPr wrap="square" rtlCol="0">
            <a:spAutoFit/>
          </a:bodyPr>
          <a:lstStyle/>
          <a:p>
            <a:pPr algn="ctr"/>
            <a:r>
              <a:rPr kumimoji="1" lang="ja-JP" altLang="en-US" sz="1400" dirty="0" smtClean="0"/>
              <a:t>大型商業施設</a:t>
            </a:r>
            <a:endParaRPr kumimoji="1" lang="en-US" altLang="ja-JP" sz="1400" dirty="0" smtClean="0"/>
          </a:p>
        </p:txBody>
      </p:sp>
      <p:sp>
        <p:nvSpPr>
          <p:cNvPr id="62" name="テキスト ボックス 61"/>
          <p:cNvSpPr txBox="1"/>
          <p:nvPr/>
        </p:nvSpPr>
        <p:spPr>
          <a:xfrm>
            <a:off x="179512" y="6515819"/>
            <a:ext cx="2295526" cy="307777"/>
          </a:xfrm>
          <a:prstGeom prst="rect">
            <a:avLst/>
          </a:prstGeom>
          <a:solidFill>
            <a:schemeClr val="bg1"/>
          </a:solidFill>
        </p:spPr>
        <p:txBody>
          <a:bodyPr wrap="square" rtlCol="0">
            <a:spAutoFit/>
          </a:bodyPr>
          <a:lstStyle/>
          <a:p>
            <a:pPr algn="ctr"/>
            <a:r>
              <a:rPr kumimoji="1" lang="ja-JP" altLang="en-US" sz="1400" dirty="0" smtClean="0"/>
              <a:t>大型商業施設</a:t>
            </a:r>
            <a:endParaRPr kumimoji="1" lang="en-US" altLang="ja-JP" sz="1400" dirty="0" smtClean="0"/>
          </a:p>
        </p:txBody>
      </p:sp>
      <p:sp>
        <p:nvSpPr>
          <p:cNvPr id="61" name="円/楕円 60"/>
          <p:cNvSpPr/>
          <p:nvPr/>
        </p:nvSpPr>
        <p:spPr>
          <a:xfrm>
            <a:off x="4576563" y="6201422"/>
            <a:ext cx="144000" cy="14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4" name="直線コネクタ 1023"/>
          <p:cNvCxnSpPr>
            <a:stCxn id="61" idx="2"/>
            <a:endCxn id="9" idx="3"/>
          </p:cNvCxnSpPr>
          <p:nvPr/>
        </p:nvCxnSpPr>
        <p:spPr>
          <a:xfrm flipH="1" flipV="1">
            <a:off x="2583530" y="5692154"/>
            <a:ext cx="1993033" cy="581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45" idx="0"/>
          </p:cNvCxnSpPr>
          <p:nvPr/>
        </p:nvCxnSpPr>
        <p:spPr>
          <a:xfrm flipH="1">
            <a:off x="3272035" y="3968279"/>
            <a:ext cx="68580" cy="1371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25" name="フリーフォーム 1024"/>
          <p:cNvSpPr/>
          <p:nvPr/>
        </p:nvSpPr>
        <p:spPr>
          <a:xfrm>
            <a:off x="2686050" y="4119563"/>
            <a:ext cx="566738" cy="795337"/>
          </a:xfrm>
          <a:custGeom>
            <a:avLst/>
            <a:gdLst>
              <a:gd name="connsiteX0" fmla="*/ 566738 w 566738"/>
              <a:gd name="connsiteY0" fmla="*/ 0 h 795337"/>
              <a:gd name="connsiteX1" fmla="*/ 442913 w 566738"/>
              <a:gd name="connsiteY1" fmla="*/ 238125 h 795337"/>
              <a:gd name="connsiteX2" fmla="*/ 404813 w 566738"/>
              <a:gd name="connsiteY2" fmla="*/ 304800 h 795337"/>
              <a:gd name="connsiteX3" fmla="*/ 338138 w 566738"/>
              <a:gd name="connsiteY3" fmla="*/ 442912 h 795337"/>
              <a:gd name="connsiteX4" fmla="*/ 0 w 566738"/>
              <a:gd name="connsiteY4" fmla="*/ 795337 h 79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8" h="795337">
                <a:moveTo>
                  <a:pt x="566738" y="0"/>
                </a:moveTo>
                <a:lnTo>
                  <a:pt x="442913" y="238125"/>
                </a:lnTo>
                <a:lnTo>
                  <a:pt x="404813" y="304800"/>
                </a:lnTo>
                <a:lnTo>
                  <a:pt x="338138" y="442912"/>
                </a:lnTo>
                <a:lnTo>
                  <a:pt x="0" y="795337"/>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フリーフォーム 1025"/>
          <p:cNvSpPr/>
          <p:nvPr/>
        </p:nvSpPr>
        <p:spPr>
          <a:xfrm>
            <a:off x="1528762" y="523876"/>
            <a:ext cx="3043237" cy="4343400"/>
          </a:xfrm>
          <a:custGeom>
            <a:avLst/>
            <a:gdLst>
              <a:gd name="connsiteX0" fmla="*/ 2924175 w 2933700"/>
              <a:gd name="connsiteY0" fmla="*/ 0 h 4124325"/>
              <a:gd name="connsiteX1" fmla="*/ 2933700 w 2933700"/>
              <a:gd name="connsiteY1" fmla="*/ 190500 h 4124325"/>
              <a:gd name="connsiteX2" fmla="*/ 2581275 w 2933700"/>
              <a:gd name="connsiteY2" fmla="*/ 885825 h 4124325"/>
              <a:gd name="connsiteX3" fmla="*/ 2124075 w 2933700"/>
              <a:gd name="connsiteY3" fmla="*/ 1228725 h 4124325"/>
              <a:gd name="connsiteX4" fmla="*/ 1790700 w 2933700"/>
              <a:gd name="connsiteY4" fmla="*/ 1676400 h 4124325"/>
              <a:gd name="connsiteX5" fmla="*/ 1590675 w 2933700"/>
              <a:gd name="connsiteY5" fmla="*/ 1924050 h 4124325"/>
              <a:gd name="connsiteX6" fmla="*/ 1476375 w 2933700"/>
              <a:gd name="connsiteY6" fmla="*/ 2428875 h 4124325"/>
              <a:gd name="connsiteX7" fmla="*/ 1028700 w 2933700"/>
              <a:gd name="connsiteY7" fmla="*/ 3038475 h 4124325"/>
              <a:gd name="connsiteX8" fmla="*/ 390525 w 2933700"/>
              <a:gd name="connsiteY8" fmla="*/ 3752850 h 4124325"/>
              <a:gd name="connsiteX9" fmla="*/ 161925 w 2933700"/>
              <a:gd name="connsiteY9" fmla="*/ 3924300 h 4124325"/>
              <a:gd name="connsiteX10" fmla="*/ 0 w 2933700"/>
              <a:gd name="connsiteY10" fmla="*/ 4124325 h 4124325"/>
              <a:gd name="connsiteX0" fmla="*/ 3028950 w 3038475"/>
              <a:gd name="connsiteY0" fmla="*/ 0 h 4305300"/>
              <a:gd name="connsiteX1" fmla="*/ 3038475 w 3038475"/>
              <a:gd name="connsiteY1" fmla="*/ 190500 h 4305300"/>
              <a:gd name="connsiteX2" fmla="*/ 2686050 w 3038475"/>
              <a:gd name="connsiteY2" fmla="*/ 885825 h 4305300"/>
              <a:gd name="connsiteX3" fmla="*/ 2228850 w 3038475"/>
              <a:gd name="connsiteY3" fmla="*/ 1228725 h 4305300"/>
              <a:gd name="connsiteX4" fmla="*/ 1895475 w 3038475"/>
              <a:gd name="connsiteY4" fmla="*/ 1676400 h 4305300"/>
              <a:gd name="connsiteX5" fmla="*/ 1695450 w 3038475"/>
              <a:gd name="connsiteY5" fmla="*/ 1924050 h 4305300"/>
              <a:gd name="connsiteX6" fmla="*/ 1581150 w 3038475"/>
              <a:gd name="connsiteY6" fmla="*/ 2428875 h 4305300"/>
              <a:gd name="connsiteX7" fmla="*/ 1133475 w 3038475"/>
              <a:gd name="connsiteY7" fmla="*/ 3038475 h 4305300"/>
              <a:gd name="connsiteX8" fmla="*/ 495300 w 3038475"/>
              <a:gd name="connsiteY8" fmla="*/ 3752850 h 4305300"/>
              <a:gd name="connsiteX9" fmla="*/ 266700 w 3038475"/>
              <a:gd name="connsiteY9" fmla="*/ 3924300 h 4305300"/>
              <a:gd name="connsiteX10" fmla="*/ 0 w 3038475"/>
              <a:gd name="connsiteY10" fmla="*/ 4305300 h 4305300"/>
              <a:gd name="connsiteX0" fmla="*/ 3033712 w 3043237"/>
              <a:gd name="connsiteY0" fmla="*/ 0 h 4343400"/>
              <a:gd name="connsiteX1" fmla="*/ 3043237 w 3043237"/>
              <a:gd name="connsiteY1" fmla="*/ 190500 h 4343400"/>
              <a:gd name="connsiteX2" fmla="*/ 2690812 w 3043237"/>
              <a:gd name="connsiteY2" fmla="*/ 885825 h 4343400"/>
              <a:gd name="connsiteX3" fmla="*/ 2233612 w 3043237"/>
              <a:gd name="connsiteY3" fmla="*/ 1228725 h 4343400"/>
              <a:gd name="connsiteX4" fmla="*/ 1900237 w 3043237"/>
              <a:gd name="connsiteY4" fmla="*/ 1676400 h 4343400"/>
              <a:gd name="connsiteX5" fmla="*/ 1700212 w 3043237"/>
              <a:gd name="connsiteY5" fmla="*/ 1924050 h 4343400"/>
              <a:gd name="connsiteX6" fmla="*/ 1585912 w 3043237"/>
              <a:gd name="connsiteY6" fmla="*/ 2428875 h 4343400"/>
              <a:gd name="connsiteX7" fmla="*/ 1138237 w 3043237"/>
              <a:gd name="connsiteY7" fmla="*/ 3038475 h 4343400"/>
              <a:gd name="connsiteX8" fmla="*/ 500062 w 3043237"/>
              <a:gd name="connsiteY8" fmla="*/ 3752850 h 4343400"/>
              <a:gd name="connsiteX9" fmla="*/ 271462 w 3043237"/>
              <a:gd name="connsiteY9" fmla="*/ 3924300 h 4343400"/>
              <a:gd name="connsiteX10" fmla="*/ 0 w 3043237"/>
              <a:gd name="connsiteY10" fmla="*/ 4343400 h 4343400"/>
              <a:gd name="connsiteX0" fmla="*/ 3033712 w 3043237"/>
              <a:gd name="connsiteY0" fmla="*/ 0 h 4343400"/>
              <a:gd name="connsiteX1" fmla="*/ 3043237 w 3043237"/>
              <a:gd name="connsiteY1" fmla="*/ 190500 h 4343400"/>
              <a:gd name="connsiteX2" fmla="*/ 2690812 w 3043237"/>
              <a:gd name="connsiteY2" fmla="*/ 885825 h 4343400"/>
              <a:gd name="connsiteX3" fmla="*/ 2233612 w 3043237"/>
              <a:gd name="connsiteY3" fmla="*/ 1228725 h 4343400"/>
              <a:gd name="connsiteX4" fmla="*/ 1900237 w 3043237"/>
              <a:gd name="connsiteY4" fmla="*/ 1676400 h 4343400"/>
              <a:gd name="connsiteX5" fmla="*/ 1700212 w 3043237"/>
              <a:gd name="connsiteY5" fmla="*/ 1924050 h 4343400"/>
              <a:gd name="connsiteX6" fmla="*/ 1585912 w 3043237"/>
              <a:gd name="connsiteY6" fmla="*/ 2428875 h 4343400"/>
              <a:gd name="connsiteX7" fmla="*/ 1138237 w 3043237"/>
              <a:gd name="connsiteY7" fmla="*/ 3038475 h 4343400"/>
              <a:gd name="connsiteX8" fmla="*/ 500062 w 3043237"/>
              <a:gd name="connsiteY8" fmla="*/ 3752850 h 4343400"/>
              <a:gd name="connsiteX9" fmla="*/ 271462 w 3043237"/>
              <a:gd name="connsiteY9" fmla="*/ 3924300 h 4343400"/>
              <a:gd name="connsiteX10" fmla="*/ 119063 w 3043237"/>
              <a:gd name="connsiteY10" fmla="*/ 4124324 h 4343400"/>
              <a:gd name="connsiteX11" fmla="*/ 0 w 3043237"/>
              <a:gd name="connsiteY11" fmla="*/ 43434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3237" h="4343400">
                <a:moveTo>
                  <a:pt x="3033712" y="0"/>
                </a:moveTo>
                <a:lnTo>
                  <a:pt x="3043237" y="190500"/>
                </a:lnTo>
                <a:lnTo>
                  <a:pt x="2690812" y="885825"/>
                </a:lnTo>
                <a:lnTo>
                  <a:pt x="2233612" y="1228725"/>
                </a:lnTo>
                <a:lnTo>
                  <a:pt x="1900237" y="1676400"/>
                </a:lnTo>
                <a:lnTo>
                  <a:pt x="1700212" y="1924050"/>
                </a:lnTo>
                <a:lnTo>
                  <a:pt x="1585912" y="2428875"/>
                </a:lnTo>
                <a:lnTo>
                  <a:pt x="1138237" y="3038475"/>
                </a:lnTo>
                <a:lnTo>
                  <a:pt x="500062" y="3752850"/>
                </a:lnTo>
                <a:lnTo>
                  <a:pt x="271462" y="3924300"/>
                </a:lnTo>
                <a:cubicBezTo>
                  <a:pt x="227012" y="3990975"/>
                  <a:pt x="163513" y="4057649"/>
                  <a:pt x="119063" y="4124324"/>
                </a:cubicBezTo>
                <a:lnTo>
                  <a:pt x="0" y="434340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1026"/>
          <p:cNvSpPr/>
          <p:nvPr/>
        </p:nvSpPr>
        <p:spPr>
          <a:xfrm>
            <a:off x="2263327" y="4168776"/>
            <a:ext cx="2400300" cy="2479675"/>
          </a:xfrm>
          <a:custGeom>
            <a:avLst/>
            <a:gdLst>
              <a:gd name="connsiteX0" fmla="*/ 0 w 2438400"/>
              <a:gd name="connsiteY0" fmla="*/ 165100 h 2451100"/>
              <a:gd name="connsiteX1" fmla="*/ 558800 w 2438400"/>
              <a:gd name="connsiteY1" fmla="*/ 0 h 2451100"/>
              <a:gd name="connsiteX2" fmla="*/ 1384300 w 2438400"/>
              <a:gd name="connsiteY2" fmla="*/ 673100 h 2451100"/>
              <a:gd name="connsiteX3" fmla="*/ 1676400 w 2438400"/>
              <a:gd name="connsiteY3" fmla="*/ 965200 h 2451100"/>
              <a:gd name="connsiteX4" fmla="*/ 1727200 w 2438400"/>
              <a:gd name="connsiteY4" fmla="*/ 1092200 h 2451100"/>
              <a:gd name="connsiteX5" fmla="*/ 1803400 w 2438400"/>
              <a:gd name="connsiteY5" fmla="*/ 1130300 h 2451100"/>
              <a:gd name="connsiteX6" fmla="*/ 1841500 w 2438400"/>
              <a:gd name="connsiteY6" fmla="*/ 1219200 h 2451100"/>
              <a:gd name="connsiteX7" fmla="*/ 2019300 w 2438400"/>
              <a:gd name="connsiteY7" fmla="*/ 1397000 h 2451100"/>
              <a:gd name="connsiteX8" fmla="*/ 2082800 w 2438400"/>
              <a:gd name="connsiteY8" fmla="*/ 1600200 h 2451100"/>
              <a:gd name="connsiteX9" fmla="*/ 2133600 w 2438400"/>
              <a:gd name="connsiteY9" fmla="*/ 1828800 h 2451100"/>
              <a:gd name="connsiteX10" fmla="*/ 2438400 w 2438400"/>
              <a:gd name="connsiteY10" fmla="*/ 2324100 h 2451100"/>
              <a:gd name="connsiteX11" fmla="*/ 2400300 w 2438400"/>
              <a:gd name="connsiteY11" fmla="*/ 2451100 h 2451100"/>
              <a:gd name="connsiteX0" fmla="*/ 0 w 2438400"/>
              <a:gd name="connsiteY0" fmla="*/ 165100 h 2451100"/>
              <a:gd name="connsiteX1" fmla="*/ 558800 w 2438400"/>
              <a:gd name="connsiteY1" fmla="*/ 0 h 2451100"/>
              <a:gd name="connsiteX2" fmla="*/ 1384300 w 2438400"/>
              <a:gd name="connsiteY2" fmla="*/ 673100 h 2451100"/>
              <a:gd name="connsiteX3" fmla="*/ 1676400 w 2438400"/>
              <a:gd name="connsiteY3" fmla="*/ 965200 h 2451100"/>
              <a:gd name="connsiteX4" fmla="*/ 1727200 w 2438400"/>
              <a:gd name="connsiteY4" fmla="*/ 1092200 h 2451100"/>
              <a:gd name="connsiteX5" fmla="*/ 1803400 w 2438400"/>
              <a:gd name="connsiteY5" fmla="*/ 1130300 h 2451100"/>
              <a:gd name="connsiteX6" fmla="*/ 1827213 w 2438400"/>
              <a:gd name="connsiteY6" fmla="*/ 1219200 h 2451100"/>
              <a:gd name="connsiteX7" fmla="*/ 2019300 w 2438400"/>
              <a:gd name="connsiteY7" fmla="*/ 1397000 h 2451100"/>
              <a:gd name="connsiteX8" fmla="*/ 2082800 w 2438400"/>
              <a:gd name="connsiteY8" fmla="*/ 1600200 h 2451100"/>
              <a:gd name="connsiteX9" fmla="*/ 2133600 w 2438400"/>
              <a:gd name="connsiteY9" fmla="*/ 1828800 h 2451100"/>
              <a:gd name="connsiteX10" fmla="*/ 2438400 w 2438400"/>
              <a:gd name="connsiteY10" fmla="*/ 2324100 h 2451100"/>
              <a:gd name="connsiteX11" fmla="*/ 2400300 w 2438400"/>
              <a:gd name="connsiteY11" fmla="*/ 2451100 h 2451100"/>
              <a:gd name="connsiteX0" fmla="*/ 0 w 2438400"/>
              <a:gd name="connsiteY0" fmla="*/ 165100 h 2451100"/>
              <a:gd name="connsiteX1" fmla="*/ 558800 w 2438400"/>
              <a:gd name="connsiteY1" fmla="*/ 0 h 2451100"/>
              <a:gd name="connsiteX2" fmla="*/ 1384300 w 2438400"/>
              <a:gd name="connsiteY2" fmla="*/ 673100 h 2451100"/>
              <a:gd name="connsiteX3" fmla="*/ 1676400 w 2438400"/>
              <a:gd name="connsiteY3" fmla="*/ 965200 h 2451100"/>
              <a:gd name="connsiteX4" fmla="*/ 1727200 w 2438400"/>
              <a:gd name="connsiteY4" fmla="*/ 1092200 h 2451100"/>
              <a:gd name="connsiteX5" fmla="*/ 1798637 w 2438400"/>
              <a:gd name="connsiteY5" fmla="*/ 1144587 h 2451100"/>
              <a:gd name="connsiteX6" fmla="*/ 1827213 w 2438400"/>
              <a:gd name="connsiteY6" fmla="*/ 1219200 h 2451100"/>
              <a:gd name="connsiteX7" fmla="*/ 2019300 w 2438400"/>
              <a:gd name="connsiteY7" fmla="*/ 1397000 h 2451100"/>
              <a:gd name="connsiteX8" fmla="*/ 2082800 w 2438400"/>
              <a:gd name="connsiteY8" fmla="*/ 1600200 h 2451100"/>
              <a:gd name="connsiteX9" fmla="*/ 2133600 w 2438400"/>
              <a:gd name="connsiteY9" fmla="*/ 1828800 h 2451100"/>
              <a:gd name="connsiteX10" fmla="*/ 2438400 w 2438400"/>
              <a:gd name="connsiteY10" fmla="*/ 2324100 h 2451100"/>
              <a:gd name="connsiteX11" fmla="*/ 2400300 w 2438400"/>
              <a:gd name="connsiteY11" fmla="*/ 2451100 h 2451100"/>
              <a:gd name="connsiteX0" fmla="*/ 0 w 2438400"/>
              <a:gd name="connsiteY0" fmla="*/ 193675 h 2479675"/>
              <a:gd name="connsiteX1" fmla="*/ 587375 w 2438400"/>
              <a:gd name="connsiteY1" fmla="*/ 0 h 2479675"/>
              <a:gd name="connsiteX2" fmla="*/ 1384300 w 2438400"/>
              <a:gd name="connsiteY2" fmla="*/ 701675 h 2479675"/>
              <a:gd name="connsiteX3" fmla="*/ 1676400 w 2438400"/>
              <a:gd name="connsiteY3" fmla="*/ 993775 h 2479675"/>
              <a:gd name="connsiteX4" fmla="*/ 1727200 w 2438400"/>
              <a:gd name="connsiteY4" fmla="*/ 1120775 h 2479675"/>
              <a:gd name="connsiteX5" fmla="*/ 1798637 w 2438400"/>
              <a:gd name="connsiteY5" fmla="*/ 1173162 h 2479675"/>
              <a:gd name="connsiteX6" fmla="*/ 1827213 w 2438400"/>
              <a:gd name="connsiteY6" fmla="*/ 1247775 h 2479675"/>
              <a:gd name="connsiteX7" fmla="*/ 2019300 w 2438400"/>
              <a:gd name="connsiteY7" fmla="*/ 1425575 h 2479675"/>
              <a:gd name="connsiteX8" fmla="*/ 2082800 w 2438400"/>
              <a:gd name="connsiteY8" fmla="*/ 1628775 h 2479675"/>
              <a:gd name="connsiteX9" fmla="*/ 2133600 w 2438400"/>
              <a:gd name="connsiteY9" fmla="*/ 1857375 h 2479675"/>
              <a:gd name="connsiteX10" fmla="*/ 2438400 w 2438400"/>
              <a:gd name="connsiteY10" fmla="*/ 2352675 h 2479675"/>
              <a:gd name="connsiteX11" fmla="*/ 2400300 w 2438400"/>
              <a:gd name="connsiteY11" fmla="*/ 2479675 h 2479675"/>
              <a:gd name="connsiteX0" fmla="*/ 0 w 2400300"/>
              <a:gd name="connsiteY0" fmla="*/ 193675 h 2479675"/>
              <a:gd name="connsiteX1" fmla="*/ 587375 w 2400300"/>
              <a:gd name="connsiteY1" fmla="*/ 0 h 2479675"/>
              <a:gd name="connsiteX2" fmla="*/ 1384300 w 2400300"/>
              <a:gd name="connsiteY2" fmla="*/ 701675 h 2479675"/>
              <a:gd name="connsiteX3" fmla="*/ 1676400 w 2400300"/>
              <a:gd name="connsiteY3" fmla="*/ 993775 h 2479675"/>
              <a:gd name="connsiteX4" fmla="*/ 1727200 w 2400300"/>
              <a:gd name="connsiteY4" fmla="*/ 1120775 h 2479675"/>
              <a:gd name="connsiteX5" fmla="*/ 1798637 w 2400300"/>
              <a:gd name="connsiteY5" fmla="*/ 1173162 h 2479675"/>
              <a:gd name="connsiteX6" fmla="*/ 1827213 w 2400300"/>
              <a:gd name="connsiteY6" fmla="*/ 1247775 h 2479675"/>
              <a:gd name="connsiteX7" fmla="*/ 2019300 w 2400300"/>
              <a:gd name="connsiteY7" fmla="*/ 1425575 h 2479675"/>
              <a:gd name="connsiteX8" fmla="*/ 2082800 w 2400300"/>
              <a:gd name="connsiteY8" fmla="*/ 1628775 h 2479675"/>
              <a:gd name="connsiteX9" fmla="*/ 2133600 w 2400300"/>
              <a:gd name="connsiteY9" fmla="*/ 1857375 h 2479675"/>
              <a:gd name="connsiteX10" fmla="*/ 2395538 w 2400300"/>
              <a:gd name="connsiteY10" fmla="*/ 2357437 h 2479675"/>
              <a:gd name="connsiteX11" fmla="*/ 2400300 w 2400300"/>
              <a:gd name="connsiteY11" fmla="*/ 2479675 h 2479675"/>
              <a:gd name="connsiteX0" fmla="*/ 0 w 2400300"/>
              <a:gd name="connsiteY0" fmla="*/ 193675 h 2479675"/>
              <a:gd name="connsiteX1" fmla="*/ 587375 w 2400300"/>
              <a:gd name="connsiteY1" fmla="*/ 0 h 2479675"/>
              <a:gd name="connsiteX2" fmla="*/ 1384300 w 2400300"/>
              <a:gd name="connsiteY2" fmla="*/ 701675 h 2479675"/>
              <a:gd name="connsiteX3" fmla="*/ 1676400 w 2400300"/>
              <a:gd name="connsiteY3" fmla="*/ 993775 h 2479675"/>
              <a:gd name="connsiteX4" fmla="*/ 1727200 w 2400300"/>
              <a:gd name="connsiteY4" fmla="*/ 1120775 h 2479675"/>
              <a:gd name="connsiteX5" fmla="*/ 1798637 w 2400300"/>
              <a:gd name="connsiteY5" fmla="*/ 1173162 h 2479675"/>
              <a:gd name="connsiteX6" fmla="*/ 1827213 w 2400300"/>
              <a:gd name="connsiteY6" fmla="*/ 1247775 h 2479675"/>
              <a:gd name="connsiteX7" fmla="*/ 2019300 w 2400300"/>
              <a:gd name="connsiteY7" fmla="*/ 1425575 h 2479675"/>
              <a:gd name="connsiteX8" fmla="*/ 2082800 w 2400300"/>
              <a:gd name="connsiteY8" fmla="*/ 1628775 h 2479675"/>
              <a:gd name="connsiteX9" fmla="*/ 2133600 w 2400300"/>
              <a:gd name="connsiteY9" fmla="*/ 1857375 h 2479675"/>
              <a:gd name="connsiteX10" fmla="*/ 2395538 w 2400300"/>
              <a:gd name="connsiteY10" fmla="*/ 2357437 h 2479675"/>
              <a:gd name="connsiteX11" fmla="*/ 2400300 w 2400300"/>
              <a:gd name="connsiteY11" fmla="*/ 2479675 h 247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300" h="2479675">
                <a:moveTo>
                  <a:pt x="0" y="193675"/>
                </a:moveTo>
                <a:lnTo>
                  <a:pt x="587375" y="0"/>
                </a:lnTo>
                <a:lnTo>
                  <a:pt x="1384300" y="701675"/>
                </a:lnTo>
                <a:lnTo>
                  <a:pt x="1676400" y="993775"/>
                </a:lnTo>
                <a:lnTo>
                  <a:pt x="1727200" y="1120775"/>
                </a:lnTo>
                <a:lnTo>
                  <a:pt x="1798637" y="1173162"/>
                </a:lnTo>
                <a:lnTo>
                  <a:pt x="1827213" y="1247775"/>
                </a:lnTo>
                <a:lnTo>
                  <a:pt x="2019300" y="1425575"/>
                </a:lnTo>
                <a:lnTo>
                  <a:pt x="2082800" y="1628775"/>
                </a:lnTo>
                <a:lnTo>
                  <a:pt x="2133600" y="1857375"/>
                </a:lnTo>
                <a:cubicBezTo>
                  <a:pt x="2220913" y="2024062"/>
                  <a:pt x="2312988" y="2171700"/>
                  <a:pt x="2395538" y="2357437"/>
                </a:cubicBezTo>
                <a:lnTo>
                  <a:pt x="2400300" y="2479675"/>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997015" y="1517500"/>
            <a:ext cx="987740" cy="215444"/>
          </a:xfrm>
          <a:prstGeom prst="rect">
            <a:avLst/>
          </a:prstGeom>
          <a:solidFill>
            <a:schemeClr val="bg1"/>
          </a:solidFill>
        </p:spPr>
        <p:txBody>
          <a:bodyPr wrap="square" lIns="0" tIns="0" rIns="0" bIns="0" rtlCol="0">
            <a:spAutoFit/>
          </a:bodyPr>
          <a:lstStyle/>
          <a:p>
            <a:pPr algn="ctr"/>
            <a:r>
              <a:rPr kumimoji="1" lang="en-US" altLang="ja-JP" sz="1400" b="1" dirty="0" smtClean="0">
                <a:solidFill>
                  <a:srgbClr val="FF0000"/>
                </a:solidFill>
              </a:rPr>
              <a:t>8,077</a:t>
            </a:r>
            <a:r>
              <a:rPr kumimoji="1" lang="ja-JP" altLang="en-US" sz="1400" b="1" dirty="0" smtClean="0">
                <a:solidFill>
                  <a:srgbClr val="FF0000"/>
                </a:solidFill>
              </a:rPr>
              <a:t>台</a:t>
            </a:r>
            <a:r>
              <a:rPr kumimoji="1" lang="en-US" altLang="ja-JP" sz="1400" b="1" dirty="0" smtClean="0">
                <a:solidFill>
                  <a:srgbClr val="FF0000"/>
                </a:solidFill>
              </a:rPr>
              <a:t>/</a:t>
            </a:r>
            <a:r>
              <a:rPr kumimoji="1" lang="ja-JP" altLang="en-US" sz="1400" b="1" dirty="0" smtClean="0">
                <a:solidFill>
                  <a:srgbClr val="FF0000"/>
                </a:solidFill>
              </a:rPr>
              <a:t>日</a:t>
            </a:r>
            <a:endParaRPr kumimoji="1" lang="ja-JP" altLang="en-US" sz="1400" b="1" dirty="0">
              <a:solidFill>
                <a:srgbClr val="FF0000"/>
              </a:solidFill>
            </a:endParaRPr>
          </a:p>
        </p:txBody>
      </p:sp>
      <p:sp>
        <p:nvSpPr>
          <p:cNvPr id="35" name="テキスト ボックス 34"/>
          <p:cNvSpPr txBox="1"/>
          <p:nvPr/>
        </p:nvSpPr>
        <p:spPr>
          <a:xfrm>
            <a:off x="4933408" y="1285194"/>
            <a:ext cx="1051347" cy="215444"/>
          </a:xfrm>
          <a:prstGeom prst="rect">
            <a:avLst/>
          </a:prstGeom>
          <a:solidFill>
            <a:schemeClr val="bg1"/>
          </a:solidFill>
        </p:spPr>
        <p:txBody>
          <a:bodyPr wrap="square" lIns="0" tIns="0" rIns="0" bIns="0" rtlCol="0">
            <a:spAutoFit/>
          </a:bodyPr>
          <a:lstStyle/>
          <a:p>
            <a:pPr algn="ctr"/>
            <a:r>
              <a:rPr kumimoji="1" lang="en-US" altLang="ja-JP" sz="1400" b="1" dirty="0" smtClean="0">
                <a:solidFill>
                  <a:srgbClr val="0000FF"/>
                </a:solidFill>
              </a:rPr>
              <a:t>11,947</a:t>
            </a:r>
            <a:r>
              <a:rPr kumimoji="1" lang="ja-JP" altLang="en-US" sz="1400" b="1" dirty="0" smtClean="0">
                <a:solidFill>
                  <a:srgbClr val="0000FF"/>
                </a:solidFill>
              </a:rPr>
              <a:t>台</a:t>
            </a:r>
            <a:r>
              <a:rPr kumimoji="1" lang="en-US" altLang="ja-JP" sz="1400" b="1" dirty="0" smtClean="0">
                <a:solidFill>
                  <a:srgbClr val="0000FF"/>
                </a:solidFill>
              </a:rPr>
              <a:t>/</a:t>
            </a:r>
            <a:r>
              <a:rPr kumimoji="1" lang="ja-JP" altLang="en-US" sz="1400" b="1" dirty="0" smtClean="0">
                <a:solidFill>
                  <a:srgbClr val="0000FF"/>
                </a:solidFill>
              </a:rPr>
              <a:t>日</a:t>
            </a:r>
            <a:endParaRPr kumimoji="1" lang="ja-JP" altLang="en-US" sz="1400" b="1" dirty="0">
              <a:solidFill>
                <a:srgbClr val="0000FF"/>
              </a:solidFill>
            </a:endParaRPr>
          </a:p>
        </p:txBody>
      </p:sp>
      <p:sp>
        <p:nvSpPr>
          <p:cNvPr id="12" name="フリーフォーム 11"/>
          <p:cNvSpPr/>
          <p:nvPr/>
        </p:nvSpPr>
        <p:spPr>
          <a:xfrm>
            <a:off x="4469960" y="1512886"/>
            <a:ext cx="1564131" cy="181009"/>
          </a:xfrm>
          <a:custGeom>
            <a:avLst/>
            <a:gdLst>
              <a:gd name="connsiteX0" fmla="*/ 692150 w 692150"/>
              <a:gd name="connsiteY0" fmla="*/ 88900 h 88900"/>
              <a:gd name="connsiteX1" fmla="*/ 590550 w 692150"/>
              <a:gd name="connsiteY1" fmla="*/ 6350 h 88900"/>
              <a:gd name="connsiteX2" fmla="*/ 0 w 692150"/>
              <a:gd name="connsiteY2" fmla="*/ 0 h 88900"/>
              <a:gd name="connsiteX3" fmla="*/ 0 w 692150"/>
              <a:gd name="connsiteY3" fmla="*/ 0 h 88900"/>
              <a:gd name="connsiteX0" fmla="*/ 761382 w 761382"/>
              <a:gd name="connsiteY0" fmla="*/ 0 h 219869"/>
              <a:gd name="connsiteX1" fmla="*/ 590550 w 761382"/>
              <a:gd name="connsiteY1" fmla="*/ 219869 h 219869"/>
              <a:gd name="connsiteX2" fmla="*/ 0 w 761382"/>
              <a:gd name="connsiteY2" fmla="*/ 213519 h 219869"/>
              <a:gd name="connsiteX3" fmla="*/ 0 w 761382"/>
              <a:gd name="connsiteY3" fmla="*/ 213519 h 219869"/>
              <a:gd name="connsiteX0" fmla="*/ 761382 w 1367769"/>
              <a:gd name="connsiteY0" fmla="*/ 0 h 338154"/>
              <a:gd name="connsiteX1" fmla="*/ 590550 w 1367769"/>
              <a:gd name="connsiteY1" fmla="*/ 219869 h 338154"/>
              <a:gd name="connsiteX2" fmla="*/ 1346834 w 1367769"/>
              <a:gd name="connsiteY2" fmla="*/ 338104 h 338154"/>
              <a:gd name="connsiteX3" fmla="*/ 0 w 1367769"/>
              <a:gd name="connsiteY3" fmla="*/ 213519 h 338154"/>
              <a:gd name="connsiteX4" fmla="*/ 0 w 1367769"/>
              <a:gd name="connsiteY4" fmla="*/ 213519 h 338154"/>
              <a:gd name="connsiteX0" fmla="*/ 761382 w 1367769"/>
              <a:gd name="connsiteY0" fmla="*/ 0 h 338154"/>
              <a:gd name="connsiteX1" fmla="*/ 590550 w 1367769"/>
              <a:gd name="connsiteY1" fmla="*/ 219869 h 338154"/>
              <a:gd name="connsiteX2" fmla="*/ 1346834 w 1367769"/>
              <a:gd name="connsiteY2" fmla="*/ 338104 h 338154"/>
              <a:gd name="connsiteX3" fmla="*/ 0 w 1367769"/>
              <a:gd name="connsiteY3" fmla="*/ 213519 h 338154"/>
              <a:gd name="connsiteX0" fmla="*/ 191768 w 798155"/>
              <a:gd name="connsiteY0" fmla="*/ 0 h 338154"/>
              <a:gd name="connsiteX1" fmla="*/ 20936 w 798155"/>
              <a:gd name="connsiteY1" fmla="*/ 219869 h 338154"/>
              <a:gd name="connsiteX2" fmla="*/ 777220 w 798155"/>
              <a:gd name="connsiteY2" fmla="*/ 338104 h 338154"/>
              <a:gd name="connsiteX0" fmla="*/ 0 w 620906"/>
              <a:gd name="connsiteY0" fmla="*/ 224642 h 562757"/>
              <a:gd name="connsiteX1" fmla="*/ 337742 w 620906"/>
              <a:gd name="connsiteY1" fmla="*/ 11 h 562757"/>
              <a:gd name="connsiteX2" fmla="*/ 585452 w 620906"/>
              <a:gd name="connsiteY2" fmla="*/ 562746 h 562757"/>
              <a:gd name="connsiteX0" fmla="*/ 0 w 516404"/>
              <a:gd name="connsiteY0" fmla="*/ 173842 h 562757"/>
              <a:gd name="connsiteX1" fmla="*/ 233240 w 516404"/>
              <a:gd name="connsiteY1" fmla="*/ 11 h 562757"/>
              <a:gd name="connsiteX2" fmla="*/ 480950 w 516404"/>
              <a:gd name="connsiteY2" fmla="*/ 562746 h 562757"/>
              <a:gd name="connsiteX0" fmla="*/ 0 w 589672"/>
              <a:gd name="connsiteY0" fmla="*/ 173933 h 173933"/>
              <a:gd name="connsiteX1" fmla="*/ 233240 w 589672"/>
              <a:gd name="connsiteY1" fmla="*/ 102 h 173933"/>
              <a:gd name="connsiteX2" fmla="*/ 557585 w 589672"/>
              <a:gd name="connsiteY2" fmla="*/ 54837 h 173933"/>
              <a:gd name="connsiteX0" fmla="*/ 0 w 557585"/>
              <a:gd name="connsiteY0" fmla="*/ 173831 h 173831"/>
              <a:gd name="connsiteX1" fmla="*/ 233240 w 557585"/>
              <a:gd name="connsiteY1" fmla="*/ 0 h 173831"/>
              <a:gd name="connsiteX2" fmla="*/ 557585 w 557585"/>
              <a:gd name="connsiteY2" fmla="*/ 54735 h 173831"/>
              <a:gd name="connsiteX0" fmla="*/ 0 w 703887"/>
              <a:gd name="connsiteY0" fmla="*/ 195296 h 195296"/>
              <a:gd name="connsiteX1" fmla="*/ 233240 w 703887"/>
              <a:gd name="connsiteY1" fmla="*/ 21465 h 195296"/>
              <a:gd name="connsiteX2" fmla="*/ 703887 w 703887"/>
              <a:gd name="connsiteY2" fmla="*/ 0 h 195296"/>
              <a:gd name="connsiteX0" fmla="*/ 0 w 703887"/>
              <a:gd name="connsiteY0" fmla="*/ 173831 h 173831"/>
              <a:gd name="connsiteX1" fmla="*/ 233240 w 703887"/>
              <a:gd name="connsiteY1" fmla="*/ 0 h 173831"/>
              <a:gd name="connsiteX2" fmla="*/ 703887 w 703887"/>
              <a:gd name="connsiteY2" fmla="*/ 16635 h 173831"/>
              <a:gd name="connsiteX0" fmla="*/ 0 w 858027"/>
              <a:gd name="connsiteY0" fmla="*/ 181009 h 181009"/>
              <a:gd name="connsiteX1" fmla="*/ 233240 w 858027"/>
              <a:gd name="connsiteY1" fmla="*/ 7178 h 181009"/>
              <a:gd name="connsiteX2" fmla="*/ 858027 w 858027"/>
              <a:gd name="connsiteY2" fmla="*/ 0 h 181009"/>
            </a:gdLst>
            <a:ahLst/>
            <a:cxnLst>
              <a:cxn ang="0">
                <a:pos x="connsiteX0" y="connsiteY0"/>
              </a:cxn>
              <a:cxn ang="0">
                <a:pos x="connsiteX1" y="connsiteY1"/>
              </a:cxn>
              <a:cxn ang="0">
                <a:pos x="connsiteX2" y="connsiteY2"/>
              </a:cxn>
            </a:cxnLst>
            <a:rect l="l" t="t" r="r" b="b"/>
            <a:pathLst>
              <a:path w="858027" h="181009">
                <a:moveTo>
                  <a:pt x="0" y="181009"/>
                </a:moveTo>
                <a:lnTo>
                  <a:pt x="233240" y="7178"/>
                </a:lnTo>
                <a:lnTo>
                  <a:pt x="85802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r="20264"/>
          <a:stretch/>
        </p:blipFill>
        <p:spPr>
          <a:xfrm>
            <a:off x="6592813" y="476672"/>
            <a:ext cx="2299667" cy="1619735"/>
          </a:xfrm>
          <a:prstGeom prst="rect">
            <a:avLst/>
          </a:prstGeom>
        </p:spPr>
      </p:pic>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l="20118" t="21602" r="17652" b="6819"/>
          <a:stretch/>
        </p:blipFill>
        <p:spPr>
          <a:xfrm>
            <a:off x="77517" y="4881860"/>
            <a:ext cx="2506013" cy="1620588"/>
          </a:xfrm>
          <a:prstGeom prst="rect">
            <a:avLst/>
          </a:prstGeom>
        </p:spPr>
      </p:pic>
      <p:sp>
        <p:nvSpPr>
          <p:cNvPr id="47" name="円/楕円 46"/>
          <p:cNvSpPr/>
          <p:nvPr/>
        </p:nvSpPr>
        <p:spPr>
          <a:xfrm>
            <a:off x="2825371" y="3861101"/>
            <a:ext cx="108000" cy="10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a:stCxn id="47" idx="1"/>
          </p:cNvCxnSpPr>
          <p:nvPr/>
        </p:nvCxnSpPr>
        <p:spPr>
          <a:xfrm flipH="1" flipV="1">
            <a:off x="2379099" y="3613365"/>
            <a:ext cx="462088" cy="263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rotWithShape="1">
          <a:blip r:embed="rId8" cstate="print">
            <a:extLst>
              <a:ext uri="{28A0092B-C50C-407E-A947-70E740481C1C}">
                <a14:useLocalDpi xmlns:a14="http://schemas.microsoft.com/office/drawing/2010/main" val="0"/>
              </a:ext>
            </a:extLst>
          </a:blip>
          <a:srcRect l="20995"/>
          <a:stretch/>
        </p:blipFill>
        <p:spPr>
          <a:xfrm>
            <a:off x="35496" y="2756116"/>
            <a:ext cx="2343602" cy="1668364"/>
          </a:xfrm>
          <a:prstGeom prst="rect">
            <a:avLst/>
          </a:prstGeom>
        </p:spPr>
      </p:pic>
      <p:sp>
        <p:nvSpPr>
          <p:cNvPr id="63" name="テキスト ボックス 62"/>
          <p:cNvSpPr txBox="1"/>
          <p:nvPr/>
        </p:nvSpPr>
        <p:spPr>
          <a:xfrm>
            <a:off x="46293" y="4411276"/>
            <a:ext cx="2295526" cy="307777"/>
          </a:xfrm>
          <a:prstGeom prst="rect">
            <a:avLst/>
          </a:prstGeom>
          <a:solidFill>
            <a:schemeClr val="bg1"/>
          </a:solidFill>
        </p:spPr>
        <p:txBody>
          <a:bodyPr wrap="square" rtlCol="0">
            <a:spAutoFit/>
          </a:bodyPr>
          <a:lstStyle/>
          <a:p>
            <a:pPr algn="ctr"/>
            <a:r>
              <a:rPr kumimoji="1" lang="ja-JP" altLang="en-US" sz="1400" dirty="0" smtClean="0"/>
              <a:t>和泉市役所</a:t>
            </a:r>
            <a:endParaRPr kumimoji="1" lang="en-US" altLang="ja-JP" sz="1400" dirty="0" smtClean="0"/>
          </a:p>
        </p:txBody>
      </p:sp>
      <p:cxnSp>
        <p:nvCxnSpPr>
          <p:cNvPr id="10" name="直線コネクタ 9"/>
          <p:cNvCxnSpPr/>
          <p:nvPr/>
        </p:nvCxnSpPr>
        <p:spPr>
          <a:xfrm flipH="1">
            <a:off x="3508255" y="3499045"/>
            <a:ext cx="227088" cy="91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3282206" y="4019727"/>
            <a:ext cx="227088" cy="91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3453280" y="3505364"/>
            <a:ext cx="226049" cy="53141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732669" y="3590298"/>
            <a:ext cx="897274" cy="246221"/>
          </a:xfrm>
          <a:prstGeom prst="rect">
            <a:avLst/>
          </a:prstGeom>
          <a:solidFill>
            <a:schemeClr val="bg1"/>
          </a:solidFill>
        </p:spPr>
        <p:txBody>
          <a:bodyPr wrap="square" lIns="0" tIns="0" rIns="0" bIns="0" rtlCol="0">
            <a:spAutoFit/>
          </a:bodyPr>
          <a:lstStyle/>
          <a:p>
            <a:r>
              <a:rPr kumimoji="1" lang="ja-JP" altLang="en-US" sz="1600" b="1" dirty="0" smtClean="0">
                <a:solidFill>
                  <a:srgbClr val="FF0000"/>
                </a:solidFill>
              </a:rPr>
              <a:t>府中工区</a:t>
            </a:r>
            <a:endParaRPr kumimoji="1" lang="ja-JP" altLang="en-US" sz="1600" b="1" dirty="0">
              <a:solidFill>
                <a:srgbClr val="FF0000"/>
              </a:solidFill>
            </a:endParaRPr>
          </a:p>
        </p:txBody>
      </p:sp>
      <p:sp>
        <p:nvSpPr>
          <p:cNvPr id="50" name="Text Box 4"/>
          <p:cNvSpPr txBox="1">
            <a:spLocks noChangeArrowheads="1"/>
          </p:cNvSpPr>
          <p:nvPr/>
        </p:nvSpPr>
        <p:spPr bwMode="auto">
          <a:xfrm>
            <a:off x="251520" y="44624"/>
            <a:ext cx="604867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情勢の変化</a:t>
            </a:r>
            <a:endParaRPr lang="ja-JP" altLang="en-US" sz="2400" dirty="0">
              <a:solidFill>
                <a:schemeClr val="bg1"/>
              </a:solidFill>
              <a:latin typeface="HG丸ｺﾞｼｯｸM-PRO" pitchFamily="50" charset="-128"/>
              <a:ea typeface="HG丸ｺﾞｼｯｸM-PRO" pitchFamily="50" charset="-128"/>
            </a:endParaRPr>
          </a:p>
        </p:txBody>
      </p:sp>
      <p:sp>
        <p:nvSpPr>
          <p:cNvPr id="64" name="テキスト ボックス 2"/>
          <p:cNvSpPr txBox="1">
            <a:spLocks noChangeArrowheads="1"/>
          </p:cNvSpPr>
          <p:nvPr/>
        </p:nvSpPr>
        <p:spPr bwMode="auto">
          <a:xfrm>
            <a:off x="7640468" y="89825"/>
            <a:ext cx="1107996" cy="369332"/>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資料追加</a:t>
            </a:r>
            <a:endParaRPr lang="ja-JP" altLang="en-US" dirty="0"/>
          </a:p>
        </p:txBody>
      </p:sp>
      <p:sp>
        <p:nvSpPr>
          <p:cNvPr id="13" name="円/楕円 12"/>
          <p:cNvSpPr/>
          <p:nvPr/>
        </p:nvSpPr>
        <p:spPr>
          <a:xfrm>
            <a:off x="2864365" y="3505364"/>
            <a:ext cx="108000" cy="10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a:stCxn id="13" idx="1"/>
          </p:cNvCxnSpPr>
          <p:nvPr/>
        </p:nvCxnSpPr>
        <p:spPr>
          <a:xfrm flipH="1" flipV="1">
            <a:off x="2441981" y="2416886"/>
            <a:ext cx="438200" cy="1104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円/楕円 77"/>
          <p:cNvSpPr/>
          <p:nvPr/>
        </p:nvSpPr>
        <p:spPr>
          <a:xfrm>
            <a:off x="3287752" y="4257122"/>
            <a:ext cx="90000" cy="9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761674" y="4698455"/>
            <a:ext cx="1859508" cy="184666"/>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200" dirty="0" smtClean="0"/>
              <a:t>和泉</a:t>
            </a:r>
            <a:r>
              <a:rPr lang="ja-JP" altLang="en-US" sz="1200" dirty="0" smtClean="0"/>
              <a:t>市立総合医療センター</a:t>
            </a:r>
            <a:endParaRPr kumimoji="1" lang="ja-JP" altLang="en-US" sz="1200" dirty="0"/>
          </a:p>
        </p:txBody>
      </p:sp>
      <p:cxnSp>
        <p:nvCxnSpPr>
          <p:cNvPr id="23" name="直線コネクタ 22"/>
          <p:cNvCxnSpPr>
            <a:stCxn id="79" idx="1"/>
            <a:endCxn id="78" idx="5"/>
          </p:cNvCxnSpPr>
          <p:nvPr/>
        </p:nvCxnSpPr>
        <p:spPr>
          <a:xfrm flipH="1" flipV="1">
            <a:off x="3364572" y="4333942"/>
            <a:ext cx="397102" cy="4568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104857" y="4067904"/>
            <a:ext cx="90000" cy="9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245329" y="4150709"/>
            <a:ext cx="90000" cy="9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3809070" y="5033501"/>
            <a:ext cx="1297259" cy="184666"/>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200" dirty="0" smtClean="0"/>
              <a:t>和泉市市民体育館</a:t>
            </a:r>
            <a:endParaRPr kumimoji="1" lang="ja-JP" altLang="en-US" sz="1200" dirty="0"/>
          </a:p>
        </p:txBody>
      </p:sp>
      <p:sp>
        <p:nvSpPr>
          <p:cNvPr id="68" name="テキスト ボックス 67"/>
          <p:cNvSpPr txBox="1"/>
          <p:nvPr/>
        </p:nvSpPr>
        <p:spPr>
          <a:xfrm>
            <a:off x="3761674" y="4412030"/>
            <a:ext cx="1485510" cy="184666"/>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200" dirty="0" smtClean="0"/>
              <a:t>和泉</a:t>
            </a:r>
            <a:r>
              <a:rPr lang="ja-JP" altLang="en-US" sz="1200" dirty="0" smtClean="0"/>
              <a:t>市立保健センター</a:t>
            </a:r>
            <a:endParaRPr kumimoji="1" lang="ja-JP" altLang="en-US" sz="1200" dirty="0"/>
          </a:p>
        </p:txBody>
      </p:sp>
      <p:cxnSp>
        <p:nvCxnSpPr>
          <p:cNvPr id="69" name="直線コネクタ 68"/>
          <p:cNvCxnSpPr>
            <a:stCxn id="68" idx="1"/>
            <a:endCxn id="66" idx="6"/>
          </p:cNvCxnSpPr>
          <p:nvPr/>
        </p:nvCxnSpPr>
        <p:spPr>
          <a:xfrm flipH="1" flipV="1">
            <a:off x="3335329" y="4195709"/>
            <a:ext cx="426345" cy="308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67" idx="1"/>
            <a:endCxn id="65" idx="4"/>
          </p:cNvCxnSpPr>
          <p:nvPr/>
        </p:nvCxnSpPr>
        <p:spPr>
          <a:xfrm flipH="1" flipV="1">
            <a:off x="3149857" y="4157904"/>
            <a:ext cx="659213" cy="9679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l="6538" r="8500"/>
          <a:stretch/>
        </p:blipFill>
        <p:spPr>
          <a:xfrm>
            <a:off x="26897" y="638897"/>
            <a:ext cx="2448141" cy="1620000"/>
          </a:xfrm>
          <a:prstGeom prst="rect">
            <a:avLst/>
          </a:prstGeom>
        </p:spPr>
      </p:pic>
      <p:sp>
        <p:nvSpPr>
          <p:cNvPr id="71" name="テキスト ボックス 70"/>
          <p:cNvSpPr txBox="1"/>
          <p:nvPr/>
        </p:nvSpPr>
        <p:spPr>
          <a:xfrm>
            <a:off x="146455" y="2262998"/>
            <a:ext cx="2295526" cy="307777"/>
          </a:xfrm>
          <a:prstGeom prst="rect">
            <a:avLst/>
          </a:prstGeom>
          <a:solidFill>
            <a:schemeClr val="bg1"/>
          </a:solidFill>
        </p:spPr>
        <p:txBody>
          <a:bodyPr wrap="square" rtlCol="0">
            <a:spAutoFit/>
          </a:bodyPr>
          <a:lstStyle/>
          <a:p>
            <a:pPr algn="ctr"/>
            <a:r>
              <a:rPr kumimoji="1" lang="ja-JP" altLang="en-US" sz="1400" dirty="0" smtClean="0"/>
              <a:t>和泉府中駅</a:t>
            </a:r>
            <a:endParaRPr kumimoji="1" lang="en-US" altLang="ja-JP" sz="1400" dirty="0" smtClean="0"/>
          </a:p>
        </p:txBody>
      </p:sp>
      <p:sp>
        <p:nvSpPr>
          <p:cNvPr id="4" name="テキスト ボックス 3"/>
          <p:cNvSpPr txBox="1"/>
          <p:nvPr/>
        </p:nvSpPr>
        <p:spPr>
          <a:xfrm>
            <a:off x="5854701" y="5954684"/>
            <a:ext cx="3217416" cy="738664"/>
          </a:xfrm>
          <a:prstGeom prst="rect">
            <a:avLst/>
          </a:prstGeom>
          <a:solidFill>
            <a:schemeClr val="bg1"/>
          </a:solidFill>
          <a:ln w="12700">
            <a:solidFill>
              <a:schemeClr val="tx1"/>
            </a:solidFill>
          </a:ln>
        </p:spPr>
        <p:txBody>
          <a:bodyPr wrap="square" rtlCol="0">
            <a:spAutoFit/>
          </a:bodyPr>
          <a:lstStyle/>
          <a:p>
            <a:r>
              <a:rPr lang="ja-JP" altLang="ja-JP" sz="1400" dirty="0"/>
              <a:t>大型商業施設や駅周辺の市街地再開発等、本事業の周辺地域における開発が進んでいる。</a:t>
            </a:r>
          </a:p>
        </p:txBody>
      </p:sp>
      <p:sp>
        <p:nvSpPr>
          <p:cNvPr id="72" name="テキスト ボックス 71"/>
          <p:cNvSpPr txBox="1"/>
          <p:nvPr/>
        </p:nvSpPr>
        <p:spPr>
          <a:xfrm>
            <a:off x="8790029" y="50140"/>
            <a:ext cx="282087" cy="369332"/>
          </a:xfrm>
          <a:prstGeom prst="rect">
            <a:avLst/>
          </a:prstGeom>
          <a:noFill/>
        </p:spPr>
        <p:txBody>
          <a:bodyPr wrap="square" rtlCol="0">
            <a:spAutoFit/>
          </a:bodyPr>
          <a:lstStyle/>
          <a:p>
            <a:r>
              <a:rPr lang="en-US" altLang="ja-JP" dirty="0" smtClean="0"/>
              <a:t>3</a:t>
            </a:r>
            <a:endParaRPr kumimoji="1" lang="ja-JP" altLang="en-US" dirty="0"/>
          </a:p>
        </p:txBody>
      </p:sp>
      <p:sp>
        <p:nvSpPr>
          <p:cNvPr id="24" name="テキスト ボックス 23"/>
          <p:cNvSpPr txBox="1"/>
          <p:nvPr/>
        </p:nvSpPr>
        <p:spPr>
          <a:xfrm rot="17795032">
            <a:off x="3955567" y="915989"/>
            <a:ext cx="644266" cy="184666"/>
          </a:xfrm>
          <a:prstGeom prst="rect">
            <a:avLst/>
          </a:prstGeom>
          <a:solidFill>
            <a:schemeClr val="bg1"/>
          </a:solidFill>
        </p:spPr>
        <p:txBody>
          <a:bodyPr wrap="square" lIns="0" tIns="0" rIns="0" bIns="0" rtlCol="0">
            <a:spAutoFit/>
          </a:bodyPr>
          <a:lstStyle/>
          <a:p>
            <a:r>
              <a:rPr kumimoji="1" lang="ja-JP" altLang="en-US" sz="1200" dirty="0" smtClean="0"/>
              <a:t>国道</a:t>
            </a:r>
            <a:r>
              <a:rPr kumimoji="1" lang="en-US" altLang="ja-JP" sz="1200" dirty="0" smtClean="0"/>
              <a:t>26</a:t>
            </a:r>
            <a:r>
              <a:rPr kumimoji="1" lang="ja-JP" altLang="en-US" sz="1200" dirty="0" smtClean="0"/>
              <a:t>号</a:t>
            </a:r>
            <a:endParaRPr kumimoji="1" lang="ja-JP" altLang="en-US" sz="1200" dirty="0"/>
          </a:p>
        </p:txBody>
      </p:sp>
      <p:sp>
        <p:nvSpPr>
          <p:cNvPr id="73" name="テキスト ボックス 72"/>
          <p:cNvSpPr txBox="1"/>
          <p:nvPr/>
        </p:nvSpPr>
        <p:spPr>
          <a:xfrm rot="18591650">
            <a:off x="3121851" y="2235741"/>
            <a:ext cx="1153044" cy="184666"/>
          </a:xfrm>
          <a:prstGeom prst="rect">
            <a:avLst/>
          </a:prstGeom>
          <a:solidFill>
            <a:schemeClr val="bg1"/>
          </a:solidFill>
          <a:scene3d>
            <a:camera prst="orthographicFront">
              <a:rot lat="0" lon="0" rev="21594000"/>
            </a:camera>
            <a:lightRig rig="threePt" dir="t"/>
          </a:scene3d>
        </p:spPr>
        <p:txBody>
          <a:bodyPr wrap="square" lIns="0" tIns="0" rIns="0" bIns="0" rtlCol="0">
            <a:spAutoFit/>
          </a:bodyPr>
          <a:lstStyle/>
          <a:p>
            <a:r>
              <a:rPr lang="ja-JP" altLang="en-US" sz="1200" dirty="0"/>
              <a:t>大阪</a:t>
            </a:r>
            <a:r>
              <a:rPr lang="ja-JP" altLang="en-US" sz="1200" dirty="0" smtClean="0"/>
              <a:t>和泉</a:t>
            </a:r>
            <a:r>
              <a:rPr lang="ja-JP" altLang="en-US" sz="1200" dirty="0"/>
              <a:t>泉南線</a:t>
            </a:r>
            <a:endParaRPr kumimoji="1" lang="ja-JP" altLang="en-US" sz="1200" dirty="0"/>
          </a:p>
        </p:txBody>
      </p:sp>
      <p:sp>
        <p:nvSpPr>
          <p:cNvPr id="3" name="テキスト ボックス 2"/>
          <p:cNvSpPr txBox="1"/>
          <p:nvPr/>
        </p:nvSpPr>
        <p:spPr>
          <a:xfrm>
            <a:off x="5800332" y="4781514"/>
            <a:ext cx="3300579" cy="1144347"/>
          </a:xfrm>
          <a:prstGeom prst="rect">
            <a:avLst/>
          </a:prstGeom>
          <a:solidFill>
            <a:schemeClr val="bg1"/>
          </a:solidFill>
          <a:ln>
            <a:solidFill>
              <a:srgbClr val="000000"/>
            </a:solidFill>
          </a:ln>
        </p:spPr>
        <p:txBody>
          <a:bodyPr wrap="square" tIns="36000" bIns="0" rtlCol="0">
            <a:spAutoFit/>
          </a:bodyPr>
          <a:lstStyle/>
          <a:p>
            <a:r>
              <a:rPr kumimoji="1" lang="ja-JP" altLang="en-US" sz="1200" b="1" dirty="0" smtClean="0"/>
              <a:t>大阪和泉泉南線</a:t>
            </a:r>
            <a:endParaRPr kumimoji="1" lang="en-US" altLang="ja-JP" sz="1200" b="1" dirty="0" smtClean="0"/>
          </a:p>
          <a:p>
            <a:r>
              <a:rPr kumimoji="1" lang="en-US" altLang="ja-JP" sz="1200" b="1" dirty="0" smtClean="0"/>
              <a:t>11,947</a:t>
            </a:r>
            <a:r>
              <a:rPr kumimoji="1" lang="ja-JP" altLang="en-US" sz="1200" b="1" dirty="0" smtClean="0"/>
              <a:t>台</a:t>
            </a:r>
            <a:r>
              <a:rPr kumimoji="1" lang="en-US" altLang="ja-JP" sz="1200" b="1" dirty="0" smtClean="0"/>
              <a:t>/</a:t>
            </a:r>
            <a:r>
              <a:rPr kumimoji="1" lang="ja-JP" altLang="en-US" sz="1200" b="1" dirty="0" smtClean="0"/>
              <a:t>日（</a:t>
            </a:r>
            <a:r>
              <a:rPr kumimoji="1" lang="en-US" altLang="ja-JP" sz="1200" b="1" dirty="0" smtClean="0"/>
              <a:t>H17</a:t>
            </a:r>
            <a:r>
              <a:rPr kumimoji="1" lang="ja-JP" altLang="en-US" sz="1200" b="1" dirty="0" smtClean="0"/>
              <a:t>交通センサス）</a:t>
            </a:r>
            <a:endParaRPr kumimoji="1" lang="en-US" altLang="ja-JP" sz="1200" b="1" dirty="0" smtClean="0"/>
          </a:p>
          <a:p>
            <a:r>
              <a:rPr lang="en-US" altLang="ja-JP" sz="1200" b="1" dirty="0"/>
              <a:t> </a:t>
            </a:r>
            <a:r>
              <a:rPr lang="en-US" altLang="ja-JP" sz="1200" b="1" dirty="0" smtClean="0"/>
              <a:t> 8,077</a:t>
            </a:r>
            <a:r>
              <a:rPr lang="ja-JP" altLang="en-US" sz="1200" b="1" dirty="0" smtClean="0"/>
              <a:t>台</a:t>
            </a:r>
            <a:r>
              <a:rPr lang="en-US" altLang="ja-JP" sz="1200" b="1" dirty="0" smtClean="0"/>
              <a:t>/</a:t>
            </a:r>
            <a:r>
              <a:rPr lang="ja-JP" altLang="en-US" sz="1200" b="1" dirty="0" smtClean="0"/>
              <a:t>日（</a:t>
            </a:r>
            <a:r>
              <a:rPr lang="en-US" altLang="ja-JP" sz="1200" b="1" dirty="0" smtClean="0"/>
              <a:t>H27</a:t>
            </a:r>
            <a:r>
              <a:rPr lang="ja-JP" altLang="en-US" sz="1200" b="1" dirty="0" smtClean="0"/>
              <a:t>交通センサス）</a:t>
            </a:r>
            <a:r>
              <a:rPr lang="ja-JP" altLang="en-US" sz="1200" b="1" dirty="0"/>
              <a:t>　</a:t>
            </a:r>
            <a:r>
              <a:rPr lang="ja-JP" altLang="en-US" sz="1200" b="1" dirty="0" smtClean="0"/>
              <a:t>（</a:t>
            </a:r>
            <a:r>
              <a:rPr lang="en-US" altLang="ja-JP" sz="1200" b="1" dirty="0" smtClean="0"/>
              <a:t>32.4</a:t>
            </a:r>
            <a:r>
              <a:rPr lang="ja-JP" altLang="en-US" sz="1200" b="1" dirty="0" smtClean="0"/>
              <a:t>％減）</a:t>
            </a:r>
            <a:endParaRPr lang="en-US" altLang="ja-JP" sz="1200" b="1" dirty="0" smtClean="0"/>
          </a:p>
          <a:p>
            <a:r>
              <a:rPr kumimoji="1" lang="ja-JP" altLang="en-US" sz="1200" b="1" dirty="0" smtClean="0"/>
              <a:t>国道</a:t>
            </a:r>
            <a:r>
              <a:rPr kumimoji="1" lang="en-US" altLang="ja-JP" sz="1200" b="1" dirty="0" smtClean="0"/>
              <a:t>26</a:t>
            </a:r>
            <a:r>
              <a:rPr kumimoji="1" lang="ja-JP" altLang="en-US" sz="1200" b="1" dirty="0" smtClean="0"/>
              <a:t>号</a:t>
            </a:r>
            <a:endParaRPr kumimoji="1" lang="en-US" altLang="ja-JP" sz="1200" b="1" dirty="0" smtClean="0"/>
          </a:p>
          <a:p>
            <a:r>
              <a:rPr lang="en-US" altLang="ja-JP" sz="1200" b="1" dirty="0" smtClean="0"/>
              <a:t>74,287</a:t>
            </a:r>
            <a:r>
              <a:rPr lang="ja-JP" altLang="en-US" sz="1200" b="1" dirty="0" smtClean="0"/>
              <a:t>台</a:t>
            </a:r>
            <a:r>
              <a:rPr lang="en-US" altLang="ja-JP" sz="1200" b="1" dirty="0" smtClean="0"/>
              <a:t>/</a:t>
            </a:r>
            <a:r>
              <a:rPr lang="ja-JP" altLang="en-US" sz="1200" b="1" dirty="0" smtClean="0"/>
              <a:t>日（</a:t>
            </a:r>
            <a:r>
              <a:rPr lang="en-US" altLang="ja-JP" sz="1200" b="1" dirty="0" smtClean="0"/>
              <a:t>H17</a:t>
            </a:r>
            <a:r>
              <a:rPr lang="ja-JP" altLang="en-US" sz="1200" b="1" dirty="0" smtClean="0"/>
              <a:t>交通センサス）</a:t>
            </a:r>
            <a:endParaRPr lang="en-US" altLang="ja-JP" sz="1200" b="1" dirty="0" smtClean="0"/>
          </a:p>
          <a:p>
            <a:r>
              <a:rPr kumimoji="1" lang="en-US" altLang="ja-JP" sz="1200" b="1" dirty="0" smtClean="0"/>
              <a:t>72,785</a:t>
            </a:r>
            <a:r>
              <a:rPr kumimoji="1" lang="ja-JP" altLang="en-US" sz="1200" b="1" dirty="0" smtClean="0"/>
              <a:t>台</a:t>
            </a:r>
            <a:r>
              <a:rPr kumimoji="1" lang="en-US" altLang="ja-JP" sz="1200" b="1" dirty="0" smtClean="0"/>
              <a:t>/</a:t>
            </a:r>
            <a:r>
              <a:rPr kumimoji="1" lang="ja-JP" altLang="en-US" sz="1200" b="1" dirty="0" smtClean="0"/>
              <a:t>日（</a:t>
            </a:r>
            <a:r>
              <a:rPr kumimoji="1" lang="en-US" altLang="ja-JP" sz="1200" b="1" dirty="0" smtClean="0"/>
              <a:t>H27</a:t>
            </a:r>
            <a:r>
              <a:rPr kumimoji="1" lang="ja-JP" altLang="en-US" sz="1200" b="1" dirty="0" smtClean="0"/>
              <a:t>交通センサス）　（  </a:t>
            </a:r>
            <a:r>
              <a:rPr kumimoji="1" lang="en-US" altLang="ja-JP" sz="1200" b="1" dirty="0" smtClean="0"/>
              <a:t>2.0</a:t>
            </a:r>
            <a:r>
              <a:rPr kumimoji="1" lang="ja-JP" altLang="en-US" sz="1200" b="1" dirty="0" smtClean="0"/>
              <a:t>％減）</a:t>
            </a:r>
            <a:endParaRPr kumimoji="1" lang="ja-JP" altLang="en-US" sz="1200" b="1" dirty="0"/>
          </a:p>
        </p:txBody>
      </p:sp>
    </p:spTree>
    <p:extLst>
      <p:ext uri="{BB962C8B-B14F-4D97-AF65-F5344CB8AC3E}">
        <p14:creationId xmlns:p14="http://schemas.microsoft.com/office/powerpoint/2010/main" val="177360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EBB1EF2-C0ED-4F4D-9386-35CCFB50869A}" type="slidenum">
              <a:rPr lang="ja-JP" altLang="en-US" smtClean="0"/>
              <a:pPr>
                <a:defRPr/>
              </a:pPr>
              <a:t>5</a:t>
            </a:fld>
            <a:endParaRPr lang="ja-JP" altLang="en-US"/>
          </a:p>
        </p:txBody>
      </p:sp>
      <p:sp>
        <p:nvSpPr>
          <p:cNvPr id="5" name="テキスト ボックス 4"/>
          <p:cNvSpPr txBox="1"/>
          <p:nvPr/>
        </p:nvSpPr>
        <p:spPr>
          <a:xfrm>
            <a:off x="35496" y="1052736"/>
            <a:ext cx="6048672" cy="461665"/>
          </a:xfrm>
          <a:prstGeom prst="rect">
            <a:avLst/>
          </a:prstGeom>
          <a:solidFill>
            <a:schemeClr val="bg1"/>
          </a:solidFill>
          <a:ln>
            <a:noFill/>
          </a:ln>
        </p:spPr>
        <p:txBody>
          <a:bodyPr wrap="square" rtlCol="0">
            <a:spAutoFit/>
          </a:bodyPr>
          <a:lstStyle/>
          <a:p>
            <a:pPr algn="ctr"/>
            <a:r>
              <a:rPr kumimoji="1" lang="ja-JP" altLang="en-US" sz="2400" dirty="0" smtClean="0">
                <a:solidFill>
                  <a:sysClr val="windowText" lastClr="000000"/>
                </a:solidFill>
              </a:rPr>
              <a:t>調書</a:t>
            </a:r>
            <a:r>
              <a:rPr kumimoji="1" lang="en-US" altLang="ja-JP" sz="2400" dirty="0" smtClean="0">
                <a:solidFill>
                  <a:sysClr val="windowText" lastClr="000000"/>
                </a:solidFill>
              </a:rPr>
              <a:t>2</a:t>
            </a:r>
            <a:r>
              <a:rPr kumimoji="1" lang="ja-JP" altLang="en-US" sz="2400" dirty="0" smtClean="0">
                <a:solidFill>
                  <a:sysClr val="windowText" lastClr="000000"/>
                </a:solidFill>
              </a:rPr>
              <a:t>　</a:t>
            </a:r>
            <a:r>
              <a:rPr lang="ja-JP" altLang="en-US" sz="2400" dirty="0" smtClean="0">
                <a:solidFill>
                  <a:sysClr val="windowText" lastClr="000000"/>
                </a:solidFill>
              </a:rPr>
              <a:t>事業を巡る社会経済情勢等の変化</a:t>
            </a:r>
            <a:endParaRPr lang="en-US" altLang="ja-JP" sz="2400" dirty="0" smtClean="0">
              <a:solidFill>
                <a:sysClr val="windowText" lastClr="000000"/>
              </a:solidFill>
            </a:endParaRPr>
          </a:p>
        </p:txBody>
      </p:sp>
      <p:sp>
        <p:nvSpPr>
          <p:cNvPr id="6" name="テキスト ボックス 5"/>
          <p:cNvSpPr txBox="1"/>
          <p:nvPr/>
        </p:nvSpPr>
        <p:spPr>
          <a:xfrm>
            <a:off x="251520" y="1751864"/>
            <a:ext cx="1113061" cy="369332"/>
          </a:xfrm>
          <a:prstGeom prst="rect">
            <a:avLst/>
          </a:prstGeom>
          <a:solidFill>
            <a:schemeClr val="bg1"/>
          </a:solidFill>
          <a:ln>
            <a:noFill/>
          </a:ln>
        </p:spPr>
        <p:txBody>
          <a:bodyPr wrap="square" rtlCol="0">
            <a:spAutoFit/>
          </a:bodyPr>
          <a:lstStyle/>
          <a:p>
            <a:pPr algn="ctr"/>
            <a:r>
              <a:rPr kumimoji="1" lang="en-US" altLang="ja-JP" dirty="0" smtClean="0">
                <a:solidFill>
                  <a:sysClr val="windowText" lastClr="000000"/>
                </a:solidFill>
              </a:rPr>
              <a:t>【</a:t>
            </a:r>
            <a:r>
              <a:rPr kumimoji="1" lang="ja-JP" altLang="en-US" dirty="0" smtClean="0">
                <a:solidFill>
                  <a:sysClr val="windowText" lastClr="000000"/>
                </a:solidFill>
              </a:rPr>
              <a:t>修正前</a:t>
            </a:r>
            <a:r>
              <a:rPr kumimoji="1" lang="en-US" altLang="ja-JP" dirty="0" smtClean="0">
                <a:solidFill>
                  <a:sysClr val="windowText" lastClr="000000"/>
                </a:solidFill>
              </a:rPr>
              <a:t>】</a:t>
            </a:r>
            <a:endParaRPr kumimoji="1" lang="ja-JP" altLang="en-US" dirty="0">
              <a:solidFill>
                <a:sysClr val="windowText" lastClr="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192785101"/>
              </p:ext>
            </p:extLst>
          </p:nvPr>
        </p:nvGraphicFramePr>
        <p:xfrm>
          <a:off x="251520" y="2111904"/>
          <a:ext cx="8760535" cy="1188720"/>
        </p:xfrm>
        <a:graphic>
          <a:graphicData uri="http://schemas.openxmlformats.org/drawingml/2006/table">
            <a:tbl>
              <a:tblPr firstRow="1" bandRow="1">
                <a:tableStyleId>{5C22544A-7EE6-4342-B048-85BDC9FD1C3A}</a:tableStyleId>
              </a:tblPr>
              <a:tblGrid>
                <a:gridCol w="1728192"/>
                <a:gridCol w="7032343"/>
              </a:tblGrid>
              <a:tr h="447824">
                <a:tc>
                  <a:txBody>
                    <a:bodyPr/>
                    <a:lstStyle/>
                    <a:p>
                      <a:pPr algn="ctr"/>
                      <a:r>
                        <a:rPr kumimoji="1" lang="ja-JP" altLang="en-US" sz="2000" b="0" dirty="0" smtClean="0">
                          <a:solidFill>
                            <a:schemeClr val="tx1"/>
                          </a:solidFill>
                        </a:rPr>
                        <a:t>再々評価時点</a:t>
                      </a:r>
                      <a:endParaRPr kumimoji="1" lang="en-US" altLang="ja-JP" sz="2000" b="0" dirty="0" smtClean="0">
                        <a:solidFill>
                          <a:schemeClr val="tx1"/>
                        </a:solidFill>
                      </a:endParaRPr>
                    </a:p>
                    <a:p>
                      <a:pPr algn="ctr"/>
                      <a:r>
                        <a:rPr kumimoji="1" lang="en-US" altLang="ja-JP" sz="2000" b="0" dirty="0" smtClean="0">
                          <a:solidFill>
                            <a:schemeClr val="tx1"/>
                          </a:solidFill>
                        </a:rPr>
                        <a:t>H30</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800" b="1" kern="1200" dirty="0" smtClean="0">
                          <a:solidFill>
                            <a:schemeClr val="tx1"/>
                          </a:solidFill>
                          <a:effectLst/>
                          <a:latin typeface="+mn-lt"/>
                          <a:ea typeface="+mn-ea"/>
                          <a:cs typeface="+mn-cs"/>
                        </a:rPr>
                        <a:t>・本路線の整備による現道区間の交通を分散することにより、現道狭隘区間における歩行者等の安全の確保を図る。</a:t>
                      </a:r>
                    </a:p>
                    <a:p>
                      <a:r>
                        <a:rPr kumimoji="1" lang="ja-JP" altLang="ja-JP" sz="1800" b="1" kern="1200" dirty="0" smtClean="0">
                          <a:solidFill>
                            <a:schemeClr val="tx1"/>
                          </a:solidFill>
                          <a:effectLst/>
                          <a:latin typeface="+mn-lt"/>
                          <a:ea typeface="+mn-ea"/>
                          <a:cs typeface="+mn-cs"/>
                        </a:rPr>
                        <a:t>・別途区間として、本路線の北側（府道泉大津美原線から北信太駅前線）</a:t>
                      </a:r>
                      <a:r>
                        <a:rPr kumimoji="1" lang="en-US" altLang="ja-JP" sz="1800" b="1" kern="1200" dirty="0" smtClean="0">
                          <a:solidFill>
                            <a:schemeClr val="tx1"/>
                          </a:solidFill>
                          <a:effectLst/>
                          <a:latin typeface="+mn-lt"/>
                          <a:ea typeface="+mn-ea"/>
                          <a:cs typeface="+mn-cs"/>
                        </a:rPr>
                        <a:t>L=660m</a:t>
                      </a:r>
                      <a:r>
                        <a:rPr kumimoji="1" lang="ja-JP" altLang="ja-JP" sz="1800" b="1" kern="1200" dirty="0" smtClean="0">
                          <a:solidFill>
                            <a:schemeClr val="tx1"/>
                          </a:solidFill>
                          <a:effectLst/>
                          <a:latin typeface="+mn-lt"/>
                          <a:ea typeface="+mn-ea"/>
                          <a:cs typeface="+mn-cs"/>
                        </a:rPr>
                        <a:t>について、</a:t>
                      </a:r>
                      <a:r>
                        <a:rPr kumimoji="1" lang="en-US" altLang="ja-JP" sz="1800" b="1" kern="1200" dirty="0" smtClean="0">
                          <a:solidFill>
                            <a:schemeClr val="tx1"/>
                          </a:solidFill>
                          <a:effectLst/>
                          <a:latin typeface="+mn-lt"/>
                          <a:ea typeface="+mn-ea"/>
                          <a:cs typeface="+mn-cs"/>
                        </a:rPr>
                        <a:t>H29</a:t>
                      </a:r>
                      <a:r>
                        <a:rPr kumimoji="1" lang="ja-JP" altLang="ja-JP" sz="1800" b="1" kern="1200" dirty="0" smtClean="0">
                          <a:solidFill>
                            <a:schemeClr val="tx1"/>
                          </a:solidFill>
                          <a:effectLst/>
                          <a:latin typeface="+mn-lt"/>
                          <a:ea typeface="+mn-ea"/>
                          <a:cs typeface="+mn-cs"/>
                        </a:rPr>
                        <a:t>年度に事業認可を取得。</a:t>
                      </a:r>
                      <a:endParaRPr kumimoji="1" lang="ja-JP" altLang="ja-JP" sz="18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テキスト ボックス 7"/>
          <p:cNvSpPr txBox="1"/>
          <p:nvPr/>
        </p:nvSpPr>
        <p:spPr>
          <a:xfrm>
            <a:off x="219306" y="3923888"/>
            <a:ext cx="1113061" cy="369332"/>
          </a:xfrm>
          <a:prstGeom prst="rect">
            <a:avLst/>
          </a:prstGeom>
          <a:solidFill>
            <a:schemeClr val="bg1"/>
          </a:solidFill>
          <a:ln>
            <a:noFill/>
          </a:ln>
        </p:spPr>
        <p:txBody>
          <a:bodyPr wrap="square" rtlCol="0">
            <a:spAutoFit/>
          </a:bodyPr>
          <a:lstStyle/>
          <a:p>
            <a:pPr algn="ctr"/>
            <a:r>
              <a:rPr kumimoji="1" lang="en-US" altLang="ja-JP" b="1" dirty="0" smtClean="0">
                <a:solidFill>
                  <a:srgbClr val="FF0000"/>
                </a:solidFill>
              </a:rPr>
              <a:t>【</a:t>
            </a:r>
            <a:r>
              <a:rPr kumimoji="1" lang="ja-JP" altLang="en-US" b="1" dirty="0" smtClean="0">
                <a:solidFill>
                  <a:srgbClr val="FF0000"/>
                </a:solidFill>
              </a:rPr>
              <a:t>修正後</a:t>
            </a:r>
            <a:r>
              <a:rPr kumimoji="1" lang="en-US" altLang="ja-JP" b="1" dirty="0" smtClean="0">
                <a:solidFill>
                  <a:srgbClr val="FF0000"/>
                </a:solidFill>
              </a:rPr>
              <a:t>】</a:t>
            </a:r>
            <a:endParaRPr kumimoji="1" lang="ja-JP" altLang="en-US" b="1" dirty="0">
              <a:solidFill>
                <a:srgbClr val="FF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746122358"/>
              </p:ext>
            </p:extLst>
          </p:nvPr>
        </p:nvGraphicFramePr>
        <p:xfrm>
          <a:off x="251520" y="4283928"/>
          <a:ext cx="8735911" cy="1737360"/>
        </p:xfrm>
        <a:graphic>
          <a:graphicData uri="http://schemas.openxmlformats.org/drawingml/2006/table">
            <a:tbl>
              <a:tblPr firstRow="1" bandRow="1">
                <a:tableStyleId>{5C22544A-7EE6-4342-B048-85BDC9FD1C3A}</a:tableStyleId>
              </a:tblPr>
              <a:tblGrid>
                <a:gridCol w="1728192"/>
                <a:gridCol w="7007719"/>
              </a:tblGrid>
              <a:tr h="447824">
                <a:tc>
                  <a:txBody>
                    <a:bodyPr/>
                    <a:lstStyle/>
                    <a:p>
                      <a:pPr algn="ctr"/>
                      <a:r>
                        <a:rPr kumimoji="1" lang="ja-JP" altLang="en-US" sz="2000" b="0" dirty="0" smtClean="0">
                          <a:solidFill>
                            <a:schemeClr val="tx1"/>
                          </a:solidFill>
                        </a:rPr>
                        <a:t>再々評価時点</a:t>
                      </a:r>
                      <a:endParaRPr kumimoji="1" lang="en-US" altLang="ja-JP" sz="2000" b="0" dirty="0" smtClean="0">
                        <a:solidFill>
                          <a:schemeClr val="tx1"/>
                        </a:solidFill>
                      </a:endParaRPr>
                    </a:p>
                    <a:p>
                      <a:pPr algn="ctr"/>
                      <a:r>
                        <a:rPr kumimoji="1" lang="en-US" altLang="ja-JP" sz="2000" b="0" dirty="0" smtClean="0">
                          <a:solidFill>
                            <a:schemeClr val="tx1"/>
                          </a:solidFill>
                        </a:rPr>
                        <a:t>H30</a:t>
                      </a:r>
                      <a:endParaRPr kumimoji="1" lang="ja-JP" altLang="en-US" sz="2000"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800" b="1" kern="1200" dirty="0" smtClean="0">
                          <a:solidFill>
                            <a:schemeClr val="tx1"/>
                          </a:solidFill>
                          <a:effectLst/>
                          <a:latin typeface="+mn-lt"/>
                          <a:ea typeface="+mn-ea"/>
                          <a:cs typeface="+mn-cs"/>
                        </a:rPr>
                        <a:t>・本路線の整備による現道区間の交通を分散することにより、現道狭隘区間における歩行者等の安全の確保を図る。</a:t>
                      </a:r>
                    </a:p>
                    <a:p>
                      <a:r>
                        <a:rPr kumimoji="1" lang="ja-JP" altLang="ja-JP" sz="1800" b="1" kern="1200" dirty="0" smtClean="0">
                          <a:solidFill>
                            <a:schemeClr val="tx1"/>
                          </a:solidFill>
                          <a:effectLst/>
                          <a:latin typeface="+mn-lt"/>
                          <a:ea typeface="+mn-ea"/>
                          <a:cs typeface="+mn-cs"/>
                        </a:rPr>
                        <a:t>・別途区間として、本路線の北側（府道泉大津美原線から北信太駅前線）</a:t>
                      </a:r>
                      <a:r>
                        <a:rPr kumimoji="1" lang="en-US" altLang="ja-JP" sz="1800" b="1" kern="1200" dirty="0" smtClean="0">
                          <a:solidFill>
                            <a:schemeClr val="tx1"/>
                          </a:solidFill>
                          <a:effectLst/>
                          <a:latin typeface="+mn-lt"/>
                          <a:ea typeface="+mn-ea"/>
                          <a:cs typeface="+mn-cs"/>
                        </a:rPr>
                        <a:t>L=660m</a:t>
                      </a:r>
                      <a:r>
                        <a:rPr kumimoji="1" lang="ja-JP" altLang="ja-JP" sz="1800" b="1" kern="1200" dirty="0" smtClean="0">
                          <a:solidFill>
                            <a:schemeClr val="tx1"/>
                          </a:solidFill>
                          <a:effectLst/>
                          <a:latin typeface="+mn-lt"/>
                          <a:ea typeface="+mn-ea"/>
                          <a:cs typeface="+mn-cs"/>
                        </a:rPr>
                        <a:t>について、</a:t>
                      </a:r>
                      <a:r>
                        <a:rPr kumimoji="1" lang="en-US" altLang="ja-JP" sz="1800" b="1" kern="1200" dirty="0" smtClean="0">
                          <a:solidFill>
                            <a:schemeClr val="tx1"/>
                          </a:solidFill>
                          <a:effectLst/>
                          <a:latin typeface="+mn-lt"/>
                          <a:ea typeface="+mn-ea"/>
                          <a:cs typeface="+mn-cs"/>
                        </a:rPr>
                        <a:t>H29</a:t>
                      </a:r>
                      <a:r>
                        <a:rPr kumimoji="1" lang="ja-JP" altLang="ja-JP" sz="1800" b="1" kern="1200" dirty="0" smtClean="0">
                          <a:solidFill>
                            <a:schemeClr val="tx1"/>
                          </a:solidFill>
                          <a:effectLst/>
                          <a:latin typeface="+mn-lt"/>
                          <a:ea typeface="+mn-ea"/>
                          <a:cs typeface="+mn-cs"/>
                        </a:rPr>
                        <a:t>年度に事業認可を取得。</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smtClean="0">
                          <a:solidFill>
                            <a:srgbClr val="FF0000"/>
                          </a:solidFill>
                          <a:effectLst/>
                          <a:latin typeface="+mn-lt"/>
                          <a:ea typeface="+mn-ea"/>
                          <a:cs typeface="+mn-cs"/>
                        </a:rPr>
                        <a:t>・大型商業施設や駅周辺の市街地再開発等、本事業の周辺地域における開発が進んでいる。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下矢印 9"/>
          <p:cNvSpPr/>
          <p:nvPr/>
        </p:nvSpPr>
        <p:spPr>
          <a:xfrm>
            <a:off x="4427984" y="3624072"/>
            <a:ext cx="484632" cy="3809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Text Box 4"/>
          <p:cNvSpPr txBox="1">
            <a:spLocks noChangeArrowheads="1"/>
          </p:cNvSpPr>
          <p:nvPr/>
        </p:nvSpPr>
        <p:spPr bwMode="auto">
          <a:xfrm>
            <a:off x="179512" y="44624"/>
            <a:ext cx="7416824"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情勢の変化（調書修正）</a:t>
            </a:r>
            <a:endParaRPr lang="ja-JP" altLang="en-US" sz="2400" dirty="0">
              <a:solidFill>
                <a:schemeClr val="bg1"/>
              </a:solidFill>
              <a:latin typeface="HG丸ｺﾞｼｯｸM-PRO" pitchFamily="50" charset="-128"/>
              <a:ea typeface="HG丸ｺﾞｼｯｸM-PRO" pitchFamily="50" charset="-128"/>
            </a:endParaRPr>
          </a:p>
        </p:txBody>
      </p:sp>
      <p:sp>
        <p:nvSpPr>
          <p:cNvPr id="12" name="テキスト ボックス 2"/>
          <p:cNvSpPr txBox="1">
            <a:spLocks noChangeArrowheads="1"/>
          </p:cNvSpPr>
          <p:nvPr/>
        </p:nvSpPr>
        <p:spPr bwMode="auto">
          <a:xfrm>
            <a:off x="7640468" y="89825"/>
            <a:ext cx="1107996" cy="369332"/>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資料追加</a:t>
            </a:r>
            <a:endParaRPr lang="ja-JP" altLang="en-US" dirty="0"/>
          </a:p>
        </p:txBody>
      </p:sp>
      <p:sp>
        <p:nvSpPr>
          <p:cNvPr id="13" name="テキスト ボックス 12"/>
          <p:cNvSpPr txBox="1"/>
          <p:nvPr/>
        </p:nvSpPr>
        <p:spPr>
          <a:xfrm>
            <a:off x="8790029" y="50140"/>
            <a:ext cx="282087" cy="369332"/>
          </a:xfrm>
          <a:prstGeom prst="rect">
            <a:avLst/>
          </a:prstGeom>
          <a:noFill/>
        </p:spPr>
        <p:txBody>
          <a:bodyPr wrap="square" rtlCol="0">
            <a:spAutoFit/>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134769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89" b="5530"/>
          <a:stretch/>
        </p:blipFill>
        <p:spPr bwMode="auto">
          <a:xfrm>
            <a:off x="3347863" y="700807"/>
            <a:ext cx="5696001" cy="6017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テキスト ボックス 1"/>
          <p:cNvSpPr txBox="1"/>
          <p:nvPr/>
        </p:nvSpPr>
        <p:spPr>
          <a:xfrm>
            <a:off x="90786" y="5696677"/>
            <a:ext cx="3113062" cy="1015663"/>
          </a:xfrm>
          <a:prstGeom prst="rect">
            <a:avLst/>
          </a:prstGeom>
          <a:noFill/>
          <a:ln>
            <a:solidFill>
              <a:schemeClr val="tx1"/>
            </a:solidFill>
          </a:ln>
        </p:spPr>
        <p:txBody>
          <a:bodyPr wrap="square" rtlCol="0">
            <a:spAutoFit/>
          </a:bodyPr>
          <a:lstStyle/>
          <a:p>
            <a:r>
              <a:rPr kumimoji="1" lang="ja-JP" altLang="en-US" sz="2000" dirty="0" smtClean="0"/>
              <a:t>（参考図）</a:t>
            </a:r>
            <a:endParaRPr kumimoji="1" lang="en-US" altLang="ja-JP" sz="2000" dirty="0" smtClean="0"/>
          </a:p>
          <a:p>
            <a:r>
              <a:rPr kumimoji="1" lang="ja-JP" altLang="en-US" sz="2000" dirty="0" smtClean="0"/>
              <a:t>将来交通量を</a:t>
            </a:r>
            <a:r>
              <a:rPr kumimoji="1" lang="en-US" altLang="ja-JP" sz="2000" dirty="0" smtClean="0"/>
              <a:t>8,000</a:t>
            </a:r>
            <a:r>
              <a:rPr kumimoji="1" lang="ja-JP" altLang="en-US" sz="2000" dirty="0" smtClean="0"/>
              <a:t>台</a:t>
            </a:r>
            <a:r>
              <a:rPr kumimoji="1" lang="en-US" altLang="ja-JP" sz="2000" dirty="0" smtClean="0"/>
              <a:t>/</a:t>
            </a:r>
            <a:r>
              <a:rPr kumimoji="1" lang="ja-JP" altLang="en-US" sz="2000" dirty="0" smtClean="0"/>
              <a:t>日と仮定した場合の差分図</a:t>
            </a:r>
            <a:endParaRPr kumimoji="1" lang="ja-JP" altLang="en-US" sz="2000" dirty="0"/>
          </a:p>
        </p:txBody>
      </p:sp>
      <p:sp>
        <p:nvSpPr>
          <p:cNvPr id="1024" name="テキスト ボックス 1023"/>
          <p:cNvSpPr txBox="1"/>
          <p:nvPr/>
        </p:nvSpPr>
        <p:spPr>
          <a:xfrm>
            <a:off x="3380631" y="6331346"/>
            <a:ext cx="1512168" cy="307777"/>
          </a:xfrm>
          <a:prstGeom prst="rect">
            <a:avLst/>
          </a:prstGeom>
          <a:noFill/>
        </p:spPr>
        <p:txBody>
          <a:bodyPr wrap="square" rtlCol="0">
            <a:spAutoFit/>
          </a:bodyPr>
          <a:lstStyle/>
          <a:p>
            <a:r>
              <a:rPr kumimoji="1" lang="ja-JP" altLang="en-US" sz="1400" dirty="0" smtClean="0"/>
              <a:t>単位：百台／日</a:t>
            </a:r>
            <a:endParaRPr kumimoji="1" lang="ja-JP" altLang="en-US" sz="1400" dirty="0"/>
          </a:p>
        </p:txBody>
      </p:sp>
      <p:sp>
        <p:nvSpPr>
          <p:cNvPr id="3" name="テキスト ボックス 2"/>
          <p:cNvSpPr txBox="1"/>
          <p:nvPr/>
        </p:nvSpPr>
        <p:spPr>
          <a:xfrm>
            <a:off x="-3564904" y="2416934"/>
            <a:ext cx="3199146" cy="2585323"/>
          </a:xfrm>
          <a:prstGeom prst="rect">
            <a:avLst/>
          </a:prstGeom>
          <a:noFill/>
        </p:spPr>
        <p:txBody>
          <a:bodyPr wrap="square" rtlCol="0">
            <a:spAutoFit/>
          </a:bodyPr>
          <a:lstStyle/>
          <a:p>
            <a:r>
              <a:rPr kumimoji="1" lang="en-US" altLang="ja-JP" sz="1600" dirty="0" smtClean="0"/>
              <a:t>【</a:t>
            </a:r>
            <a:r>
              <a:rPr kumimoji="1" lang="ja-JP" altLang="en-US" sz="1600" dirty="0" smtClean="0"/>
              <a:t>参考</a:t>
            </a:r>
            <a:r>
              <a:rPr kumimoji="1" lang="en-US" altLang="ja-JP" sz="1600" dirty="0" smtClean="0"/>
              <a:t>】</a:t>
            </a:r>
          </a:p>
          <a:p>
            <a:r>
              <a:rPr lang="ja-JP" altLang="en-US" sz="1600" dirty="0"/>
              <a:t>交通量推計</a:t>
            </a:r>
            <a:r>
              <a:rPr lang="ja-JP" altLang="en-US" sz="1600" dirty="0" smtClean="0"/>
              <a:t>より算出された現道の交通量は、約</a:t>
            </a:r>
            <a:r>
              <a:rPr lang="en-US" altLang="ja-JP" sz="1600" dirty="0" smtClean="0"/>
              <a:t>18,400</a:t>
            </a:r>
            <a:r>
              <a:rPr lang="ja-JP" altLang="en-US" sz="1600" dirty="0" smtClean="0"/>
              <a:t>台</a:t>
            </a:r>
            <a:r>
              <a:rPr lang="en-US" altLang="ja-JP" sz="1600" dirty="0" smtClean="0"/>
              <a:t>/</a:t>
            </a:r>
            <a:r>
              <a:rPr lang="ja-JP" altLang="en-US" sz="1600" dirty="0" smtClean="0"/>
              <a:t>日であり、交通量が約３割減少したとすると約</a:t>
            </a:r>
            <a:r>
              <a:rPr lang="en-US" altLang="ja-JP" sz="1600" dirty="0" smtClean="0"/>
              <a:t>12,900</a:t>
            </a:r>
            <a:r>
              <a:rPr lang="ja-JP" altLang="en-US" sz="1600" dirty="0" smtClean="0"/>
              <a:t>台となる。そこから府中工区を整備することで、差分図にある</a:t>
            </a:r>
            <a:r>
              <a:rPr lang="en-US" altLang="ja-JP" sz="1600" dirty="0" smtClean="0"/>
              <a:t>6200</a:t>
            </a:r>
            <a:r>
              <a:rPr lang="ja-JP" altLang="en-US" sz="1600" dirty="0" smtClean="0"/>
              <a:t>台減少したとすると、現道の将来交通量は、約</a:t>
            </a:r>
            <a:r>
              <a:rPr lang="en-US" altLang="ja-JP" sz="1600" dirty="0" smtClean="0"/>
              <a:t>6700</a:t>
            </a:r>
            <a:r>
              <a:rPr lang="ja-JP" altLang="en-US" sz="1600" dirty="0" smtClean="0"/>
              <a:t>台となり、約</a:t>
            </a:r>
            <a:r>
              <a:rPr lang="en-US" altLang="ja-JP" sz="1600" dirty="0" smtClean="0"/>
              <a:t>48</a:t>
            </a:r>
            <a:r>
              <a:rPr lang="ja-JP" altLang="en-US" sz="1600" dirty="0" smtClean="0"/>
              <a:t>％の交通量が減少することになります</a:t>
            </a:r>
            <a:r>
              <a:rPr lang="ja-JP" altLang="en-US" dirty="0" smtClean="0"/>
              <a:t>。</a:t>
            </a:r>
            <a:endParaRPr lang="en-US" altLang="ja-JP" dirty="0" smtClean="0"/>
          </a:p>
        </p:txBody>
      </p:sp>
      <p:sp>
        <p:nvSpPr>
          <p:cNvPr id="4" name="テキスト ボックス 3"/>
          <p:cNvSpPr txBox="1"/>
          <p:nvPr/>
        </p:nvSpPr>
        <p:spPr>
          <a:xfrm>
            <a:off x="132904" y="1412776"/>
            <a:ext cx="3070944" cy="1068736"/>
          </a:xfrm>
          <a:prstGeom prst="rect">
            <a:avLst/>
          </a:prstGeom>
          <a:noFill/>
          <a:ln>
            <a:solidFill>
              <a:schemeClr val="tx1"/>
            </a:solidFill>
          </a:ln>
        </p:spPr>
        <p:txBody>
          <a:bodyPr wrap="square" lIns="108000" tIns="72000" rIns="108000" bIns="72000" rtlCol="0">
            <a:spAutoFit/>
          </a:bodyPr>
          <a:lstStyle/>
          <a:p>
            <a:r>
              <a:rPr kumimoji="1" lang="ja-JP" altLang="en-US" sz="2000" dirty="0" smtClean="0"/>
              <a:t>大阪和泉泉南線の</a:t>
            </a:r>
            <a:endParaRPr kumimoji="1" lang="en-US" altLang="ja-JP" sz="2000" dirty="0" smtClean="0"/>
          </a:p>
          <a:p>
            <a:r>
              <a:rPr kumimoji="1" lang="ja-JP" altLang="en-US" sz="2000" dirty="0" smtClean="0"/>
              <a:t>将来交通量（推計値）</a:t>
            </a:r>
            <a:endParaRPr kumimoji="1" lang="en-US" altLang="ja-JP" sz="2000" dirty="0" smtClean="0"/>
          </a:p>
          <a:p>
            <a:r>
              <a:rPr lang="ja-JP" altLang="en-US" sz="2000" dirty="0" smtClean="0"/>
              <a:t>　　　約</a:t>
            </a:r>
            <a:r>
              <a:rPr lang="en-US" altLang="ja-JP" sz="2000" dirty="0" smtClean="0"/>
              <a:t>8,000</a:t>
            </a:r>
            <a:r>
              <a:rPr lang="ja-JP" altLang="en-US" sz="2000" dirty="0" smtClean="0"/>
              <a:t>台</a:t>
            </a:r>
            <a:r>
              <a:rPr lang="en-US" altLang="ja-JP" sz="2000" dirty="0" smtClean="0"/>
              <a:t>/</a:t>
            </a:r>
            <a:r>
              <a:rPr lang="ja-JP" altLang="en-US" sz="2000" dirty="0" smtClean="0"/>
              <a:t>日と仮定</a:t>
            </a:r>
            <a:endParaRPr kumimoji="1" lang="ja-JP" altLang="en-US" sz="2000" dirty="0"/>
          </a:p>
        </p:txBody>
      </p:sp>
      <p:sp>
        <p:nvSpPr>
          <p:cNvPr id="11" name="下矢印 10"/>
          <p:cNvSpPr/>
          <p:nvPr/>
        </p:nvSpPr>
        <p:spPr>
          <a:xfrm>
            <a:off x="469222" y="2671420"/>
            <a:ext cx="430370" cy="851902"/>
          </a:xfrm>
          <a:prstGeom prst="downArrow">
            <a:avLst>
              <a:gd name="adj1" fmla="val 50000"/>
              <a:gd name="adj2" fmla="val 822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71600" y="2815436"/>
            <a:ext cx="2304256" cy="707886"/>
          </a:xfrm>
          <a:prstGeom prst="rect">
            <a:avLst/>
          </a:prstGeom>
          <a:noFill/>
        </p:spPr>
        <p:txBody>
          <a:bodyPr wrap="square" rtlCol="0">
            <a:spAutoFit/>
          </a:bodyPr>
          <a:lstStyle/>
          <a:p>
            <a:r>
              <a:rPr kumimoji="1" lang="ja-JP" altLang="en-US" sz="2000" dirty="0" smtClean="0"/>
              <a:t>バイパス整備により</a:t>
            </a:r>
            <a:r>
              <a:rPr kumimoji="1" lang="en-US" altLang="ja-JP" sz="2000" b="1" dirty="0" smtClean="0">
                <a:solidFill>
                  <a:srgbClr val="FF0000"/>
                </a:solidFill>
              </a:rPr>
              <a:t>3,900</a:t>
            </a:r>
            <a:r>
              <a:rPr kumimoji="1" lang="ja-JP" altLang="en-US" sz="2000" b="1" dirty="0" smtClean="0">
                <a:solidFill>
                  <a:srgbClr val="FF0000"/>
                </a:solidFill>
              </a:rPr>
              <a:t>台</a:t>
            </a:r>
            <a:r>
              <a:rPr kumimoji="1" lang="en-US" altLang="ja-JP" sz="2000" b="1" dirty="0" smtClean="0">
                <a:solidFill>
                  <a:srgbClr val="FF0000"/>
                </a:solidFill>
              </a:rPr>
              <a:t>/</a:t>
            </a:r>
            <a:r>
              <a:rPr kumimoji="1" lang="ja-JP" altLang="en-US" sz="2000" b="1" dirty="0" smtClean="0">
                <a:solidFill>
                  <a:srgbClr val="FF0000"/>
                </a:solidFill>
              </a:rPr>
              <a:t>日減少</a:t>
            </a:r>
            <a:endParaRPr kumimoji="1" lang="ja-JP" altLang="en-US" sz="2000" b="1" dirty="0">
              <a:solidFill>
                <a:srgbClr val="FF0000"/>
              </a:solidFill>
            </a:endParaRPr>
          </a:p>
        </p:txBody>
      </p:sp>
      <p:sp>
        <p:nvSpPr>
          <p:cNvPr id="13" name="テキスト ボックス 12"/>
          <p:cNvSpPr txBox="1"/>
          <p:nvPr/>
        </p:nvSpPr>
        <p:spPr>
          <a:xfrm>
            <a:off x="107504" y="3718773"/>
            <a:ext cx="3096344" cy="760959"/>
          </a:xfrm>
          <a:prstGeom prst="rect">
            <a:avLst/>
          </a:prstGeom>
          <a:noFill/>
          <a:ln>
            <a:solidFill>
              <a:schemeClr val="tx1"/>
            </a:solidFill>
          </a:ln>
        </p:spPr>
        <p:txBody>
          <a:bodyPr wrap="square" lIns="108000" tIns="72000" rIns="108000" bIns="72000" rtlCol="0">
            <a:spAutoFit/>
          </a:bodyPr>
          <a:lstStyle/>
          <a:p>
            <a:pPr algn="ctr"/>
            <a:r>
              <a:rPr kumimoji="1" lang="ja-JP" altLang="en-US" sz="2000" dirty="0" smtClean="0"/>
              <a:t>将来交通量：約</a:t>
            </a:r>
            <a:r>
              <a:rPr kumimoji="1" lang="en-US" altLang="ja-JP" sz="2000" dirty="0" smtClean="0"/>
              <a:t>4,100</a:t>
            </a:r>
            <a:r>
              <a:rPr kumimoji="1" lang="ja-JP" altLang="en-US" sz="2000" dirty="0" smtClean="0"/>
              <a:t>台</a:t>
            </a:r>
            <a:r>
              <a:rPr kumimoji="1" lang="en-US" altLang="ja-JP" sz="2000" dirty="0" smtClean="0"/>
              <a:t>/</a:t>
            </a:r>
            <a:r>
              <a:rPr kumimoji="1" lang="ja-JP" altLang="en-US" sz="2000" dirty="0" smtClean="0"/>
              <a:t>日</a:t>
            </a:r>
            <a:endParaRPr kumimoji="1" lang="en-US" altLang="ja-JP" sz="2000" dirty="0" smtClean="0"/>
          </a:p>
          <a:p>
            <a:pPr algn="ctr"/>
            <a:r>
              <a:rPr lang="ja-JP" altLang="en-US" sz="2000" dirty="0" smtClean="0"/>
              <a:t>（</a:t>
            </a:r>
            <a:r>
              <a:rPr lang="ja-JP" altLang="en-US" sz="2000" b="1" dirty="0" smtClean="0">
                <a:solidFill>
                  <a:srgbClr val="FF0000"/>
                </a:solidFill>
              </a:rPr>
              <a:t>約</a:t>
            </a:r>
            <a:r>
              <a:rPr lang="en-US" altLang="ja-JP" sz="2000" b="1" dirty="0" smtClean="0">
                <a:solidFill>
                  <a:srgbClr val="FF0000"/>
                </a:solidFill>
              </a:rPr>
              <a:t>49</a:t>
            </a:r>
            <a:r>
              <a:rPr lang="ja-JP" altLang="en-US" sz="2000" b="1" dirty="0" smtClean="0">
                <a:solidFill>
                  <a:srgbClr val="FF0000"/>
                </a:solidFill>
              </a:rPr>
              <a:t>％</a:t>
            </a:r>
            <a:r>
              <a:rPr lang="ja-JP" altLang="en-US" sz="2000" dirty="0" smtClean="0"/>
              <a:t>の交通量減）</a:t>
            </a:r>
            <a:endParaRPr kumimoji="1" lang="ja-JP" altLang="en-US" sz="2000" dirty="0"/>
          </a:p>
        </p:txBody>
      </p:sp>
      <p:sp>
        <p:nvSpPr>
          <p:cNvPr id="14" name="Text Box 4"/>
          <p:cNvSpPr txBox="1">
            <a:spLocks noChangeArrowheads="1"/>
          </p:cNvSpPr>
          <p:nvPr/>
        </p:nvSpPr>
        <p:spPr bwMode="auto">
          <a:xfrm>
            <a:off x="35496" y="87015"/>
            <a:ext cx="5184775"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③　費用便益分析等の効率性　</a:t>
            </a:r>
            <a:r>
              <a:rPr lang="ja-JP" altLang="en-US" sz="2400" dirty="0" smtClean="0">
                <a:solidFill>
                  <a:schemeClr val="bg1"/>
                </a:solidFill>
              </a:rPr>
              <a:t> </a:t>
            </a:r>
            <a:endParaRPr lang="ja-JP" altLang="en-US" sz="2400" dirty="0">
              <a:solidFill>
                <a:schemeClr val="bg1"/>
              </a:solidFill>
            </a:endParaRPr>
          </a:p>
        </p:txBody>
      </p:sp>
      <p:sp>
        <p:nvSpPr>
          <p:cNvPr id="15" name="テキスト ボックス 2"/>
          <p:cNvSpPr txBox="1">
            <a:spLocks noChangeArrowheads="1"/>
          </p:cNvSpPr>
          <p:nvPr/>
        </p:nvSpPr>
        <p:spPr bwMode="auto">
          <a:xfrm>
            <a:off x="7596336" y="89825"/>
            <a:ext cx="1107996" cy="369332"/>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資料追加</a:t>
            </a:r>
            <a:endParaRPr lang="ja-JP" altLang="en-US" dirty="0"/>
          </a:p>
        </p:txBody>
      </p:sp>
      <p:sp>
        <p:nvSpPr>
          <p:cNvPr id="12" name="テキスト ボックス 11"/>
          <p:cNvSpPr txBox="1"/>
          <p:nvPr/>
        </p:nvSpPr>
        <p:spPr>
          <a:xfrm>
            <a:off x="8790029" y="50140"/>
            <a:ext cx="282087" cy="369332"/>
          </a:xfrm>
          <a:prstGeom prst="rect">
            <a:avLst/>
          </a:prstGeom>
          <a:noFill/>
        </p:spPr>
        <p:txBody>
          <a:bodyPr wrap="square" rtlCol="0">
            <a:spAutoFit/>
          </a:bodyPr>
          <a:lstStyle/>
          <a:p>
            <a:r>
              <a:rPr lang="en-US" altLang="ja-JP" dirty="0"/>
              <a:t>5</a:t>
            </a:r>
            <a:endParaRPr kumimoji="1" lang="ja-JP" altLang="en-US" dirty="0"/>
          </a:p>
        </p:txBody>
      </p:sp>
      <p:sp>
        <p:nvSpPr>
          <p:cNvPr id="6" name="テキスト ボックス 5"/>
          <p:cNvSpPr txBox="1"/>
          <p:nvPr/>
        </p:nvSpPr>
        <p:spPr>
          <a:xfrm>
            <a:off x="35496" y="764704"/>
            <a:ext cx="1702792" cy="400110"/>
          </a:xfrm>
          <a:prstGeom prst="rect">
            <a:avLst/>
          </a:prstGeom>
          <a:noFill/>
        </p:spPr>
        <p:txBody>
          <a:bodyPr wrap="square" rtlCol="0">
            <a:spAutoFit/>
          </a:bodyPr>
          <a:lstStyle/>
          <a:p>
            <a:r>
              <a:rPr kumimoji="1" lang="en-US" altLang="ja-JP" sz="2000" dirty="0" smtClean="0"/>
              <a:t>【</a:t>
            </a:r>
            <a:r>
              <a:rPr kumimoji="1" lang="ja-JP" altLang="en-US" sz="2000" dirty="0" smtClean="0"/>
              <a:t>参　考</a:t>
            </a:r>
            <a:r>
              <a:rPr kumimoji="1" lang="en-US" altLang="ja-JP" sz="2000" dirty="0" smtClean="0"/>
              <a:t>】</a:t>
            </a:r>
            <a:endParaRPr kumimoji="1" lang="ja-JP" altLang="en-US" sz="2000" dirty="0"/>
          </a:p>
        </p:txBody>
      </p:sp>
    </p:spTree>
    <p:extLst>
      <p:ext uri="{BB962C8B-B14F-4D97-AF65-F5344CB8AC3E}">
        <p14:creationId xmlns:p14="http://schemas.microsoft.com/office/powerpoint/2010/main" val="208203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323915" y="549275"/>
            <a:ext cx="40575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HGSｺﾞｼｯｸM" pitchFamily="50" charset="-128"/>
                <a:ea typeface="HGSｺﾞｼｯｸM" pitchFamily="50" charset="-128"/>
              </a:rPr>
              <a:t>■</a:t>
            </a:r>
            <a:r>
              <a:rPr lang="ja-JP" altLang="en-US" sz="2000" b="1" dirty="0">
                <a:latin typeface="Arial" charset="0"/>
              </a:rPr>
              <a:t>事業の投資効果（費用便益分析</a:t>
            </a:r>
            <a:r>
              <a:rPr lang="ja-JP" altLang="en-US" sz="2000" b="1" dirty="0" smtClean="0">
                <a:latin typeface="Arial" charset="0"/>
              </a:rPr>
              <a:t>）</a:t>
            </a:r>
            <a:endParaRPr lang="ja-JP" altLang="en-US" sz="2000" b="1" dirty="0">
              <a:latin typeface="Arial" charset="0"/>
            </a:endParaRPr>
          </a:p>
        </p:txBody>
      </p:sp>
      <p:sp>
        <p:nvSpPr>
          <p:cNvPr id="6" name="正方形/長方形 5"/>
          <p:cNvSpPr/>
          <p:nvPr/>
        </p:nvSpPr>
        <p:spPr>
          <a:xfrm>
            <a:off x="300038" y="981075"/>
            <a:ext cx="8737600" cy="646113"/>
          </a:xfrm>
          <a:prstGeom prst="rect">
            <a:avLst/>
          </a:prstGeom>
          <a:ln>
            <a:solidFill>
              <a:schemeClr val="tx2">
                <a:lumMod val="50000"/>
              </a:schemeClr>
            </a:solidFill>
          </a:ln>
        </p:spPr>
        <p:txBody>
          <a:bodyPr>
            <a:spAutoFit/>
          </a:bodyPr>
          <a:lstStyle/>
          <a:p>
            <a:pPr>
              <a:defRPr/>
            </a:pPr>
            <a:r>
              <a:rPr lang="ja-JP" altLang="en-US" dirty="0">
                <a:solidFill>
                  <a:schemeClr val="tx1"/>
                </a:solidFill>
                <a:ea typeface="ＭＳ Ｐゴシック" charset="-128"/>
              </a:rPr>
              <a:t>＜便益＞　走行時間短縮、走行経費減少、交通事故減少</a:t>
            </a:r>
          </a:p>
          <a:p>
            <a:pPr>
              <a:defRPr/>
            </a:pPr>
            <a:r>
              <a:rPr lang="ja-JP" altLang="en-US" dirty="0">
                <a:solidFill>
                  <a:schemeClr val="tx1"/>
                </a:solidFill>
                <a:ea typeface="ＭＳ Ｐゴシック" charset="-128"/>
              </a:rPr>
              <a:t>＜費用＞　道路整備に係る事業費、維持管理費</a:t>
            </a:r>
          </a:p>
        </p:txBody>
      </p:sp>
      <p:sp>
        <p:nvSpPr>
          <p:cNvPr id="7" name="テキスト ボックス 6"/>
          <p:cNvSpPr txBox="1">
            <a:spLocks noChangeArrowheads="1"/>
          </p:cNvSpPr>
          <p:nvPr/>
        </p:nvSpPr>
        <p:spPr bwMode="auto">
          <a:xfrm>
            <a:off x="404813" y="1703388"/>
            <a:ext cx="38798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3000"/>
              </a:lnSpc>
              <a:spcBef>
                <a:spcPct val="0"/>
              </a:spcBef>
              <a:buFontTx/>
              <a:buNone/>
            </a:pPr>
            <a:r>
              <a:rPr lang="ja-JP" altLang="en-US" sz="2400" dirty="0">
                <a:latin typeface="ＭＳ Ｐゴシック" pitchFamily="50" charset="-128"/>
              </a:rPr>
              <a:t>◆費用便益比</a:t>
            </a:r>
            <a:r>
              <a:rPr lang="ja-JP" altLang="en-US" sz="2000" dirty="0">
                <a:latin typeface="ＭＳ Ｐゴシック" pitchFamily="50" charset="-128"/>
              </a:rPr>
              <a:t>　</a:t>
            </a:r>
            <a:endParaRPr lang="en-US" altLang="ja-JP" sz="2000" dirty="0">
              <a:latin typeface="ＭＳ Ｐゴシック" pitchFamily="50" charset="-128"/>
            </a:endParaRPr>
          </a:p>
          <a:p>
            <a:pPr eaLnBrk="1" hangingPunct="1">
              <a:lnSpc>
                <a:spcPts val="3000"/>
              </a:lnSpc>
              <a:spcBef>
                <a:spcPct val="0"/>
              </a:spcBef>
              <a:buFont typeface="Arial" charset="0"/>
              <a:buNone/>
            </a:pPr>
            <a:r>
              <a:rPr lang="ja-JP" altLang="en-US" sz="2000" dirty="0">
                <a:latin typeface="ＭＳ Ｐゴシック" pitchFamily="50" charset="-128"/>
              </a:rPr>
              <a:t>　　</a:t>
            </a:r>
            <a:r>
              <a:rPr lang="en-US" altLang="ja-JP" sz="2400" dirty="0">
                <a:latin typeface="ＭＳ Ｐゴシック" pitchFamily="50" charset="-128"/>
              </a:rPr>
              <a:t>B/C </a:t>
            </a:r>
            <a:r>
              <a:rPr lang="ja-JP" altLang="en-US" sz="2400" dirty="0" smtClean="0">
                <a:latin typeface="ＭＳ Ｐゴシック" pitchFamily="50" charset="-128"/>
              </a:rPr>
              <a:t>＝</a:t>
            </a:r>
            <a:r>
              <a:rPr lang="en-US" altLang="ja-JP" sz="2400" dirty="0" smtClean="0">
                <a:latin typeface="ＭＳ Ｐゴシック" pitchFamily="50" charset="-128"/>
              </a:rPr>
              <a:t> </a:t>
            </a:r>
            <a:r>
              <a:rPr lang="ja-JP" altLang="en-US" sz="2400" dirty="0" smtClean="0">
                <a:latin typeface="ＭＳ Ｐゴシック" pitchFamily="50" charset="-128"/>
              </a:rPr>
              <a:t>７．８３</a:t>
            </a:r>
            <a:endParaRPr lang="en-US" altLang="ja-JP" sz="2400" dirty="0">
              <a:latin typeface="ＭＳ Ｐゴシック" pitchFamily="50" charset="-128"/>
            </a:endParaRPr>
          </a:p>
        </p:txBody>
      </p:sp>
      <p:sp>
        <p:nvSpPr>
          <p:cNvPr id="8" name="正方形/長方形 7"/>
          <p:cNvSpPr/>
          <p:nvPr/>
        </p:nvSpPr>
        <p:spPr>
          <a:xfrm>
            <a:off x="4356100" y="1979255"/>
            <a:ext cx="4681538" cy="2169825"/>
          </a:xfrm>
          <a:prstGeom prst="rect">
            <a:avLst/>
          </a:prstGeom>
          <a:ln>
            <a:solidFill>
              <a:schemeClr val="tx2">
                <a:lumMod val="50000"/>
              </a:schemeClr>
            </a:solidFill>
          </a:ln>
        </p:spPr>
        <p:txBody>
          <a:bodyPr>
            <a:spAutoFit/>
          </a:bodyPr>
          <a:lstStyle/>
          <a:p>
            <a:pPr>
              <a:lnSpc>
                <a:spcPct val="150000"/>
              </a:lnSpc>
              <a:tabLst>
                <a:tab pos="1968500" algn="l"/>
              </a:tabLst>
              <a:defRPr/>
            </a:pPr>
            <a:r>
              <a:rPr lang="ja-JP" altLang="en-US" b="1" dirty="0">
                <a:solidFill>
                  <a:schemeClr val="tx1"/>
                </a:solidFill>
                <a:latin typeface="+mj-ea"/>
                <a:ea typeface="ＭＳ Ｐゴシック" charset="-128"/>
              </a:rPr>
              <a:t>○算出条件等</a:t>
            </a:r>
          </a:p>
          <a:p>
            <a:pPr>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使用</a:t>
            </a:r>
            <a:r>
              <a:rPr lang="ja-JP" altLang="en-US" dirty="0">
                <a:solidFill>
                  <a:schemeClr val="tx1"/>
                </a:solidFill>
                <a:latin typeface="+mj-ea"/>
                <a:ea typeface="+mj-ea"/>
              </a:rPr>
              <a:t>マニュアル</a:t>
            </a:r>
            <a:r>
              <a:rPr lang="en-US" altLang="ja-JP" dirty="0">
                <a:solidFill>
                  <a:schemeClr val="tx1"/>
                </a:solidFill>
                <a:latin typeface="+mj-ea"/>
                <a:ea typeface="+mj-ea"/>
              </a:rPr>
              <a:t>	</a:t>
            </a:r>
            <a:r>
              <a:rPr lang="ja-JP" altLang="en-US" dirty="0">
                <a:solidFill>
                  <a:schemeClr val="tx1"/>
                </a:solidFill>
                <a:latin typeface="+mj-ea"/>
                <a:ea typeface="+mj-ea"/>
              </a:rPr>
              <a:t>：費用便益分析マニュアル</a:t>
            </a:r>
          </a:p>
          <a:p>
            <a:pPr algn="r">
              <a:lnSpc>
                <a:spcPct val="150000"/>
              </a:lnSpc>
              <a:tabLst>
                <a:tab pos="1968500" algn="l"/>
              </a:tabLst>
              <a:defRPr/>
            </a:pPr>
            <a:r>
              <a:rPr lang="ja-JP" altLang="en-US" dirty="0">
                <a:solidFill>
                  <a:schemeClr val="tx1"/>
                </a:solidFill>
                <a:latin typeface="+mn-ea"/>
              </a:rPr>
              <a:t>　　　　　</a:t>
            </a:r>
            <a:r>
              <a:rPr lang="en-US" altLang="zh-CN" dirty="0">
                <a:solidFill>
                  <a:schemeClr val="tx1"/>
                </a:solidFill>
                <a:latin typeface="+mn-ea"/>
              </a:rPr>
              <a:t> </a:t>
            </a:r>
            <a:r>
              <a:rPr lang="zh-CN" altLang="en-US" dirty="0">
                <a:solidFill>
                  <a:schemeClr val="tx1"/>
                </a:solidFill>
                <a:latin typeface="ＭＳ Ｐゴシック" panose="020B0600070205080204" pitchFamily="50" charset="-128"/>
                <a:ea typeface="ＭＳ Ｐゴシック" panose="020B0600070205080204" pitchFamily="50" charset="-128"/>
              </a:rPr>
              <a:t>（国土交通省</a:t>
            </a:r>
            <a:r>
              <a:rPr lang="zh-CN" altLang="en-US" dirty="0" smtClean="0">
                <a:solidFill>
                  <a:schemeClr val="tx1"/>
                </a:solidFill>
                <a:latin typeface="ＭＳ Ｐゴシック" panose="020B0600070205080204" pitchFamily="50" charset="-128"/>
                <a:ea typeface="ＭＳ Ｐゴシック" panose="020B0600070205080204" pitchFamily="50" charset="-128"/>
              </a:rPr>
              <a:t>平成</a:t>
            </a:r>
            <a:r>
              <a:rPr lang="en-US" altLang="ja-JP" dirty="0" smtClean="0">
                <a:solidFill>
                  <a:schemeClr val="tx1"/>
                </a:solidFill>
                <a:latin typeface="ＭＳ Ｐゴシック" panose="020B0600070205080204" pitchFamily="50" charset="-128"/>
                <a:ea typeface="ＭＳ Ｐゴシック" panose="020B0600070205080204" pitchFamily="50" charset="-128"/>
              </a:rPr>
              <a:t>2</a:t>
            </a:r>
            <a:r>
              <a:rPr lang="en-US" altLang="zh-CN" dirty="0" smtClean="0">
                <a:solidFill>
                  <a:schemeClr val="tx1"/>
                </a:solidFill>
                <a:latin typeface="ＭＳ Ｐゴシック" panose="020B0600070205080204" pitchFamily="50" charset="-128"/>
                <a:ea typeface="ＭＳ Ｐゴシック" panose="020B0600070205080204" pitchFamily="50" charset="-128"/>
              </a:rPr>
              <a:t>0</a:t>
            </a:r>
            <a:r>
              <a:rPr lang="zh-CN" altLang="en-US" dirty="0" smtClean="0">
                <a:solidFill>
                  <a:schemeClr val="tx1"/>
                </a:solidFill>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11</a:t>
            </a:r>
            <a:r>
              <a:rPr lang="zh-CN" altLang="en-US" dirty="0" smtClean="0">
                <a:solidFill>
                  <a:schemeClr val="tx1"/>
                </a:solidFill>
                <a:latin typeface="ＭＳ Ｐゴシック" panose="020B0600070205080204" pitchFamily="50" charset="-128"/>
                <a:ea typeface="ＭＳ Ｐゴシック" panose="020B0600070205080204" pitchFamily="50" charset="-128"/>
              </a:rPr>
              <a:t>月</a:t>
            </a:r>
            <a:r>
              <a:rPr lang="zh-CN" altLang="en-US" dirty="0">
                <a:solidFill>
                  <a:schemeClr val="tx1"/>
                </a:solidFill>
                <a:latin typeface="ＭＳ Ｐゴシック" panose="020B0600070205080204" pitchFamily="50" charset="-128"/>
                <a:ea typeface="ＭＳ Ｐゴシック" panose="020B0600070205080204" pitchFamily="50" charset="-128"/>
              </a:rPr>
              <a:t>）</a:t>
            </a:r>
          </a:p>
          <a:p>
            <a:pPr>
              <a:lnSpc>
                <a:spcPct val="150000"/>
              </a:lnSpc>
              <a:tabLst>
                <a:tab pos="1968500" algn="l"/>
              </a:tabLst>
              <a:defRPr/>
            </a:pPr>
            <a:r>
              <a:rPr lang="zh-TW" altLang="en-US" dirty="0">
                <a:solidFill>
                  <a:schemeClr val="tx1"/>
                </a:solidFill>
                <a:latin typeface="ＭＳ Ｐゴシック" panose="020B0600070205080204" pitchFamily="50" charset="-128"/>
                <a:ea typeface="ＭＳ Ｐゴシック" panose="020B0600070205080204" pitchFamily="50" charset="-128"/>
              </a:rPr>
              <a:t>基準年</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zh-TW" altLang="en-US" dirty="0">
                <a:solidFill>
                  <a:schemeClr val="tx1"/>
                </a:solidFill>
                <a:latin typeface="ＭＳ Ｐゴシック" panose="020B0600070205080204" pitchFamily="50" charset="-128"/>
                <a:ea typeface="ＭＳ Ｐゴシック" panose="020B0600070205080204" pitchFamily="50" charset="-128"/>
              </a:rPr>
              <a:t>：平成</a:t>
            </a:r>
            <a:r>
              <a:rPr lang="en-US" altLang="ja-JP" dirty="0">
                <a:solidFill>
                  <a:schemeClr val="tx1"/>
                </a:solidFill>
                <a:latin typeface="ＭＳ Ｐゴシック" panose="020B0600070205080204" pitchFamily="50" charset="-128"/>
                <a:ea typeface="ＭＳ Ｐゴシック" panose="020B0600070205080204" pitchFamily="50" charset="-128"/>
              </a:rPr>
              <a:t>30</a:t>
            </a:r>
            <a:r>
              <a:rPr lang="zh-TW" altLang="en-US" dirty="0">
                <a:solidFill>
                  <a:schemeClr val="tx1"/>
                </a:solidFill>
                <a:latin typeface="ＭＳ Ｐゴシック" panose="020B0600070205080204" pitchFamily="50" charset="-128"/>
                <a:ea typeface="ＭＳ Ｐゴシック" panose="020B0600070205080204" pitchFamily="50" charset="-128"/>
              </a:rPr>
              <a:t>年度</a:t>
            </a:r>
          </a:p>
          <a:p>
            <a:pPr>
              <a:lnSpc>
                <a:spcPct val="150000"/>
              </a:lnSpc>
              <a:tabLst>
                <a:tab pos="1968500" algn="l"/>
              </a:tabLst>
              <a:defRPr/>
            </a:pPr>
            <a:r>
              <a:rPr lang="zh-TW" altLang="en-US" dirty="0" smtClean="0">
                <a:solidFill>
                  <a:schemeClr val="tx1"/>
                </a:solidFill>
                <a:latin typeface="ＭＳ Ｐゴシック" panose="020B0600070205080204" pitchFamily="50" charset="-128"/>
                <a:ea typeface="ＭＳ Ｐゴシック" panose="020B0600070205080204" pitchFamily="50" charset="-128"/>
              </a:rPr>
              <a:t>交通量</a:t>
            </a:r>
            <a:r>
              <a:rPr lang="zh-TW" altLang="en-US" dirty="0">
                <a:solidFill>
                  <a:schemeClr val="tx1"/>
                </a:solidFill>
                <a:latin typeface="ＭＳ Ｐゴシック" panose="020B0600070205080204" pitchFamily="50" charset="-128"/>
                <a:ea typeface="ＭＳ Ｐゴシック" panose="020B0600070205080204" pitchFamily="50" charset="-128"/>
              </a:rPr>
              <a:t>推計時点</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zh-TW" altLang="en-US"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mn-ea"/>
              </a:rPr>
              <a:t>平成</a:t>
            </a:r>
            <a:r>
              <a:rPr lang="en-US" altLang="ja-JP" dirty="0">
                <a:solidFill>
                  <a:schemeClr val="tx1"/>
                </a:solidFill>
                <a:latin typeface="+mn-ea"/>
              </a:rPr>
              <a:t>42</a:t>
            </a:r>
            <a:r>
              <a:rPr lang="ja-JP" altLang="en-US" dirty="0" smtClean="0">
                <a:solidFill>
                  <a:schemeClr val="tx1"/>
                </a:solidFill>
                <a:latin typeface="+mn-ea"/>
              </a:rPr>
              <a:t>年度</a:t>
            </a:r>
            <a:endParaRPr lang="en-US" altLang="ja-JP" dirty="0">
              <a:solidFill>
                <a:schemeClr val="tx1"/>
              </a:solidFill>
              <a:latin typeface="+mn-ea"/>
            </a:endParaRPr>
          </a:p>
        </p:txBody>
      </p:sp>
      <p:sp>
        <p:nvSpPr>
          <p:cNvPr id="9" name="下矢印 8"/>
          <p:cNvSpPr/>
          <p:nvPr/>
        </p:nvSpPr>
        <p:spPr>
          <a:xfrm>
            <a:off x="827584" y="2671429"/>
            <a:ext cx="576064" cy="1189619"/>
          </a:xfrm>
          <a:prstGeom prst="downArrow">
            <a:avLst>
              <a:gd name="adj1" fmla="val 50000"/>
              <a:gd name="adj2" fmla="val 67921"/>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75657" y="2492896"/>
            <a:ext cx="2809006" cy="1508105"/>
          </a:xfrm>
          <a:prstGeom prst="rect">
            <a:avLst/>
          </a:prstGeom>
          <a:noFill/>
        </p:spPr>
        <p:txBody>
          <a:bodyPr wrap="square" rtlCol="0">
            <a:spAutoFit/>
          </a:bodyPr>
          <a:lstStyle/>
          <a:p>
            <a:r>
              <a:rPr kumimoji="1" lang="ja-JP" altLang="en-US" dirty="0" smtClean="0"/>
              <a:t>将来交通量を</a:t>
            </a:r>
            <a:r>
              <a:rPr kumimoji="1" lang="en-US" altLang="ja-JP" dirty="0" smtClean="0"/>
              <a:t>8,000</a:t>
            </a:r>
            <a:r>
              <a:rPr kumimoji="1" lang="ja-JP" altLang="en-US" dirty="0" smtClean="0"/>
              <a:t>台</a:t>
            </a:r>
            <a:r>
              <a:rPr kumimoji="1" lang="en-US" altLang="ja-JP" dirty="0" smtClean="0"/>
              <a:t>/</a:t>
            </a:r>
            <a:r>
              <a:rPr kumimoji="1" lang="ja-JP" altLang="en-US" dirty="0" smtClean="0"/>
              <a:t>日と仮定した単純試算</a:t>
            </a:r>
            <a:endParaRPr kumimoji="1" lang="en-US" altLang="ja-JP" dirty="0" smtClean="0"/>
          </a:p>
          <a:p>
            <a:r>
              <a:rPr lang="ja-JP" altLang="en-US" sz="2000" dirty="0"/>
              <a:t>　</a:t>
            </a:r>
            <a:r>
              <a:rPr lang="ja-JP" altLang="en-US" dirty="0" smtClean="0"/>
              <a:t>総便益　１５８．１</a:t>
            </a:r>
            <a:r>
              <a:rPr lang="ja-JP" altLang="en-US" dirty="0" smtClean="0">
                <a:latin typeface="HG丸ｺﾞｼｯｸM-PRO" panose="020F0600000000000000" pitchFamily="50" charset="-128"/>
                <a:ea typeface="HG丸ｺﾞｼｯｸM-PRO" panose="020F0600000000000000" pitchFamily="50" charset="-128"/>
              </a:rPr>
              <a:t>億円</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ＭＳ Ｐゴシック" panose="020B0600070205080204" pitchFamily="50" charset="-128"/>
                <a:ea typeface="ＭＳ Ｐゴシック" panose="020B0600070205080204" pitchFamily="50" charset="-128"/>
              </a:rPr>
              <a:t>　　　　　　（３６０．２億円）</a:t>
            </a:r>
            <a:endParaRPr lang="en-US" altLang="ja-JP" dirty="0" smtClean="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総費用　　４６．０億円</a:t>
            </a:r>
            <a:endParaRPr kumimoji="1" lang="ja-JP" altLang="en-US" sz="2000" dirty="0"/>
          </a:p>
        </p:txBody>
      </p:sp>
      <p:sp>
        <p:nvSpPr>
          <p:cNvPr id="11" name="テキスト ボックス 10"/>
          <p:cNvSpPr txBox="1">
            <a:spLocks noChangeArrowheads="1"/>
          </p:cNvSpPr>
          <p:nvPr/>
        </p:nvSpPr>
        <p:spPr bwMode="auto">
          <a:xfrm>
            <a:off x="422757" y="4004301"/>
            <a:ext cx="38798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3000"/>
              </a:lnSpc>
              <a:spcBef>
                <a:spcPct val="0"/>
              </a:spcBef>
              <a:buFont typeface="Arial" charset="0"/>
              <a:buNone/>
            </a:pPr>
            <a:r>
              <a:rPr lang="ja-JP" altLang="en-US" sz="2000" dirty="0">
                <a:latin typeface="ＭＳ Ｐゴシック" pitchFamily="50" charset="-128"/>
              </a:rPr>
              <a:t>　</a:t>
            </a:r>
            <a:r>
              <a:rPr lang="ja-JP" altLang="en-US" sz="2400" dirty="0">
                <a:latin typeface="ＭＳ Ｐゴシック" pitchFamily="50" charset="-128"/>
              </a:rPr>
              <a:t>　</a:t>
            </a:r>
            <a:r>
              <a:rPr lang="en-US" altLang="ja-JP" sz="2400" b="1" dirty="0">
                <a:solidFill>
                  <a:srgbClr val="FF0000"/>
                </a:solidFill>
                <a:latin typeface="ＭＳ Ｐゴシック" pitchFamily="50" charset="-128"/>
              </a:rPr>
              <a:t>B/C </a:t>
            </a:r>
            <a:r>
              <a:rPr lang="ja-JP" altLang="en-US" sz="2400" b="1" dirty="0" smtClean="0">
                <a:solidFill>
                  <a:srgbClr val="FF0000"/>
                </a:solidFill>
                <a:latin typeface="ＭＳ Ｐゴシック" pitchFamily="50" charset="-128"/>
              </a:rPr>
              <a:t>＝</a:t>
            </a:r>
            <a:r>
              <a:rPr lang="en-US" altLang="ja-JP" sz="2400" b="1" dirty="0" smtClean="0">
                <a:solidFill>
                  <a:srgbClr val="FF0000"/>
                </a:solidFill>
                <a:latin typeface="ＭＳ Ｐゴシック" pitchFamily="50" charset="-128"/>
              </a:rPr>
              <a:t> </a:t>
            </a:r>
            <a:r>
              <a:rPr lang="ja-JP" altLang="en-US" sz="2400" b="1" dirty="0" smtClean="0">
                <a:solidFill>
                  <a:srgbClr val="FF0000"/>
                </a:solidFill>
                <a:latin typeface="ＭＳ Ｐゴシック" pitchFamily="50" charset="-128"/>
              </a:rPr>
              <a:t>３．４４</a:t>
            </a:r>
            <a:endParaRPr lang="en-US" altLang="ja-JP" sz="2400" b="1" dirty="0">
              <a:solidFill>
                <a:srgbClr val="FF0000"/>
              </a:solidFill>
              <a:latin typeface="ＭＳ Ｐゴシック" pitchFamily="50" charset="-128"/>
            </a:endParaRPr>
          </a:p>
        </p:txBody>
      </p:sp>
      <p:sp>
        <p:nvSpPr>
          <p:cNvPr id="12" name="Text Box 4"/>
          <p:cNvSpPr txBox="1">
            <a:spLocks noChangeArrowheads="1"/>
          </p:cNvSpPr>
          <p:nvPr/>
        </p:nvSpPr>
        <p:spPr bwMode="auto">
          <a:xfrm>
            <a:off x="298698" y="4437112"/>
            <a:ext cx="4633342" cy="461665"/>
          </a:xfrm>
          <a:prstGeom prst="rect">
            <a:avLst/>
          </a:prstGeom>
          <a:noFill/>
          <a:ln w="19050">
            <a:noFill/>
            <a:miter lim="800000"/>
            <a:headEnd/>
            <a:tailEnd/>
          </a:ln>
          <a:effectLs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b="1" u="dbl" dirty="0" smtClean="0">
                <a:solidFill>
                  <a:srgbClr val="0000FF"/>
                </a:solidFill>
                <a:latin typeface="HG丸ｺﾞｼｯｸM-PRO" pitchFamily="50" charset="-128"/>
                <a:ea typeface="HG丸ｺﾞｼｯｸM-PRO" pitchFamily="50" charset="-128"/>
              </a:rPr>
              <a:t>大阪岸和田南海線整備の目的</a:t>
            </a:r>
            <a:endParaRPr lang="ja-JP" altLang="en-US" sz="2400" b="1" u="dbl" dirty="0">
              <a:solidFill>
                <a:srgbClr val="0000FF"/>
              </a:solidFill>
              <a:latin typeface="HG丸ｺﾞｼｯｸM-PRO" pitchFamily="50" charset="-128"/>
              <a:ea typeface="HG丸ｺﾞｼｯｸM-PRO" pitchFamily="50" charset="-128"/>
            </a:endParaRPr>
          </a:p>
        </p:txBody>
      </p:sp>
      <p:sp>
        <p:nvSpPr>
          <p:cNvPr id="13" name="正方形/長方形 12"/>
          <p:cNvSpPr/>
          <p:nvPr/>
        </p:nvSpPr>
        <p:spPr>
          <a:xfrm>
            <a:off x="323528" y="5013176"/>
            <a:ext cx="8737600" cy="1631216"/>
          </a:xfrm>
          <a:prstGeom prst="rect">
            <a:avLst/>
          </a:prstGeom>
          <a:ln>
            <a:solidFill>
              <a:schemeClr val="tx2">
                <a:lumMod val="50000"/>
              </a:schemeClr>
            </a:solidFill>
          </a:ln>
        </p:spPr>
        <p:txBody>
          <a:bodyPr>
            <a:spAutoFit/>
          </a:bodyPr>
          <a:lstStyle/>
          <a:p>
            <a:pPr>
              <a:defRPr/>
            </a:pPr>
            <a:r>
              <a:rPr lang="en-US" altLang="ja-JP" sz="2000" dirty="0" smtClean="0">
                <a:latin typeface="+mn-ea"/>
              </a:rPr>
              <a:t>【</a:t>
            </a:r>
            <a:r>
              <a:rPr lang="ja-JP" altLang="en-US" sz="2000" dirty="0" smtClean="0">
                <a:latin typeface="+mn-ea"/>
              </a:rPr>
              <a:t>安全・安心</a:t>
            </a:r>
            <a:r>
              <a:rPr lang="en-US" altLang="ja-JP" sz="2000" dirty="0" smtClean="0">
                <a:latin typeface="+mn-ea"/>
              </a:rPr>
              <a:t>】</a:t>
            </a:r>
          </a:p>
          <a:p>
            <a:pPr>
              <a:defRPr/>
            </a:pPr>
            <a:r>
              <a:rPr lang="ja-JP" altLang="en-US" sz="2000" dirty="0">
                <a:latin typeface="+mn-ea"/>
              </a:rPr>
              <a:t>・バイパス整備により、現道の狭隘区間における交通量が減少する</a:t>
            </a:r>
            <a:endParaRPr lang="en-US" altLang="ja-JP" sz="2000">
              <a:latin typeface="+mn-ea"/>
            </a:endParaRPr>
          </a:p>
          <a:p>
            <a:pPr>
              <a:defRPr/>
            </a:pPr>
            <a:endParaRPr lang="en-US" altLang="ja-JP" sz="2000" dirty="0" smtClean="0">
              <a:latin typeface="+mn-ea"/>
            </a:endParaRPr>
          </a:p>
          <a:p>
            <a:pPr>
              <a:defRPr/>
            </a:pPr>
            <a:r>
              <a:rPr lang="ja-JP" altLang="en-US" sz="2000" dirty="0" smtClean="0">
                <a:latin typeface="+mn-ea"/>
              </a:rPr>
              <a:t>・</a:t>
            </a:r>
            <a:r>
              <a:rPr lang="ja-JP" altLang="en-US" sz="2000" dirty="0">
                <a:latin typeface="+mn-ea"/>
              </a:rPr>
              <a:t>本路線の整備完成後は、</a:t>
            </a:r>
            <a:r>
              <a:rPr lang="ja-JP" altLang="en-US" sz="2000" b="1" dirty="0">
                <a:solidFill>
                  <a:srgbClr val="FF0000"/>
                </a:solidFill>
                <a:latin typeface="+mn-ea"/>
              </a:rPr>
              <a:t>広域緊急交通路</a:t>
            </a:r>
            <a:r>
              <a:rPr lang="ja-JP" altLang="en-US" sz="2000" dirty="0">
                <a:latin typeface="+mn-ea"/>
              </a:rPr>
              <a:t>に指定される</a:t>
            </a:r>
            <a:r>
              <a:rPr lang="ja-JP" altLang="en-US" sz="2000" dirty="0" smtClean="0">
                <a:latin typeface="+mn-ea"/>
              </a:rPr>
              <a:t>予定であり、</a:t>
            </a:r>
            <a:endParaRPr lang="en-US" altLang="ja-JP" sz="2000" dirty="0" smtClean="0">
              <a:latin typeface="+mn-ea"/>
            </a:endParaRPr>
          </a:p>
          <a:p>
            <a:pPr>
              <a:defRPr/>
            </a:pPr>
            <a:r>
              <a:rPr lang="ja-JP" altLang="en-US" sz="2000" dirty="0" smtClean="0">
                <a:latin typeface="+mn-ea"/>
              </a:rPr>
              <a:t>災害</a:t>
            </a:r>
            <a:r>
              <a:rPr lang="ja-JP" altLang="en-US" sz="2000" dirty="0">
                <a:latin typeface="+mn-ea"/>
              </a:rPr>
              <a:t>時の応急活動を迅速かつ的確に</a:t>
            </a:r>
            <a:r>
              <a:rPr lang="ja-JP" altLang="en-US" sz="2000" dirty="0" smtClean="0">
                <a:latin typeface="+mn-ea"/>
              </a:rPr>
              <a:t>実施できるなど防災性の向上に寄与する</a:t>
            </a:r>
            <a:endParaRPr lang="ja-JP" altLang="en-US" sz="2000" dirty="0">
              <a:solidFill>
                <a:schemeClr val="tx1"/>
              </a:solidFill>
              <a:latin typeface="+mn-ea"/>
            </a:endParaRPr>
          </a:p>
        </p:txBody>
      </p:sp>
      <p:sp>
        <p:nvSpPr>
          <p:cNvPr id="14" name="テキスト ボックス 2"/>
          <p:cNvSpPr txBox="1">
            <a:spLocks noChangeArrowheads="1"/>
          </p:cNvSpPr>
          <p:nvPr/>
        </p:nvSpPr>
        <p:spPr bwMode="auto">
          <a:xfrm>
            <a:off x="7596336" y="89825"/>
            <a:ext cx="1107996" cy="369332"/>
          </a:xfrm>
          <a:prstGeom prst="rect">
            <a:avLst/>
          </a:prstGeom>
          <a:solidFill>
            <a:schemeClr val="bg1"/>
          </a:solidFill>
          <a:ln w="9525">
            <a:solidFill>
              <a:schemeClr val="tx1"/>
            </a:solidFill>
            <a:miter lim="800000"/>
            <a:headEnd/>
            <a:tailEnd/>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資料追加</a:t>
            </a:r>
            <a:endParaRPr lang="ja-JP" altLang="en-US" dirty="0"/>
          </a:p>
        </p:txBody>
      </p:sp>
      <p:sp>
        <p:nvSpPr>
          <p:cNvPr id="15" name="Text Box 4"/>
          <p:cNvSpPr txBox="1">
            <a:spLocks noChangeArrowheads="1"/>
          </p:cNvSpPr>
          <p:nvPr/>
        </p:nvSpPr>
        <p:spPr bwMode="auto">
          <a:xfrm>
            <a:off x="35496" y="87015"/>
            <a:ext cx="5184775"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③　費用便益分析等の効率性　</a:t>
            </a:r>
            <a:r>
              <a:rPr lang="ja-JP" altLang="en-US" sz="2400" dirty="0" smtClean="0">
                <a:solidFill>
                  <a:schemeClr val="bg1"/>
                </a:solidFill>
              </a:rPr>
              <a:t> </a:t>
            </a:r>
            <a:endParaRPr lang="ja-JP" altLang="en-US" sz="2400" dirty="0">
              <a:solidFill>
                <a:schemeClr val="bg1"/>
              </a:solidFill>
            </a:endParaRPr>
          </a:p>
        </p:txBody>
      </p:sp>
      <p:sp>
        <p:nvSpPr>
          <p:cNvPr id="16" name="テキスト ボックス 15"/>
          <p:cNvSpPr txBox="1"/>
          <p:nvPr/>
        </p:nvSpPr>
        <p:spPr>
          <a:xfrm>
            <a:off x="8790029" y="50140"/>
            <a:ext cx="282087" cy="369332"/>
          </a:xfrm>
          <a:prstGeom prst="rect">
            <a:avLst/>
          </a:prstGeom>
          <a:noFill/>
        </p:spPr>
        <p:txBody>
          <a:bodyPr wrap="square" rtlCol="0">
            <a:spAutoFit/>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273227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789BE9-54BA-4D06-AAA0-C8BE996FCD37}">
  <ds:schemaRefs>
    <ds:schemaRef ds:uri="http://schemas.microsoft.com/sharepoint/v3/contenttype/forms"/>
  </ds:schemaRefs>
</ds:datastoreItem>
</file>

<file path=customXml/itemProps2.xml><?xml version="1.0" encoding="utf-8"?>
<ds:datastoreItem xmlns:ds="http://schemas.openxmlformats.org/officeDocument/2006/customXml" ds:itemID="{A1E2322E-A806-4CDB-AB0B-B34F77B97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F18EB6-780A-4607-BC39-7B04F600E06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639</TotalTime>
  <Words>591</Words>
  <Application>Microsoft Office PowerPoint</Application>
  <PresentationFormat>画面に合わせる (4:3)</PresentationFormat>
  <Paragraphs>116</Paragraphs>
  <Slides>7</Slides>
  <Notes>4</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都市計画道路 大阪岸和田南海線（府中工区） 街路事業 （和泉市）   【再々評価（補足説明）】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60</cp:revision>
  <cp:lastPrinted>2018-09-03T05:13:47Z</cp:lastPrinted>
  <dcterms:created xsi:type="dcterms:W3CDTF">2018-08-07T04:40:48Z</dcterms:created>
  <dcterms:modified xsi:type="dcterms:W3CDTF">2018-09-06T00:54:20Z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