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276" r:id="rId5"/>
    <p:sldId id="264" r:id="rId6"/>
    <p:sldId id="277" r:id="rId7"/>
    <p:sldId id="278" r:id="rId8"/>
    <p:sldId id="265" r:id="rId9"/>
    <p:sldId id="266" r:id="rId10"/>
    <p:sldId id="268" r:id="rId11"/>
    <p:sldId id="295" r:id="rId12"/>
    <p:sldId id="289" r:id="rId13"/>
    <p:sldId id="290" r:id="rId14"/>
    <p:sldId id="291" r:id="rId15"/>
    <p:sldId id="292" r:id="rId16"/>
    <p:sldId id="270" r:id="rId17"/>
    <p:sldId id="293" r:id="rId18"/>
    <p:sldId id="271" r:id="rId19"/>
    <p:sldId id="273" r:id="rId20"/>
  </p:sldIdLst>
  <p:sldSz cx="9144000" cy="6858000" type="screen4x3"/>
  <p:notesSz cx="6646863" cy="977741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3399"/>
    <a:srgbClr val="FFFF99"/>
    <a:srgbClr val="FF6699"/>
    <a:srgbClr val="FF66CC"/>
    <a:srgbClr val="063E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71" autoAdjust="0"/>
    <p:restoredTop sz="87633" autoAdjust="0"/>
  </p:normalViewPr>
  <p:slideViewPr>
    <p:cSldViewPr>
      <p:cViewPr>
        <p:scale>
          <a:sx n="66" d="100"/>
          <a:sy n="66" d="100"/>
        </p:scale>
        <p:origin x="-1572" y="-72"/>
      </p:cViewPr>
      <p:guideLst>
        <p:guide orient="horz" pos="2160"/>
        <p:guide pos="2880"/>
      </p:guideLst>
    </p:cSldViewPr>
  </p:slideViewPr>
  <p:notesTextViewPr>
    <p:cViewPr>
      <p:scale>
        <a:sx n="100" d="100"/>
        <a:sy n="100" d="100"/>
      </p:scale>
      <p:origin x="0" y="0"/>
    </p:cViewPr>
  </p:notesTextViewPr>
  <p:notesViewPr>
    <p:cSldViewPr>
      <p:cViewPr>
        <p:scale>
          <a:sx n="75" d="100"/>
          <a:sy n="75" d="100"/>
        </p:scale>
        <p:origin x="-2358" y="804"/>
      </p:cViewPr>
      <p:guideLst>
        <p:guide orient="horz" pos="3079"/>
        <p:guide pos="209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879725" cy="4889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765550" y="0"/>
            <a:ext cx="2879725" cy="488950"/>
          </a:xfrm>
          <a:prstGeom prst="rect">
            <a:avLst/>
          </a:prstGeom>
        </p:spPr>
        <p:txBody>
          <a:bodyPr vert="horz" lIns="91440" tIns="45720" rIns="91440" bIns="45720" rtlCol="0"/>
          <a:lstStyle>
            <a:lvl1pPr algn="r">
              <a:defRPr sz="1200"/>
            </a:lvl1pPr>
          </a:lstStyle>
          <a:p>
            <a:fld id="{93C8BAD7-735D-44AA-A3F9-D11C99B9D38C}" type="datetimeFigureOut">
              <a:rPr kumimoji="1" lang="ja-JP" altLang="en-US" smtClean="0"/>
              <a:t>2018/7/25</a:t>
            </a:fld>
            <a:endParaRPr kumimoji="1" lang="ja-JP" altLang="en-US"/>
          </a:p>
        </p:txBody>
      </p:sp>
      <p:sp>
        <p:nvSpPr>
          <p:cNvPr id="4" name="フッター プレースホルダー 3"/>
          <p:cNvSpPr>
            <a:spLocks noGrp="1"/>
          </p:cNvSpPr>
          <p:nvPr>
            <p:ph type="ftr" sz="quarter" idx="2"/>
          </p:nvPr>
        </p:nvSpPr>
        <p:spPr>
          <a:xfrm>
            <a:off x="0" y="9286875"/>
            <a:ext cx="2879725" cy="48895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765550" y="9286875"/>
            <a:ext cx="2879725" cy="488950"/>
          </a:xfrm>
          <a:prstGeom prst="rect">
            <a:avLst/>
          </a:prstGeom>
        </p:spPr>
        <p:txBody>
          <a:bodyPr vert="horz" lIns="91440" tIns="45720" rIns="91440" bIns="45720" rtlCol="0" anchor="b"/>
          <a:lstStyle>
            <a:lvl1pPr algn="r">
              <a:defRPr sz="1200"/>
            </a:lvl1pPr>
          </a:lstStyle>
          <a:p>
            <a:fld id="{2B2B30C1-DA2F-4FC7-9099-03CBFBF1648E}" type="slidenum">
              <a:rPr kumimoji="1" lang="ja-JP" altLang="en-US" smtClean="0"/>
              <a:t>‹#›</a:t>
            </a:fld>
            <a:endParaRPr kumimoji="1" lang="ja-JP" altLang="en-US"/>
          </a:p>
        </p:txBody>
      </p:sp>
    </p:spTree>
    <p:extLst>
      <p:ext uri="{BB962C8B-B14F-4D97-AF65-F5344CB8AC3E}">
        <p14:creationId xmlns:p14="http://schemas.microsoft.com/office/powerpoint/2010/main" val="54607519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880308" cy="488871"/>
          </a:xfrm>
          <a:prstGeom prst="rect">
            <a:avLst/>
          </a:prstGeom>
        </p:spPr>
        <p:txBody>
          <a:bodyPr vert="horz" lIns="89675" tIns="44838" rIns="89675" bIns="44838"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765018" y="0"/>
            <a:ext cx="2880308" cy="488871"/>
          </a:xfrm>
          <a:prstGeom prst="rect">
            <a:avLst/>
          </a:prstGeom>
        </p:spPr>
        <p:txBody>
          <a:bodyPr vert="horz" lIns="89675" tIns="44838" rIns="89675" bIns="44838" rtlCol="0"/>
          <a:lstStyle>
            <a:lvl1pPr algn="r">
              <a:defRPr sz="1200"/>
            </a:lvl1pPr>
          </a:lstStyle>
          <a:p>
            <a:fld id="{AADEB07C-E8BB-43DC-ADB8-8CCB97A06562}" type="datetimeFigureOut">
              <a:rPr kumimoji="1" lang="ja-JP" altLang="en-US" smtClean="0"/>
              <a:t>2018/7/25</a:t>
            </a:fld>
            <a:endParaRPr kumimoji="1" lang="ja-JP" altLang="en-US" dirty="0"/>
          </a:p>
        </p:txBody>
      </p:sp>
      <p:sp>
        <p:nvSpPr>
          <p:cNvPr id="4" name="スライド イメージ プレースホルダー 3"/>
          <p:cNvSpPr>
            <a:spLocks noGrp="1" noRot="1" noChangeAspect="1"/>
          </p:cNvSpPr>
          <p:nvPr>
            <p:ph type="sldImg" idx="2"/>
          </p:nvPr>
        </p:nvSpPr>
        <p:spPr>
          <a:xfrm>
            <a:off x="881063" y="733425"/>
            <a:ext cx="4884737" cy="3665538"/>
          </a:xfrm>
          <a:prstGeom prst="rect">
            <a:avLst/>
          </a:prstGeom>
          <a:noFill/>
          <a:ln w="12700">
            <a:solidFill>
              <a:prstClr val="black"/>
            </a:solidFill>
          </a:ln>
        </p:spPr>
        <p:txBody>
          <a:bodyPr vert="horz" lIns="89675" tIns="44838" rIns="89675" bIns="44838" rtlCol="0" anchor="ctr"/>
          <a:lstStyle/>
          <a:p>
            <a:endParaRPr lang="ja-JP" altLang="en-US" dirty="0"/>
          </a:p>
        </p:txBody>
      </p:sp>
      <p:sp>
        <p:nvSpPr>
          <p:cNvPr id="5" name="ノート プレースホルダー 4"/>
          <p:cNvSpPr>
            <a:spLocks noGrp="1"/>
          </p:cNvSpPr>
          <p:nvPr>
            <p:ph type="body" sz="quarter" idx="3"/>
          </p:nvPr>
        </p:nvSpPr>
        <p:spPr>
          <a:xfrm>
            <a:off x="664687" y="4644271"/>
            <a:ext cx="5317490" cy="4399836"/>
          </a:xfrm>
          <a:prstGeom prst="rect">
            <a:avLst/>
          </a:prstGeom>
        </p:spPr>
        <p:txBody>
          <a:bodyPr vert="horz" lIns="89675" tIns="44838" rIns="89675" bIns="44838"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286846"/>
            <a:ext cx="2880308" cy="488871"/>
          </a:xfrm>
          <a:prstGeom prst="rect">
            <a:avLst/>
          </a:prstGeom>
        </p:spPr>
        <p:txBody>
          <a:bodyPr vert="horz" lIns="89675" tIns="44838" rIns="89675" bIns="44838"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765018" y="9286846"/>
            <a:ext cx="2880308" cy="488871"/>
          </a:xfrm>
          <a:prstGeom prst="rect">
            <a:avLst/>
          </a:prstGeom>
        </p:spPr>
        <p:txBody>
          <a:bodyPr vert="horz" lIns="89675" tIns="44838" rIns="89675" bIns="44838" rtlCol="0" anchor="b"/>
          <a:lstStyle>
            <a:lvl1pPr algn="r">
              <a:defRPr sz="1200"/>
            </a:lvl1pPr>
          </a:lstStyle>
          <a:p>
            <a:fld id="{736FAE79-70E4-4E8C-B626-53BDF38687BB}" type="slidenum">
              <a:rPr kumimoji="1" lang="ja-JP" altLang="en-US" smtClean="0"/>
              <a:t>‹#›</a:t>
            </a:fld>
            <a:endParaRPr kumimoji="1" lang="ja-JP" altLang="en-US" dirty="0"/>
          </a:p>
        </p:txBody>
      </p:sp>
    </p:spTree>
    <p:extLst>
      <p:ext uri="{BB962C8B-B14F-4D97-AF65-F5344CB8AC3E}">
        <p14:creationId xmlns:p14="http://schemas.microsoft.com/office/powerpoint/2010/main" val="141785540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994167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ja-JP" altLang="en-US" sz="1400" dirty="0"/>
          </a:p>
        </p:txBody>
      </p:sp>
    </p:spTree>
    <p:extLst>
      <p:ext uri="{BB962C8B-B14F-4D97-AF65-F5344CB8AC3E}">
        <p14:creationId xmlns:p14="http://schemas.microsoft.com/office/powerpoint/2010/main" val="782144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ja-JP" altLang="en-US" sz="1400" dirty="0"/>
          </a:p>
        </p:txBody>
      </p:sp>
    </p:spTree>
    <p:extLst>
      <p:ext uri="{BB962C8B-B14F-4D97-AF65-F5344CB8AC3E}">
        <p14:creationId xmlns:p14="http://schemas.microsoft.com/office/powerpoint/2010/main" val="924426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032490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400" dirty="0"/>
          </a:p>
        </p:txBody>
      </p:sp>
    </p:spTree>
    <p:extLst>
      <p:ext uri="{BB962C8B-B14F-4D97-AF65-F5344CB8AC3E}">
        <p14:creationId xmlns:p14="http://schemas.microsoft.com/office/powerpoint/2010/main" val="2518105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TextEdit="1"/>
          </p:cNvSpPr>
          <p:nvPr>
            <p:ph type="sldImg"/>
          </p:nvPr>
        </p:nvSpPr>
        <p:spPr>
          <a:ln/>
        </p:spPr>
      </p:sp>
      <p:sp>
        <p:nvSpPr>
          <p:cNvPr id="37891" name="ノート プレースホルダー 2"/>
          <p:cNvSpPr>
            <a:spLocks noGrp="1"/>
          </p:cNvSpPr>
          <p:nvPr>
            <p:ph type="body" idx="1"/>
          </p:nvPr>
        </p:nvSpPr>
        <p:spPr>
          <a:noFill/>
        </p:spPr>
        <p:txBody>
          <a:bodyPr/>
          <a:lstStyle/>
          <a:p>
            <a:endParaRPr lang="en-US" altLang="ja-JP" sz="14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251083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endParaRPr lang="ja-JP" altLang="ja-JP" dirty="0"/>
          </a:p>
          <a:p>
            <a:pPr lvl="0"/>
            <a:endParaRPr lang="en-US" altLang="ja-JP" dirty="0"/>
          </a:p>
          <a:p>
            <a:pPr lvl="0"/>
            <a:endParaRPr lang="ja-JP" altLang="ja-JP" dirty="0"/>
          </a:p>
        </p:txBody>
      </p:sp>
    </p:spTree>
    <p:extLst>
      <p:ext uri="{BB962C8B-B14F-4D97-AF65-F5344CB8AC3E}">
        <p14:creationId xmlns:p14="http://schemas.microsoft.com/office/powerpoint/2010/main" val="3878213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196995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148796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580307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3654988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400" dirty="0"/>
          </a:p>
        </p:txBody>
      </p:sp>
    </p:spTree>
    <p:extLst>
      <p:ext uri="{BB962C8B-B14F-4D97-AF65-F5344CB8AC3E}">
        <p14:creationId xmlns:p14="http://schemas.microsoft.com/office/powerpoint/2010/main" val="2361462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400" dirty="0"/>
          </a:p>
        </p:txBody>
      </p:sp>
    </p:spTree>
    <p:extLst>
      <p:ext uri="{BB962C8B-B14F-4D97-AF65-F5344CB8AC3E}">
        <p14:creationId xmlns:p14="http://schemas.microsoft.com/office/powerpoint/2010/main" val="2537437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266351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p:cNvSpPr>
            <a:spLocks noGrp="1" noRot="1" noChangeAspect="1" noTextEdit="1"/>
          </p:cNvSpPr>
          <p:nvPr>
            <p:ph type="sldImg"/>
          </p:nvPr>
        </p:nvSpPr>
        <p:spPr>
          <a:ln/>
        </p:spPr>
      </p:sp>
      <p:sp>
        <p:nvSpPr>
          <p:cNvPr id="36867" name="ノート プレースホルダー 2"/>
          <p:cNvSpPr>
            <a:spLocks noGrp="1"/>
          </p:cNvSpPr>
          <p:nvPr>
            <p:ph type="body" idx="1"/>
          </p:nvPr>
        </p:nvSpPr>
        <p:spPr>
          <a:noFill/>
        </p:spPr>
        <p:txBody>
          <a:bodyPr/>
          <a:lstStyle/>
          <a:p>
            <a:endParaRPr lang="ja-JP"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485B9848-225C-4FF4-8039-0745ECB826AF}" type="datetimeFigureOut">
              <a:rPr lang="ja-JP" altLang="en-US"/>
              <a:pPr>
                <a:defRPr/>
              </a:pPr>
              <a:t>2018/7/25</a:t>
            </a:fld>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a:defRPr/>
            </a:lvl1pPr>
          </a:lstStyle>
          <a:p>
            <a:pPr>
              <a:defRPr/>
            </a:pPr>
            <a:fld id="{CAA00085-491D-4D2A-87A7-277CD7EA0C7B}" type="slidenum">
              <a:rPr lang="ja-JP" altLang="en-US"/>
              <a:pPr>
                <a:defRPr/>
              </a:pPr>
              <a:t>‹#›</a:t>
            </a:fld>
            <a:endParaRPr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61DD2F1F-EF8F-4301-8EAA-71B282193820}" type="datetimeFigureOut">
              <a:rPr lang="ja-JP" altLang="en-US"/>
              <a:pPr>
                <a:defRPr/>
              </a:pPr>
              <a:t>2018/7/25</a:t>
            </a:fld>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a:defRPr/>
            </a:lvl1pPr>
          </a:lstStyle>
          <a:p>
            <a:pPr>
              <a:defRPr/>
            </a:pPr>
            <a:fld id="{FE52C747-FB97-462D-A943-3646AE4976D9}" type="slidenum">
              <a:rPr lang="ja-JP" altLang="en-US"/>
              <a:pPr>
                <a:defRPr/>
              </a:pPr>
              <a:t>‹#›</a:t>
            </a:fld>
            <a:endParaRPr lang="ja-JP"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1D74E3E9-3F7F-4A6E-B3B2-5F99BB31B30A}" type="datetimeFigureOut">
              <a:rPr lang="ja-JP" altLang="en-US"/>
              <a:pPr>
                <a:defRPr/>
              </a:pPr>
              <a:t>2018/7/25</a:t>
            </a:fld>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a:defRPr/>
            </a:lvl1pPr>
          </a:lstStyle>
          <a:p>
            <a:pPr>
              <a:defRPr/>
            </a:pPr>
            <a:fld id="{4ABB335D-7831-4FA0-B7E5-3790BC46349A}" type="slidenum">
              <a:rPr lang="ja-JP" altLang="en-US"/>
              <a:pPr>
                <a:defRPr/>
              </a:pPr>
              <a:t>‹#›</a:t>
            </a:fld>
            <a:endParaRPr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85FE6513-1708-47EB-AE95-2FCC5F0E7A61}" type="datetimeFigureOut">
              <a:rPr lang="ja-JP" altLang="en-US"/>
              <a:pPr>
                <a:defRPr/>
              </a:pPr>
              <a:t>2018/7/25</a:t>
            </a:fld>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a:defRPr/>
            </a:lvl1pPr>
          </a:lstStyle>
          <a:p>
            <a:pPr>
              <a:defRPr/>
            </a:pPr>
            <a:fld id="{7F2BD3AF-05AE-4E14-80B5-D6AB1F94E73A}" type="slidenum">
              <a:rPr lang="ja-JP" altLang="en-US"/>
              <a:pPr>
                <a:defRPr/>
              </a:pPr>
              <a:t>‹#›</a:t>
            </a:fld>
            <a:endParaRPr lang="ja-JP"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D94024AF-61AF-4026-B7FB-EA0AC9365998}" type="datetimeFigureOut">
              <a:rPr lang="ja-JP" altLang="en-US"/>
              <a:pPr>
                <a:defRPr/>
              </a:pPr>
              <a:t>2018/7/25</a:t>
            </a:fld>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a:defRPr/>
            </a:lvl1pPr>
          </a:lstStyle>
          <a:p>
            <a:pPr>
              <a:defRPr/>
            </a:pPr>
            <a:fld id="{215396AC-F765-4FC0-8BF2-6A33E4837C9F}" type="slidenum">
              <a:rPr lang="ja-JP" altLang="en-US"/>
              <a:pPr>
                <a:defRPr/>
              </a:pPr>
              <a:t>‹#›</a:t>
            </a:fld>
            <a:endParaRPr lang="ja-JP"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A25C4408-A73F-4CE1-80EC-14D94BC161A5}" type="datetimeFigureOut">
              <a:rPr lang="ja-JP" altLang="en-US"/>
              <a:pPr>
                <a:defRPr/>
              </a:pPr>
              <a:t>2018/7/25</a:t>
            </a:fld>
            <a:endParaRPr lang="ja-JP" altLang="en-US" dirty="0"/>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ー 5"/>
          <p:cNvSpPr>
            <a:spLocks noGrp="1"/>
          </p:cNvSpPr>
          <p:nvPr>
            <p:ph type="sldNum" sz="quarter" idx="12"/>
          </p:nvPr>
        </p:nvSpPr>
        <p:spPr/>
        <p:txBody>
          <a:bodyPr/>
          <a:lstStyle>
            <a:lvl1pPr>
              <a:defRPr/>
            </a:lvl1pPr>
          </a:lstStyle>
          <a:p>
            <a:pPr>
              <a:defRPr/>
            </a:pPr>
            <a:fld id="{6ED7794A-5D21-4FEA-9ED9-A5CC1F6FBD12}" type="slidenum">
              <a:rPr lang="ja-JP" altLang="en-US"/>
              <a:pPr>
                <a:defRPr/>
              </a:pPr>
              <a:t>‹#›</a:t>
            </a:fld>
            <a:endParaRPr lang="ja-JP"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543DB3F0-1A00-40C4-85BC-BAF99138DE7F}" type="datetimeFigureOut">
              <a:rPr lang="ja-JP" altLang="en-US"/>
              <a:pPr>
                <a:defRPr/>
              </a:pPr>
              <a:t>2018/7/25</a:t>
            </a:fld>
            <a:endParaRPr lang="ja-JP" altLang="en-US" dirty="0"/>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dirty="0"/>
          </a:p>
        </p:txBody>
      </p:sp>
      <p:sp>
        <p:nvSpPr>
          <p:cNvPr id="9" name="スライド番号プレースホルダー 5"/>
          <p:cNvSpPr>
            <a:spLocks noGrp="1"/>
          </p:cNvSpPr>
          <p:nvPr>
            <p:ph type="sldNum" sz="quarter" idx="12"/>
          </p:nvPr>
        </p:nvSpPr>
        <p:spPr/>
        <p:txBody>
          <a:bodyPr/>
          <a:lstStyle>
            <a:lvl1pPr>
              <a:defRPr/>
            </a:lvl1pPr>
          </a:lstStyle>
          <a:p>
            <a:pPr>
              <a:defRPr/>
            </a:pPr>
            <a:fld id="{49DB1AA5-9346-4B08-A312-AB9E8EB484FD}" type="slidenum">
              <a:rPr lang="ja-JP" altLang="en-US"/>
              <a:pPr>
                <a:defRPr/>
              </a:pPr>
              <a:t>‹#›</a:t>
            </a:fld>
            <a:endParaRPr lang="ja-JP"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BC503074-DC1F-431E-8650-D6099520568B}" type="datetimeFigureOut">
              <a:rPr lang="ja-JP" altLang="en-US"/>
              <a:pPr>
                <a:defRPr/>
              </a:pPr>
              <a:t>2018/7/25</a:t>
            </a:fld>
            <a:endParaRPr lang="ja-JP" altLang="en-US" dirty="0"/>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dirty="0"/>
          </a:p>
        </p:txBody>
      </p:sp>
      <p:sp>
        <p:nvSpPr>
          <p:cNvPr id="5" name="スライド番号プレースホルダー 5"/>
          <p:cNvSpPr>
            <a:spLocks noGrp="1"/>
          </p:cNvSpPr>
          <p:nvPr>
            <p:ph type="sldNum" sz="quarter" idx="12"/>
          </p:nvPr>
        </p:nvSpPr>
        <p:spPr/>
        <p:txBody>
          <a:bodyPr/>
          <a:lstStyle>
            <a:lvl1pPr>
              <a:defRPr/>
            </a:lvl1pPr>
          </a:lstStyle>
          <a:p>
            <a:pPr>
              <a:defRPr/>
            </a:pPr>
            <a:fld id="{142FA544-FAE1-46A2-B6C8-A53CB2EDFA1C}" type="slidenum">
              <a:rPr lang="ja-JP" altLang="en-US"/>
              <a:pPr>
                <a:defRPr/>
              </a:pPr>
              <a:t>‹#›</a:t>
            </a:fld>
            <a:endParaRPr lang="ja-JP"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AD4AD65B-2D9B-4146-8F34-7F9EC2FF6848}" type="datetimeFigureOut">
              <a:rPr lang="ja-JP" altLang="en-US"/>
              <a:pPr>
                <a:defRPr/>
              </a:pPr>
              <a:t>2018/7/25</a:t>
            </a:fld>
            <a:endParaRPr lang="ja-JP" altLang="en-US" dirty="0"/>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dirty="0"/>
          </a:p>
        </p:txBody>
      </p:sp>
      <p:sp>
        <p:nvSpPr>
          <p:cNvPr id="4" name="スライド番号プレースホルダー 5"/>
          <p:cNvSpPr>
            <a:spLocks noGrp="1"/>
          </p:cNvSpPr>
          <p:nvPr>
            <p:ph type="sldNum" sz="quarter" idx="12"/>
          </p:nvPr>
        </p:nvSpPr>
        <p:spPr/>
        <p:txBody>
          <a:bodyPr/>
          <a:lstStyle>
            <a:lvl1pPr>
              <a:defRPr/>
            </a:lvl1pPr>
          </a:lstStyle>
          <a:p>
            <a:pPr>
              <a:defRPr/>
            </a:pPr>
            <a:fld id="{AEBB1EF2-C0ED-4F4D-9386-35CCFB50869A}" type="slidenum">
              <a:rPr lang="ja-JP" altLang="en-US"/>
              <a:pPr>
                <a:defRPr/>
              </a:pPr>
              <a:t>‹#›</a:t>
            </a:fld>
            <a:endParaRPr lang="ja-JP"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DB9EEB94-AD9A-473F-9C96-4BEEF25C1013}" type="datetimeFigureOut">
              <a:rPr lang="ja-JP" altLang="en-US"/>
              <a:pPr>
                <a:defRPr/>
              </a:pPr>
              <a:t>2018/7/25</a:t>
            </a:fld>
            <a:endParaRPr lang="ja-JP" altLang="en-US" dirty="0"/>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ー 5"/>
          <p:cNvSpPr>
            <a:spLocks noGrp="1"/>
          </p:cNvSpPr>
          <p:nvPr>
            <p:ph type="sldNum" sz="quarter" idx="12"/>
          </p:nvPr>
        </p:nvSpPr>
        <p:spPr/>
        <p:txBody>
          <a:bodyPr/>
          <a:lstStyle>
            <a:lvl1pPr>
              <a:defRPr/>
            </a:lvl1pPr>
          </a:lstStyle>
          <a:p>
            <a:pPr>
              <a:defRPr/>
            </a:pPr>
            <a:fld id="{D5BB8FDB-4B76-43D8-933B-7CC3B48FE086}" type="slidenum">
              <a:rPr lang="ja-JP" altLang="en-US"/>
              <a:pPr>
                <a:defRPr/>
              </a:pPr>
              <a:t>‹#›</a:t>
            </a:fld>
            <a:endParaRPr lang="ja-JP"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7315A26B-4E13-43D9-A5C7-6CCDA027B78E}" type="datetimeFigureOut">
              <a:rPr lang="ja-JP" altLang="en-US"/>
              <a:pPr>
                <a:defRPr/>
              </a:pPr>
              <a:t>2018/7/25</a:t>
            </a:fld>
            <a:endParaRPr lang="ja-JP" altLang="en-US" dirty="0"/>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ー 5"/>
          <p:cNvSpPr>
            <a:spLocks noGrp="1"/>
          </p:cNvSpPr>
          <p:nvPr>
            <p:ph type="sldNum" sz="quarter" idx="12"/>
          </p:nvPr>
        </p:nvSpPr>
        <p:spPr/>
        <p:txBody>
          <a:bodyPr/>
          <a:lstStyle>
            <a:lvl1pPr>
              <a:defRPr/>
            </a:lvl1pPr>
          </a:lstStyle>
          <a:p>
            <a:pPr>
              <a:defRPr/>
            </a:pPr>
            <a:fld id="{B1B7979C-B244-49F2-AC16-F2D6EFF0CBB9}" type="slidenum">
              <a:rPr lang="ja-JP" altLang="en-US"/>
              <a:pPr>
                <a:defRPr/>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00A0F7B4-EC4D-4CF0-8655-269398D77CE7}" type="datetimeFigureOut">
              <a:rPr lang="ja-JP" altLang="en-US"/>
              <a:pPr>
                <a:defRPr/>
              </a:pPr>
              <a:t>2018/7/25</a:t>
            </a:fld>
            <a:endParaRPr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30B11702-672C-49BD-B3D7-2318C8377F17}" type="slidenum">
              <a:rPr lang="ja-JP" altLang="en-US"/>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2"/>
          <p:cNvSpPr txBox="1">
            <a:spLocks/>
          </p:cNvSpPr>
          <p:nvPr/>
        </p:nvSpPr>
        <p:spPr>
          <a:xfrm>
            <a:off x="0" y="0"/>
            <a:ext cx="9144000" cy="726604"/>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　平成３０年度建設事業評価（街路事業）</a:t>
            </a:r>
            <a:endParaRPr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タイトル 1"/>
          <p:cNvSpPr>
            <a:spLocks noGrp="1"/>
          </p:cNvSpPr>
          <p:nvPr>
            <p:ph type="ctrTitle"/>
          </p:nvPr>
        </p:nvSpPr>
        <p:spPr>
          <a:xfrm>
            <a:off x="179512" y="980729"/>
            <a:ext cx="8856984" cy="4248472"/>
          </a:xfrm>
        </p:spPr>
        <p:txBody>
          <a:bodyPr/>
          <a:lstStyle/>
          <a:p>
            <a:pPr eaLnBrk="1" hangingPunct="1"/>
            <a:r>
              <a:rPr lang="ja-JP" altLang="en-US" sz="3200" dirty="0" smtClean="0">
                <a:latin typeface="HG丸ｺﾞｼｯｸM-PRO" pitchFamily="50" charset="-128"/>
                <a:ea typeface="HG丸ｺﾞｼｯｸM-PRO" pitchFamily="50" charset="-128"/>
              </a:rPr>
              <a:t>都市計画道路　大阪岸和田南海線（府中工区）</a:t>
            </a:r>
            <a:r>
              <a:rPr lang="en-US" altLang="ja-JP" sz="3200" dirty="0" smtClean="0">
                <a:latin typeface="HG丸ｺﾞｼｯｸM-PRO" pitchFamily="50" charset="-128"/>
                <a:ea typeface="HG丸ｺﾞｼｯｸM-PRO" pitchFamily="50" charset="-128"/>
              </a:rPr>
              <a:t/>
            </a:r>
            <a:br>
              <a:rPr lang="en-US" altLang="ja-JP" sz="3200" dirty="0" smtClean="0">
                <a:latin typeface="HG丸ｺﾞｼｯｸM-PRO" pitchFamily="50" charset="-128"/>
                <a:ea typeface="HG丸ｺﾞｼｯｸM-PRO" pitchFamily="50" charset="-128"/>
              </a:rPr>
            </a:br>
            <a:r>
              <a:rPr lang="ja-JP" altLang="en-US" sz="3200" dirty="0">
                <a:latin typeface="HG丸ｺﾞｼｯｸM-PRO" pitchFamily="50" charset="-128"/>
                <a:ea typeface="HG丸ｺﾞｼｯｸM-PRO" pitchFamily="50" charset="-128"/>
              </a:rPr>
              <a:t>街路</a:t>
            </a:r>
            <a:r>
              <a:rPr lang="ja-JP" altLang="en-US" sz="3200" dirty="0" smtClean="0">
                <a:latin typeface="HG丸ｺﾞｼｯｸM-PRO" pitchFamily="50" charset="-128"/>
                <a:ea typeface="HG丸ｺﾞｼｯｸM-PRO" pitchFamily="50" charset="-128"/>
              </a:rPr>
              <a:t>事業</a:t>
            </a:r>
            <a:r>
              <a:rPr lang="en-US" altLang="ja-JP" sz="3200" dirty="0" smtClean="0">
                <a:latin typeface="HG丸ｺﾞｼｯｸM-PRO" pitchFamily="50" charset="-128"/>
                <a:ea typeface="HG丸ｺﾞｼｯｸM-PRO" pitchFamily="50" charset="-128"/>
              </a:rPr>
              <a:t/>
            </a:r>
            <a:br>
              <a:rPr lang="en-US" altLang="ja-JP" sz="3200" dirty="0" smtClean="0">
                <a:latin typeface="HG丸ｺﾞｼｯｸM-PRO" pitchFamily="50" charset="-128"/>
                <a:ea typeface="HG丸ｺﾞｼｯｸM-PRO" pitchFamily="50" charset="-128"/>
              </a:rPr>
            </a:br>
            <a:r>
              <a:rPr lang="ja-JP" altLang="en-US" sz="2800" dirty="0" smtClean="0">
                <a:latin typeface="HG丸ｺﾞｼｯｸM-PRO" pitchFamily="50" charset="-128"/>
                <a:ea typeface="HG丸ｺﾞｼｯｸM-PRO" pitchFamily="50" charset="-128"/>
              </a:rPr>
              <a:t>（和泉市）</a:t>
            </a:r>
            <a:r>
              <a:rPr lang="en-US" altLang="ja-JP" sz="4000" dirty="0">
                <a:latin typeface="HG丸ｺﾞｼｯｸM-PRO" pitchFamily="50" charset="-128"/>
                <a:ea typeface="HG丸ｺﾞｼｯｸM-PRO" pitchFamily="50" charset="-128"/>
              </a:rPr>
              <a:t/>
            </a:r>
            <a:br>
              <a:rPr lang="en-US" altLang="ja-JP" sz="4000" dirty="0">
                <a:latin typeface="HG丸ｺﾞｼｯｸM-PRO" pitchFamily="50" charset="-128"/>
                <a:ea typeface="HG丸ｺﾞｼｯｸM-PRO" pitchFamily="50" charset="-128"/>
              </a:rPr>
            </a:br>
            <a:r>
              <a:rPr lang="ja-JP" altLang="en-US" sz="3200" dirty="0" smtClean="0">
                <a:latin typeface="HG丸ｺﾞｼｯｸM-PRO" pitchFamily="50" charset="-128"/>
                <a:ea typeface="HG丸ｺﾞｼｯｸM-PRO" pitchFamily="50" charset="-128"/>
              </a:rPr>
              <a:t>建設事業評価</a:t>
            </a:r>
            <a:r>
              <a:rPr lang="en-US" altLang="ja-JP" sz="3200" dirty="0" smtClean="0">
                <a:latin typeface="HG丸ｺﾞｼｯｸM-PRO" pitchFamily="50" charset="-128"/>
                <a:ea typeface="HG丸ｺﾞｼｯｸM-PRO" pitchFamily="50" charset="-128"/>
              </a:rPr>
              <a:t/>
            </a:r>
            <a:br>
              <a:rPr lang="en-US" altLang="ja-JP" sz="3200" dirty="0" smtClean="0">
                <a:latin typeface="HG丸ｺﾞｼｯｸM-PRO" pitchFamily="50" charset="-128"/>
                <a:ea typeface="HG丸ｺﾞｼｯｸM-PRO" pitchFamily="50" charset="-128"/>
              </a:rPr>
            </a:br>
            <a:r>
              <a:rPr lang="en-US" altLang="ja-JP" sz="3200" dirty="0" smtClean="0">
                <a:latin typeface="HG丸ｺﾞｼｯｸM-PRO" pitchFamily="50" charset="-128"/>
                <a:ea typeface="HG丸ｺﾞｼｯｸM-PRO" pitchFamily="50" charset="-128"/>
              </a:rPr>
              <a:t>【</a:t>
            </a:r>
            <a:r>
              <a:rPr lang="ja-JP" altLang="en-US" sz="3200" dirty="0" smtClean="0">
                <a:latin typeface="HG丸ｺﾞｼｯｸM-PRO" pitchFamily="50" charset="-128"/>
                <a:ea typeface="HG丸ｺﾞｼｯｸM-PRO" pitchFamily="50" charset="-128"/>
              </a:rPr>
              <a:t>再々評価</a:t>
            </a:r>
            <a:r>
              <a:rPr lang="en-US" altLang="ja-JP" sz="3200" dirty="0">
                <a:latin typeface="HG丸ｺﾞｼｯｸM-PRO" pitchFamily="50" charset="-128"/>
                <a:ea typeface="HG丸ｺﾞｼｯｸM-PRO" pitchFamily="50" charset="-128"/>
              </a:rPr>
              <a:t>】</a:t>
            </a:r>
            <a:r>
              <a:rPr lang="en-US" altLang="ja-JP" sz="3200" dirty="0" smtClean="0">
                <a:latin typeface="HG丸ｺﾞｼｯｸM-PRO" pitchFamily="50" charset="-128"/>
                <a:ea typeface="HG丸ｺﾞｼｯｸM-PRO" pitchFamily="50" charset="-128"/>
              </a:rPr>
              <a:t/>
            </a:r>
            <a:br>
              <a:rPr lang="en-US" altLang="ja-JP" sz="3200" dirty="0" smtClean="0">
                <a:latin typeface="HG丸ｺﾞｼｯｸM-PRO" pitchFamily="50" charset="-128"/>
                <a:ea typeface="HG丸ｺﾞｼｯｸM-PRO" pitchFamily="50" charset="-128"/>
              </a:rPr>
            </a:br>
            <a:r>
              <a:rPr lang="en-US" altLang="ja-JP" sz="3600" dirty="0" smtClean="0">
                <a:latin typeface="HG丸ｺﾞｼｯｸM-PRO" pitchFamily="50" charset="-128"/>
                <a:ea typeface="HG丸ｺﾞｼｯｸM-PRO" pitchFamily="50" charset="-128"/>
              </a:rPr>
              <a:t/>
            </a:r>
            <a:br>
              <a:rPr lang="en-US" altLang="ja-JP" sz="3600" dirty="0" smtClean="0">
                <a:latin typeface="HG丸ｺﾞｼｯｸM-PRO" pitchFamily="50" charset="-128"/>
                <a:ea typeface="HG丸ｺﾞｼｯｸM-PRO" pitchFamily="50" charset="-128"/>
              </a:rPr>
            </a:br>
            <a:r>
              <a:rPr lang="ja-JP" altLang="en-US" sz="2000" dirty="0" smtClean="0">
                <a:latin typeface="HG丸ｺﾞｼｯｸM-PRO" pitchFamily="50" charset="-128"/>
                <a:ea typeface="HG丸ｺﾞｼｯｸM-PRO" pitchFamily="50" charset="-128"/>
              </a:rPr>
              <a:t>平成３０年７月</a:t>
            </a:r>
            <a:endParaRPr lang="ja-JP" altLang="en-US" sz="3600" dirty="0" smtClean="0">
              <a:latin typeface="HG丸ｺﾞｼｯｸM-PRO" pitchFamily="50" charset="-128"/>
              <a:ea typeface="HG丸ｺﾞｼｯｸM-PRO" pitchFamily="50" charset="-128"/>
            </a:endParaRPr>
          </a:p>
        </p:txBody>
      </p:sp>
      <p:sp>
        <p:nvSpPr>
          <p:cNvPr id="56" name="サブタイトル 2"/>
          <p:cNvSpPr>
            <a:spLocks noGrp="1"/>
          </p:cNvSpPr>
          <p:nvPr>
            <p:ph type="subTitle" idx="1"/>
          </p:nvPr>
        </p:nvSpPr>
        <p:spPr>
          <a:xfrm>
            <a:off x="4151630" y="5445224"/>
            <a:ext cx="4784725" cy="1080417"/>
          </a:xfrm>
        </p:spPr>
        <p:txBody>
          <a:bodyPr/>
          <a:lstStyle/>
          <a:p>
            <a:pPr algn="l" eaLnBrk="1" hangingPunct="1"/>
            <a:r>
              <a:rPr lang="ja-JP" altLang="en-US" sz="2400" dirty="0" smtClean="0">
                <a:solidFill>
                  <a:srgbClr val="000000"/>
                </a:solidFill>
                <a:latin typeface="HG丸ｺﾞｼｯｸM-PRO" pitchFamily="50" charset="-128"/>
                <a:ea typeface="HG丸ｺﾞｼｯｸM-PRO" pitchFamily="50" charset="-128"/>
              </a:rPr>
              <a:t>　　大阪府　</a:t>
            </a:r>
            <a:endParaRPr lang="en-US" altLang="ja-JP" sz="2400" dirty="0" smtClean="0">
              <a:solidFill>
                <a:srgbClr val="000000"/>
              </a:solidFill>
              <a:latin typeface="HG丸ｺﾞｼｯｸM-PRO" pitchFamily="50" charset="-128"/>
              <a:ea typeface="HG丸ｺﾞｼｯｸM-PRO" pitchFamily="50" charset="-128"/>
            </a:endParaRPr>
          </a:p>
          <a:p>
            <a:pPr algn="l" eaLnBrk="1" hangingPunct="1"/>
            <a:r>
              <a:rPr lang="ja-JP" altLang="en-US" sz="2400" dirty="0" smtClean="0">
                <a:solidFill>
                  <a:srgbClr val="000000"/>
                </a:solidFill>
                <a:latin typeface="HG丸ｺﾞｼｯｸM-PRO" pitchFamily="50" charset="-128"/>
                <a:ea typeface="HG丸ｺﾞｼｯｸM-PRO" pitchFamily="50" charset="-128"/>
              </a:rPr>
              <a:t>　　　　都市整備部 交通道路室</a:t>
            </a:r>
            <a:endParaRPr lang="en-US" altLang="ja-JP" sz="2400" dirty="0" smtClean="0">
              <a:solidFill>
                <a:srgbClr val="000000"/>
              </a:solidFill>
              <a:latin typeface="HG丸ｺﾞｼｯｸM-PRO" pitchFamily="50" charset="-128"/>
              <a:ea typeface="HG丸ｺﾞｼｯｸM-PRO" pitchFamily="50" charset="-128"/>
            </a:endParaRPr>
          </a:p>
        </p:txBody>
      </p:sp>
      <p:sp>
        <p:nvSpPr>
          <p:cNvPr id="58" name="テキスト ボックス 2"/>
          <p:cNvSpPr txBox="1">
            <a:spLocks noChangeArrowheads="1"/>
          </p:cNvSpPr>
          <p:nvPr/>
        </p:nvSpPr>
        <p:spPr bwMode="auto">
          <a:xfrm>
            <a:off x="7732934" y="148570"/>
            <a:ext cx="1303562" cy="400110"/>
          </a:xfrm>
          <a:prstGeom prst="rect">
            <a:avLst/>
          </a:prstGeom>
          <a:solidFill>
            <a:schemeClr val="bg1"/>
          </a:solidFill>
          <a:ln w="9525">
            <a:solidFill>
              <a:schemeClr val="tx1"/>
            </a:solidFill>
            <a:miter lim="800000"/>
            <a:headEnd/>
            <a:tailEnd/>
          </a:ln>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000" dirty="0" smtClean="0"/>
              <a:t>資料１－４</a:t>
            </a:r>
            <a:endParaRPr lang="ja-JP" altLang="en-US" sz="2000" dirty="0"/>
          </a:p>
        </p:txBody>
      </p:sp>
      <p:sp>
        <p:nvSpPr>
          <p:cNvPr id="2" name="テキスト ボックス 1"/>
          <p:cNvSpPr txBox="1"/>
          <p:nvPr/>
        </p:nvSpPr>
        <p:spPr>
          <a:xfrm>
            <a:off x="6982172" y="726604"/>
            <a:ext cx="2160240" cy="646331"/>
          </a:xfrm>
          <a:prstGeom prst="rect">
            <a:avLst/>
          </a:prstGeom>
          <a:noFill/>
        </p:spPr>
        <p:txBody>
          <a:bodyPr wrap="square" rtlCol="0">
            <a:spAutoFit/>
          </a:bodyPr>
          <a:lstStyle/>
          <a:p>
            <a:r>
              <a:rPr kumimoji="1" lang="ja-JP" altLang="en-US" sz="1200" dirty="0" smtClean="0"/>
              <a:t>平成</a:t>
            </a:r>
            <a:r>
              <a:rPr kumimoji="1" lang="en-US" altLang="ja-JP" sz="1200" dirty="0" smtClean="0"/>
              <a:t>30</a:t>
            </a:r>
            <a:r>
              <a:rPr kumimoji="1" lang="ja-JP" altLang="en-US" sz="1200" dirty="0" smtClean="0"/>
              <a:t>年度第</a:t>
            </a:r>
            <a:r>
              <a:rPr kumimoji="1" lang="en-US" altLang="ja-JP" sz="1200" dirty="0" smtClean="0"/>
              <a:t>3</a:t>
            </a:r>
            <a:r>
              <a:rPr kumimoji="1" lang="ja-JP" altLang="en-US" sz="1200" dirty="0" smtClean="0"/>
              <a:t>回（</a:t>
            </a:r>
            <a:r>
              <a:rPr kumimoji="1" lang="en-US" altLang="ja-JP" sz="1200" dirty="0" smtClean="0"/>
              <a:t>H30.7.27</a:t>
            </a:r>
            <a:r>
              <a:rPr kumimoji="1" lang="ja-JP" altLang="en-US" sz="1200" dirty="0" smtClean="0"/>
              <a:t>）</a:t>
            </a:r>
            <a:endParaRPr kumimoji="1" lang="en-US" altLang="ja-JP" sz="1200" dirty="0" smtClean="0"/>
          </a:p>
          <a:p>
            <a:r>
              <a:rPr lang="ja-JP" altLang="en-US" sz="1200" dirty="0" smtClean="0"/>
              <a:t>大阪府建設事業評価審</a:t>
            </a:r>
            <a:r>
              <a:rPr lang="ja-JP" altLang="en-US" sz="1200" dirty="0" smtClean="0"/>
              <a:t>議会</a:t>
            </a:r>
            <a:endParaRPr lang="en-US" altLang="ja-JP" sz="1200" dirty="0" smtClean="0"/>
          </a:p>
          <a:p>
            <a:r>
              <a:rPr kumimoji="1" lang="ja-JP" altLang="en-US" sz="1200" dirty="0"/>
              <a:t>都市</a:t>
            </a:r>
            <a:r>
              <a:rPr kumimoji="1" lang="ja-JP" altLang="en-US" sz="1200" dirty="0" smtClean="0"/>
              <a:t>整備</a:t>
            </a:r>
            <a:r>
              <a:rPr kumimoji="1" lang="ja-JP" altLang="en-US" sz="1200" dirty="0"/>
              <a:t>部会</a:t>
            </a:r>
            <a:endParaRPr kumimoji="1" lang="ja-JP" altLang="en-US" sz="1200" dirty="0"/>
          </a:p>
        </p:txBody>
      </p:sp>
    </p:spTree>
    <p:extLst>
      <p:ext uri="{BB962C8B-B14F-4D97-AF65-F5344CB8AC3E}">
        <p14:creationId xmlns:p14="http://schemas.microsoft.com/office/powerpoint/2010/main" val="33112284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extLst>
          </p:cNvPr>
          <p:cNvSpPr/>
          <p:nvPr/>
        </p:nvSpPr>
        <p:spPr>
          <a:xfrm>
            <a:off x="250825" y="487363"/>
            <a:ext cx="8713788" cy="1069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b="1" u="sng" dirty="0">
                <a:solidFill>
                  <a:schemeClr val="tx1"/>
                </a:solidFill>
              </a:rPr>
              <a:t>◆走行時間短縮便益とは</a:t>
            </a:r>
            <a:endParaRPr lang="en-US" altLang="ja-JP" sz="2000" b="1" u="sng" dirty="0">
              <a:solidFill>
                <a:schemeClr val="tx1"/>
              </a:solidFill>
            </a:endParaRPr>
          </a:p>
          <a:p>
            <a:pPr>
              <a:defRPr/>
            </a:pPr>
            <a:r>
              <a:rPr lang="ja-JP" altLang="en-US" b="1" dirty="0">
                <a:solidFill>
                  <a:schemeClr val="tx1"/>
                </a:solidFill>
              </a:rPr>
              <a:t>　　</a:t>
            </a:r>
            <a:r>
              <a:rPr lang="ja-JP" altLang="en-US" dirty="0">
                <a:solidFill>
                  <a:schemeClr val="tx1"/>
                </a:solidFill>
              </a:rPr>
              <a:t>道路整備・改良に伴い自動車交通が円滑化し、走行時間が短縮されることにより</a:t>
            </a:r>
            <a:endParaRPr lang="en-US" altLang="ja-JP" dirty="0">
              <a:solidFill>
                <a:schemeClr val="tx1"/>
              </a:solidFill>
            </a:endParaRPr>
          </a:p>
          <a:p>
            <a:pPr>
              <a:defRPr/>
            </a:pPr>
            <a:r>
              <a:rPr lang="ja-JP" altLang="en-US" dirty="0">
                <a:solidFill>
                  <a:schemeClr val="tx1"/>
                </a:solidFill>
              </a:rPr>
              <a:t>　　道路利用者の得られる利益を貨幣換算したもの。　</a:t>
            </a:r>
          </a:p>
        </p:txBody>
      </p:sp>
      <p:sp>
        <p:nvSpPr>
          <p:cNvPr id="13" name="テキスト ボックス 12">
            <a:extLst>
              <a:ext uri="{FF2B5EF4-FFF2-40B4-BE49-F238E27FC236}"/>
            </a:extLst>
          </p:cNvPr>
          <p:cNvSpPr txBox="1"/>
          <p:nvPr/>
        </p:nvSpPr>
        <p:spPr bwMode="auto">
          <a:xfrm>
            <a:off x="60325" y="1444625"/>
            <a:ext cx="9023350" cy="831850"/>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a:defRPr/>
            </a:pPr>
            <a:r>
              <a:rPr lang="ja-JP" altLang="en-US" sz="1600" dirty="0">
                <a:solidFill>
                  <a:schemeClr val="tx1"/>
                </a:solidFill>
                <a:latin typeface="Meiryo UI" pitchFamily="50" charset="-128"/>
                <a:ea typeface="Meiryo UI" pitchFamily="50" charset="-128"/>
                <a:cs typeface="Meiryo UI" pitchFamily="50" charset="-128"/>
              </a:rPr>
              <a:t>　○整備の有無による走行時間費用の年間の総和の差により算出</a:t>
            </a:r>
          </a:p>
          <a:p>
            <a:pPr>
              <a:defRPr/>
            </a:pPr>
            <a:r>
              <a:rPr lang="ja-JP" altLang="en-US" sz="1600" dirty="0">
                <a:solidFill>
                  <a:schemeClr val="tx1"/>
                </a:solidFill>
                <a:latin typeface="Meiryo UI" pitchFamily="50" charset="-128"/>
                <a:ea typeface="Meiryo UI" pitchFamily="50" charset="-128"/>
                <a:cs typeface="Meiryo UI" pitchFamily="50" charset="-128"/>
              </a:rPr>
              <a:t>　　　走行時間費用</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p>
          <a:p>
            <a:pPr>
              <a:defRPr/>
            </a:pPr>
            <a:r>
              <a:rPr lang="ja-JP" altLang="en-US" sz="1600" dirty="0">
                <a:solidFill>
                  <a:schemeClr val="tx1"/>
                </a:solidFill>
                <a:latin typeface="Meiryo UI" pitchFamily="50" charset="-128"/>
                <a:ea typeface="Meiryo UI" pitchFamily="50" charset="-128"/>
                <a:cs typeface="Meiryo UI" pitchFamily="50" charset="-128"/>
              </a:rPr>
              <a:t>　　　　　　　　　　＝交通量（台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走行時間（分）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時間価値原単位（円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台・分）</a:t>
            </a:r>
            <a:r>
              <a:rPr lang="en-US" altLang="ja-JP" sz="1600" dirty="0">
                <a:solidFill>
                  <a:schemeClr val="tx1"/>
                </a:solidFill>
                <a:latin typeface="Meiryo UI" pitchFamily="50" charset="-128"/>
                <a:ea typeface="Meiryo UI" pitchFamily="50" charset="-128"/>
                <a:cs typeface="Meiryo UI" pitchFamily="50" charset="-128"/>
              </a:rPr>
              <a:t>×365(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grpSp>
        <p:nvGrpSpPr>
          <p:cNvPr id="22534" name="グループ化 1"/>
          <p:cNvGrpSpPr>
            <a:grpSpLocks/>
          </p:cNvGrpSpPr>
          <p:nvPr/>
        </p:nvGrpSpPr>
        <p:grpSpPr bwMode="auto">
          <a:xfrm>
            <a:off x="4284663" y="2205038"/>
            <a:ext cx="4751387" cy="1609725"/>
            <a:chOff x="1190624" y="4381641"/>
            <a:chExt cx="6762750" cy="1885950"/>
          </a:xfrm>
        </p:grpSpPr>
        <p:grpSp>
          <p:nvGrpSpPr>
            <p:cNvPr id="22545" name="グループ化 3"/>
            <p:cNvGrpSpPr>
              <a:grpSpLocks/>
            </p:cNvGrpSpPr>
            <p:nvPr/>
          </p:nvGrpSpPr>
          <p:grpSpPr bwMode="auto">
            <a:xfrm>
              <a:off x="1190624" y="4381641"/>
              <a:ext cx="6762750" cy="1885950"/>
              <a:chOff x="1049338" y="1109663"/>
              <a:chExt cx="6762750" cy="1885950"/>
            </a:xfrm>
          </p:grpSpPr>
          <p:pic>
            <p:nvPicPr>
              <p:cNvPr id="22547" name="図 4"/>
              <p:cNvPicPr>
                <a:picLocks noChangeAspect="1"/>
              </p:cNvPicPr>
              <p:nvPr/>
            </p:nvPicPr>
            <p:blipFill>
              <a:blip r:embed="rId3">
                <a:extLst>
                  <a:ext uri="{28A0092B-C50C-407E-A947-70E740481C1C}">
                    <a14:useLocalDpi xmlns:a14="http://schemas.microsoft.com/office/drawing/2010/main" val="0"/>
                  </a:ext>
                </a:extLst>
              </a:blip>
              <a:srcRect l="13544" t="41541" r="34473" b="32674"/>
              <a:stretch>
                <a:fillRect/>
              </a:stretch>
            </p:blipFill>
            <p:spPr bwMode="auto">
              <a:xfrm>
                <a:off x="1049338" y="1109663"/>
                <a:ext cx="67627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右矢印 7">
                <a:extLst>
                  <a:ext uri="{FF2B5EF4-FFF2-40B4-BE49-F238E27FC236}"/>
                </a:extLst>
              </p:cNvPr>
              <p:cNvSpPr/>
              <p:nvPr/>
            </p:nvSpPr>
            <p:spPr>
              <a:xfrm>
                <a:off x="3758505" y="2657109"/>
                <a:ext cx="1254036" cy="230629"/>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549" name="テキスト ボックス 11"/>
              <p:cNvSpPr txBox="1">
                <a:spLocks noChangeArrowheads="1"/>
              </p:cNvSpPr>
              <p:nvPr/>
            </p:nvSpPr>
            <p:spPr bwMode="auto">
              <a:xfrm>
                <a:off x="1979710" y="2613512"/>
                <a:ext cx="1215681" cy="349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200" b="1">
                    <a:latin typeface="Arial" charset="0"/>
                  </a:rPr>
                  <a:t>整備なし</a:t>
                </a:r>
              </a:p>
            </p:txBody>
          </p:sp>
          <p:sp>
            <p:nvSpPr>
              <p:cNvPr id="22550" name="テキスト ボックス 14"/>
              <p:cNvSpPr txBox="1">
                <a:spLocks noChangeArrowheads="1"/>
              </p:cNvSpPr>
              <p:nvPr/>
            </p:nvSpPr>
            <p:spPr bwMode="auto">
              <a:xfrm>
                <a:off x="5857850" y="2613512"/>
                <a:ext cx="1215681" cy="349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200" b="1">
                    <a:latin typeface="Arial" charset="0"/>
                  </a:rPr>
                  <a:t>整備あり</a:t>
                </a:r>
              </a:p>
            </p:txBody>
          </p:sp>
        </p:grpSp>
        <p:sp>
          <p:nvSpPr>
            <p:cNvPr id="14" name="正方形/長方形 13">
              <a:extLst>
                <a:ext uri="{FF2B5EF4-FFF2-40B4-BE49-F238E27FC236}"/>
              </a:extLst>
            </p:cNvPr>
            <p:cNvSpPr/>
            <p:nvPr/>
          </p:nvSpPr>
          <p:spPr bwMode="auto">
            <a:xfrm>
              <a:off x="3899791" y="5395292"/>
              <a:ext cx="1254036" cy="43149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a:defRPr/>
              </a:pPr>
              <a:r>
                <a:rPr lang="ja-JP" altLang="en-US" sz="900" b="1" dirty="0">
                  <a:solidFill>
                    <a:schemeClr val="tx1"/>
                  </a:solidFill>
                </a:rPr>
                <a:t>渋滞解消による</a:t>
              </a:r>
              <a:endParaRPr lang="en-US" altLang="ja-JP" sz="900" b="1" dirty="0">
                <a:solidFill>
                  <a:schemeClr val="tx1"/>
                </a:solidFill>
              </a:endParaRPr>
            </a:p>
            <a:p>
              <a:pPr algn="ctr">
                <a:defRPr/>
              </a:pPr>
              <a:r>
                <a:rPr lang="ja-JP" altLang="en-US" sz="900" b="1" dirty="0">
                  <a:solidFill>
                    <a:schemeClr val="tx1"/>
                  </a:solidFill>
                </a:rPr>
                <a:t>走行時間短縮</a:t>
              </a:r>
            </a:p>
          </p:txBody>
        </p:sp>
      </p:grpSp>
      <p:grpSp>
        <p:nvGrpSpPr>
          <p:cNvPr id="22535" name="グループ化 9"/>
          <p:cNvGrpSpPr>
            <a:grpSpLocks/>
          </p:cNvGrpSpPr>
          <p:nvPr/>
        </p:nvGrpSpPr>
        <p:grpSpPr bwMode="auto">
          <a:xfrm>
            <a:off x="136525" y="2373313"/>
            <a:ext cx="4489450" cy="1441450"/>
            <a:chOff x="1434599" y="3226719"/>
            <a:chExt cx="6264696" cy="2411405"/>
          </a:xfrm>
        </p:grpSpPr>
        <p:pic>
          <p:nvPicPr>
            <p:cNvPr id="22543" name="図 3"/>
            <p:cNvPicPr>
              <a:picLocks noChangeAspect="1"/>
            </p:cNvPicPr>
            <p:nvPr/>
          </p:nvPicPr>
          <p:blipFill>
            <a:blip r:embed="rId4">
              <a:extLst>
                <a:ext uri="{28A0092B-C50C-407E-A947-70E740481C1C}">
                  <a14:useLocalDpi xmlns:a14="http://schemas.microsoft.com/office/drawing/2010/main" val="0"/>
                </a:ext>
              </a:extLst>
            </a:blip>
            <a:srcRect l="7834" t="32321" r="39011" b="24861"/>
            <a:stretch>
              <a:fillRect/>
            </a:stretch>
          </p:blipFill>
          <p:spPr bwMode="auto">
            <a:xfrm>
              <a:off x="1434599" y="3226719"/>
              <a:ext cx="6264696" cy="241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a:extLst>
                <a:ext uri="{FF2B5EF4-FFF2-40B4-BE49-F238E27FC236}"/>
              </a:extLst>
            </p:cNvPr>
            <p:cNvSpPr/>
            <p:nvPr/>
          </p:nvSpPr>
          <p:spPr>
            <a:xfrm>
              <a:off x="3441606" y="4520060"/>
              <a:ext cx="1911752" cy="722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a:defRPr/>
              </a:pPr>
              <a:r>
                <a:rPr lang="ja-JP" altLang="en-US" sz="1100" b="1" dirty="0">
                  <a:solidFill>
                    <a:schemeClr val="tx1"/>
                  </a:solidFill>
                </a:rPr>
                <a:t>バイパス整備による</a:t>
              </a:r>
            </a:p>
            <a:p>
              <a:pPr algn="ctr">
                <a:defRPr/>
              </a:pPr>
              <a:r>
                <a:rPr lang="ja-JP" altLang="en-US" sz="1100" b="1" dirty="0">
                  <a:solidFill>
                    <a:schemeClr val="tx1"/>
                  </a:solidFill>
                </a:rPr>
                <a:t>走行時間短縮</a:t>
              </a:r>
            </a:p>
          </p:txBody>
        </p:sp>
      </p:grpSp>
      <p:sp>
        <p:nvSpPr>
          <p:cNvPr id="22536" name="テキスト ボックス 15"/>
          <p:cNvSpPr txBox="1">
            <a:spLocks noChangeArrowheads="1"/>
          </p:cNvSpPr>
          <p:nvPr/>
        </p:nvSpPr>
        <p:spPr bwMode="auto">
          <a:xfrm>
            <a:off x="49213" y="2333625"/>
            <a:ext cx="703262"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a:latin typeface="Arial" charset="0"/>
              </a:rPr>
              <a:t>例①</a:t>
            </a:r>
          </a:p>
        </p:txBody>
      </p:sp>
      <p:sp>
        <p:nvSpPr>
          <p:cNvPr id="22537" name="テキスト ボックス 16"/>
          <p:cNvSpPr txBox="1">
            <a:spLocks noChangeArrowheads="1"/>
          </p:cNvSpPr>
          <p:nvPr/>
        </p:nvSpPr>
        <p:spPr bwMode="auto">
          <a:xfrm>
            <a:off x="4284663" y="2301875"/>
            <a:ext cx="898525"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a:latin typeface="Arial" charset="0"/>
              </a:rPr>
              <a:t>例②</a:t>
            </a:r>
          </a:p>
        </p:txBody>
      </p:sp>
      <p:sp>
        <p:nvSpPr>
          <p:cNvPr id="22539" name="テキスト ボックス 18"/>
          <p:cNvSpPr txBox="1">
            <a:spLocks noChangeArrowheads="1"/>
          </p:cNvSpPr>
          <p:nvPr/>
        </p:nvSpPr>
        <p:spPr bwMode="auto">
          <a:xfrm>
            <a:off x="115888" y="5732463"/>
            <a:ext cx="8932862" cy="772107"/>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800" dirty="0">
                <a:latin typeface="Meiryo UI" pitchFamily="50" charset="-128"/>
                <a:ea typeface="Meiryo UI" pitchFamily="50" charset="-128"/>
                <a:cs typeface="Meiryo UI" pitchFamily="50" charset="-128"/>
              </a:rPr>
              <a:t>⇒この整備</a:t>
            </a:r>
            <a:r>
              <a:rPr lang="ja-JP" altLang="en-US" sz="1800" b="1" dirty="0">
                <a:latin typeface="Meiryo UI" pitchFamily="50" charset="-128"/>
                <a:ea typeface="Meiryo UI" pitchFamily="50" charset="-128"/>
                <a:cs typeface="Meiryo UI" pitchFamily="50" charset="-128"/>
              </a:rPr>
              <a:t>無</a:t>
            </a:r>
            <a:r>
              <a:rPr lang="ja-JP" altLang="en-US" sz="1800" b="1" dirty="0" err="1">
                <a:latin typeface="Meiryo UI" pitchFamily="50" charset="-128"/>
                <a:ea typeface="Meiryo UI" pitchFamily="50" charset="-128"/>
                <a:cs typeface="Meiryo UI" pitchFamily="50" charset="-128"/>
              </a:rPr>
              <a:t>し</a:t>
            </a:r>
            <a:r>
              <a:rPr lang="ja-JP" altLang="en-US" sz="1800" dirty="0" err="1">
                <a:latin typeface="Meiryo UI" pitchFamily="50" charset="-128"/>
                <a:ea typeface="Meiryo UI" pitchFamily="50" charset="-128"/>
                <a:cs typeface="Meiryo UI" pitchFamily="50" charset="-128"/>
              </a:rPr>
              <a:t>と</a:t>
            </a:r>
            <a:r>
              <a:rPr lang="ja-JP" altLang="en-US" sz="1800" b="1" dirty="0">
                <a:latin typeface="Meiryo UI" pitchFamily="50" charset="-128"/>
                <a:ea typeface="Meiryo UI" pitchFamily="50" charset="-128"/>
                <a:cs typeface="Meiryo UI" pitchFamily="50" charset="-128"/>
              </a:rPr>
              <a:t>有り</a:t>
            </a:r>
            <a:r>
              <a:rPr lang="ja-JP" altLang="en-US" sz="1800" dirty="0">
                <a:latin typeface="Meiryo UI" pitchFamily="50" charset="-128"/>
                <a:ea typeface="Meiryo UI" pitchFamily="50" charset="-128"/>
                <a:cs typeface="Meiryo UI" pitchFamily="50" charset="-128"/>
              </a:rPr>
              <a:t>の費用の差を、リンクごとに集計し、さらに供用後</a:t>
            </a:r>
            <a:r>
              <a:rPr lang="en-US" altLang="ja-JP" sz="1800" dirty="0">
                <a:latin typeface="Meiryo UI" pitchFamily="50" charset="-128"/>
                <a:ea typeface="Meiryo UI" pitchFamily="50" charset="-128"/>
                <a:cs typeface="Meiryo UI" pitchFamily="50" charset="-128"/>
              </a:rPr>
              <a:t>50</a:t>
            </a:r>
            <a:r>
              <a:rPr lang="ja-JP" altLang="en-US" sz="1800" dirty="0">
                <a:latin typeface="Meiryo UI" pitchFamily="50" charset="-128"/>
                <a:ea typeface="Meiryo UI" pitchFamily="50" charset="-128"/>
                <a:cs typeface="Meiryo UI" pitchFamily="50" charset="-128"/>
              </a:rPr>
              <a:t>年間分を合計することで、</a:t>
            </a:r>
            <a:endParaRPr lang="en-US" altLang="ja-JP" sz="1800" dirty="0">
              <a:latin typeface="Meiryo UI" pitchFamily="50" charset="-128"/>
              <a:ea typeface="Meiryo UI" pitchFamily="50" charset="-128"/>
              <a:cs typeface="Meiryo UI" pitchFamily="50" charset="-128"/>
            </a:endParaRPr>
          </a:p>
          <a:p>
            <a:pPr lvl="0" eaLnBrk="1" hangingPunct="1">
              <a:spcBef>
                <a:spcPct val="0"/>
              </a:spcBef>
              <a:buNone/>
            </a:pPr>
            <a:r>
              <a:rPr lang="ja-JP" altLang="en-US" sz="1800" dirty="0">
                <a:latin typeface="Meiryo UI" pitchFamily="50" charset="-128"/>
                <a:ea typeface="Meiryo UI" pitchFamily="50" charset="-128"/>
                <a:cs typeface="Meiryo UI" pitchFamily="50" charset="-128"/>
              </a:rPr>
              <a:t>　 本事業の</a:t>
            </a:r>
            <a:r>
              <a:rPr lang="ja-JP" altLang="en-US" sz="1800" b="1" dirty="0">
                <a:latin typeface="Meiryo UI" pitchFamily="50" charset="-128"/>
                <a:ea typeface="Meiryo UI" pitchFamily="50" charset="-128"/>
                <a:cs typeface="Meiryo UI" pitchFamily="50" charset="-128"/>
              </a:rPr>
              <a:t>走行時間短縮便益 </a:t>
            </a:r>
            <a:r>
              <a:rPr kumimoji="0" lang="en-US" altLang="ja-JP" sz="1800" b="1" dirty="0">
                <a:solidFill>
                  <a:srgbClr val="000000"/>
                </a:solidFill>
                <a:latin typeface="HG丸ｺﾞｼｯｸM-PRO" pitchFamily="50" charset="-128"/>
                <a:ea typeface="HG丸ｺﾞｼｯｸM-PRO" pitchFamily="50" charset="-128"/>
              </a:rPr>
              <a:t>296.2</a:t>
            </a:r>
            <a:r>
              <a:rPr kumimoji="0" lang="ja-JP" altLang="en-US" sz="1800" b="1" dirty="0">
                <a:solidFill>
                  <a:srgbClr val="000000"/>
                </a:solidFill>
                <a:latin typeface="HG丸ｺﾞｼｯｸM-PRO" pitchFamily="50" charset="-128"/>
                <a:ea typeface="HG丸ｺﾞｼｯｸM-PRO" pitchFamily="50" charset="-128"/>
              </a:rPr>
              <a:t>億円 </a:t>
            </a:r>
            <a:r>
              <a:rPr lang="ja-JP" altLang="en-US" sz="1800" dirty="0" smtClean="0">
                <a:latin typeface="Meiryo UI" pitchFamily="50" charset="-128"/>
                <a:ea typeface="Meiryo UI" pitchFamily="50" charset="-128"/>
                <a:cs typeface="Meiryo UI" pitchFamily="50" charset="-128"/>
              </a:rPr>
              <a:t>が</a:t>
            </a:r>
            <a:r>
              <a:rPr lang="ja-JP" altLang="en-US" sz="1800" dirty="0">
                <a:latin typeface="Meiryo UI" pitchFamily="50" charset="-128"/>
                <a:ea typeface="Meiryo UI" pitchFamily="50" charset="-128"/>
                <a:cs typeface="Meiryo UI" pitchFamily="50" charset="-128"/>
              </a:rPr>
              <a:t>算出される。</a:t>
            </a:r>
          </a:p>
        </p:txBody>
      </p:sp>
      <p:sp>
        <p:nvSpPr>
          <p:cNvPr id="22540" name="正方形/長方形 20"/>
          <p:cNvSpPr>
            <a:spLocks noChangeArrowheads="1"/>
          </p:cNvSpPr>
          <p:nvPr/>
        </p:nvSpPr>
        <p:spPr bwMode="auto">
          <a:xfrm>
            <a:off x="158750" y="3870573"/>
            <a:ext cx="2828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400" dirty="0">
                <a:solidFill>
                  <a:schemeClr val="tx2"/>
                </a:solidFill>
                <a:latin typeface="Arial" charset="0"/>
              </a:rPr>
              <a:t>（例）</a:t>
            </a:r>
            <a:r>
              <a:rPr lang="en-US" altLang="ja-JP" sz="1400" dirty="0">
                <a:solidFill>
                  <a:schemeClr val="tx2"/>
                </a:solidFill>
                <a:latin typeface="Arial" charset="0"/>
              </a:rPr>
              <a:t> </a:t>
            </a:r>
            <a:r>
              <a:rPr lang="ja-JP" altLang="en-US" sz="1400" dirty="0">
                <a:solidFill>
                  <a:schemeClr val="tx2"/>
                </a:solidFill>
                <a:latin typeface="Arial" charset="0"/>
              </a:rPr>
              <a:t>リンク</a:t>
            </a:r>
            <a:r>
              <a:rPr lang="en-US" altLang="ja-JP" sz="1400" dirty="0">
                <a:solidFill>
                  <a:schemeClr val="tx2"/>
                </a:solidFill>
                <a:latin typeface="Arial" charset="0"/>
              </a:rPr>
              <a:t>α</a:t>
            </a:r>
            <a:r>
              <a:rPr lang="ja-JP" altLang="en-US" sz="1400" dirty="0">
                <a:solidFill>
                  <a:schemeClr val="tx2"/>
                </a:solidFill>
                <a:latin typeface="Arial" charset="0"/>
              </a:rPr>
              <a:t>の場合の算出</a:t>
            </a:r>
          </a:p>
        </p:txBody>
      </p:sp>
      <p:sp>
        <p:nvSpPr>
          <p:cNvPr id="23" name="Text Box 4"/>
          <p:cNvSpPr txBox="1">
            <a:spLocks noChangeArrowheads="1"/>
          </p:cNvSpPr>
          <p:nvPr/>
        </p:nvSpPr>
        <p:spPr bwMode="auto">
          <a:xfrm>
            <a:off x="35496" y="87015"/>
            <a:ext cx="5184775"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Ⅳ-</a:t>
            </a:r>
            <a:r>
              <a:rPr lang="ja-JP" altLang="en-US" sz="2400" dirty="0" smtClean="0">
                <a:solidFill>
                  <a:schemeClr val="bg1"/>
                </a:solidFill>
                <a:latin typeface="HG丸ｺﾞｼｯｸM-PRO" pitchFamily="50" charset="-128"/>
                <a:ea typeface="HG丸ｺﾞｼｯｸM-PRO" pitchFamily="50" charset="-128"/>
              </a:rPr>
              <a:t>③　費用便益分析等の効率性　</a:t>
            </a:r>
            <a:r>
              <a:rPr lang="ja-JP" altLang="en-US" sz="2400" dirty="0" smtClean="0">
                <a:solidFill>
                  <a:schemeClr val="bg1"/>
                </a:solidFill>
              </a:rPr>
              <a:t> </a:t>
            </a:r>
            <a:endParaRPr lang="ja-JP" altLang="en-US" sz="2400" dirty="0">
              <a:solidFill>
                <a:schemeClr val="bg1"/>
              </a:solidFill>
            </a:endParaRPr>
          </a:p>
        </p:txBody>
      </p:sp>
      <p:sp>
        <p:nvSpPr>
          <p:cNvPr id="24" name="テキスト ボックス 23"/>
          <p:cNvSpPr txBox="1"/>
          <p:nvPr/>
        </p:nvSpPr>
        <p:spPr>
          <a:xfrm>
            <a:off x="8681657" y="44624"/>
            <a:ext cx="341760" cy="369332"/>
          </a:xfrm>
          <a:prstGeom prst="rect">
            <a:avLst/>
          </a:prstGeom>
          <a:noFill/>
        </p:spPr>
        <p:txBody>
          <a:bodyPr wrap="none" rtlCol="0">
            <a:spAutoFit/>
          </a:bodyPr>
          <a:lstStyle/>
          <a:p>
            <a:r>
              <a:rPr kumimoji="1" lang="ja-JP" altLang="en-US" dirty="0" smtClean="0"/>
              <a:t>９</a:t>
            </a:r>
            <a:endParaRPr kumimoji="1" lang="ja-JP" altLang="en-US" dirty="0"/>
          </a:p>
        </p:txBody>
      </p:sp>
      <p:pic>
        <p:nvPicPr>
          <p:cNvPr id="1032"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470" t="1371" r="695" b="3749"/>
          <a:stretch/>
        </p:blipFill>
        <p:spPr bwMode="auto">
          <a:xfrm>
            <a:off x="50801" y="4164013"/>
            <a:ext cx="9023350" cy="1536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94575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extLst>
          </p:cNvPr>
          <p:cNvSpPr/>
          <p:nvPr/>
        </p:nvSpPr>
        <p:spPr>
          <a:xfrm>
            <a:off x="250825" y="476250"/>
            <a:ext cx="8642350"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b="1" u="sng" dirty="0">
                <a:solidFill>
                  <a:schemeClr val="tx1"/>
                </a:solidFill>
                <a:latin typeface="ＭＳ Ｐゴシック" pitchFamily="50" charset="-128"/>
              </a:rPr>
              <a:t>◆</a:t>
            </a:r>
            <a:r>
              <a:rPr lang="zh-TW" altLang="en-US" sz="2000" b="1" u="sng" dirty="0">
                <a:solidFill>
                  <a:schemeClr val="tx1"/>
                </a:solidFill>
                <a:latin typeface="ＭＳ Ｐゴシック" pitchFamily="50" charset="-128"/>
                <a:ea typeface="ＭＳ Ｐゴシック" pitchFamily="50" charset="-128"/>
              </a:rPr>
              <a:t>走行経費減少便益</a:t>
            </a:r>
            <a:r>
              <a:rPr lang="ja-JP" altLang="en-US" sz="2000" b="1" u="sng" dirty="0">
                <a:solidFill>
                  <a:schemeClr val="tx1"/>
                </a:solidFill>
                <a:latin typeface="ＭＳ Ｐゴシック" pitchFamily="50" charset="-128"/>
              </a:rPr>
              <a:t>とは</a:t>
            </a:r>
            <a:endParaRPr lang="en-US" altLang="ja-JP" sz="2000" b="1" u="sng" dirty="0">
              <a:solidFill>
                <a:schemeClr val="tx1"/>
              </a:solidFill>
              <a:latin typeface="ＭＳ Ｐゴシック" pitchFamily="50" charset="-128"/>
            </a:endParaRPr>
          </a:p>
          <a:p>
            <a:pPr>
              <a:defRPr/>
            </a:pPr>
            <a:r>
              <a:rPr lang="ja-JP" altLang="en-US" b="1" dirty="0">
                <a:solidFill>
                  <a:schemeClr val="tx1"/>
                </a:solidFill>
                <a:latin typeface="ＭＳ Ｐゴシック" pitchFamily="50" charset="-128"/>
              </a:rPr>
              <a:t>　　</a:t>
            </a:r>
            <a:r>
              <a:rPr lang="ja-JP" altLang="en-US" dirty="0">
                <a:solidFill>
                  <a:schemeClr val="tx1"/>
                </a:solidFill>
              </a:rPr>
              <a:t>道路整備・改良に伴い自動車交通が円滑化し、</a:t>
            </a:r>
            <a:r>
              <a:rPr lang="ja-JP" altLang="en-US" dirty="0">
                <a:solidFill>
                  <a:schemeClr val="tx1"/>
                </a:solidFill>
                <a:latin typeface="ＭＳ Ｐゴシック" pitchFamily="50" charset="-128"/>
              </a:rPr>
              <a:t>燃費が向上するなど走行経費（</a:t>
            </a:r>
            <a:r>
              <a:rPr lang="en-US" altLang="ja-JP" dirty="0">
                <a:solidFill>
                  <a:schemeClr val="tx1"/>
                </a:solidFill>
                <a:latin typeface="ＭＳ Ｐゴシック" pitchFamily="50" charset="-128"/>
              </a:rPr>
              <a:t>※</a:t>
            </a:r>
            <a:r>
              <a:rPr lang="ja-JP" altLang="en-US" dirty="0">
                <a:solidFill>
                  <a:schemeClr val="tx1"/>
                </a:solidFill>
                <a:latin typeface="ＭＳ Ｐゴシック" pitchFamily="50" charset="-128"/>
              </a:rPr>
              <a:t>）が</a:t>
            </a:r>
            <a:endParaRPr lang="en-US" altLang="ja-JP" dirty="0">
              <a:solidFill>
                <a:schemeClr val="tx1"/>
              </a:solidFill>
              <a:latin typeface="ＭＳ Ｐゴシック" pitchFamily="50" charset="-128"/>
            </a:endParaRPr>
          </a:p>
          <a:p>
            <a:pPr>
              <a:defRPr/>
            </a:pPr>
            <a:r>
              <a:rPr lang="ja-JP" altLang="en-US" dirty="0">
                <a:solidFill>
                  <a:schemeClr val="tx1"/>
                </a:solidFill>
                <a:latin typeface="ＭＳ Ｐゴシック" pitchFamily="50" charset="-128"/>
              </a:rPr>
              <a:t>　　節約されることにより、</a:t>
            </a:r>
            <a:r>
              <a:rPr lang="ja-JP" altLang="en-US" dirty="0">
                <a:solidFill>
                  <a:schemeClr val="tx1"/>
                </a:solidFill>
              </a:rPr>
              <a:t>道路利用者の得られる利益を貨幣換算したもの。</a:t>
            </a:r>
            <a:endParaRPr lang="ja-JP" altLang="en-US" dirty="0">
              <a:solidFill>
                <a:schemeClr val="tx1"/>
              </a:solidFill>
              <a:latin typeface="ＭＳ Ｐゴシック" pitchFamily="50" charset="-128"/>
            </a:endParaRPr>
          </a:p>
        </p:txBody>
      </p:sp>
      <p:sp>
        <p:nvSpPr>
          <p:cNvPr id="1672" name="正方形/長方形 1671">
            <a:extLst>
              <a:ext uri="{FF2B5EF4-FFF2-40B4-BE49-F238E27FC236}"/>
            </a:extLst>
          </p:cNvPr>
          <p:cNvSpPr/>
          <p:nvPr/>
        </p:nvSpPr>
        <p:spPr>
          <a:xfrm>
            <a:off x="684213" y="1446213"/>
            <a:ext cx="8678862" cy="730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rPr>
              <a:t>※</a:t>
            </a:r>
            <a:r>
              <a:rPr lang="ja-JP" altLang="en-US" sz="1600" dirty="0">
                <a:solidFill>
                  <a:schemeClr val="tx1"/>
                </a:solidFill>
              </a:rPr>
              <a:t>走行経費：燃料費、タイヤ・チューブ費、車両整備（維持・修繕）費など</a:t>
            </a:r>
            <a:endParaRPr lang="en-US" altLang="ja-JP" sz="1600" dirty="0">
              <a:solidFill>
                <a:schemeClr val="tx1"/>
              </a:solidFill>
            </a:endParaRPr>
          </a:p>
          <a:p>
            <a:pPr>
              <a:defRPr/>
            </a:pPr>
            <a:r>
              <a:rPr lang="ja-JP" altLang="en-US" sz="1600" b="1" dirty="0">
                <a:solidFill>
                  <a:schemeClr val="tx1"/>
                </a:solidFill>
                <a:effectLst>
                  <a:outerShdw blurRad="38100" dist="38100" dir="2700000" algn="tl">
                    <a:srgbClr val="000000">
                      <a:alpha val="43137"/>
                    </a:srgbClr>
                  </a:outerShdw>
                </a:effectLst>
              </a:rPr>
              <a:t>　　</a:t>
            </a:r>
            <a:endParaRPr lang="en-US" altLang="ja-JP" sz="1600" b="1" dirty="0">
              <a:solidFill>
                <a:schemeClr val="tx1"/>
              </a:solidFill>
              <a:effectLst>
                <a:outerShdw blurRad="38100" dist="38100" dir="2700000" algn="tl">
                  <a:srgbClr val="000000">
                    <a:alpha val="43137"/>
                  </a:srgbClr>
                </a:outerShdw>
              </a:effectLst>
            </a:endParaRPr>
          </a:p>
        </p:txBody>
      </p:sp>
      <p:sp>
        <p:nvSpPr>
          <p:cNvPr id="1668" name="テキスト ボックス 1667">
            <a:extLst>
              <a:ext uri="{FF2B5EF4-FFF2-40B4-BE49-F238E27FC236}"/>
            </a:extLst>
          </p:cNvPr>
          <p:cNvSpPr txBox="1"/>
          <p:nvPr/>
        </p:nvSpPr>
        <p:spPr bwMode="auto">
          <a:xfrm>
            <a:off x="611188" y="1844675"/>
            <a:ext cx="8399462" cy="831850"/>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a:defRPr/>
            </a:pPr>
            <a:r>
              <a:rPr lang="ja-JP" altLang="en-US" sz="1600" dirty="0">
                <a:solidFill>
                  <a:schemeClr val="tx1"/>
                </a:solidFill>
                <a:latin typeface="Meiryo UI" pitchFamily="50" charset="-128"/>
                <a:ea typeface="Meiryo UI" pitchFamily="50" charset="-128"/>
                <a:cs typeface="Meiryo UI" pitchFamily="50" charset="-128"/>
              </a:rPr>
              <a:t>　○整備の有無による走行費用の年間の総和の差により算出</a:t>
            </a:r>
          </a:p>
          <a:p>
            <a:pPr>
              <a:defRPr/>
            </a:pPr>
            <a:r>
              <a:rPr lang="ja-JP" altLang="en-US" sz="1600" dirty="0">
                <a:solidFill>
                  <a:schemeClr val="tx1"/>
                </a:solidFill>
                <a:latin typeface="Meiryo UI" pitchFamily="50" charset="-128"/>
                <a:ea typeface="Meiryo UI" pitchFamily="50" charset="-128"/>
                <a:cs typeface="Meiryo UI" pitchFamily="50" charset="-128"/>
              </a:rPr>
              <a:t>　　　走行費用</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p>
          <a:p>
            <a:pPr>
              <a:defRPr/>
            </a:pPr>
            <a:r>
              <a:rPr lang="ja-JP" altLang="en-US" sz="1600" dirty="0">
                <a:solidFill>
                  <a:schemeClr val="tx1"/>
                </a:solidFill>
                <a:latin typeface="Meiryo UI" pitchFamily="50" charset="-128"/>
                <a:ea typeface="Meiryo UI" pitchFamily="50" charset="-128"/>
                <a:cs typeface="Meiryo UI" pitchFamily="50" charset="-128"/>
              </a:rPr>
              <a:t>　　　　　　　　＝交通量</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リンク延長</a:t>
            </a:r>
            <a:r>
              <a:rPr lang="en-US" altLang="ja-JP" sz="1600" dirty="0">
                <a:solidFill>
                  <a:schemeClr val="tx1"/>
                </a:solidFill>
                <a:latin typeface="Meiryo UI" pitchFamily="50" charset="-128"/>
                <a:ea typeface="Meiryo UI" pitchFamily="50" charset="-128"/>
                <a:cs typeface="Meiryo UI" pitchFamily="50" charset="-128"/>
              </a:rPr>
              <a:t>(km)×</a:t>
            </a:r>
            <a:r>
              <a:rPr lang="ja-JP" altLang="en-US" sz="1600" dirty="0">
                <a:solidFill>
                  <a:schemeClr val="tx1"/>
                </a:solidFill>
                <a:latin typeface="Meiryo UI" pitchFamily="50" charset="-128"/>
                <a:ea typeface="Meiryo UI" pitchFamily="50" charset="-128"/>
                <a:cs typeface="Meiryo UI" pitchFamily="50" charset="-128"/>
              </a:rPr>
              <a:t>走行経費原単位</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3560" name="テキスト ボックス 7"/>
          <p:cNvSpPr txBox="1">
            <a:spLocks noChangeArrowheads="1"/>
          </p:cNvSpPr>
          <p:nvPr/>
        </p:nvSpPr>
        <p:spPr bwMode="auto">
          <a:xfrm>
            <a:off x="115888" y="5681229"/>
            <a:ext cx="8932862" cy="772107"/>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800" dirty="0">
                <a:latin typeface="Meiryo UI" pitchFamily="50" charset="-128"/>
                <a:ea typeface="Meiryo UI" pitchFamily="50" charset="-128"/>
                <a:cs typeface="Meiryo UI" pitchFamily="50" charset="-128"/>
              </a:rPr>
              <a:t>⇒この整備</a:t>
            </a:r>
            <a:r>
              <a:rPr lang="ja-JP" altLang="en-US" sz="1800" b="1" dirty="0">
                <a:latin typeface="Meiryo UI" pitchFamily="50" charset="-128"/>
                <a:ea typeface="Meiryo UI" pitchFamily="50" charset="-128"/>
                <a:cs typeface="Meiryo UI" pitchFamily="50" charset="-128"/>
              </a:rPr>
              <a:t>無</a:t>
            </a:r>
            <a:r>
              <a:rPr lang="ja-JP" altLang="en-US" sz="1800" b="1" dirty="0" err="1">
                <a:latin typeface="Meiryo UI" pitchFamily="50" charset="-128"/>
                <a:ea typeface="Meiryo UI" pitchFamily="50" charset="-128"/>
                <a:cs typeface="Meiryo UI" pitchFamily="50" charset="-128"/>
              </a:rPr>
              <a:t>し</a:t>
            </a:r>
            <a:r>
              <a:rPr lang="ja-JP" altLang="en-US" sz="1800" dirty="0" err="1">
                <a:latin typeface="Meiryo UI" pitchFamily="50" charset="-128"/>
                <a:ea typeface="Meiryo UI" pitchFamily="50" charset="-128"/>
                <a:cs typeface="Meiryo UI" pitchFamily="50" charset="-128"/>
              </a:rPr>
              <a:t>と</a:t>
            </a:r>
            <a:r>
              <a:rPr lang="ja-JP" altLang="en-US" sz="1800" b="1" dirty="0">
                <a:latin typeface="Meiryo UI" pitchFamily="50" charset="-128"/>
                <a:ea typeface="Meiryo UI" pitchFamily="50" charset="-128"/>
                <a:cs typeface="Meiryo UI" pitchFamily="50" charset="-128"/>
              </a:rPr>
              <a:t>有り</a:t>
            </a:r>
            <a:r>
              <a:rPr lang="ja-JP" altLang="en-US" sz="1800" dirty="0">
                <a:latin typeface="Meiryo UI" pitchFamily="50" charset="-128"/>
                <a:ea typeface="Meiryo UI" pitchFamily="50" charset="-128"/>
                <a:cs typeface="Meiryo UI" pitchFamily="50" charset="-128"/>
              </a:rPr>
              <a:t>の費用の差を、リンクごとに集計し、さらに供用後</a:t>
            </a:r>
            <a:r>
              <a:rPr lang="en-US" altLang="ja-JP" sz="1800" dirty="0">
                <a:latin typeface="Meiryo UI" pitchFamily="50" charset="-128"/>
                <a:ea typeface="Meiryo UI" pitchFamily="50" charset="-128"/>
                <a:cs typeface="Meiryo UI" pitchFamily="50" charset="-128"/>
              </a:rPr>
              <a:t>50</a:t>
            </a:r>
            <a:r>
              <a:rPr lang="ja-JP" altLang="en-US" sz="1800" dirty="0">
                <a:latin typeface="Meiryo UI" pitchFamily="50" charset="-128"/>
                <a:ea typeface="Meiryo UI" pitchFamily="50" charset="-128"/>
                <a:cs typeface="Meiryo UI" pitchFamily="50" charset="-128"/>
              </a:rPr>
              <a:t>年間分を合計することで、</a:t>
            </a:r>
            <a:endParaRPr lang="en-US" altLang="ja-JP" sz="1800" dirty="0">
              <a:latin typeface="Meiryo UI" pitchFamily="50" charset="-128"/>
              <a:ea typeface="Meiryo UI" pitchFamily="50" charset="-128"/>
              <a:cs typeface="Meiryo UI" pitchFamily="50" charset="-128"/>
            </a:endParaRPr>
          </a:p>
          <a:p>
            <a:pPr lvl="0" eaLnBrk="1" hangingPunct="1">
              <a:spcBef>
                <a:spcPct val="0"/>
              </a:spcBef>
              <a:buNone/>
            </a:pPr>
            <a:r>
              <a:rPr lang="ja-JP" altLang="en-US" sz="1800" dirty="0">
                <a:latin typeface="Meiryo UI" pitchFamily="50" charset="-128"/>
                <a:ea typeface="Meiryo UI" pitchFamily="50" charset="-128"/>
                <a:cs typeface="Meiryo UI" pitchFamily="50" charset="-128"/>
              </a:rPr>
              <a:t>　 本事業の</a:t>
            </a:r>
            <a:r>
              <a:rPr lang="ja-JP" altLang="en-US" sz="1800" b="1" dirty="0">
                <a:latin typeface="Meiryo UI" pitchFamily="50" charset="-128"/>
                <a:ea typeface="Meiryo UI" pitchFamily="50" charset="-128"/>
                <a:cs typeface="Meiryo UI" pitchFamily="50" charset="-128"/>
              </a:rPr>
              <a:t>走行経費減少便益 </a:t>
            </a:r>
            <a:r>
              <a:rPr kumimoji="0" lang="en-US" altLang="ja-JP" sz="1800" b="1" dirty="0">
                <a:solidFill>
                  <a:srgbClr val="000000"/>
                </a:solidFill>
                <a:latin typeface="HG丸ｺﾞｼｯｸM-PRO" pitchFamily="50" charset="-128"/>
                <a:ea typeface="HG丸ｺﾞｼｯｸM-PRO" pitchFamily="50" charset="-128"/>
              </a:rPr>
              <a:t>42.5</a:t>
            </a:r>
            <a:r>
              <a:rPr kumimoji="0" lang="ja-JP" altLang="en-US" sz="1800" b="1" dirty="0">
                <a:solidFill>
                  <a:srgbClr val="000000"/>
                </a:solidFill>
                <a:latin typeface="HG丸ｺﾞｼｯｸM-PRO" pitchFamily="50" charset="-128"/>
                <a:ea typeface="HG丸ｺﾞｼｯｸM-PRO" pitchFamily="50" charset="-128"/>
              </a:rPr>
              <a:t>億円 </a:t>
            </a:r>
            <a:r>
              <a:rPr lang="ja-JP" altLang="en-US" sz="1800" dirty="0" smtClean="0">
                <a:latin typeface="Meiryo UI" pitchFamily="50" charset="-128"/>
                <a:ea typeface="Meiryo UI" pitchFamily="50" charset="-128"/>
                <a:cs typeface="Meiryo UI" pitchFamily="50" charset="-128"/>
              </a:rPr>
              <a:t>が</a:t>
            </a:r>
            <a:r>
              <a:rPr lang="ja-JP" altLang="en-US" sz="1800" dirty="0">
                <a:latin typeface="Meiryo UI" pitchFamily="50" charset="-128"/>
                <a:ea typeface="Meiryo UI" pitchFamily="50" charset="-128"/>
                <a:cs typeface="Meiryo UI" pitchFamily="50" charset="-128"/>
              </a:rPr>
              <a:t>算出される。</a:t>
            </a:r>
          </a:p>
        </p:txBody>
      </p:sp>
      <p:sp>
        <p:nvSpPr>
          <p:cNvPr id="23561" name="正方形/長方形 20"/>
          <p:cNvSpPr>
            <a:spLocks noChangeArrowheads="1"/>
          </p:cNvSpPr>
          <p:nvPr/>
        </p:nvSpPr>
        <p:spPr bwMode="auto">
          <a:xfrm>
            <a:off x="292100" y="2997200"/>
            <a:ext cx="2828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400">
                <a:solidFill>
                  <a:schemeClr val="tx2"/>
                </a:solidFill>
                <a:latin typeface="Arial" charset="0"/>
              </a:rPr>
              <a:t>（例）</a:t>
            </a:r>
            <a:r>
              <a:rPr lang="en-US" altLang="ja-JP" sz="1400">
                <a:solidFill>
                  <a:schemeClr val="tx2"/>
                </a:solidFill>
                <a:latin typeface="Arial" charset="0"/>
              </a:rPr>
              <a:t> </a:t>
            </a:r>
            <a:r>
              <a:rPr lang="ja-JP" altLang="en-US" sz="1400">
                <a:solidFill>
                  <a:schemeClr val="tx2"/>
                </a:solidFill>
                <a:latin typeface="Arial" charset="0"/>
              </a:rPr>
              <a:t>リンク</a:t>
            </a:r>
            <a:r>
              <a:rPr lang="en-US" altLang="ja-JP" sz="1400">
                <a:solidFill>
                  <a:schemeClr val="tx2"/>
                </a:solidFill>
                <a:latin typeface="Arial" charset="0"/>
              </a:rPr>
              <a:t>α</a:t>
            </a:r>
            <a:r>
              <a:rPr lang="ja-JP" altLang="en-US" sz="1400">
                <a:solidFill>
                  <a:schemeClr val="tx2"/>
                </a:solidFill>
                <a:latin typeface="Arial" charset="0"/>
              </a:rPr>
              <a:t>の場合の算出</a:t>
            </a:r>
          </a:p>
        </p:txBody>
      </p:sp>
      <p:sp>
        <p:nvSpPr>
          <p:cNvPr id="12" name="Text Box 4"/>
          <p:cNvSpPr txBox="1">
            <a:spLocks noChangeArrowheads="1"/>
          </p:cNvSpPr>
          <p:nvPr/>
        </p:nvSpPr>
        <p:spPr bwMode="auto">
          <a:xfrm>
            <a:off x="35496" y="87015"/>
            <a:ext cx="5184775"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Ⅳ-</a:t>
            </a:r>
            <a:r>
              <a:rPr lang="ja-JP" altLang="en-US" sz="2400" dirty="0" smtClean="0">
                <a:solidFill>
                  <a:schemeClr val="bg1"/>
                </a:solidFill>
                <a:latin typeface="HG丸ｺﾞｼｯｸM-PRO" pitchFamily="50" charset="-128"/>
                <a:ea typeface="HG丸ｺﾞｼｯｸM-PRO" pitchFamily="50" charset="-128"/>
              </a:rPr>
              <a:t>③　費用便益分析等の効率性　</a:t>
            </a:r>
            <a:r>
              <a:rPr lang="ja-JP" altLang="en-US" sz="2400" dirty="0" smtClean="0">
                <a:solidFill>
                  <a:schemeClr val="bg1"/>
                </a:solidFill>
              </a:rPr>
              <a:t> </a:t>
            </a:r>
            <a:endParaRPr lang="ja-JP" altLang="en-US" sz="2400" dirty="0">
              <a:solidFill>
                <a:schemeClr val="bg1"/>
              </a:solidFill>
            </a:endParaRPr>
          </a:p>
        </p:txBody>
      </p:sp>
      <p:sp>
        <p:nvSpPr>
          <p:cNvPr id="13" name="テキスト ボックス 12"/>
          <p:cNvSpPr txBox="1"/>
          <p:nvPr/>
        </p:nvSpPr>
        <p:spPr>
          <a:xfrm>
            <a:off x="8604448" y="44624"/>
            <a:ext cx="498855" cy="369332"/>
          </a:xfrm>
          <a:prstGeom prst="rect">
            <a:avLst/>
          </a:prstGeom>
          <a:noFill/>
        </p:spPr>
        <p:txBody>
          <a:bodyPr wrap="none" rtlCol="0">
            <a:spAutoFit/>
          </a:bodyPr>
          <a:lstStyle/>
          <a:p>
            <a:r>
              <a:rPr kumimoji="1" lang="ja-JP" altLang="en-US" dirty="0" smtClean="0"/>
              <a:t>１０</a:t>
            </a:r>
            <a:endParaRPr kumimoji="1" lang="ja-JP" altLang="en-US" dirty="0"/>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874" t="5605" r="6721" b="5605"/>
          <a:stretch/>
        </p:blipFill>
        <p:spPr bwMode="auto">
          <a:xfrm>
            <a:off x="32370" y="3475470"/>
            <a:ext cx="9068364" cy="1753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88213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番号プレースホルダー 3"/>
          <p:cNvSpPr>
            <a:spLocks noGrp="1"/>
          </p:cNvSpPr>
          <p:nvPr>
            <p:ph type="sldNum" sz="quarter" idx="12"/>
          </p:nvPr>
        </p:nvSpPr>
        <p:spPr bwMode="auto">
          <a:xfrm>
            <a:off x="6410325" y="405130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fld id="{E8F6631A-EC78-45F0-B61E-6E9F0F89A321}" type="slidenum">
              <a:rPr lang="ja-JP" altLang="en-US" sz="1200" smtClean="0">
                <a:solidFill>
                  <a:srgbClr val="898989"/>
                </a:solidFill>
                <a:latin typeface="Arial" charset="0"/>
              </a:rPr>
              <a:pPr eaLnBrk="1" hangingPunct="1">
                <a:spcBef>
                  <a:spcPct val="0"/>
                </a:spcBef>
                <a:buFontTx/>
                <a:buNone/>
              </a:pPr>
              <a:t>12</a:t>
            </a:fld>
            <a:endParaRPr lang="ja-JP" altLang="en-US" sz="1200" smtClean="0">
              <a:solidFill>
                <a:srgbClr val="898989"/>
              </a:solidFill>
              <a:latin typeface="Arial" charset="0"/>
            </a:endParaRPr>
          </a:p>
        </p:txBody>
      </p:sp>
      <p:grpSp>
        <p:nvGrpSpPr>
          <p:cNvPr id="24579" name="グループ化 3"/>
          <p:cNvGrpSpPr>
            <a:grpSpLocks/>
          </p:cNvGrpSpPr>
          <p:nvPr/>
        </p:nvGrpSpPr>
        <p:grpSpPr bwMode="auto">
          <a:xfrm>
            <a:off x="203200" y="2663825"/>
            <a:ext cx="8258175" cy="1830388"/>
            <a:chOff x="346075" y="5085184"/>
            <a:chExt cx="8258175" cy="1831185"/>
          </a:xfrm>
        </p:grpSpPr>
        <p:grpSp>
          <p:nvGrpSpPr>
            <p:cNvPr id="26240" name="グループ化 1"/>
            <p:cNvGrpSpPr>
              <a:grpSpLocks/>
            </p:cNvGrpSpPr>
            <p:nvPr/>
          </p:nvGrpSpPr>
          <p:grpSpPr bwMode="auto">
            <a:xfrm>
              <a:off x="346075" y="5085184"/>
              <a:ext cx="8258175" cy="1831185"/>
              <a:chOff x="346075" y="4094164"/>
              <a:chExt cx="8258175" cy="1831185"/>
            </a:xfrm>
          </p:grpSpPr>
          <p:pic>
            <p:nvPicPr>
              <p:cNvPr id="26243" name="Picture 2"/>
              <p:cNvPicPr>
                <a:picLocks noChangeAspect="1" noChangeArrowheads="1"/>
              </p:cNvPicPr>
              <p:nvPr/>
            </p:nvPicPr>
            <p:blipFill>
              <a:blip r:embed="rId3">
                <a:extLst>
                  <a:ext uri="{28A0092B-C50C-407E-A947-70E740481C1C}">
                    <a14:useLocalDpi xmlns:a14="http://schemas.microsoft.com/office/drawing/2010/main" val="0"/>
                  </a:ext>
                </a:extLst>
              </a:blip>
              <a:srcRect b="8351"/>
              <a:stretch>
                <a:fillRect/>
              </a:stretch>
            </p:blipFill>
            <p:spPr bwMode="auto">
              <a:xfrm>
                <a:off x="346075" y="4094164"/>
                <a:ext cx="8258175" cy="170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244" name="テキスト ボックス 1665"/>
              <p:cNvSpPr txBox="1">
                <a:spLocks noChangeArrowheads="1"/>
              </p:cNvSpPr>
              <p:nvPr/>
            </p:nvSpPr>
            <p:spPr bwMode="auto">
              <a:xfrm>
                <a:off x="2123728" y="5435715"/>
                <a:ext cx="1008112" cy="4377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44000"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600" b="1">
                    <a:latin typeface="Arial" charset="0"/>
                  </a:rPr>
                  <a:t>整備なし</a:t>
                </a:r>
              </a:p>
            </p:txBody>
          </p:sp>
          <p:sp>
            <p:nvSpPr>
              <p:cNvPr id="26245" name="テキスト ボックス 1666"/>
              <p:cNvSpPr txBox="1">
                <a:spLocks noChangeArrowheads="1"/>
              </p:cNvSpPr>
              <p:nvPr/>
            </p:nvSpPr>
            <p:spPr bwMode="auto">
              <a:xfrm>
                <a:off x="6611044" y="5487555"/>
                <a:ext cx="1008112" cy="4377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44000"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600" b="1">
                    <a:latin typeface="Arial" charset="0"/>
                  </a:rPr>
                  <a:t>整備あり</a:t>
                </a:r>
              </a:p>
            </p:txBody>
          </p:sp>
        </p:grpSp>
        <p:sp>
          <p:nvSpPr>
            <p:cNvPr id="7" name="正方形/長方形 6">
              <a:extLst>
                <a:ext uri="{FF2B5EF4-FFF2-40B4-BE49-F238E27FC236}"/>
              </a:extLst>
            </p:cNvPr>
            <p:cNvSpPr/>
            <p:nvPr/>
          </p:nvSpPr>
          <p:spPr bwMode="auto">
            <a:xfrm>
              <a:off x="4633913" y="6019040"/>
              <a:ext cx="722312" cy="522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anchor="ctr">
              <a:spAutoFit/>
            </a:bodyPr>
            <a:lstStyle/>
            <a:p>
              <a:pPr algn="ctr">
                <a:defRPr/>
              </a:pPr>
              <a:r>
                <a:rPr lang="ja-JP" altLang="en-US" sz="1400" b="1" dirty="0">
                  <a:solidFill>
                    <a:schemeClr val="tx1"/>
                  </a:solidFill>
                </a:rPr>
                <a:t>　　　　　　</a:t>
              </a:r>
              <a:endParaRPr lang="en-US" altLang="ja-JP" sz="1400" b="1" dirty="0">
                <a:solidFill>
                  <a:schemeClr val="tx1"/>
                </a:solidFill>
              </a:endParaRPr>
            </a:p>
            <a:p>
              <a:pPr algn="ctr">
                <a:defRPr/>
              </a:pPr>
              <a:r>
                <a:rPr lang="ja-JP" altLang="en-US" sz="1400" b="1" dirty="0">
                  <a:solidFill>
                    <a:schemeClr val="tx1"/>
                  </a:solidFill>
                </a:rPr>
                <a:t>　　　</a:t>
              </a:r>
            </a:p>
          </p:txBody>
        </p:sp>
        <p:sp>
          <p:nvSpPr>
            <p:cNvPr id="8" name="右矢印 7">
              <a:extLst>
                <a:ext uri="{FF2B5EF4-FFF2-40B4-BE49-F238E27FC236}"/>
              </a:extLst>
            </p:cNvPr>
            <p:cNvSpPr/>
            <p:nvPr/>
          </p:nvSpPr>
          <p:spPr>
            <a:xfrm>
              <a:off x="4643438" y="6019040"/>
              <a:ext cx="701675" cy="320815"/>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grpSp>
        <p:nvGrpSpPr>
          <p:cNvPr id="24580" name="グループ化 11"/>
          <p:cNvGrpSpPr>
            <a:grpSpLocks/>
          </p:cNvGrpSpPr>
          <p:nvPr/>
        </p:nvGrpSpPr>
        <p:grpSpPr bwMode="auto">
          <a:xfrm>
            <a:off x="1000125" y="1057275"/>
            <a:ext cx="0" cy="0"/>
            <a:chOff x="0" y="0"/>
            <a:chExt cx="345" cy="104"/>
          </a:xfrm>
        </p:grpSpPr>
        <p:sp>
          <p:nvSpPr>
            <p:cNvPr id="25966"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25967"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25968"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69"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70"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71"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72"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73"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74"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75"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76"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77"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78"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79"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80"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81"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82"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83"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84"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85"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86"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87"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88"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89"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90"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91"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92"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93"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94"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95"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96"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97"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98"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99"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00"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01"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02"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03"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04"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05"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06"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07"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08"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09"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10"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11"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12"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13"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14"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15"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16"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17"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18"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19"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20"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21"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22"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23"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24"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25"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26"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27"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28"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29"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30"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31"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32"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33"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34"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35"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36"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37"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38"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39"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40"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41"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42"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43"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44"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45"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46"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47"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48"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49"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50"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51"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52"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53"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54"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55"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56"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57"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58"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59"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60"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61"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62"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63"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64"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65"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66"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67"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68"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69"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70"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71"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72"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73"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74"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75"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76"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77"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78"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79"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80"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81"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82"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83"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84"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85"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86"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87"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88"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89"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90"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91"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92"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93"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94"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95"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96"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97"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98"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99"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00"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01"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02"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03"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04"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05"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06"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07"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08"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09"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10"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11"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12"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13"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14"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15"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16"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17"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18"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19"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20"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21"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22"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23"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24"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25"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26"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27"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28"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29"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30"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31"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32"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33"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34"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35"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36"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37"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38"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39"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40"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41"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42"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43"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44"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45"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46"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47"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48"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49"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50"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51"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52"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53"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54"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55"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56"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57"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58"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59"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60"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61"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62"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63"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64"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65"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66"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67"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68"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69"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70"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71"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72"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73"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74"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75"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76"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77"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78"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79"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80"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81"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82"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83"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84"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85"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86"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87"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88"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89"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90"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91"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92"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93"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94"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95"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96"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97"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98"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99"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00"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01"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02"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03"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04"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05"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06"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07"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08"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09"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10"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11"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12"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13"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14"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15"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16"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17"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18"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19"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20"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21"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22"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23"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24"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25"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26"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27"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28"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29"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30"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31"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32"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33"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solidFill>
                  <a:schemeClr val="tx2"/>
                </a:solidFill>
                <a:latin typeface="Arial" charset="0"/>
              </a:endParaRPr>
            </a:p>
          </p:txBody>
        </p:sp>
        <p:sp>
          <p:nvSpPr>
            <p:cNvPr id="26234"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35"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36"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37"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38"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39"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4581" name="グループ化 286"/>
          <p:cNvGrpSpPr>
            <a:grpSpLocks/>
          </p:cNvGrpSpPr>
          <p:nvPr/>
        </p:nvGrpSpPr>
        <p:grpSpPr bwMode="auto">
          <a:xfrm>
            <a:off x="1000125" y="1057275"/>
            <a:ext cx="0" cy="0"/>
            <a:chOff x="0" y="0"/>
            <a:chExt cx="345" cy="104"/>
          </a:xfrm>
        </p:grpSpPr>
        <p:sp>
          <p:nvSpPr>
            <p:cNvPr id="25692"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25693"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25694"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95"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96"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97"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98"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99"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00"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01"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02"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03"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04"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05"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06"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07"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08"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09"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10"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11"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12"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13"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14"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15"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16"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17"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18"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19"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20"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21"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22"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23"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24"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25"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26"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27"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28"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29"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30"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31"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32"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33"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34"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35"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36"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37"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38"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39"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40"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41"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42"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43"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44"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45"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46"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47"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48"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49"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50"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51"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52"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53"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54"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55"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56"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57"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58"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59"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60"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61"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62"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63"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64"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65"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66"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67"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68"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69"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70"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71"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72"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73"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74"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75"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76"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77"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78"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79"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80"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81"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82"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83"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84"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85"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86"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87"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88"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89"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90"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91"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92"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93"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94"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95"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96"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97"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98"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99"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00"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01"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02"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03"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04"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05"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06"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07"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08"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09"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10"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11"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12"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13"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14"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15"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16"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17"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18"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19"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20"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21"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22"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23"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24"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25"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26"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27"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28"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29"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30"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31"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32"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33"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34"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35"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36"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37"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38"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39"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40"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41"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42"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43"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44"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45"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46"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47"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48"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49"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50"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51"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52"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53"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54"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55"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56"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57"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58"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59"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60"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61"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62"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63"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64"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65"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66"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67"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68"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69"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70"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71"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72"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73"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74"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75"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76"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77"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78"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79"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80"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81"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82"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83"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84"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85"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86"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87"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88"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89"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90"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91"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92"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93"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94"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95"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96"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97"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98"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99"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00"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01"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02"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03"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04"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05"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06"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07"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08"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09"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10"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11"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12"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13"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14"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15"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16"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17"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18"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19"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20"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21"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22"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23"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24"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25"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26"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27"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28"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29"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30"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31"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32"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33"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34"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35"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36"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37"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38"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39"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40"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41"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42"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43"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44"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45"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46"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47"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48"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49"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50"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51"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52"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53"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54"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55"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56"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57"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58"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59"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solidFill>
                  <a:schemeClr val="tx2"/>
                </a:solidFill>
                <a:latin typeface="Arial" charset="0"/>
              </a:endParaRPr>
            </a:p>
          </p:txBody>
        </p:sp>
        <p:sp>
          <p:nvSpPr>
            <p:cNvPr id="25960"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61"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62"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63"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64"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65"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4582" name="グループ化 561"/>
          <p:cNvGrpSpPr>
            <a:grpSpLocks/>
          </p:cNvGrpSpPr>
          <p:nvPr/>
        </p:nvGrpSpPr>
        <p:grpSpPr bwMode="auto">
          <a:xfrm>
            <a:off x="1000125" y="1057275"/>
            <a:ext cx="0" cy="0"/>
            <a:chOff x="0" y="0"/>
            <a:chExt cx="345" cy="104"/>
          </a:xfrm>
        </p:grpSpPr>
        <p:sp>
          <p:nvSpPr>
            <p:cNvPr id="25418"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25419"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25420"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21"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22"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23"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24"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25"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26"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27"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28"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29"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30"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31"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32"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33"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34"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35"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36"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37"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38"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39"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40"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41"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42"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43"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44"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45"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46"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47"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48"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49"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50"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51"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52"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53"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54"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55"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56"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57"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58"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59"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60"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61"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62"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63"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64"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65"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66"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67"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68"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69"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70"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71"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72"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73"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74"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75"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76"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77"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78"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79"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80"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81"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82"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83"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84"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85"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86"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87"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88"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89"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90"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91"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92"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93"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94"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95"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96"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97"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98"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99"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00"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01"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02"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03"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04"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05"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06"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07"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08"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09"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10"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11"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12"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13"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14"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15"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16"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17"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18"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19"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20"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21"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22"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23"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24"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25"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26"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27"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28"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29"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30"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31"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32"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33"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34"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35"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36"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37"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38"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39"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40"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41"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42"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43"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44"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45"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46"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47"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48"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49"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50"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51"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52"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53"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54"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55"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56"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57"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58"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59"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60"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61"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62"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63"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64"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65"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66"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67"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68"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69"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70"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71"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72"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73"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74"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75"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76"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77"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78"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79"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80"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81"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82"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83"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84"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85"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86"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87"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88"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89"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90"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91"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92"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93"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94"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95"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96"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97"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98"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99"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00"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01"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02"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03"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04"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05"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06"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07"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08"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09"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10"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11"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12"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13"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14"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15"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16"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17"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18"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19"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20"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21"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22"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23"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24"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25"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26"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27"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28"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29"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30"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31"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32"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33"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34"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35"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36"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37"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38"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39"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40"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41"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42"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43"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44"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45"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46"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47"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48"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49"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50"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51"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52"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53"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54"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55"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56"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57"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58"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59"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60"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61"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62"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63"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64"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65"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66"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67"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68"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69"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70"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71"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72"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73"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74"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75"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76"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77"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78"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79"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80"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81"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82"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83"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84"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85"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solidFill>
                  <a:schemeClr val="tx2"/>
                </a:solidFill>
                <a:latin typeface="Arial" charset="0"/>
              </a:endParaRPr>
            </a:p>
          </p:txBody>
        </p:sp>
        <p:sp>
          <p:nvSpPr>
            <p:cNvPr id="25686"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87"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88"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89"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90"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91"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4583" name="グループ化 836"/>
          <p:cNvGrpSpPr>
            <a:grpSpLocks/>
          </p:cNvGrpSpPr>
          <p:nvPr/>
        </p:nvGrpSpPr>
        <p:grpSpPr bwMode="auto">
          <a:xfrm>
            <a:off x="1000125" y="1057275"/>
            <a:ext cx="0" cy="0"/>
            <a:chOff x="0" y="0"/>
            <a:chExt cx="345" cy="104"/>
          </a:xfrm>
        </p:grpSpPr>
        <p:sp>
          <p:nvSpPr>
            <p:cNvPr id="25144"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25145"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25146"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47"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48"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49"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50"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51"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52"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53"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54"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55"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56"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57"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58"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59"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60"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61"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62"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63"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64"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65"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66"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67"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68"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69"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70"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71"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72"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73"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74"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75"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76"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77"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78"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79"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80"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81"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82"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83"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84"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85"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86"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87"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88"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89"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90"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91"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92"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93"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94"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95"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96"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97"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98"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99"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00"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01"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02"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03"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04"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05"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06"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07"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08"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09"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10"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11"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12"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13"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14"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15"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16"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17"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18"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19"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20"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21"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22"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23"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24"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25"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26"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27"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28"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29"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30"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31"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32"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33"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34"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35"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36"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37"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38"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39"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40"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41"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42"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43"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44"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45"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46"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47"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48"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49"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50"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51"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52"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53"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54"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55"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56"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57"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58"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59"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60"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61"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62"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63"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64"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65"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66"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67"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68"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69"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70"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71"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72"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73"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74"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75"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76"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77"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78"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79"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80"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81"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82"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83"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84"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85"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86"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87"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88"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89"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90"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91"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92"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93"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94"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95"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96"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97"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98"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99"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00"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01"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02"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03"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04"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05"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06"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07"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08"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09"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10"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11"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12"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13"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14"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15"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16"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17"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18"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19"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20"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21"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22"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23"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24"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25"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26"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27"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28"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29"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30"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31"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32"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33"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34"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35"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36"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37"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38"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39"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40"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41"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42"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43"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44"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45"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46"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47"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48"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49"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50"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51"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52"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53"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54"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55"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56"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57"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58"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59"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60"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61"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62"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63"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64"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65"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66"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67"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68"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69"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70"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71"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72"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73"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74"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75"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76"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77"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78"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79"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80"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81"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82"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83"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84"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85"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86"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87"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88"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89"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90"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91"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92"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93"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94"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95"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96"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97"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98"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99"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00"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01"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02"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03"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04"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05"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06"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07"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08"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09"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10"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11"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solidFill>
                  <a:schemeClr val="tx2"/>
                </a:solidFill>
                <a:latin typeface="Arial" charset="0"/>
              </a:endParaRPr>
            </a:p>
          </p:txBody>
        </p:sp>
        <p:sp>
          <p:nvSpPr>
            <p:cNvPr id="25412"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13"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14"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15"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16"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17"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4584" name="グループ化 1111"/>
          <p:cNvGrpSpPr>
            <a:grpSpLocks/>
          </p:cNvGrpSpPr>
          <p:nvPr/>
        </p:nvGrpSpPr>
        <p:grpSpPr bwMode="auto">
          <a:xfrm>
            <a:off x="1000125" y="1057275"/>
            <a:ext cx="0" cy="0"/>
            <a:chOff x="0" y="0"/>
            <a:chExt cx="345" cy="104"/>
          </a:xfrm>
        </p:grpSpPr>
        <p:sp>
          <p:nvSpPr>
            <p:cNvPr id="1113" name="Freeform 1710">
              <a:extLst>
                <a:ext uri="{FF2B5EF4-FFF2-40B4-BE49-F238E27FC236}"/>
              </a:extLst>
            </p:cNvPr>
            <p:cNvSpPr>
              <a:spLocks/>
            </p:cNvSpPr>
            <p:nvPr/>
          </p:nvSpPr>
          <p:spPr bwMode="auto">
            <a:xfrm>
              <a:off x="1000125" y="1057275"/>
              <a:ext cx="0" cy="0"/>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a:defRPr/>
              </a:pPr>
              <a:endParaRPr lang="ja-JP" altLang="en-US"/>
            </a:p>
          </p:txBody>
        </p:sp>
        <p:sp>
          <p:nvSpPr>
            <p:cNvPr id="1114" name="Freeform 1711">
              <a:extLst>
                <a:ext uri="{FF2B5EF4-FFF2-40B4-BE49-F238E27FC236}"/>
              </a:extLst>
            </p:cNvPr>
            <p:cNvSpPr>
              <a:spLocks/>
            </p:cNvSpPr>
            <p:nvPr/>
          </p:nvSpPr>
          <p:spPr bwMode="auto">
            <a:xfrm>
              <a:off x="1000125" y="1057275"/>
              <a:ext cx="0" cy="0"/>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5"/>
                  </a:lnTo>
                  <a:lnTo>
                    <a:pt x="135" y="5"/>
                  </a:lnTo>
                  <a:lnTo>
                    <a:pt x="135" y="5"/>
                  </a:lnTo>
                  <a:lnTo>
                    <a:pt x="135" y="4"/>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a:defRPr/>
              </a:pPr>
              <a:endParaRPr lang="ja-JP" altLang="en-US"/>
            </a:p>
          </p:txBody>
        </p:sp>
        <p:sp>
          <p:nvSpPr>
            <p:cNvPr id="1115" name="Line 171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16" name="Line 171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17" name="Line 171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18" name="Line 1715">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19" name="Line 1716">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20" name="Line 171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21" name="Line 1718">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22" name="Line 171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23" name="Line 1720">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24" name="Freeform 1721">
              <a:extLst>
                <a:ext uri="{FF2B5EF4-FFF2-40B4-BE49-F238E27FC236}"/>
              </a:extLst>
            </p:cNvPr>
            <p:cNvSpPr>
              <a:spLocks/>
            </p:cNvSpPr>
            <p:nvPr/>
          </p:nvSpPr>
          <p:spPr bwMode="auto">
            <a:xfrm>
              <a:off x="1000125" y="1057275"/>
              <a:ext cx="0" cy="0"/>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25" name="Freeform 1722">
              <a:extLst>
                <a:ext uri="{FF2B5EF4-FFF2-40B4-BE49-F238E27FC236}"/>
              </a:extLst>
            </p:cNvPr>
            <p:cNvSpPr>
              <a:spLocks/>
            </p:cNvSpPr>
            <p:nvPr/>
          </p:nvSpPr>
          <p:spPr bwMode="auto">
            <a:xfrm>
              <a:off x="1000125" y="1057275"/>
              <a:ext cx="0" cy="0"/>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26" name="Freeform 1723">
              <a:extLst>
                <a:ext uri="{FF2B5EF4-FFF2-40B4-BE49-F238E27FC236}"/>
              </a:extLst>
            </p:cNvPr>
            <p:cNvSpPr>
              <a:spLocks/>
            </p:cNvSpPr>
            <p:nvPr/>
          </p:nvSpPr>
          <p:spPr bwMode="auto">
            <a:xfrm>
              <a:off x="1000125" y="1057275"/>
              <a:ext cx="0" cy="0"/>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27" name="Freeform 1724">
              <a:extLst>
                <a:ext uri="{FF2B5EF4-FFF2-40B4-BE49-F238E27FC236}"/>
              </a:extLst>
            </p:cNvPr>
            <p:cNvSpPr>
              <a:spLocks/>
            </p:cNvSpPr>
            <p:nvPr/>
          </p:nvSpPr>
          <p:spPr bwMode="auto">
            <a:xfrm>
              <a:off x="1000125" y="1057275"/>
              <a:ext cx="0" cy="0"/>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28" name="Freeform 1725">
              <a:extLst>
                <a:ext uri="{FF2B5EF4-FFF2-40B4-BE49-F238E27FC236}"/>
              </a:extLst>
            </p:cNvPr>
            <p:cNvSpPr>
              <a:spLocks/>
            </p:cNvSpPr>
            <p:nvPr/>
          </p:nvSpPr>
          <p:spPr bwMode="auto">
            <a:xfrm>
              <a:off x="1000125" y="1057275"/>
              <a:ext cx="0" cy="0"/>
            </a:xfrm>
            <a:custGeom>
              <a:avLst/>
              <a:gdLst>
                <a:gd name="T0" fmla="*/ 11 w 11"/>
                <a:gd name="T1" fmla="*/ 0 h 9"/>
                <a:gd name="T2" fmla="*/ 7 w 11"/>
                <a:gd name="T3" fmla="*/ 2 h 9"/>
                <a:gd name="T4" fmla="*/ 3 w 11"/>
                <a:gd name="T5" fmla="*/ 5 h 9"/>
                <a:gd name="T6" fmla="*/ 0 w 11"/>
                <a:gd name="T7" fmla="*/ 9 h 9"/>
              </a:gdLst>
              <a:ahLst/>
              <a:cxnLst>
                <a:cxn ang="0">
                  <a:pos x="T0" y="T1"/>
                </a:cxn>
                <a:cxn ang="0">
                  <a:pos x="T2" y="T3"/>
                </a:cxn>
                <a:cxn ang="0">
                  <a:pos x="T4" y="T5"/>
                </a:cxn>
                <a:cxn ang="0">
                  <a:pos x="T6" y="T7"/>
                </a:cxn>
              </a:cxnLst>
              <a:rect l="0" t="0" r="r" b="b"/>
              <a:pathLst>
                <a:path w="11" h="9">
                  <a:moveTo>
                    <a:pt x="11" y="0"/>
                  </a:moveTo>
                  <a:lnTo>
                    <a:pt x="7" y="2"/>
                  </a:lnTo>
                  <a:lnTo>
                    <a:pt x="3" y="5"/>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29" name="Freeform 1726">
              <a:extLst>
                <a:ext uri="{FF2B5EF4-FFF2-40B4-BE49-F238E27FC236}"/>
              </a:extLst>
            </p:cNvPr>
            <p:cNvSpPr>
              <a:spLocks/>
            </p:cNvSpPr>
            <p:nvPr/>
          </p:nvSpPr>
          <p:spPr bwMode="auto">
            <a:xfrm>
              <a:off x="1000125" y="1057275"/>
              <a:ext cx="0" cy="0"/>
            </a:xfrm>
            <a:custGeom>
              <a:avLst/>
              <a:gdLst>
                <a:gd name="T0" fmla="*/ 9 w 9"/>
                <a:gd name="T1" fmla="*/ 0 h 21"/>
                <a:gd name="T2" fmla="*/ 4 w 9"/>
                <a:gd name="T3" fmla="*/ 10 h 21"/>
                <a:gd name="T4" fmla="*/ 0 w 9"/>
                <a:gd name="T5" fmla="*/ 21 h 21"/>
              </a:gdLst>
              <a:ahLst/>
              <a:cxnLst>
                <a:cxn ang="0">
                  <a:pos x="T0" y="T1"/>
                </a:cxn>
                <a:cxn ang="0">
                  <a:pos x="T2" y="T3"/>
                </a:cxn>
                <a:cxn ang="0">
                  <a:pos x="T4" y="T5"/>
                </a:cxn>
              </a:cxnLst>
              <a:rect l="0" t="0" r="r" b="b"/>
              <a:pathLst>
                <a:path w="9" h="21">
                  <a:moveTo>
                    <a:pt x="9" y="0"/>
                  </a:moveTo>
                  <a:lnTo>
                    <a:pt x="4" y="10"/>
                  </a:lnTo>
                  <a:lnTo>
                    <a:pt x="0"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30" name="Line 1727">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31" name="Freeform 1728">
              <a:extLst>
                <a:ext uri="{FF2B5EF4-FFF2-40B4-BE49-F238E27FC236}"/>
              </a:extLst>
            </p:cNvPr>
            <p:cNvSpPr>
              <a:spLocks/>
            </p:cNvSpPr>
            <p:nvPr/>
          </p:nvSpPr>
          <p:spPr bwMode="auto">
            <a:xfrm>
              <a:off x="1000125" y="1057275"/>
              <a:ext cx="0" cy="0"/>
            </a:xfrm>
            <a:custGeom>
              <a:avLst/>
              <a:gdLst>
                <a:gd name="T0" fmla="*/ 5 w 5"/>
                <a:gd name="T1" fmla="*/ 0 h 19"/>
                <a:gd name="T2" fmla="*/ 2 w 5"/>
                <a:gd name="T3" fmla="*/ 9 h 19"/>
                <a:gd name="T4" fmla="*/ 0 w 5"/>
                <a:gd name="T5" fmla="*/ 19 h 19"/>
              </a:gdLst>
              <a:ahLst/>
              <a:cxnLst>
                <a:cxn ang="0">
                  <a:pos x="T0" y="T1"/>
                </a:cxn>
                <a:cxn ang="0">
                  <a:pos x="T2" y="T3"/>
                </a:cxn>
                <a:cxn ang="0">
                  <a:pos x="T4" y="T5"/>
                </a:cxn>
              </a:cxnLst>
              <a:rect l="0" t="0" r="r" b="b"/>
              <a:pathLst>
                <a:path w="5" h="19">
                  <a:moveTo>
                    <a:pt x="5" y="0"/>
                  </a:moveTo>
                  <a:lnTo>
                    <a:pt x="2"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32" name="Freeform 1729">
              <a:extLst>
                <a:ext uri="{FF2B5EF4-FFF2-40B4-BE49-F238E27FC236}"/>
              </a:extLst>
            </p:cNvPr>
            <p:cNvSpPr>
              <a:spLocks/>
            </p:cNvSpPr>
            <p:nvPr/>
          </p:nvSpPr>
          <p:spPr bwMode="auto">
            <a:xfrm>
              <a:off x="1000125" y="1057275"/>
              <a:ext cx="0" cy="0"/>
            </a:xfrm>
            <a:custGeom>
              <a:avLst/>
              <a:gdLst>
                <a:gd name="T0" fmla="*/ 12 w 12"/>
                <a:gd name="T1" fmla="*/ 24 h 24"/>
                <a:gd name="T2" fmla="*/ 7 w 12"/>
                <a:gd name="T3" fmla="*/ 11 h 24"/>
                <a:gd name="T4" fmla="*/ 0 w 12"/>
                <a:gd name="T5" fmla="*/ 0 h 24"/>
              </a:gdLst>
              <a:ahLst/>
              <a:cxnLst>
                <a:cxn ang="0">
                  <a:pos x="T0" y="T1"/>
                </a:cxn>
                <a:cxn ang="0">
                  <a:pos x="T2" y="T3"/>
                </a:cxn>
                <a:cxn ang="0">
                  <a:pos x="T4" y="T5"/>
                </a:cxn>
              </a:cxnLst>
              <a:rect l="0" t="0" r="r" b="b"/>
              <a:pathLst>
                <a:path w="12" h="24">
                  <a:moveTo>
                    <a:pt x="12" y="24"/>
                  </a:moveTo>
                  <a:lnTo>
                    <a:pt x="7"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33" name="Line 1730">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34" name="Line 173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35" name="Line 173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36" name="Line 173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37" name="Freeform 1734">
              <a:extLst>
                <a:ext uri="{FF2B5EF4-FFF2-40B4-BE49-F238E27FC236}"/>
              </a:extLst>
            </p:cNvPr>
            <p:cNvSpPr>
              <a:spLocks/>
            </p:cNvSpPr>
            <p:nvPr/>
          </p:nvSpPr>
          <p:spPr bwMode="auto">
            <a:xfrm>
              <a:off x="1000125" y="1057275"/>
              <a:ext cx="0" cy="0"/>
            </a:xfrm>
            <a:custGeom>
              <a:avLst/>
              <a:gdLst>
                <a:gd name="T0" fmla="*/ 0 w 2"/>
                <a:gd name="T1" fmla="*/ 2 h 2"/>
                <a:gd name="T2" fmla="*/ 1 w 2"/>
                <a:gd name="T3" fmla="*/ 2 h 2"/>
                <a:gd name="T4" fmla="*/ 2 w 2"/>
                <a:gd name="T5" fmla="*/ 0 h 2"/>
              </a:gdLst>
              <a:ahLst/>
              <a:cxnLst>
                <a:cxn ang="0">
                  <a:pos x="T0" y="T1"/>
                </a:cxn>
                <a:cxn ang="0">
                  <a:pos x="T2" y="T3"/>
                </a:cxn>
                <a:cxn ang="0">
                  <a:pos x="T4" y="T5"/>
                </a:cxn>
              </a:cxnLst>
              <a:rect l="0" t="0" r="r" b="b"/>
              <a:pathLst>
                <a:path w="2" h="2">
                  <a:moveTo>
                    <a:pt x="0" y="2"/>
                  </a:moveTo>
                  <a:lnTo>
                    <a:pt x="1" y="2"/>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38" name="Line 1735">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39" name="Line 1736">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40" name="Line 173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41" name="Line 1738">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42" name="Line 1739">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43" name="Line 1740">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44" name="Line 174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45" name="Line 174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46" name="Line 174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47" name="Line 1744">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48" name="Freeform 1745">
              <a:extLst>
                <a:ext uri="{FF2B5EF4-FFF2-40B4-BE49-F238E27FC236}"/>
              </a:extLst>
            </p:cNvPr>
            <p:cNvSpPr>
              <a:spLocks/>
            </p:cNvSpPr>
            <p:nvPr/>
          </p:nvSpPr>
          <p:spPr bwMode="auto">
            <a:xfrm>
              <a:off x="1000125" y="1057275"/>
              <a:ext cx="0" cy="0"/>
            </a:xfrm>
            <a:custGeom>
              <a:avLst/>
              <a:gdLst>
                <a:gd name="T0" fmla="*/ 1 w 1"/>
                <a:gd name="T1" fmla="*/ 0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0"/>
                  </a:moveTo>
                  <a:lnTo>
                    <a:pt x="0" y="0"/>
                  </a:ln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49" name="Line 1746">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50" name="Line 174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51" name="Line 1748">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52" name="Line 1749">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53" name="Freeform 1750">
              <a:extLst>
                <a:ext uri="{FF2B5EF4-FFF2-40B4-BE49-F238E27FC236}"/>
              </a:extLst>
            </p:cNvPr>
            <p:cNvSpPr>
              <a:spLocks/>
            </p:cNvSpPr>
            <p:nvPr/>
          </p:nvSpPr>
          <p:spPr bwMode="auto">
            <a:xfrm>
              <a:off x="1000125" y="1057275"/>
              <a:ext cx="0" cy="0"/>
            </a:xfrm>
            <a:custGeom>
              <a:avLst/>
              <a:gdLst>
                <a:gd name="T0" fmla="*/ 25 w 25"/>
                <a:gd name="T1" fmla="*/ 1 h 1"/>
                <a:gd name="T2" fmla="*/ 12 w 25"/>
                <a:gd name="T3" fmla="*/ 0 h 1"/>
                <a:gd name="T4" fmla="*/ 0 w 25"/>
                <a:gd name="T5" fmla="*/ 0 h 1"/>
              </a:gdLst>
              <a:ahLst/>
              <a:cxnLst>
                <a:cxn ang="0">
                  <a:pos x="T0" y="T1"/>
                </a:cxn>
                <a:cxn ang="0">
                  <a:pos x="T2" y="T3"/>
                </a:cxn>
                <a:cxn ang="0">
                  <a:pos x="T4" y="T5"/>
                </a:cxn>
              </a:cxnLst>
              <a:rect l="0" t="0" r="r" b="b"/>
              <a:pathLst>
                <a:path w="25" h="1">
                  <a:moveTo>
                    <a:pt x="25" y="1"/>
                  </a:moveTo>
                  <a:lnTo>
                    <a:pt x="1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54" name="Freeform 1751">
              <a:extLst>
                <a:ext uri="{FF2B5EF4-FFF2-40B4-BE49-F238E27FC236}"/>
              </a:extLst>
            </p:cNvPr>
            <p:cNvSpPr>
              <a:spLocks/>
            </p:cNvSpPr>
            <p:nvPr/>
          </p:nvSpPr>
          <p:spPr bwMode="auto">
            <a:xfrm>
              <a:off x="1000125" y="1057275"/>
              <a:ext cx="0" cy="0"/>
            </a:xfrm>
            <a:custGeom>
              <a:avLst/>
              <a:gdLst>
                <a:gd name="T0" fmla="*/ 3 w 3"/>
                <a:gd name="T1" fmla="*/ 0 h 22"/>
                <a:gd name="T2" fmla="*/ 1 w 3"/>
                <a:gd name="T3" fmla="*/ 7 h 22"/>
                <a:gd name="T4" fmla="*/ 0 w 3"/>
                <a:gd name="T5" fmla="*/ 14 h 22"/>
                <a:gd name="T6" fmla="*/ 0 w 3"/>
                <a:gd name="T7" fmla="*/ 22 h 22"/>
              </a:gdLst>
              <a:ahLst/>
              <a:cxnLst>
                <a:cxn ang="0">
                  <a:pos x="T0" y="T1"/>
                </a:cxn>
                <a:cxn ang="0">
                  <a:pos x="T2" y="T3"/>
                </a:cxn>
                <a:cxn ang="0">
                  <a:pos x="T4" y="T5"/>
                </a:cxn>
                <a:cxn ang="0">
                  <a:pos x="T6" y="T7"/>
                </a:cxn>
              </a:cxnLst>
              <a:rect l="0" t="0" r="r" b="b"/>
              <a:pathLst>
                <a:path w="3" h="22">
                  <a:moveTo>
                    <a:pt x="3" y="0"/>
                  </a:moveTo>
                  <a:lnTo>
                    <a:pt x="1" y="7"/>
                  </a:lnTo>
                  <a:lnTo>
                    <a:pt x="0"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55" name="Freeform 1752">
              <a:extLst>
                <a:ext uri="{FF2B5EF4-FFF2-40B4-BE49-F238E27FC236}"/>
              </a:extLst>
            </p:cNvPr>
            <p:cNvSpPr>
              <a:spLocks/>
            </p:cNvSpPr>
            <p:nvPr/>
          </p:nvSpPr>
          <p:spPr bwMode="auto">
            <a:xfrm>
              <a:off x="1000125" y="1057275"/>
              <a:ext cx="0" cy="0"/>
            </a:xfrm>
            <a:custGeom>
              <a:avLst/>
              <a:gdLst>
                <a:gd name="T0" fmla="*/ 2 w 2"/>
                <a:gd name="T1" fmla="*/ 0 h 20"/>
                <a:gd name="T2" fmla="*/ 0 w 2"/>
                <a:gd name="T3" fmla="*/ 10 h 20"/>
                <a:gd name="T4" fmla="*/ 0 w 2"/>
                <a:gd name="T5" fmla="*/ 20 h 20"/>
              </a:gdLst>
              <a:ahLst/>
              <a:cxnLst>
                <a:cxn ang="0">
                  <a:pos x="T0" y="T1"/>
                </a:cxn>
                <a:cxn ang="0">
                  <a:pos x="T2" y="T3"/>
                </a:cxn>
                <a:cxn ang="0">
                  <a:pos x="T4" y="T5"/>
                </a:cxn>
              </a:cxnLst>
              <a:rect l="0" t="0" r="r" b="b"/>
              <a:pathLst>
                <a:path w="2" h="20">
                  <a:moveTo>
                    <a:pt x="2" y="0"/>
                  </a:moveTo>
                  <a:lnTo>
                    <a:pt x="0" y="10"/>
                  </a:lnTo>
                  <a:lnTo>
                    <a:pt x="0" y="2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56" name="Freeform 1753">
              <a:extLst>
                <a:ext uri="{FF2B5EF4-FFF2-40B4-BE49-F238E27FC236}"/>
              </a:extLst>
            </p:cNvPr>
            <p:cNvSpPr>
              <a:spLocks/>
            </p:cNvSpPr>
            <p:nvPr/>
          </p:nvSpPr>
          <p:spPr bwMode="auto">
            <a:xfrm>
              <a:off x="1000125" y="1057275"/>
              <a:ext cx="0" cy="0"/>
            </a:xfrm>
            <a:custGeom>
              <a:avLst/>
              <a:gdLst>
                <a:gd name="T0" fmla="*/ 3 w 3"/>
                <a:gd name="T1" fmla="*/ 0 h 22"/>
                <a:gd name="T2" fmla="*/ 1 w 3"/>
                <a:gd name="T3" fmla="*/ 7 h 22"/>
                <a:gd name="T4" fmla="*/ 0 w 3"/>
                <a:gd name="T5" fmla="*/ 15 h 22"/>
                <a:gd name="T6" fmla="*/ 1 w 3"/>
                <a:gd name="T7" fmla="*/ 22 h 22"/>
              </a:gdLst>
              <a:ahLst/>
              <a:cxnLst>
                <a:cxn ang="0">
                  <a:pos x="T0" y="T1"/>
                </a:cxn>
                <a:cxn ang="0">
                  <a:pos x="T2" y="T3"/>
                </a:cxn>
                <a:cxn ang="0">
                  <a:pos x="T4" y="T5"/>
                </a:cxn>
                <a:cxn ang="0">
                  <a:pos x="T6" y="T7"/>
                </a:cxn>
              </a:cxnLst>
              <a:rect l="0" t="0" r="r" b="b"/>
              <a:pathLst>
                <a:path w="3" h="22">
                  <a:moveTo>
                    <a:pt x="3" y="0"/>
                  </a:moveTo>
                  <a:lnTo>
                    <a:pt x="1" y="7"/>
                  </a:lnTo>
                  <a:lnTo>
                    <a:pt x="0" y="15"/>
                  </a:lnTo>
                  <a:lnTo>
                    <a:pt x="1"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57" name="Line 1754">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58" name="Line 175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59" name="Line 1756">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60" name="Line 1757">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61" name="Line 1758">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62" name="Line 1759">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63" name="Freeform 1760">
              <a:extLst>
                <a:ext uri="{FF2B5EF4-FFF2-40B4-BE49-F238E27FC236}"/>
              </a:extLst>
            </p:cNvPr>
            <p:cNvSpPr>
              <a:spLocks/>
            </p:cNvSpPr>
            <p:nvPr/>
          </p:nvSpPr>
          <p:spPr bwMode="auto">
            <a:xfrm>
              <a:off x="1000125" y="1057275"/>
              <a:ext cx="0" cy="0"/>
            </a:xfrm>
            <a:custGeom>
              <a:avLst/>
              <a:gdLst>
                <a:gd name="T0" fmla="*/ 2 w 2"/>
                <a:gd name="T1" fmla="*/ 0 h 19"/>
                <a:gd name="T2" fmla="*/ 1 w 2"/>
                <a:gd name="T3" fmla="*/ 9 h 19"/>
                <a:gd name="T4" fmla="*/ 0 w 2"/>
                <a:gd name="T5" fmla="*/ 19 h 19"/>
              </a:gdLst>
              <a:ahLst/>
              <a:cxnLst>
                <a:cxn ang="0">
                  <a:pos x="T0" y="T1"/>
                </a:cxn>
                <a:cxn ang="0">
                  <a:pos x="T2" y="T3"/>
                </a:cxn>
                <a:cxn ang="0">
                  <a:pos x="T4" y="T5"/>
                </a:cxn>
              </a:cxnLst>
              <a:rect l="0" t="0" r="r" b="b"/>
              <a:pathLst>
                <a:path w="2" h="19">
                  <a:moveTo>
                    <a:pt x="2" y="0"/>
                  </a:moveTo>
                  <a:lnTo>
                    <a:pt x="1"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64" name="Freeform 1761">
              <a:extLst>
                <a:ext uri="{FF2B5EF4-FFF2-40B4-BE49-F238E27FC236}"/>
              </a:extLst>
            </p:cNvPr>
            <p:cNvSpPr>
              <a:spLocks/>
            </p:cNvSpPr>
            <p:nvPr/>
          </p:nvSpPr>
          <p:spPr bwMode="auto">
            <a:xfrm>
              <a:off x="1000125" y="1057275"/>
              <a:ext cx="0" cy="0"/>
            </a:xfrm>
            <a:custGeom>
              <a:avLst/>
              <a:gdLst>
                <a:gd name="T0" fmla="*/ 1 w 1"/>
                <a:gd name="T1" fmla="*/ 0 h 19"/>
                <a:gd name="T2" fmla="*/ 0 w 1"/>
                <a:gd name="T3" fmla="*/ 9 h 19"/>
                <a:gd name="T4" fmla="*/ 0 w 1"/>
                <a:gd name="T5" fmla="*/ 19 h 19"/>
              </a:gdLst>
              <a:ahLst/>
              <a:cxnLst>
                <a:cxn ang="0">
                  <a:pos x="T0" y="T1"/>
                </a:cxn>
                <a:cxn ang="0">
                  <a:pos x="T2" y="T3"/>
                </a:cxn>
                <a:cxn ang="0">
                  <a:pos x="T4" y="T5"/>
                </a:cxn>
              </a:cxnLst>
              <a:rect l="0" t="0" r="r" b="b"/>
              <a:pathLst>
                <a:path w="1" h="19">
                  <a:moveTo>
                    <a:pt x="1" y="0"/>
                  </a:moveTo>
                  <a:lnTo>
                    <a:pt x="0"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65" name="Line 176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66" name="Line 176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67" name="Freeform 1764">
              <a:extLst>
                <a:ext uri="{FF2B5EF4-FFF2-40B4-BE49-F238E27FC236}"/>
              </a:extLst>
            </p:cNvPr>
            <p:cNvSpPr>
              <a:spLocks/>
            </p:cNvSpPr>
            <p:nvPr/>
          </p:nvSpPr>
          <p:spPr bwMode="auto">
            <a:xfrm>
              <a:off x="1000125" y="1057275"/>
              <a:ext cx="0" cy="0"/>
            </a:xfrm>
            <a:custGeom>
              <a:avLst/>
              <a:gdLst>
                <a:gd name="T0" fmla="*/ 2 w 2"/>
                <a:gd name="T1" fmla="*/ 0 h 19"/>
                <a:gd name="T2" fmla="*/ 0 w 2"/>
                <a:gd name="T3" fmla="*/ 9 h 19"/>
                <a:gd name="T4" fmla="*/ 1 w 2"/>
                <a:gd name="T5" fmla="*/ 19 h 19"/>
              </a:gdLst>
              <a:ahLst/>
              <a:cxnLst>
                <a:cxn ang="0">
                  <a:pos x="T0" y="T1"/>
                </a:cxn>
                <a:cxn ang="0">
                  <a:pos x="T2" y="T3"/>
                </a:cxn>
                <a:cxn ang="0">
                  <a:pos x="T4" y="T5"/>
                </a:cxn>
              </a:cxnLst>
              <a:rect l="0" t="0" r="r" b="b"/>
              <a:pathLst>
                <a:path w="2" h="19">
                  <a:moveTo>
                    <a:pt x="2" y="0"/>
                  </a:moveTo>
                  <a:lnTo>
                    <a:pt x="0" y="9"/>
                  </a:lnTo>
                  <a:lnTo>
                    <a:pt x="1"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68" name="Line 176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69" name="Line 1766">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70" name="Line 176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71" name="Line 1768">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72" name="Freeform 1769">
              <a:extLst>
                <a:ext uri="{FF2B5EF4-FFF2-40B4-BE49-F238E27FC236}"/>
              </a:extLst>
            </p:cNvPr>
            <p:cNvSpPr>
              <a:spLocks/>
            </p:cNvSpPr>
            <p:nvPr/>
          </p:nvSpPr>
          <p:spPr bwMode="auto">
            <a:xfrm>
              <a:off x="1000125" y="1057275"/>
              <a:ext cx="0" cy="0"/>
            </a:xfrm>
            <a:custGeom>
              <a:avLst/>
              <a:gdLst>
                <a:gd name="T0" fmla="*/ 8 w 8"/>
                <a:gd name="T1" fmla="*/ 0 h 2"/>
                <a:gd name="T2" fmla="*/ 4 w 8"/>
                <a:gd name="T3" fmla="*/ 0 h 2"/>
                <a:gd name="T4" fmla="*/ 0 w 8"/>
                <a:gd name="T5" fmla="*/ 2 h 2"/>
              </a:gdLst>
              <a:ahLst/>
              <a:cxnLst>
                <a:cxn ang="0">
                  <a:pos x="T0" y="T1"/>
                </a:cxn>
                <a:cxn ang="0">
                  <a:pos x="T2" y="T3"/>
                </a:cxn>
                <a:cxn ang="0">
                  <a:pos x="T4" y="T5"/>
                </a:cxn>
              </a:cxnLst>
              <a:rect l="0" t="0" r="r" b="b"/>
              <a:pathLst>
                <a:path w="8" h="2">
                  <a:moveTo>
                    <a:pt x="8" y="0"/>
                  </a:moveTo>
                  <a:lnTo>
                    <a:pt x="4"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73" name="Freeform 1770">
              <a:extLst>
                <a:ext uri="{FF2B5EF4-FFF2-40B4-BE49-F238E27FC236}"/>
              </a:extLst>
            </p:cNvPr>
            <p:cNvSpPr>
              <a:spLocks/>
            </p:cNvSpPr>
            <p:nvPr/>
          </p:nvSpPr>
          <p:spPr bwMode="auto">
            <a:xfrm>
              <a:off x="1000125" y="1057275"/>
              <a:ext cx="0" cy="0"/>
            </a:xfrm>
            <a:custGeom>
              <a:avLst/>
              <a:gdLst>
                <a:gd name="T0" fmla="*/ 0 w 7"/>
                <a:gd name="T1" fmla="*/ 0 h 2"/>
                <a:gd name="T2" fmla="*/ 3 w 7"/>
                <a:gd name="T3" fmla="*/ 2 h 2"/>
                <a:gd name="T4" fmla="*/ 7 w 7"/>
                <a:gd name="T5" fmla="*/ 2 h 2"/>
              </a:gdLst>
              <a:ahLst/>
              <a:cxnLst>
                <a:cxn ang="0">
                  <a:pos x="T0" y="T1"/>
                </a:cxn>
                <a:cxn ang="0">
                  <a:pos x="T2" y="T3"/>
                </a:cxn>
                <a:cxn ang="0">
                  <a:pos x="T4" y="T5"/>
                </a:cxn>
              </a:cxnLst>
              <a:rect l="0" t="0" r="r" b="b"/>
              <a:pathLst>
                <a:path w="7" h="2">
                  <a:moveTo>
                    <a:pt x="0" y="0"/>
                  </a:moveTo>
                  <a:lnTo>
                    <a:pt x="3" y="2"/>
                  </a:lnTo>
                  <a:lnTo>
                    <a:pt x="7"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74" name="Freeform 1771">
              <a:extLst>
                <a:ext uri="{FF2B5EF4-FFF2-40B4-BE49-F238E27FC236}"/>
              </a:extLst>
            </p:cNvPr>
            <p:cNvSpPr>
              <a:spLocks/>
            </p:cNvSpPr>
            <p:nvPr/>
          </p:nvSpPr>
          <p:spPr bwMode="auto">
            <a:xfrm>
              <a:off x="1000125" y="1057275"/>
              <a:ext cx="0" cy="0"/>
            </a:xfrm>
            <a:custGeom>
              <a:avLst/>
              <a:gdLst>
                <a:gd name="T0" fmla="*/ 0 w 6"/>
                <a:gd name="T1" fmla="*/ 0 h 1"/>
                <a:gd name="T2" fmla="*/ 2 w 6"/>
                <a:gd name="T3" fmla="*/ 1 h 1"/>
                <a:gd name="T4" fmla="*/ 4 w 6"/>
                <a:gd name="T5" fmla="*/ 1 h 1"/>
                <a:gd name="T6" fmla="*/ 6 w 6"/>
                <a:gd name="T7" fmla="*/ 0 h 1"/>
              </a:gdLst>
              <a:ahLst/>
              <a:cxnLst>
                <a:cxn ang="0">
                  <a:pos x="T0" y="T1"/>
                </a:cxn>
                <a:cxn ang="0">
                  <a:pos x="T2" y="T3"/>
                </a:cxn>
                <a:cxn ang="0">
                  <a:pos x="T4" y="T5"/>
                </a:cxn>
                <a:cxn ang="0">
                  <a:pos x="T6" y="T7"/>
                </a:cxn>
              </a:cxnLst>
              <a:rect l="0" t="0" r="r" b="b"/>
              <a:pathLst>
                <a:path w="6" h="1">
                  <a:moveTo>
                    <a:pt x="0" y="0"/>
                  </a:moveTo>
                  <a:lnTo>
                    <a:pt x="2" y="1"/>
                  </a:lnTo>
                  <a:lnTo>
                    <a:pt x="4" y="1"/>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75" name="Freeform 1772">
              <a:extLst>
                <a:ext uri="{FF2B5EF4-FFF2-40B4-BE49-F238E27FC236}"/>
              </a:extLst>
            </p:cNvPr>
            <p:cNvSpPr>
              <a:spLocks/>
            </p:cNvSpPr>
            <p:nvPr/>
          </p:nvSpPr>
          <p:spPr bwMode="auto">
            <a:xfrm>
              <a:off x="1000125" y="1057275"/>
              <a:ext cx="0" cy="0"/>
            </a:xfrm>
            <a:custGeom>
              <a:avLst/>
              <a:gdLst>
                <a:gd name="T0" fmla="*/ 0 w 11"/>
                <a:gd name="T1" fmla="*/ 0 h 1"/>
                <a:gd name="T2" fmla="*/ 3 w 11"/>
                <a:gd name="T3" fmla="*/ 1 h 1"/>
                <a:gd name="T4" fmla="*/ 7 w 11"/>
                <a:gd name="T5" fmla="*/ 1 h 1"/>
                <a:gd name="T6" fmla="*/ 11 w 11"/>
                <a:gd name="T7" fmla="*/ 0 h 1"/>
              </a:gdLst>
              <a:ahLst/>
              <a:cxnLst>
                <a:cxn ang="0">
                  <a:pos x="T0" y="T1"/>
                </a:cxn>
                <a:cxn ang="0">
                  <a:pos x="T2" y="T3"/>
                </a:cxn>
                <a:cxn ang="0">
                  <a:pos x="T4" y="T5"/>
                </a:cxn>
                <a:cxn ang="0">
                  <a:pos x="T6" y="T7"/>
                </a:cxn>
              </a:cxnLst>
              <a:rect l="0" t="0" r="r" b="b"/>
              <a:pathLst>
                <a:path w="11" h="1">
                  <a:moveTo>
                    <a:pt x="0" y="0"/>
                  </a:moveTo>
                  <a:lnTo>
                    <a:pt x="3" y="1"/>
                  </a:lnTo>
                  <a:lnTo>
                    <a:pt x="7" y="1"/>
                  </a:lnTo>
                  <a:lnTo>
                    <a:pt x="1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76" name="Freeform 1773">
              <a:extLst>
                <a:ext uri="{FF2B5EF4-FFF2-40B4-BE49-F238E27FC236}"/>
              </a:extLst>
            </p:cNvPr>
            <p:cNvSpPr>
              <a:spLocks/>
            </p:cNvSpPr>
            <p:nvPr/>
          </p:nvSpPr>
          <p:spPr bwMode="auto">
            <a:xfrm>
              <a:off x="1000125" y="1057275"/>
              <a:ext cx="0" cy="0"/>
            </a:xfrm>
            <a:custGeom>
              <a:avLst/>
              <a:gdLst>
                <a:gd name="T0" fmla="*/ 0 w 6"/>
                <a:gd name="T1" fmla="*/ 0 h 1"/>
                <a:gd name="T2" fmla="*/ 3 w 6"/>
                <a:gd name="T3" fmla="*/ 1 h 1"/>
                <a:gd name="T4" fmla="*/ 6 w 6"/>
                <a:gd name="T5" fmla="*/ 1 h 1"/>
              </a:gdLst>
              <a:ahLst/>
              <a:cxnLst>
                <a:cxn ang="0">
                  <a:pos x="T0" y="T1"/>
                </a:cxn>
                <a:cxn ang="0">
                  <a:pos x="T2" y="T3"/>
                </a:cxn>
                <a:cxn ang="0">
                  <a:pos x="T4" y="T5"/>
                </a:cxn>
              </a:cxnLst>
              <a:rect l="0" t="0" r="r" b="b"/>
              <a:pathLst>
                <a:path w="6" h="1">
                  <a:moveTo>
                    <a:pt x="0" y="0"/>
                  </a:moveTo>
                  <a:lnTo>
                    <a:pt x="3" y="1"/>
                  </a:lnTo>
                  <a:lnTo>
                    <a:pt x="6"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77" name="Line 1774">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78" name="Freeform 1775">
              <a:extLst>
                <a:ext uri="{FF2B5EF4-FFF2-40B4-BE49-F238E27FC236}"/>
              </a:extLst>
            </p:cNvPr>
            <p:cNvSpPr>
              <a:spLocks/>
            </p:cNvSpPr>
            <p:nvPr/>
          </p:nvSpPr>
          <p:spPr bwMode="auto">
            <a:xfrm>
              <a:off x="1000125" y="1057275"/>
              <a:ext cx="0" cy="0"/>
            </a:xfrm>
            <a:custGeom>
              <a:avLst/>
              <a:gdLst>
                <a:gd name="T0" fmla="*/ 8 w 8"/>
                <a:gd name="T1" fmla="*/ 2 h 2"/>
                <a:gd name="T2" fmla="*/ 5 w 8"/>
                <a:gd name="T3" fmla="*/ 0 h 2"/>
                <a:gd name="T4" fmla="*/ 2 w 8"/>
                <a:gd name="T5" fmla="*/ 1 h 2"/>
                <a:gd name="T6" fmla="*/ 0 w 8"/>
                <a:gd name="T7" fmla="*/ 2 h 2"/>
              </a:gdLst>
              <a:ahLst/>
              <a:cxnLst>
                <a:cxn ang="0">
                  <a:pos x="T0" y="T1"/>
                </a:cxn>
                <a:cxn ang="0">
                  <a:pos x="T2" y="T3"/>
                </a:cxn>
                <a:cxn ang="0">
                  <a:pos x="T4" y="T5"/>
                </a:cxn>
                <a:cxn ang="0">
                  <a:pos x="T6" y="T7"/>
                </a:cxn>
              </a:cxnLst>
              <a:rect l="0" t="0" r="r" b="b"/>
              <a:pathLst>
                <a:path w="8" h="2">
                  <a:moveTo>
                    <a:pt x="8" y="2"/>
                  </a:moveTo>
                  <a:lnTo>
                    <a:pt x="5" y="0"/>
                  </a:lnTo>
                  <a:lnTo>
                    <a:pt x="2"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79" name="Freeform 1776">
              <a:extLst>
                <a:ext uri="{FF2B5EF4-FFF2-40B4-BE49-F238E27FC236}"/>
              </a:extLst>
            </p:cNvPr>
            <p:cNvSpPr>
              <a:spLocks/>
            </p:cNvSpPr>
            <p:nvPr/>
          </p:nvSpPr>
          <p:spPr bwMode="auto">
            <a:xfrm>
              <a:off x="1000125" y="1057275"/>
              <a:ext cx="0" cy="0"/>
            </a:xfrm>
            <a:custGeom>
              <a:avLst/>
              <a:gdLst>
                <a:gd name="T0" fmla="*/ 0 w 8"/>
                <a:gd name="T1" fmla="*/ 0 h 1"/>
                <a:gd name="T2" fmla="*/ 3 w 8"/>
                <a:gd name="T3" fmla="*/ 1 h 1"/>
                <a:gd name="T4" fmla="*/ 6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6"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80" name="Freeform 1777">
              <a:extLst>
                <a:ext uri="{FF2B5EF4-FFF2-40B4-BE49-F238E27FC236}"/>
              </a:extLst>
            </p:cNvPr>
            <p:cNvSpPr>
              <a:spLocks/>
            </p:cNvSpPr>
            <p:nvPr/>
          </p:nvSpPr>
          <p:spPr bwMode="auto">
            <a:xfrm>
              <a:off x="1000125" y="1057275"/>
              <a:ext cx="0" cy="0"/>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3"/>
                  </a:moveTo>
                  <a:lnTo>
                    <a:pt x="2" y="4"/>
                  </a:lnTo>
                  <a:lnTo>
                    <a:pt x="2" y="3"/>
                  </a:lnTo>
                  <a:lnTo>
                    <a:pt x="3" y="2"/>
                  </a:lnTo>
                  <a:lnTo>
                    <a:pt x="2" y="1"/>
                  </a:ln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81" name="Freeform 1778">
              <a:extLst>
                <a:ext uri="{FF2B5EF4-FFF2-40B4-BE49-F238E27FC236}"/>
              </a:extLst>
            </p:cNvPr>
            <p:cNvSpPr>
              <a:spLocks/>
            </p:cNvSpPr>
            <p:nvPr/>
          </p:nvSpPr>
          <p:spPr bwMode="auto">
            <a:xfrm>
              <a:off x="1000125" y="1057275"/>
              <a:ext cx="0" cy="0"/>
            </a:xfrm>
            <a:custGeom>
              <a:avLst/>
              <a:gdLst>
                <a:gd name="T0" fmla="*/ 0 w 5"/>
                <a:gd name="T1" fmla="*/ 6 h 6"/>
                <a:gd name="T2" fmla="*/ 2 w 5"/>
                <a:gd name="T3" fmla="*/ 5 h 6"/>
                <a:gd name="T4" fmla="*/ 4 w 5"/>
                <a:gd name="T5" fmla="*/ 3 h 6"/>
                <a:gd name="T6" fmla="*/ 5 w 5"/>
                <a:gd name="T7" fmla="*/ 0 h 6"/>
              </a:gdLst>
              <a:ahLst/>
              <a:cxnLst>
                <a:cxn ang="0">
                  <a:pos x="T0" y="T1"/>
                </a:cxn>
                <a:cxn ang="0">
                  <a:pos x="T2" y="T3"/>
                </a:cxn>
                <a:cxn ang="0">
                  <a:pos x="T4" y="T5"/>
                </a:cxn>
                <a:cxn ang="0">
                  <a:pos x="T6" y="T7"/>
                </a:cxn>
              </a:cxnLst>
              <a:rect l="0" t="0" r="r" b="b"/>
              <a:pathLst>
                <a:path w="5" h="6">
                  <a:moveTo>
                    <a:pt x="0" y="6"/>
                  </a:moveTo>
                  <a:lnTo>
                    <a:pt x="2" y="5"/>
                  </a:lnTo>
                  <a:lnTo>
                    <a:pt x="4" y="3"/>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82" name="Freeform 1779">
              <a:extLst>
                <a:ext uri="{FF2B5EF4-FFF2-40B4-BE49-F238E27FC236}"/>
              </a:extLst>
            </p:cNvPr>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a:extLst/>
          </p:spPr>
          <p:txBody>
            <a:bodyPr/>
            <a:lstStyle/>
            <a:p>
              <a:pPr>
                <a:defRPr/>
              </a:pPr>
              <a:endParaRPr lang="ja-JP" altLang="en-US"/>
            </a:p>
          </p:txBody>
        </p:sp>
        <p:sp>
          <p:nvSpPr>
            <p:cNvPr id="1183" name="Freeform 1780">
              <a:extLst>
                <a:ext uri="{FF2B5EF4-FFF2-40B4-BE49-F238E27FC236}"/>
              </a:extLst>
            </p:cNvPr>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a:extLst/>
          </p:spPr>
          <p:txBody>
            <a:bodyPr/>
            <a:lstStyle/>
            <a:p>
              <a:pPr>
                <a:defRPr/>
              </a:pPr>
              <a:endParaRPr lang="ja-JP" altLang="en-US"/>
            </a:p>
          </p:txBody>
        </p:sp>
        <p:sp>
          <p:nvSpPr>
            <p:cNvPr id="1184" name="Freeform 1781">
              <a:extLst>
                <a:ext uri="{FF2B5EF4-FFF2-40B4-BE49-F238E27FC236}"/>
              </a:extLst>
            </p:cNvPr>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a:extLst/>
          </p:spPr>
          <p:txBody>
            <a:bodyPr/>
            <a:lstStyle/>
            <a:p>
              <a:pPr>
                <a:defRPr/>
              </a:pPr>
              <a:endParaRPr lang="ja-JP" altLang="en-US"/>
            </a:p>
          </p:txBody>
        </p:sp>
        <p:sp>
          <p:nvSpPr>
            <p:cNvPr id="1185" name="Freeform 1782">
              <a:extLst>
                <a:ext uri="{FF2B5EF4-FFF2-40B4-BE49-F238E27FC236}"/>
              </a:extLst>
            </p:cNvPr>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a:extLst/>
          </p:spPr>
          <p:txBody>
            <a:bodyPr/>
            <a:lstStyle/>
            <a:p>
              <a:pPr>
                <a:defRPr/>
              </a:pPr>
              <a:endParaRPr lang="ja-JP" altLang="en-US"/>
            </a:p>
          </p:txBody>
        </p:sp>
        <p:sp>
          <p:nvSpPr>
            <p:cNvPr id="1186" name="Line 1783">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87" name="Line 178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88" name="Freeform 1785">
              <a:extLst>
                <a:ext uri="{FF2B5EF4-FFF2-40B4-BE49-F238E27FC236}"/>
              </a:extLst>
            </p:cNvPr>
            <p:cNvSpPr>
              <a:spLocks/>
            </p:cNvSpPr>
            <p:nvPr/>
          </p:nvSpPr>
          <p:spPr bwMode="auto">
            <a:xfrm>
              <a:off x="1000125" y="1057275"/>
              <a:ext cx="0" cy="0"/>
            </a:xfrm>
            <a:custGeom>
              <a:avLst/>
              <a:gdLst>
                <a:gd name="T0" fmla="*/ 0 w 6"/>
                <a:gd name="T1" fmla="*/ 4 h 4"/>
                <a:gd name="T2" fmla="*/ 4 w 6"/>
                <a:gd name="T3" fmla="*/ 2 h 4"/>
                <a:gd name="T4" fmla="*/ 6 w 6"/>
                <a:gd name="T5" fmla="*/ 0 h 4"/>
              </a:gdLst>
              <a:ahLst/>
              <a:cxnLst>
                <a:cxn ang="0">
                  <a:pos x="T0" y="T1"/>
                </a:cxn>
                <a:cxn ang="0">
                  <a:pos x="T2" y="T3"/>
                </a:cxn>
                <a:cxn ang="0">
                  <a:pos x="T4" y="T5"/>
                </a:cxn>
              </a:cxnLst>
              <a:rect l="0" t="0" r="r" b="b"/>
              <a:pathLst>
                <a:path w="6" h="4">
                  <a:moveTo>
                    <a:pt x="0" y="4"/>
                  </a:moveTo>
                  <a:lnTo>
                    <a:pt x="4" y="2"/>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89" name="Freeform 1786">
              <a:extLst>
                <a:ext uri="{FF2B5EF4-FFF2-40B4-BE49-F238E27FC236}"/>
              </a:extLst>
            </p:cNvPr>
            <p:cNvSpPr>
              <a:spLocks/>
            </p:cNvSpPr>
            <p:nvPr/>
          </p:nvSpPr>
          <p:spPr bwMode="auto">
            <a:xfrm>
              <a:off x="1000125" y="1057275"/>
              <a:ext cx="0" cy="0"/>
            </a:xfrm>
            <a:custGeom>
              <a:avLst/>
              <a:gdLst>
                <a:gd name="T0" fmla="*/ 16 w 16"/>
                <a:gd name="T1" fmla="*/ 10 h 10"/>
                <a:gd name="T2" fmla="*/ 13 w 16"/>
                <a:gd name="T3" fmla="*/ 6 h 10"/>
                <a:gd name="T4" fmla="*/ 9 w 16"/>
                <a:gd name="T5" fmla="*/ 3 h 10"/>
                <a:gd name="T6" fmla="*/ 5 w 16"/>
                <a:gd name="T7" fmla="*/ 1 h 10"/>
                <a:gd name="T8" fmla="*/ 0 w 16"/>
                <a:gd name="T9" fmla="*/ 0 h 10"/>
              </a:gdLst>
              <a:ahLst/>
              <a:cxnLst>
                <a:cxn ang="0">
                  <a:pos x="T0" y="T1"/>
                </a:cxn>
                <a:cxn ang="0">
                  <a:pos x="T2" y="T3"/>
                </a:cxn>
                <a:cxn ang="0">
                  <a:pos x="T4" y="T5"/>
                </a:cxn>
                <a:cxn ang="0">
                  <a:pos x="T6" y="T7"/>
                </a:cxn>
                <a:cxn ang="0">
                  <a:pos x="T8" y="T9"/>
                </a:cxn>
              </a:cxnLst>
              <a:rect l="0" t="0" r="r" b="b"/>
              <a:pathLst>
                <a:path w="16" h="10">
                  <a:moveTo>
                    <a:pt x="16" y="10"/>
                  </a:moveTo>
                  <a:lnTo>
                    <a:pt x="13" y="6"/>
                  </a:lnTo>
                  <a:lnTo>
                    <a:pt x="9" y="3"/>
                  </a:ln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90" name="Freeform 1787">
              <a:extLst>
                <a:ext uri="{FF2B5EF4-FFF2-40B4-BE49-F238E27FC236}"/>
              </a:extLst>
            </p:cNvPr>
            <p:cNvSpPr>
              <a:spLocks/>
            </p:cNvSpPr>
            <p:nvPr/>
          </p:nvSpPr>
          <p:spPr bwMode="auto">
            <a:xfrm>
              <a:off x="1000125" y="1057275"/>
              <a:ext cx="0" cy="0"/>
            </a:xfrm>
            <a:custGeom>
              <a:avLst/>
              <a:gdLst>
                <a:gd name="T0" fmla="*/ 18 w 18"/>
                <a:gd name="T1" fmla="*/ 1 h 1"/>
                <a:gd name="T2" fmla="*/ 9 w 18"/>
                <a:gd name="T3" fmla="*/ 0 h 1"/>
                <a:gd name="T4" fmla="*/ 0 w 18"/>
                <a:gd name="T5" fmla="*/ 1 h 1"/>
              </a:gdLst>
              <a:ahLst/>
              <a:cxnLst>
                <a:cxn ang="0">
                  <a:pos x="T0" y="T1"/>
                </a:cxn>
                <a:cxn ang="0">
                  <a:pos x="T2" y="T3"/>
                </a:cxn>
                <a:cxn ang="0">
                  <a:pos x="T4" y="T5"/>
                </a:cxn>
              </a:cxnLst>
              <a:rect l="0" t="0" r="r" b="b"/>
              <a:pathLst>
                <a:path w="18" h="1">
                  <a:moveTo>
                    <a:pt x="18" y="1"/>
                  </a:moveTo>
                  <a:lnTo>
                    <a:pt x="9"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91" name="Freeform 1788">
              <a:extLst>
                <a:ext uri="{FF2B5EF4-FFF2-40B4-BE49-F238E27FC236}"/>
              </a:extLst>
            </p:cNvPr>
            <p:cNvSpPr>
              <a:spLocks/>
            </p:cNvSpPr>
            <p:nvPr/>
          </p:nvSpPr>
          <p:spPr bwMode="auto">
            <a:xfrm>
              <a:off x="1000125" y="1057275"/>
              <a:ext cx="0" cy="0"/>
            </a:xfrm>
            <a:custGeom>
              <a:avLst/>
              <a:gdLst>
                <a:gd name="T0" fmla="*/ 0 w 3"/>
                <a:gd name="T1" fmla="*/ 0 h 4"/>
                <a:gd name="T2" fmla="*/ 0 w 3"/>
                <a:gd name="T3" fmla="*/ 2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0" y="0"/>
                  </a:moveTo>
                  <a:lnTo>
                    <a:pt x="0" y="2"/>
                  </a:lnTo>
                  <a:lnTo>
                    <a:pt x="1" y="4"/>
                  </a:lnTo>
                  <a:lnTo>
                    <a:pt x="3"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92" name="Line 1789">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93" name="Line 1790">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94" name="Line 179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95" name="Freeform 1792">
              <a:extLst>
                <a:ext uri="{FF2B5EF4-FFF2-40B4-BE49-F238E27FC236}"/>
              </a:extLst>
            </p:cNvPr>
            <p:cNvSpPr>
              <a:spLocks/>
            </p:cNvSpPr>
            <p:nvPr/>
          </p:nvSpPr>
          <p:spPr bwMode="auto">
            <a:xfrm>
              <a:off x="1000125" y="1057275"/>
              <a:ext cx="0" cy="0"/>
            </a:xfrm>
            <a:custGeom>
              <a:avLst/>
              <a:gdLst>
                <a:gd name="T0" fmla="*/ 7 w 7"/>
                <a:gd name="T1" fmla="*/ 0 h 8"/>
                <a:gd name="T2" fmla="*/ 3 w 7"/>
                <a:gd name="T3" fmla="*/ 3 h 8"/>
                <a:gd name="T4" fmla="*/ 0 w 7"/>
                <a:gd name="T5" fmla="*/ 8 h 8"/>
              </a:gdLst>
              <a:ahLst/>
              <a:cxnLst>
                <a:cxn ang="0">
                  <a:pos x="T0" y="T1"/>
                </a:cxn>
                <a:cxn ang="0">
                  <a:pos x="T2" y="T3"/>
                </a:cxn>
                <a:cxn ang="0">
                  <a:pos x="T4" y="T5"/>
                </a:cxn>
              </a:cxnLst>
              <a:rect l="0" t="0" r="r" b="b"/>
              <a:pathLst>
                <a:path w="7" h="8">
                  <a:moveTo>
                    <a:pt x="7" y="0"/>
                  </a:moveTo>
                  <a:lnTo>
                    <a:pt x="3" y="3"/>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196" name="Line 179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97" name="Line 1794">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98" name="Line 1795">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199" name="Line 1796">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00" name="Line 179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01" name="Line 1798">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02" name="Line 179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03" name="Line 1800">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04" name="Line 1801">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05" name="Line 1802">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06" name="Line 1803">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07" name="Freeform 1804">
              <a:extLst>
                <a:ext uri="{FF2B5EF4-FFF2-40B4-BE49-F238E27FC236}"/>
              </a:extLst>
            </p:cNvPr>
            <p:cNvSpPr>
              <a:spLocks/>
            </p:cNvSpPr>
            <p:nvPr/>
          </p:nvSpPr>
          <p:spPr bwMode="auto">
            <a:xfrm>
              <a:off x="1000125" y="1057275"/>
              <a:ext cx="0" cy="0"/>
            </a:xfrm>
            <a:custGeom>
              <a:avLst/>
              <a:gdLst>
                <a:gd name="T0" fmla="*/ 15 w 15"/>
                <a:gd name="T1" fmla="*/ 22 h 22"/>
                <a:gd name="T2" fmla="*/ 8 w 15"/>
                <a:gd name="T3" fmla="*/ 11 h 22"/>
                <a:gd name="T4" fmla="*/ 0 w 15"/>
                <a:gd name="T5" fmla="*/ 0 h 22"/>
              </a:gdLst>
              <a:ahLst/>
              <a:cxnLst>
                <a:cxn ang="0">
                  <a:pos x="T0" y="T1"/>
                </a:cxn>
                <a:cxn ang="0">
                  <a:pos x="T2" y="T3"/>
                </a:cxn>
                <a:cxn ang="0">
                  <a:pos x="T4" y="T5"/>
                </a:cxn>
              </a:cxnLst>
              <a:rect l="0" t="0" r="r" b="b"/>
              <a:pathLst>
                <a:path w="15" h="22">
                  <a:moveTo>
                    <a:pt x="15" y="22"/>
                  </a:moveTo>
                  <a:lnTo>
                    <a:pt x="8"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08" name="Freeform 1805">
              <a:extLst>
                <a:ext uri="{FF2B5EF4-FFF2-40B4-BE49-F238E27FC236}"/>
              </a:extLst>
            </p:cNvPr>
            <p:cNvSpPr>
              <a:spLocks/>
            </p:cNvSpPr>
            <p:nvPr/>
          </p:nvSpPr>
          <p:spPr bwMode="auto">
            <a:xfrm>
              <a:off x="1000125" y="1057275"/>
              <a:ext cx="0" cy="0"/>
            </a:xfrm>
            <a:custGeom>
              <a:avLst/>
              <a:gdLst>
                <a:gd name="T0" fmla="*/ 0 w 2"/>
                <a:gd name="T1" fmla="*/ 1 h 2"/>
                <a:gd name="T2" fmla="*/ 1 w 2"/>
                <a:gd name="T3" fmla="*/ 2 h 2"/>
                <a:gd name="T4" fmla="*/ 2 w 2"/>
                <a:gd name="T5" fmla="*/ 1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0" y="1"/>
                  </a:moveTo>
                  <a:lnTo>
                    <a:pt x="1" y="2"/>
                  </a:lnTo>
                  <a:lnTo>
                    <a:pt x="2" y="1"/>
                  </a:lnTo>
                  <a:lnTo>
                    <a:pt x="2"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09" name="Line 1806">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10" name="Line 180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11" name="Line 1808">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12" name="Freeform 1809">
              <a:extLst>
                <a:ext uri="{FF2B5EF4-FFF2-40B4-BE49-F238E27FC236}"/>
              </a:extLst>
            </p:cNvPr>
            <p:cNvSpPr>
              <a:spLocks/>
            </p:cNvSpPr>
            <p:nvPr/>
          </p:nvSpPr>
          <p:spPr bwMode="auto">
            <a:xfrm>
              <a:off x="1000125" y="1057275"/>
              <a:ext cx="0" cy="0"/>
            </a:xfrm>
            <a:custGeom>
              <a:avLst/>
              <a:gdLst>
                <a:gd name="T0" fmla="*/ 0 w 3"/>
                <a:gd name="T1" fmla="*/ 1 h 1"/>
                <a:gd name="T2" fmla="*/ 2 w 3"/>
                <a:gd name="T3" fmla="*/ 1 h 1"/>
                <a:gd name="T4" fmla="*/ 2 w 3"/>
                <a:gd name="T5" fmla="*/ 0 h 1"/>
                <a:gd name="T6" fmla="*/ 3 w 3"/>
                <a:gd name="T7" fmla="*/ 0 h 1"/>
              </a:gdLst>
              <a:ahLst/>
              <a:cxnLst>
                <a:cxn ang="0">
                  <a:pos x="T0" y="T1"/>
                </a:cxn>
                <a:cxn ang="0">
                  <a:pos x="T2" y="T3"/>
                </a:cxn>
                <a:cxn ang="0">
                  <a:pos x="T4" y="T5"/>
                </a:cxn>
                <a:cxn ang="0">
                  <a:pos x="T6" y="T7"/>
                </a:cxn>
              </a:cxnLst>
              <a:rect l="0" t="0" r="r" b="b"/>
              <a:pathLst>
                <a:path w="3" h="1">
                  <a:moveTo>
                    <a:pt x="0" y="1"/>
                  </a:moveTo>
                  <a:lnTo>
                    <a:pt x="2" y="1"/>
                  </a:lnTo>
                  <a:lnTo>
                    <a:pt x="2" y="0"/>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13" name="Line 1810">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14" name="Line 181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15" name="Line 181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16" name="Line 181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17" name="Line 181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18" name="Line 181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19" name="Line 1816">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20" name="Freeform 1817">
              <a:extLst>
                <a:ext uri="{FF2B5EF4-FFF2-40B4-BE49-F238E27FC236}"/>
              </a:extLst>
            </p:cNvPr>
            <p:cNvSpPr>
              <a:spLocks/>
            </p:cNvSpPr>
            <p:nvPr/>
          </p:nvSpPr>
          <p:spPr bwMode="auto">
            <a:xfrm>
              <a:off x="1000125" y="1057275"/>
              <a:ext cx="0" cy="0"/>
            </a:xfrm>
            <a:custGeom>
              <a:avLst/>
              <a:gdLst>
                <a:gd name="T0" fmla="*/ 2 w 2"/>
                <a:gd name="T1" fmla="*/ 0 h 1"/>
                <a:gd name="T2" fmla="*/ 1 w 2"/>
                <a:gd name="T3" fmla="*/ 0 h 1"/>
                <a:gd name="T4" fmla="*/ 0 w 2"/>
                <a:gd name="T5" fmla="*/ 1 h 1"/>
              </a:gdLst>
              <a:ahLst/>
              <a:cxnLst>
                <a:cxn ang="0">
                  <a:pos x="T0" y="T1"/>
                </a:cxn>
                <a:cxn ang="0">
                  <a:pos x="T2" y="T3"/>
                </a:cxn>
                <a:cxn ang="0">
                  <a:pos x="T4" y="T5"/>
                </a:cxn>
              </a:cxnLst>
              <a:rect l="0" t="0" r="r" b="b"/>
              <a:pathLst>
                <a:path w="2" h="1">
                  <a:moveTo>
                    <a:pt x="2" y="0"/>
                  </a:move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21" name="Line 1818">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22" name="Freeform 1819">
              <a:extLst>
                <a:ext uri="{FF2B5EF4-FFF2-40B4-BE49-F238E27FC236}"/>
              </a:extLst>
            </p:cNvPr>
            <p:cNvSpPr>
              <a:spLocks/>
            </p:cNvSpPr>
            <p:nvPr/>
          </p:nvSpPr>
          <p:spPr bwMode="auto">
            <a:xfrm>
              <a:off x="1000125" y="1057275"/>
              <a:ext cx="0" cy="0"/>
            </a:xfrm>
            <a:custGeom>
              <a:avLst/>
              <a:gdLst>
                <a:gd name="T0" fmla="*/ 2 w 2"/>
                <a:gd name="T1" fmla="*/ 3 h 3"/>
                <a:gd name="T2" fmla="*/ 1 w 2"/>
                <a:gd name="T3" fmla="*/ 1 h 3"/>
                <a:gd name="T4" fmla="*/ 0 w 2"/>
                <a:gd name="T5" fmla="*/ 0 h 3"/>
              </a:gdLst>
              <a:ahLst/>
              <a:cxnLst>
                <a:cxn ang="0">
                  <a:pos x="T0" y="T1"/>
                </a:cxn>
                <a:cxn ang="0">
                  <a:pos x="T2" y="T3"/>
                </a:cxn>
                <a:cxn ang="0">
                  <a:pos x="T4" y="T5"/>
                </a:cxn>
              </a:cxnLst>
              <a:rect l="0" t="0" r="r" b="b"/>
              <a:pathLst>
                <a:path w="2" h="3">
                  <a:moveTo>
                    <a:pt x="2" y="3"/>
                  </a:moveTo>
                  <a:lnTo>
                    <a:pt x="1"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23" name="Freeform 1820">
              <a:extLst>
                <a:ext uri="{FF2B5EF4-FFF2-40B4-BE49-F238E27FC236}"/>
              </a:extLst>
            </p:cNvPr>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24" name="Line 182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25" name="Line 182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26" name="Freeform 1823">
              <a:extLst>
                <a:ext uri="{FF2B5EF4-FFF2-40B4-BE49-F238E27FC236}"/>
              </a:extLst>
            </p:cNvPr>
            <p:cNvSpPr>
              <a:spLocks/>
            </p:cNvSpPr>
            <p:nvPr/>
          </p:nvSpPr>
          <p:spPr bwMode="auto">
            <a:xfrm>
              <a:off x="1000125" y="1057275"/>
              <a:ext cx="0" cy="0"/>
            </a:xfrm>
            <a:custGeom>
              <a:avLst/>
              <a:gdLst>
                <a:gd name="T0" fmla="*/ 0 w 1"/>
                <a:gd name="T1" fmla="*/ 0 h 2"/>
                <a:gd name="T2" fmla="*/ 0 w 1"/>
                <a:gd name="T3" fmla="*/ 1 h 2"/>
                <a:gd name="T4" fmla="*/ 1 w 1"/>
                <a:gd name="T5" fmla="*/ 2 h 2"/>
              </a:gdLst>
              <a:ahLst/>
              <a:cxnLst>
                <a:cxn ang="0">
                  <a:pos x="T0" y="T1"/>
                </a:cxn>
                <a:cxn ang="0">
                  <a:pos x="T2" y="T3"/>
                </a:cxn>
                <a:cxn ang="0">
                  <a:pos x="T4" y="T5"/>
                </a:cxn>
              </a:cxnLst>
              <a:rect l="0" t="0" r="r" b="b"/>
              <a:pathLst>
                <a:path w="1" h="2">
                  <a:moveTo>
                    <a:pt x="0" y="0"/>
                  </a:move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27" name="Line 182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28" name="Line 182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29" name="Line 1826">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30" name="Freeform 1827">
              <a:extLst>
                <a:ext uri="{FF2B5EF4-FFF2-40B4-BE49-F238E27FC236}"/>
              </a:extLst>
            </p:cNvPr>
            <p:cNvSpPr>
              <a:spLocks/>
            </p:cNvSpPr>
            <p:nvPr/>
          </p:nvSpPr>
          <p:spPr bwMode="auto">
            <a:xfrm>
              <a:off x="1000125" y="1057275"/>
              <a:ext cx="0" cy="0"/>
            </a:xfrm>
            <a:custGeom>
              <a:avLst/>
              <a:gdLst>
                <a:gd name="T0" fmla="*/ 0 w 2"/>
                <a:gd name="T1" fmla="*/ 1 w 2"/>
                <a:gd name="T2" fmla="*/ 2 w 2"/>
              </a:gdLst>
              <a:ahLst/>
              <a:cxnLst>
                <a:cxn ang="0">
                  <a:pos x="T0" y="0"/>
                </a:cxn>
                <a:cxn ang="0">
                  <a:pos x="T1" y="0"/>
                </a:cxn>
                <a:cxn ang="0">
                  <a:pos x="T2" y="0"/>
                </a:cxn>
              </a:cxnLst>
              <a:rect l="0" t="0" r="r" b="b"/>
              <a:pathLst>
                <a:path w="2">
                  <a:moveTo>
                    <a:pt x="0" y="0"/>
                  </a:moveTo>
                  <a:lnTo>
                    <a:pt x="1"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31" name="Freeform 1828">
              <a:extLst>
                <a:ext uri="{FF2B5EF4-FFF2-40B4-BE49-F238E27FC236}"/>
              </a:extLst>
            </p:cNvPr>
            <p:cNvSpPr>
              <a:spLocks/>
            </p:cNvSpPr>
            <p:nvPr/>
          </p:nvSpPr>
          <p:spPr bwMode="auto">
            <a:xfrm>
              <a:off x="1000125" y="1057275"/>
              <a:ext cx="0" cy="0"/>
            </a:xfrm>
            <a:custGeom>
              <a:avLst/>
              <a:gdLst>
                <a:gd name="T0" fmla="*/ 1 w 1"/>
                <a:gd name="T1" fmla="*/ 3 h 3"/>
                <a:gd name="T2" fmla="*/ 1 w 1"/>
                <a:gd name="T3" fmla="*/ 2 h 3"/>
                <a:gd name="T4" fmla="*/ 0 w 1"/>
                <a:gd name="T5" fmla="*/ 0 h 3"/>
              </a:gdLst>
              <a:ahLst/>
              <a:cxnLst>
                <a:cxn ang="0">
                  <a:pos x="T0" y="T1"/>
                </a:cxn>
                <a:cxn ang="0">
                  <a:pos x="T2" y="T3"/>
                </a:cxn>
                <a:cxn ang="0">
                  <a:pos x="T4" y="T5"/>
                </a:cxn>
              </a:cxnLst>
              <a:rect l="0" t="0" r="r" b="b"/>
              <a:pathLst>
                <a:path w="1" h="3">
                  <a:moveTo>
                    <a:pt x="1" y="3"/>
                  </a:moveTo>
                  <a:lnTo>
                    <a:pt x="1"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32" name="Freeform 1829">
              <a:extLst>
                <a:ext uri="{FF2B5EF4-FFF2-40B4-BE49-F238E27FC236}"/>
              </a:extLst>
            </p:cNvPr>
            <p:cNvSpPr>
              <a:spLocks/>
            </p:cNvSpPr>
            <p:nvPr/>
          </p:nvSpPr>
          <p:spPr bwMode="auto">
            <a:xfrm>
              <a:off x="1000125" y="1057275"/>
              <a:ext cx="0" cy="0"/>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33" name="Line 1830">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34" name="Freeform 1831">
              <a:extLst>
                <a:ext uri="{FF2B5EF4-FFF2-40B4-BE49-F238E27FC236}"/>
              </a:extLst>
            </p:cNvPr>
            <p:cNvSpPr>
              <a:spLocks/>
            </p:cNvSpPr>
            <p:nvPr/>
          </p:nvSpPr>
          <p:spPr bwMode="auto">
            <a:xfrm>
              <a:off x="1000125" y="1057275"/>
              <a:ext cx="0" cy="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35" name="Line 183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36" name="Freeform 1833">
              <a:extLst>
                <a:ext uri="{FF2B5EF4-FFF2-40B4-BE49-F238E27FC236}"/>
              </a:extLst>
            </p:cNvPr>
            <p:cNvSpPr>
              <a:spLocks/>
            </p:cNvSpPr>
            <p:nvPr/>
          </p:nvSpPr>
          <p:spPr bwMode="auto">
            <a:xfrm>
              <a:off x="1000125" y="1057275"/>
              <a:ext cx="0" cy="0"/>
            </a:xfrm>
            <a:custGeom>
              <a:avLst/>
              <a:gdLst>
                <a:gd name="T0" fmla="*/ 1 h 1"/>
                <a:gd name="T1" fmla="*/ 1 h 1"/>
                <a:gd name="T2" fmla="*/ 0 h 1"/>
                <a:gd name="T3" fmla="*/ 0 h 1"/>
              </a:gdLst>
              <a:ahLst/>
              <a:cxnLst>
                <a:cxn ang="0">
                  <a:pos x="0" y="T0"/>
                </a:cxn>
                <a:cxn ang="0">
                  <a:pos x="0" y="T1"/>
                </a:cxn>
                <a:cxn ang="0">
                  <a:pos x="0" y="T2"/>
                </a:cxn>
                <a:cxn ang="0">
                  <a:pos x="0" y="T3"/>
                </a:cxn>
              </a:cxnLst>
              <a:rect l="0" t="0" r="r" b="b"/>
              <a:pathLst>
                <a:path h="1">
                  <a:moveTo>
                    <a:pt x="0" y="1"/>
                  </a:moveTo>
                  <a:lnTo>
                    <a:pt x="0" y="1"/>
                  </a:lnTo>
                  <a:lnTo>
                    <a:pt x="0"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37" name="Freeform 1834">
              <a:extLst>
                <a:ext uri="{FF2B5EF4-FFF2-40B4-BE49-F238E27FC236}"/>
              </a:extLst>
            </p:cNvPr>
            <p:cNvSpPr>
              <a:spLocks/>
            </p:cNvSpPr>
            <p:nvPr/>
          </p:nvSpPr>
          <p:spPr bwMode="auto">
            <a:xfrm>
              <a:off x="1000125" y="1057275"/>
              <a:ext cx="0" cy="0"/>
            </a:xfrm>
            <a:custGeom>
              <a:avLst/>
              <a:gdLst>
                <a:gd name="T0" fmla="*/ 0 w 1"/>
                <a:gd name="T1" fmla="*/ 0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0" y="0"/>
                  </a:moveTo>
                  <a:lnTo>
                    <a:pt x="0" y="0"/>
                  </a:lnTo>
                  <a:lnTo>
                    <a:pt x="1"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38" name="Line 1835">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39" name="Line 1836">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40" name="Freeform 1837">
              <a:extLst>
                <a:ext uri="{FF2B5EF4-FFF2-40B4-BE49-F238E27FC236}"/>
              </a:extLst>
            </p:cNvPr>
            <p:cNvSpPr>
              <a:spLocks/>
            </p:cNvSpPr>
            <p:nvPr/>
          </p:nvSpPr>
          <p:spPr bwMode="auto">
            <a:xfrm>
              <a:off x="1000125" y="1057275"/>
              <a:ext cx="0" cy="0"/>
            </a:xfrm>
            <a:custGeom>
              <a:avLst/>
              <a:gdLst>
                <a:gd name="T0" fmla="*/ 66 w 66"/>
                <a:gd name="T1" fmla="*/ 0 h 5"/>
                <a:gd name="T2" fmla="*/ 33 w 66"/>
                <a:gd name="T3" fmla="*/ 2 h 5"/>
                <a:gd name="T4" fmla="*/ 0 w 66"/>
                <a:gd name="T5" fmla="*/ 5 h 5"/>
              </a:gdLst>
              <a:ahLst/>
              <a:cxnLst>
                <a:cxn ang="0">
                  <a:pos x="T0" y="T1"/>
                </a:cxn>
                <a:cxn ang="0">
                  <a:pos x="T2" y="T3"/>
                </a:cxn>
                <a:cxn ang="0">
                  <a:pos x="T4" y="T5"/>
                </a:cxn>
              </a:cxnLst>
              <a:rect l="0" t="0" r="r" b="b"/>
              <a:pathLst>
                <a:path w="66" h="5">
                  <a:moveTo>
                    <a:pt x="66" y="0"/>
                  </a:moveTo>
                  <a:lnTo>
                    <a:pt x="33" y="2"/>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41" name="Line 1838">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42" name="Line 183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43" name="Line 1840">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44" name="Freeform 1841">
              <a:extLst>
                <a:ext uri="{FF2B5EF4-FFF2-40B4-BE49-F238E27FC236}"/>
              </a:extLst>
            </p:cNvPr>
            <p:cNvSpPr>
              <a:spLocks/>
            </p:cNvSpPr>
            <p:nvPr/>
          </p:nvSpPr>
          <p:spPr bwMode="auto">
            <a:xfrm>
              <a:off x="1000125" y="1057275"/>
              <a:ext cx="0" cy="0"/>
            </a:xfrm>
            <a:custGeom>
              <a:avLst/>
              <a:gdLst>
                <a:gd name="T0" fmla="*/ 1 w 1"/>
                <a:gd name="T1" fmla="*/ 0 h 3"/>
                <a:gd name="T2" fmla="*/ 0 w 1"/>
                <a:gd name="T3" fmla="*/ 1 h 3"/>
                <a:gd name="T4" fmla="*/ 0 w 1"/>
                <a:gd name="T5" fmla="*/ 3 h 3"/>
              </a:gdLst>
              <a:ahLst/>
              <a:cxnLst>
                <a:cxn ang="0">
                  <a:pos x="T0" y="T1"/>
                </a:cxn>
                <a:cxn ang="0">
                  <a:pos x="T2" y="T3"/>
                </a:cxn>
                <a:cxn ang="0">
                  <a:pos x="T4" y="T5"/>
                </a:cxn>
              </a:cxnLst>
              <a:rect l="0" t="0" r="r" b="b"/>
              <a:pathLst>
                <a:path w="1" h="3">
                  <a:moveTo>
                    <a:pt x="1"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45" name="Freeform 1842">
              <a:extLst>
                <a:ext uri="{FF2B5EF4-FFF2-40B4-BE49-F238E27FC236}"/>
              </a:extLst>
            </p:cNvPr>
            <p:cNvSpPr>
              <a:spLocks/>
            </p:cNvSpPr>
            <p:nvPr/>
          </p:nvSpPr>
          <p:spPr bwMode="auto">
            <a:xfrm>
              <a:off x="1000125" y="1057275"/>
              <a:ext cx="0" cy="0"/>
            </a:xfrm>
            <a:custGeom>
              <a:avLst/>
              <a:gdLst>
                <a:gd name="T0" fmla="*/ 8 w 8"/>
                <a:gd name="T1" fmla="*/ 9 h 9"/>
                <a:gd name="T2" fmla="*/ 4 w 8"/>
                <a:gd name="T3" fmla="*/ 4 h 9"/>
                <a:gd name="T4" fmla="*/ 0 w 8"/>
                <a:gd name="T5" fmla="*/ 0 h 9"/>
              </a:gdLst>
              <a:ahLst/>
              <a:cxnLst>
                <a:cxn ang="0">
                  <a:pos x="T0" y="T1"/>
                </a:cxn>
                <a:cxn ang="0">
                  <a:pos x="T2" y="T3"/>
                </a:cxn>
                <a:cxn ang="0">
                  <a:pos x="T4" y="T5"/>
                </a:cxn>
              </a:cxnLst>
              <a:rect l="0" t="0" r="r" b="b"/>
              <a:pathLst>
                <a:path w="8" h="9">
                  <a:moveTo>
                    <a:pt x="8" y="9"/>
                  </a:moveTo>
                  <a:lnTo>
                    <a:pt x="4" y="4"/>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46" name="Freeform 1843">
              <a:extLst>
                <a:ext uri="{FF2B5EF4-FFF2-40B4-BE49-F238E27FC236}"/>
              </a:extLst>
            </p:cNvPr>
            <p:cNvSpPr>
              <a:spLocks/>
            </p:cNvSpPr>
            <p:nvPr/>
          </p:nvSpPr>
          <p:spPr bwMode="auto">
            <a:xfrm>
              <a:off x="1000125" y="1057275"/>
              <a:ext cx="0" cy="0"/>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Lst>
              <a:ahLst/>
              <a:cxnLst>
                <a:cxn ang="0">
                  <a:pos x="T0" y="T1"/>
                </a:cxn>
                <a:cxn ang="0">
                  <a:pos x="T2" y="T3"/>
                </a:cxn>
                <a:cxn ang="0">
                  <a:pos x="T4" y="T5"/>
                </a:cxn>
                <a:cxn ang="0">
                  <a:pos x="T6" y="T7"/>
                </a:cxn>
                <a:cxn ang="0">
                  <a:pos x="T8" y="T9"/>
                </a:cxn>
                <a:cxn ang="0">
                  <a:pos x="T10" y="T11"/>
                </a:cxn>
              </a:cxnLst>
              <a:rect l="0" t="0" r="r" b="b"/>
              <a:pathLst>
                <a:path w="33" h="5">
                  <a:moveTo>
                    <a:pt x="33" y="5"/>
                  </a:moveTo>
                  <a:lnTo>
                    <a:pt x="27" y="2"/>
                  </a:lnTo>
                  <a:lnTo>
                    <a:pt x="20" y="0"/>
                  </a:lnTo>
                  <a:lnTo>
                    <a:pt x="13" y="0"/>
                  </a:lnTo>
                  <a:lnTo>
                    <a:pt x="7"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47" name="Freeform 1844">
              <a:extLst>
                <a:ext uri="{FF2B5EF4-FFF2-40B4-BE49-F238E27FC236}"/>
              </a:extLst>
            </p:cNvPr>
            <p:cNvSpPr>
              <a:spLocks/>
            </p:cNvSpPr>
            <p:nvPr/>
          </p:nvSpPr>
          <p:spPr bwMode="auto">
            <a:xfrm>
              <a:off x="1000125" y="1057275"/>
              <a:ext cx="0" cy="0"/>
            </a:xfrm>
            <a:custGeom>
              <a:avLst/>
              <a:gdLst>
                <a:gd name="T0" fmla="*/ 1 w 2"/>
                <a:gd name="T1" fmla="*/ 0 h 15"/>
                <a:gd name="T2" fmla="*/ 0 w 2"/>
                <a:gd name="T3" fmla="*/ 8 h 15"/>
                <a:gd name="T4" fmla="*/ 2 w 2"/>
                <a:gd name="T5" fmla="*/ 15 h 15"/>
              </a:gdLst>
              <a:ahLst/>
              <a:cxnLst>
                <a:cxn ang="0">
                  <a:pos x="T0" y="T1"/>
                </a:cxn>
                <a:cxn ang="0">
                  <a:pos x="T2" y="T3"/>
                </a:cxn>
                <a:cxn ang="0">
                  <a:pos x="T4" y="T5"/>
                </a:cxn>
              </a:cxnLst>
              <a:rect l="0" t="0" r="r" b="b"/>
              <a:pathLst>
                <a:path w="2" h="15">
                  <a:moveTo>
                    <a:pt x="1" y="0"/>
                  </a:moveTo>
                  <a:lnTo>
                    <a:pt x="0" y="8"/>
                  </a:lnTo>
                  <a:lnTo>
                    <a:pt x="2" y="1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48" name="Line 184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49" name="Line 1846">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50" name="Line 184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51" name="Line 1848">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52" name="Freeform 1849">
              <a:extLst>
                <a:ext uri="{FF2B5EF4-FFF2-40B4-BE49-F238E27FC236}"/>
              </a:extLst>
            </p:cNvPr>
            <p:cNvSpPr>
              <a:spLocks/>
            </p:cNvSpPr>
            <p:nvPr/>
          </p:nvSpPr>
          <p:spPr bwMode="auto">
            <a:xfrm>
              <a:off x="1000125" y="1057275"/>
              <a:ext cx="0" cy="0"/>
            </a:xfrm>
            <a:custGeom>
              <a:avLst/>
              <a:gdLst>
                <a:gd name="T0" fmla="*/ 2 w 2"/>
                <a:gd name="T1" fmla="*/ 0 h 1"/>
                <a:gd name="T2" fmla="*/ 1 w 2"/>
                <a:gd name="T3" fmla="*/ 0 h 1"/>
                <a:gd name="T4" fmla="*/ 0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2" y="0"/>
                  </a:moveTo>
                  <a:lnTo>
                    <a:pt x="1" y="0"/>
                  </a:lnTo>
                  <a:lnTo>
                    <a:pt x="0" y="0"/>
                  </a:lnTo>
                  <a:lnTo>
                    <a:pt x="0"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53" name="Line 1850">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54" name="Line 1851">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55" name="Line 1852">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56" name="Freeform 1853">
              <a:extLst>
                <a:ext uri="{FF2B5EF4-FFF2-40B4-BE49-F238E27FC236}"/>
              </a:extLst>
            </p:cNvPr>
            <p:cNvSpPr>
              <a:spLocks/>
            </p:cNvSpPr>
            <p:nvPr/>
          </p:nvSpPr>
          <p:spPr bwMode="auto">
            <a:xfrm>
              <a:off x="1000125" y="1057275"/>
              <a:ext cx="0" cy="0"/>
            </a:xfrm>
            <a:custGeom>
              <a:avLst/>
              <a:gdLst>
                <a:gd name="T0" fmla="*/ 0 w 4"/>
                <a:gd name="T1" fmla="*/ 2 h 2"/>
                <a:gd name="T2" fmla="*/ 2 w 4"/>
                <a:gd name="T3" fmla="*/ 2 h 2"/>
                <a:gd name="T4" fmla="*/ 4 w 4"/>
                <a:gd name="T5" fmla="*/ 0 h 2"/>
              </a:gdLst>
              <a:ahLst/>
              <a:cxnLst>
                <a:cxn ang="0">
                  <a:pos x="T0" y="T1"/>
                </a:cxn>
                <a:cxn ang="0">
                  <a:pos x="T2" y="T3"/>
                </a:cxn>
                <a:cxn ang="0">
                  <a:pos x="T4" y="T5"/>
                </a:cxn>
              </a:cxnLst>
              <a:rect l="0" t="0" r="r" b="b"/>
              <a:pathLst>
                <a:path w="4" h="2">
                  <a:moveTo>
                    <a:pt x="0" y="2"/>
                  </a:moveTo>
                  <a:lnTo>
                    <a:pt x="2" y="2"/>
                  </a:lnTo>
                  <a:lnTo>
                    <a:pt x="4"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57" name="Freeform 1854">
              <a:extLst>
                <a:ext uri="{FF2B5EF4-FFF2-40B4-BE49-F238E27FC236}"/>
              </a:extLst>
            </p:cNvPr>
            <p:cNvSpPr>
              <a:spLocks/>
            </p:cNvSpPr>
            <p:nvPr/>
          </p:nvSpPr>
          <p:spPr bwMode="auto">
            <a:xfrm>
              <a:off x="1000125" y="1057275"/>
              <a:ext cx="0" cy="0"/>
            </a:xfrm>
            <a:custGeom>
              <a:avLst/>
              <a:gdLst>
                <a:gd name="T0" fmla="*/ 3 w 3"/>
                <a:gd name="T1" fmla="*/ 0 h 3"/>
                <a:gd name="T2" fmla="*/ 1 w 3"/>
                <a:gd name="T3" fmla="*/ 1 h 3"/>
                <a:gd name="T4" fmla="*/ 0 w 3"/>
                <a:gd name="T5" fmla="*/ 3 h 3"/>
              </a:gdLst>
              <a:ahLst/>
              <a:cxnLst>
                <a:cxn ang="0">
                  <a:pos x="T0" y="T1"/>
                </a:cxn>
                <a:cxn ang="0">
                  <a:pos x="T2" y="T3"/>
                </a:cxn>
                <a:cxn ang="0">
                  <a:pos x="T4" y="T5"/>
                </a:cxn>
              </a:cxnLst>
              <a:rect l="0" t="0" r="r" b="b"/>
              <a:pathLst>
                <a:path w="3" h="3">
                  <a:moveTo>
                    <a:pt x="3" y="0"/>
                  </a:move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58" name="Freeform 1855">
              <a:extLst>
                <a:ext uri="{FF2B5EF4-FFF2-40B4-BE49-F238E27FC236}"/>
              </a:extLst>
            </p:cNvPr>
            <p:cNvSpPr>
              <a:spLocks/>
            </p:cNvSpPr>
            <p:nvPr/>
          </p:nvSpPr>
          <p:spPr bwMode="auto">
            <a:xfrm>
              <a:off x="1000125" y="1057275"/>
              <a:ext cx="0" cy="0"/>
            </a:xfrm>
            <a:custGeom>
              <a:avLst/>
              <a:gdLst>
                <a:gd name="T0" fmla="*/ 0 w 5"/>
                <a:gd name="T1" fmla="*/ 1 h 1"/>
                <a:gd name="T2" fmla="*/ 3 w 5"/>
                <a:gd name="T3" fmla="*/ 1 h 1"/>
                <a:gd name="T4" fmla="*/ 5 w 5"/>
                <a:gd name="T5" fmla="*/ 0 h 1"/>
              </a:gdLst>
              <a:ahLst/>
              <a:cxnLst>
                <a:cxn ang="0">
                  <a:pos x="T0" y="T1"/>
                </a:cxn>
                <a:cxn ang="0">
                  <a:pos x="T2" y="T3"/>
                </a:cxn>
                <a:cxn ang="0">
                  <a:pos x="T4" y="T5"/>
                </a:cxn>
              </a:cxnLst>
              <a:rect l="0" t="0" r="r" b="b"/>
              <a:pathLst>
                <a:path w="5" h="1">
                  <a:moveTo>
                    <a:pt x="0" y="1"/>
                  </a:moveTo>
                  <a:lnTo>
                    <a:pt x="3" y="1"/>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59" name="Line 1856">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60" name="Line 185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61" name="Freeform 1858">
              <a:extLst>
                <a:ext uri="{FF2B5EF4-FFF2-40B4-BE49-F238E27FC236}"/>
              </a:extLst>
            </p:cNvPr>
            <p:cNvSpPr>
              <a:spLocks/>
            </p:cNvSpPr>
            <p:nvPr/>
          </p:nvSpPr>
          <p:spPr bwMode="auto">
            <a:xfrm>
              <a:off x="1000125" y="1057275"/>
              <a:ext cx="0" cy="0"/>
            </a:xfrm>
            <a:custGeom>
              <a:avLst/>
              <a:gdLst>
                <a:gd name="T0" fmla="*/ 0 w 56"/>
                <a:gd name="T1" fmla="*/ 2 h 2"/>
                <a:gd name="T2" fmla="*/ 28 w 56"/>
                <a:gd name="T3" fmla="*/ 2 h 2"/>
                <a:gd name="T4" fmla="*/ 56 w 56"/>
                <a:gd name="T5" fmla="*/ 0 h 2"/>
              </a:gdLst>
              <a:ahLst/>
              <a:cxnLst>
                <a:cxn ang="0">
                  <a:pos x="T0" y="T1"/>
                </a:cxn>
                <a:cxn ang="0">
                  <a:pos x="T2" y="T3"/>
                </a:cxn>
                <a:cxn ang="0">
                  <a:pos x="T4" y="T5"/>
                </a:cxn>
              </a:cxnLst>
              <a:rect l="0" t="0" r="r" b="b"/>
              <a:pathLst>
                <a:path w="56" h="2">
                  <a:moveTo>
                    <a:pt x="0" y="2"/>
                  </a:moveTo>
                  <a:lnTo>
                    <a:pt x="28" y="2"/>
                  </a:lnTo>
                  <a:lnTo>
                    <a:pt x="5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62" name="Freeform 1859">
              <a:extLst>
                <a:ext uri="{FF2B5EF4-FFF2-40B4-BE49-F238E27FC236}"/>
              </a:extLst>
            </p:cNvPr>
            <p:cNvSpPr>
              <a:spLocks/>
            </p:cNvSpPr>
            <p:nvPr/>
          </p:nvSpPr>
          <p:spPr bwMode="auto">
            <a:xfrm>
              <a:off x="1000125" y="1057275"/>
              <a:ext cx="0" cy="0"/>
            </a:xfrm>
            <a:custGeom>
              <a:avLst/>
              <a:gdLst>
                <a:gd name="T0" fmla="*/ 6 w 6"/>
                <a:gd name="T1" fmla="*/ 0 h 11"/>
                <a:gd name="T2" fmla="*/ 3 w 6"/>
                <a:gd name="T3" fmla="*/ 2 h 11"/>
                <a:gd name="T4" fmla="*/ 1 w 6"/>
                <a:gd name="T5" fmla="*/ 5 h 11"/>
                <a:gd name="T6" fmla="*/ 0 w 6"/>
                <a:gd name="T7" fmla="*/ 8 h 11"/>
                <a:gd name="T8" fmla="*/ 0 w 6"/>
                <a:gd name="T9" fmla="*/ 11 h 11"/>
              </a:gdLst>
              <a:ahLst/>
              <a:cxnLst>
                <a:cxn ang="0">
                  <a:pos x="T0" y="T1"/>
                </a:cxn>
                <a:cxn ang="0">
                  <a:pos x="T2" y="T3"/>
                </a:cxn>
                <a:cxn ang="0">
                  <a:pos x="T4" y="T5"/>
                </a:cxn>
                <a:cxn ang="0">
                  <a:pos x="T6" y="T7"/>
                </a:cxn>
                <a:cxn ang="0">
                  <a:pos x="T8" y="T9"/>
                </a:cxn>
              </a:cxnLst>
              <a:rect l="0" t="0" r="r" b="b"/>
              <a:pathLst>
                <a:path w="6" h="11">
                  <a:moveTo>
                    <a:pt x="6" y="0"/>
                  </a:moveTo>
                  <a:lnTo>
                    <a:pt x="3" y="2"/>
                  </a:lnTo>
                  <a:lnTo>
                    <a:pt x="1" y="5"/>
                  </a:lnTo>
                  <a:lnTo>
                    <a:pt x="0" y="8"/>
                  </a:lnTo>
                  <a:lnTo>
                    <a:pt x="0" y="1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63" name="Freeform 1860">
              <a:extLst>
                <a:ext uri="{FF2B5EF4-FFF2-40B4-BE49-F238E27FC236}"/>
              </a:extLst>
            </p:cNvPr>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64" name="Line 1861">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65" name="Line 1862">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66" name="Line 1863">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67" name="Freeform 1864">
              <a:extLst>
                <a:ext uri="{FF2B5EF4-FFF2-40B4-BE49-F238E27FC236}"/>
              </a:extLst>
            </p:cNvPr>
            <p:cNvSpPr>
              <a:spLocks/>
            </p:cNvSpPr>
            <p:nvPr/>
          </p:nvSpPr>
          <p:spPr bwMode="auto">
            <a:xfrm>
              <a:off x="1000125" y="1057275"/>
              <a:ext cx="0" cy="0"/>
            </a:xfrm>
            <a:custGeom>
              <a:avLst/>
              <a:gdLst>
                <a:gd name="T0" fmla="*/ 30 w 30"/>
                <a:gd name="T1" fmla="*/ 0 h 33"/>
                <a:gd name="T2" fmla="*/ 14 w 30"/>
                <a:gd name="T3" fmla="*/ 16 h 33"/>
                <a:gd name="T4" fmla="*/ 0 w 30"/>
                <a:gd name="T5" fmla="*/ 33 h 33"/>
              </a:gdLst>
              <a:ahLst/>
              <a:cxnLst>
                <a:cxn ang="0">
                  <a:pos x="T0" y="T1"/>
                </a:cxn>
                <a:cxn ang="0">
                  <a:pos x="T2" y="T3"/>
                </a:cxn>
                <a:cxn ang="0">
                  <a:pos x="T4" y="T5"/>
                </a:cxn>
              </a:cxnLst>
              <a:rect l="0" t="0" r="r" b="b"/>
              <a:pathLst>
                <a:path w="30" h="33">
                  <a:moveTo>
                    <a:pt x="30" y="0"/>
                  </a:moveTo>
                  <a:lnTo>
                    <a:pt x="14" y="16"/>
                  </a:lnTo>
                  <a:lnTo>
                    <a:pt x="0" y="3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68" name="Freeform 1865">
              <a:extLst>
                <a:ext uri="{FF2B5EF4-FFF2-40B4-BE49-F238E27FC236}"/>
              </a:extLst>
            </p:cNvPr>
            <p:cNvSpPr>
              <a:spLocks/>
            </p:cNvSpPr>
            <p:nvPr/>
          </p:nvSpPr>
          <p:spPr bwMode="auto">
            <a:xfrm>
              <a:off x="1000125" y="1057275"/>
              <a:ext cx="0" cy="0"/>
            </a:xfrm>
            <a:custGeom>
              <a:avLst/>
              <a:gdLst>
                <a:gd name="T0" fmla="*/ 25 w 25"/>
                <a:gd name="T1" fmla="*/ 0 h 29"/>
                <a:gd name="T2" fmla="*/ 12 w 25"/>
                <a:gd name="T3" fmla="*/ 14 h 29"/>
                <a:gd name="T4" fmla="*/ 0 w 25"/>
                <a:gd name="T5" fmla="*/ 29 h 29"/>
              </a:gdLst>
              <a:ahLst/>
              <a:cxnLst>
                <a:cxn ang="0">
                  <a:pos x="T0" y="T1"/>
                </a:cxn>
                <a:cxn ang="0">
                  <a:pos x="T2" y="T3"/>
                </a:cxn>
                <a:cxn ang="0">
                  <a:pos x="T4" y="T5"/>
                </a:cxn>
              </a:cxnLst>
              <a:rect l="0" t="0" r="r" b="b"/>
              <a:pathLst>
                <a:path w="25" h="29">
                  <a:moveTo>
                    <a:pt x="25" y="0"/>
                  </a:moveTo>
                  <a:lnTo>
                    <a:pt x="12" y="14"/>
                  </a:lnTo>
                  <a:lnTo>
                    <a:pt x="0" y="2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69" name="Line 1866">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70" name="Freeform 1867">
              <a:extLst>
                <a:ext uri="{FF2B5EF4-FFF2-40B4-BE49-F238E27FC236}"/>
              </a:extLst>
            </p:cNvPr>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71" name="Freeform 1868">
              <a:extLst>
                <a:ext uri="{FF2B5EF4-FFF2-40B4-BE49-F238E27FC236}"/>
              </a:extLst>
            </p:cNvPr>
            <p:cNvSpPr>
              <a:spLocks/>
            </p:cNvSpPr>
            <p:nvPr/>
          </p:nvSpPr>
          <p:spPr bwMode="auto">
            <a:xfrm>
              <a:off x="1000125" y="1057275"/>
              <a:ext cx="0" cy="0"/>
            </a:xfrm>
            <a:custGeom>
              <a:avLst/>
              <a:gdLst>
                <a:gd name="T0" fmla="*/ 7 w 7"/>
                <a:gd name="T1" fmla="*/ 0 h 4"/>
                <a:gd name="T2" fmla="*/ 4 w 7"/>
                <a:gd name="T3" fmla="*/ 1 h 4"/>
                <a:gd name="T4" fmla="*/ 0 w 7"/>
                <a:gd name="T5" fmla="*/ 4 h 4"/>
              </a:gdLst>
              <a:ahLst/>
              <a:cxnLst>
                <a:cxn ang="0">
                  <a:pos x="T0" y="T1"/>
                </a:cxn>
                <a:cxn ang="0">
                  <a:pos x="T2" y="T3"/>
                </a:cxn>
                <a:cxn ang="0">
                  <a:pos x="T4" y="T5"/>
                </a:cxn>
              </a:cxnLst>
              <a:rect l="0" t="0" r="r" b="b"/>
              <a:pathLst>
                <a:path w="7" h="4">
                  <a:moveTo>
                    <a:pt x="7" y="0"/>
                  </a:moveTo>
                  <a:lnTo>
                    <a:pt x="4" y="1"/>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72" name="Line 186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73" name="Line 1870">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74" name="Freeform 1871">
              <a:extLst>
                <a:ext uri="{FF2B5EF4-FFF2-40B4-BE49-F238E27FC236}"/>
              </a:extLst>
            </p:cNvPr>
            <p:cNvSpPr>
              <a:spLocks/>
            </p:cNvSpPr>
            <p:nvPr/>
          </p:nvSpPr>
          <p:spPr bwMode="auto">
            <a:xfrm>
              <a:off x="1000125" y="1057275"/>
              <a:ext cx="0" cy="0"/>
            </a:xfrm>
            <a:custGeom>
              <a:avLst/>
              <a:gdLst>
                <a:gd name="T0" fmla="*/ 7 w 7"/>
                <a:gd name="T1" fmla="*/ 0 h 3"/>
                <a:gd name="T2" fmla="*/ 3 w 7"/>
                <a:gd name="T3" fmla="*/ 1 h 3"/>
                <a:gd name="T4" fmla="*/ 0 w 7"/>
                <a:gd name="T5" fmla="*/ 3 h 3"/>
              </a:gdLst>
              <a:ahLst/>
              <a:cxnLst>
                <a:cxn ang="0">
                  <a:pos x="T0" y="T1"/>
                </a:cxn>
                <a:cxn ang="0">
                  <a:pos x="T2" y="T3"/>
                </a:cxn>
                <a:cxn ang="0">
                  <a:pos x="T4" y="T5"/>
                </a:cxn>
              </a:cxnLst>
              <a:rect l="0" t="0" r="r" b="b"/>
              <a:pathLst>
                <a:path w="7" h="3">
                  <a:moveTo>
                    <a:pt x="7"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75" name="Line 1872">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76" name="Line 1873">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77" name="Freeform 1874">
              <a:extLst>
                <a:ext uri="{FF2B5EF4-FFF2-40B4-BE49-F238E27FC236}"/>
              </a:extLst>
            </p:cNvPr>
            <p:cNvSpPr>
              <a:spLocks/>
            </p:cNvSpPr>
            <p:nvPr/>
          </p:nvSpPr>
          <p:spPr bwMode="auto">
            <a:xfrm>
              <a:off x="1000125" y="1057275"/>
              <a:ext cx="0" cy="0"/>
            </a:xfrm>
            <a:custGeom>
              <a:avLst/>
              <a:gdLst>
                <a:gd name="T0" fmla="*/ 2 w 2"/>
                <a:gd name="T1" fmla="*/ 0 h 3"/>
                <a:gd name="T2" fmla="*/ 0 w 2"/>
                <a:gd name="T3" fmla="*/ 1 h 3"/>
                <a:gd name="T4" fmla="*/ 0 w 2"/>
                <a:gd name="T5" fmla="*/ 3 h 3"/>
              </a:gdLst>
              <a:ahLst/>
              <a:cxnLst>
                <a:cxn ang="0">
                  <a:pos x="T0" y="T1"/>
                </a:cxn>
                <a:cxn ang="0">
                  <a:pos x="T2" y="T3"/>
                </a:cxn>
                <a:cxn ang="0">
                  <a:pos x="T4" y="T5"/>
                </a:cxn>
              </a:cxnLst>
              <a:rect l="0" t="0" r="r" b="b"/>
              <a:pathLst>
                <a:path w="2" h="3">
                  <a:moveTo>
                    <a:pt x="2"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78" name="Line 1875">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79" name="Freeform 1876">
              <a:extLst>
                <a:ext uri="{FF2B5EF4-FFF2-40B4-BE49-F238E27FC236}"/>
              </a:extLst>
            </p:cNvPr>
            <p:cNvSpPr>
              <a:spLocks/>
            </p:cNvSpPr>
            <p:nvPr/>
          </p:nvSpPr>
          <p:spPr bwMode="auto">
            <a:xfrm>
              <a:off x="1000125" y="1057275"/>
              <a:ext cx="0" cy="0"/>
            </a:xfrm>
            <a:custGeom>
              <a:avLst/>
              <a:gdLst>
                <a:gd name="T0" fmla="*/ 15 w 15"/>
                <a:gd name="T1" fmla="*/ 3 h 3"/>
                <a:gd name="T2" fmla="*/ 7 w 15"/>
                <a:gd name="T3" fmla="*/ 1 h 3"/>
                <a:gd name="T4" fmla="*/ 0 w 15"/>
                <a:gd name="T5" fmla="*/ 0 h 3"/>
              </a:gdLst>
              <a:ahLst/>
              <a:cxnLst>
                <a:cxn ang="0">
                  <a:pos x="T0" y="T1"/>
                </a:cxn>
                <a:cxn ang="0">
                  <a:pos x="T2" y="T3"/>
                </a:cxn>
                <a:cxn ang="0">
                  <a:pos x="T4" y="T5"/>
                </a:cxn>
              </a:cxnLst>
              <a:rect l="0" t="0" r="r" b="b"/>
              <a:pathLst>
                <a:path w="15" h="3">
                  <a:moveTo>
                    <a:pt x="15" y="3"/>
                  </a:moveTo>
                  <a:lnTo>
                    <a:pt x="7"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80" name="Line 187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81" name="Freeform 1878">
              <a:extLst>
                <a:ext uri="{FF2B5EF4-FFF2-40B4-BE49-F238E27FC236}"/>
              </a:extLst>
            </p:cNvPr>
            <p:cNvSpPr>
              <a:spLocks/>
            </p:cNvSpPr>
            <p:nvPr/>
          </p:nvSpPr>
          <p:spPr bwMode="auto">
            <a:xfrm>
              <a:off x="1000125" y="1057275"/>
              <a:ext cx="0" cy="0"/>
            </a:xfrm>
            <a:custGeom>
              <a:avLst/>
              <a:gdLst>
                <a:gd name="T0" fmla="*/ 68 w 68"/>
                <a:gd name="T1" fmla="*/ 1 h 1"/>
                <a:gd name="T2" fmla="*/ 34 w 68"/>
                <a:gd name="T3" fmla="*/ 0 h 1"/>
                <a:gd name="T4" fmla="*/ 0 w 68"/>
                <a:gd name="T5" fmla="*/ 1 h 1"/>
              </a:gdLst>
              <a:ahLst/>
              <a:cxnLst>
                <a:cxn ang="0">
                  <a:pos x="T0" y="T1"/>
                </a:cxn>
                <a:cxn ang="0">
                  <a:pos x="T2" y="T3"/>
                </a:cxn>
                <a:cxn ang="0">
                  <a:pos x="T4" y="T5"/>
                </a:cxn>
              </a:cxnLst>
              <a:rect l="0" t="0" r="r" b="b"/>
              <a:pathLst>
                <a:path w="68" h="1">
                  <a:moveTo>
                    <a:pt x="68" y="1"/>
                  </a:moveTo>
                  <a:lnTo>
                    <a:pt x="34"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82" name="Line 187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83" name="Freeform 1880">
              <a:extLst>
                <a:ext uri="{FF2B5EF4-FFF2-40B4-BE49-F238E27FC236}"/>
              </a:extLst>
            </p:cNvPr>
            <p:cNvSpPr>
              <a:spLocks/>
            </p:cNvSpPr>
            <p:nvPr/>
          </p:nvSpPr>
          <p:spPr bwMode="auto">
            <a:xfrm>
              <a:off x="1000125" y="1057275"/>
              <a:ext cx="0" cy="0"/>
            </a:xfrm>
            <a:custGeom>
              <a:avLst/>
              <a:gdLst>
                <a:gd name="T0" fmla="*/ 51 w 51"/>
                <a:gd name="T1" fmla="*/ 25 w 51"/>
                <a:gd name="T2" fmla="*/ 0 w 51"/>
              </a:gdLst>
              <a:ahLst/>
              <a:cxnLst>
                <a:cxn ang="0">
                  <a:pos x="T0" y="0"/>
                </a:cxn>
                <a:cxn ang="0">
                  <a:pos x="T1" y="0"/>
                </a:cxn>
                <a:cxn ang="0">
                  <a:pos x="T2" y="0"/>
                </a:cxn>
              </a:cxnLst>
              <a:rect l="0" t="0" r="r" b="b"/>
              <a:pathLst>
                <a:path w="51">
                  <a:moveTo>
                    <a:pt x="51" y="0"/>
                  </a:moveTo>
                  <a:lnTo>
                    <a:pt x="25"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84" name="Freeform 1881">
              <a:extLst>
                <a:ext uri="{FF2B5EF4-FFF2-40B4-BE49-F238E27FC236}"/>
              </a:extLst>
            </p:cNvPr>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85" name="Freeform 1882">
              <a:extLst>
                <a:ext uri="{FF2B5EF4-FFF2-40B4-BE49-F238E27FC236}"/>
              </a:extLst>
            </p:cNvPr>
            <p:cNvSpPr>
              <a:spLocks/>
            </p:cNvSpPr>
            <p:nvPr/>
          </p:nvSpPr>
          <p:spPr bwMode="auto">
            <a:xfrm>
              <a:off x="1000125" y="1057275"/>
              <a:ext cx="0" cy="0"/>
            </a:xfrm>
            <a:custGeom>
              <a:avLst/>
              <a:gdLst>
                <a:gd name="T0" fmla="*/ 1 w 1"/>
                <a:gd name="T1" fmla="*/ 0 h 13"/>
                <a:gd name="T2" fmla="*/ 0 w 1"/>
                <a:gd name="T3" fmla="*/ 6 h 13"/>
                <a:gd name="T4" fmla="*/ 0 w 1"/>
                <a:gd name="T5" fmla="*/ 13 h 13"/>
              </a:gdLst>
              <a:ahLst/>
              <a:cxnLst>
                <a:cxn ang="0">
                  <a:pos x="T0" y="T1"/>
                </a:cxn>
                <a:cxn ang="0">
                  <a:pos x="T2" y="T3"/>
                </a:cxn>
                <a:cxn ang="0">
                  <a:pos x="T4" y="T5"/>
                </a:cxn>
              </a:cxnLst>
              <a:rect l="0" t="0" r="r" b="b"/>
              <a:pathLst>
                <a:path w="1" h="13">
                  <a:moveTo>
                    <a:pt x="1" y="0"/>
                  </a:moveTo>
                  <a:lnTo>
                    <a:pt x="0" y="6"/>
                  </a:lnTo>
                  <a:lnTo>
                    <a:pt x="0" y="1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86" name="Line 1883">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87" name="Line 188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88" name="Line 1885">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89" name="Freeform 1886">
              <a:extLst>
                <a:ext uri="{FF2B5EF4-FFF2-40B4-BE49-F238E27FC236}"/>
              </a:extLst>
            </p:cNvPr>
            <p:cNvSpPr>
              <a:spLocks/>
            </p:cNvSpPr>
            <p:nvPr/>
          </p:nvSpPr>
          <p:spPr bwMode="auto">
            <a:xfrm>
              <a:off x="1000125" y="1057275"/>
              <a:ext cx="0" cy="0"/>
            </a:xfrm>
            <a:custGeom>
              <a:avLst/>
              <a:gdLst>
                <a:gd name="T0" fmla="*/ 1 w 1"/>
                <a:gd name="T1" fmla="*/ 0 h 12"/>
                <a:gd name="T2" fmla="*/ 0 w 1"/>
                <a:gd name="T3" fmla="*/ 6 h 12"/>
                <a:gd name="T4" fmla="*/ 0 w 1"/>
                <a:gd name="T5" fmla="*/ 12 h 12"/>
              </a:gdLst>
              <a:ahLst/>
              <a:cxnLst>
                <a:cxn ang="0">
                  <a:pos x="T0" y="T1"/>
                </a:cxn>
                <a:cxn ang="0">
                  <a:pos x="T2" y="T3"/>
                </a:cxn>
                <a:cxn ang="0">
                  <a:pos x="T4" y="T5"/>
                </a:cxn>
              </a:cxnLst>
              <a:rect l="0" t="0" r="r" b="b"/>
              <a:pathLst>
                <a:path w="1" h="12">
                  <a:moveTo>
                    <a:pt x="1" y="0"/>
                  </a:moveTo>
                  <a:lnTo>
                    <a:pt x="0" y="6"/>
                  </a:lnTo>
                  <a:lnTo>
                    <a:pt x="0" y="1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90" name="Freeform 1887">
              <a:extLst>
                <a:ext uri="{FF2B5EF4-FFF2-40B4-BE49-F238E27FC236}"/>
              </a:extLst>
            </p:cNvPr>
            <p:cNvSpPr>
              <a:spLocks/>
            </p:cNvSpPr>
            <p:nvPr/>
          </p:nvSpPr>
          <p:spPr bwMode="auto">
            <a:xfrm>
              <a:off x="1000125" y="1057275"/>
              <a:ext cx="0" cy="0"/>
            </a:xfrm>
            <a:custGeom>
              <a:avLst/>
              <a:gdLst>
                <a:gd name="T0" fmla="*/ 5 w 5"/>
                <a:gd name="T1" fmla="*/ 0 h 4"/>
                <a:gd name="T2" fmla="*/ 2 w 5"/>
                <a:gd name="T3" fmla="*/ 2 h 4"/>
                <a:gd name="T4" fmla="*/ 0 w 5"/>
                <a:gd name="T5" fmla="*/ 4 h 4"/>
              </a:gdLst>
              <a:ahLst/>
              <a:cxnLst>
                <a:cxn ang="0">
                  <a:pos x="T0" y="T1"/>
                </a:cxn>
                <a:cxn ang="0">
                  <a:pos x="T2" y="T3"/>
                </a:cxn>
                <a:cxn ang="0">
                  <a:pos x="T4" y="T5"/>
                </a:cxn>
              </a:cxnLst>
              <a:rect l="0" t="0" r="r" b="b"/>
              <a:pathLst>
                <a:path w="5" h="4">
                  <a:moveTo>
                    <a:pt x="5" y="0"/>
                  </a:moveTo>
                  <a:lnTo>
                    <a:pt x="2" y="2"/>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91" name="Line 1888">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92" name="Line 188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93" name="Freeform 1890">
              <a:extLst>
                <a:ext uri="{FF2B5EF4-FFF2-40B4-BE49-F238E27FC236}"/>
              </a:extLst>
            </p:cNvPr>
            <p:cNvSpPr>
              <a:spLocks/>
            </p:cNvSpPr>
            <p:nvPr/>
          </p:nvSpPr>
          <p:spPr bwMode="auto">
            <a:xfrm>
              <a:off x="1000125" y="1057275"/>
              <a:ext cx="0" cy="0"/>
            </a:xfrm>
            <a:custGeom>
              <a:avLst/>
              <a:gdLst>
                <a:gd name="T0" fmla="*/ 8 w 8"/>
                <a:gd name="T1" fmla="*/ 0 h 10"/>
                <a:gd name="T2" fmla="*/ 5 w 8"/>
                <a:gd name="T3" fmla="*/ 2 h 10"/>
                <a:gd name="T4" fmla="*/ 2 w 8"/>
                <a:gd name="T5" fmla="*/ 6 h 10"/>
                <a:gd name="T6" fmla="*/ 0 w 8"/>
                <a:gd name="T7" fmla="*/ 10 h 10"/>
              </a:gdLst>
              <a:ahLst/>
              <a:cxnLst>
                <a:cxn ang="0">
                  <a:pos x="T0" y="T1"/>
                </a:cxn>
                <a:cxn ang="0">
                  <a:pos x="T2" y="T3"/>
                </a:cxn>
                <a:cxn ang="0">
                  <a:pos x="T4" y="T5"/>
                </a:cxn>
                <a:cxn ang="0">
                  <a:pos x="T6" y="T7"/>
                </a:cxn>
              </a:cxnLst>
              <a:rect l="0" t="0" r="r" b="b"/>
              <a:pathLst>
                <a:path w="8" h="10">
                  <a:moveTo>
                    <a:pt x="8" y="0"/>
                  </a:moveTo>
                  <a:lnTo>
                    <a:pt x="5" y="2"/>
                  </a:lnTo>
                  <a:lnTo>
                    <a:pt x="2" y="6"/>
                  </a:lnTo>
                  <a:lnTo>
                    <a:pt x="0" y="1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94" name="Line 1891">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95" name="Line 1892">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96" name="Freeform 1893">
              <a:extLst>
                <a:ext uri="{FF2B5EF4-FFF2-40B4-BE49-F238E27FC236}"/>
              </a:extLst>
            </p:cNvPr>
            <p:cNvSpPr>
              <a:spLocks/>
            </p:cNvSpPr>
            <p:nvPr/>
          </p:nvSpPr>
          <p:spPr bwMode="auto">
            <a:xfrm>
              <a:off x="1000125" y="1057275"/>
              <a:ext cx="0" cy="0"/>
            </a:xfrm>
            <a:custGeom>
              <a:avLst/>
              <a:gdLst>
                <a:gd name="T0" fmla="*/ 15 w 15"/>
                <a:gd name="T1" fmla="*/ 22 h 22"/>
                <a:gd name="T2" fmla="*/ 8 w 15"/>
                <a:gd name="T3" fmla="*/ 10 h 22"/>
                <a:gd name="T4" fmla="*/ 0 w 15"/>
                <a:gd name="T5" fmla="*/ 0 h 22"/>
              </a:gdLst>
              <a:ahLst/>
              <a:cxnLst>
                <a:cxn ang="0">
                  <a:pos x="T0" y="T1"/>
                </a:cxn>
                <a:cxn ang="0">
                  <a:pos x="T2" y="T3"/>
                </a:cxn>
                <a:cxn ang="0">
                  <a:pos x="T4" y="T5"/>
                </a:cxn>
              </a:cxnLst>
              <a:rect l="0" t="0" r="r" b="b"/>
              <a:pathLst>
                <a:path w="15" h="22">
                  <a:moveTo>
                    <a:pt x="15" y="22"/>
                  </a:moveTo>
                  <a:lnTo>
                    <a:pt x="8" y="1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97" name="Freeform 1894">
              <a:extLst>
                <a:ext uri="{FF2B5EF4-FFF2-40B4-BE49-F238E27FC236}"/>
              </a:extLst>
            </p:cNvPr>
            <p:cNvSpPr>
              <a:spLocks/>
            </p:cNvSpPr>
            <p:nvPr/>
          </p:nvSpPr>
          <p:spPr bwMode="auto">
            <a:xfrm>
              <a:off x="1000125" y="1057275"/>
              <a:ext cx="0" cy="0"/>
            </a:xfrm>
            <a:custGeom>
              <a:avLst/>
              <a:gdLst>
                <a:gd name="T0" fmla="*/ 14 w 14"/>
                <a:gd name="T1" fmla="*/ 17 h 17"/>
                <a:gd name="T2" fmla="*/ 8 w 14"/>
                <a:gd name="T3" fmla="*/ 8 h 17"/>
                <a:gd name="T4" fmla="*/ 0 w 14"/>
                <a:gd name="T5" fmla="*/ 0 h 17"/>
              </a:gdLst>
              <a:ahLst/>
              <a:cxnLst>
                <a:cxn ang="0">
                  <a:pos x="T0" y="T1"/>
                </a:cxn>
                <a:cxn ang="0">
                  <a:pos x="T2" y="T3"/>
                </a:cxn>
                <a:cxn ang="0">
                  <a:pos x="T4" y="T5"/>
                </a:cxn>
              </a:cxnLst>
              <a:rect l="0" t="0" r="r" b="b"/>
              <a:pathLst>
                <a:path w="14" h="17">
                  <a:moveTo>
                    <a:pt x="14" y="17"/>
                  </a:moveTo>
                  <a:lnTo>
                    <a:pt x="8" y="8"/>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298" name="Line 189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299" name="Line 1896">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00" name="Line 1897">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01" name="Freeform 1898">
              <a:extLst>
                <a:ext uri="{FF2B5EF4-FFF2-40B4-BE49-F238E27FC236}"/>
              </a:extLst>
            </p:cNvPr>
            <p:cNvSpPr>
              <a:spLocks/>
            </p:cNvSpPr>
            <p:nvPr/>
          </p:nvSpPr>
          <p:spPr bwMode="auto">
            <a:xfrm>
              <a:off x="1000125" y="1057275"/>
              <a:ext cx="0" cy="0"/>
            </a:xfrm>
            <a:custGeom>
              <a:avLst/>
              <a:gdLst>
                <a:gd name="T0" fmla="*/ 11 w 11"/>
                <a:gd name="T1" fmla="*/ 3 h 3"/>
                <a:gd name="T2" fmla="*/ 6 w 11"/>
                <a:gd name="T3" fmla="*/ 1 h 3"/>
                <a:gd name="T4" fmla="*/ 0 w 11"/>
                <a:gd name="T5" fmla="*/ 0 h 3"/>
              </a:gdLst>
              <a:ahLst/>
              <a:cxnLst>
                <a:cxn ang="0">
                  <a:pos x="T0" y="T1"/>
                </a:cxn>
                <a:cxn ang="0">
                  <a:pos x="T2" y="T3"/>
                </a:cxn>
                <a:cxn ang="0">
                  <a:pos x="T4" y="T5"/>
                </a:cxn>
              </a:cxnLst>
              <a:rect l="0" t="0" r="r" b="b"/>
              <a:pathLst>
                <a:path w="11" h="3">
                  <a:moveTo>
                    <a:pt x="11" y="3"/>
                  </a:moveTo>
                  <a:lnTo>
                    <a:pt x="6"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02" name="Freeform 1899">
              <a:extLst>
                <a:ext uri="{FF2B5EF4-FFF2-40B4-BE49-F238E27FC236}"/>
              </a:extLst>
            </p:cNvPr>
            <p:cNvSpPr>
              <a:spLocks/>
            </p:cNvSpPr>
            <p:nvPr/>
          </p:nvSpPr>
          <p:spPr bwMode="auto">
            <a:xfrm>
              <a:off x="1000125" y="1057275"/>
              <a:ext cx="0" cy="0"/>
            </a:xfrm>
            <a:custGeom>
              <a:avLst/>
              <a:gdLst>
                <a:gd name="T0" fmla="*/ 9 w 9"/>
                <a:gd name="T1" fmla="*/ 3 h 3"/>
                <a:gd name="T2" fmla="*/ 5 w 9"/>
                <a:gd name="T3" fmla="*/ 1 h 3"/>
                <a:gd name="T4" fmla="*/ 0 w 9"/>
                <a:gd name="T5" fmla="*/ 0 h 3"/>
              </a:gdLst>
              <a:ahLst/>
              <a:cxnLst>
                <a:cxn ang="0">
                  <a:pos x="T0" y="T1"/>
                </a:cxn>
                <a:cxn ang="0">
                  <a:pos x="T2" y="T3"/>
                </a:cxn>
                <a:cxn ang="0">
                  <a:pos x="T4" y="T5"/>
                </a:cxn>
              </a:cxnLst>
              <a:rect l="0" t="0" r="r" b="b"/>
              <a:pathLst>
                <a:path w="9" h="3">
                  <a:moveTo>
                    <a:pt x="9" y="3"/>
                  </a:move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03" name="Freeform 1900">
              <a:extLst>
                <a:ext uri="{FF2B5EF4-FFF2-40B4-BE49-F238E27FC236}"/>
              </a:extLst>
            </p:cNvPr>
            <p:cNvSpPr>
              <a:spLocks/>
            </p:cNvSpPr>
            <p:nvPr/>
          </p:nvSpPr>
          <p:spPr bwMode="auto">
            <a:xfrm>
              <a:off x="1000125" y="1057275"/>
              <a:ext cx="0" cy="0"/>
            </a:xfrm>
            <a:custGeom>
              <a:avLst/>
              <a:gdLst>
                <a:gd name="T0" fmla="*/ 8 w 8"/>
                <a:gd name="T1" fmla="*/ 2 h 2"/>
                <a:gd name="T2" fmla="*/ 4 w 8"/>
                <a:gd name="T3" fmla="*/ 0 h 2"/>
                <a:gd name="T4" fmla="*/ 0 w 8"/>
                <a:gd name="T5" fmla="*/ 0 h 2"/>
              </a:gdLst>
              <a:ahLst/>
              <a:cxnLst>
                <a:cxn ang="0">
                  <a:pos x="T0" y="T1"/>
                </a:cxn>
                <a:cxn ang="0">
                  <a:pos x="T2" y="T3"/>
                </a:cxn>
                <a:cxn ang="0">
                  <a:pos x="T4" y="T5"/>
                </a:cxn>
              </a:cxnLst>
              <a:rect l="0" t="0" r="r" b="b"/>
              <a:pathLst>
                <a:path w="8" h="2">
                  <a:moveTo>
                    <a:pt x="8"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04" name="Line 190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05" name="Freeform 1902">
              <a:extLst>
                <a:ext uri="{FF2B5EF4-FFF2-40B4-BE49-F238E27FC236}"/>
              </a:extLst>
            </p:cNvPr>
            <p:cNvSpPr>
              <a:spLocks/>
            </p:cNvSpPr>
            <p:nvPr/>
          </p:nvSpPr>
          <p:spPr bwMode="auto">
            <a:xfrm>
              <a:off x="1000125" y="1057275"/>
              <a:ext cx="0" cy="0"/>
            </a:xfrm>
            <a:custGeom>
              <a:avLst/>
              <a:gdLst>
                <a:gd name="T0" fmla="*/ 6 w 6"/>
                <a:gd name="T1" fmla="*/ 1 h 3"/>
                <a:gd name="T2" fmla="*/ 4 w 6"/>
                <a:gd name="T3" fmla="*/ 0 h 3"/>
                <a:gd name="T4" fmla="*/ 1 w 6"/>
                <a:gd name="T5" fmla="*/ 1 h 3"/>
                <a:gd name="T6" fmla="*/ 0 w 6"/>
                <a:gd name="T7" fmla="*/ 3 h 3"/>
              </a:gdLst>
              <a:ahLst/>
              <a:cxnLst>
                <a:cxn ang="0">
                  <a:pos x="T0" y="T1"/>
                </a:cxn>
                <a:cxn ang="0">
                  <a:pos x="T2" y="T3"/>
                </a:cxn>
                <a:cxn ang="0">
                  <a:pos x="T4" y="T5"/>
                </a:cxn>
                <a:cxn ang="0">
                  <a:pos x="T6" y="T7"/>
                </a:cxn>
              </a:cxnLst>
              <a:rect l="0" t="0" r="r" b="b"/>
              <a:pathLst>
                <a:path w="6" h="3">
                  <a:moveTo>
                    <a:pt x="6" y="1"/>
                  </a:moveTo>
                  <a:lnTo>
                    <a:pt x="4" y="0"/>
                  </a:ln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06" name="Line 190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07" name="Freeform 1904">
              <a:extLst>
                <a:ext uri="{FF2B5EF4-FFF2-40B4-BE49-F238E27FC236}"/>
              </a:extLst>
            </p:cNvPr>
            <p:cNvSpPr>
              <a:spLocks/>
            </p:cNvSpPr>
            <p:nvPr/>
          </p:nvSpPr>
          <p:spPr bwMode="auto">
            <a:xfrm>
              <a:off x="1000125" y="1057275"/>
              <a:ext cx="0" cy="0"/>
            </a:xfrm>
            <a:custGeom>
              <a:avLst/>
              <a:gdLst>
                <a:gd name="T0" fmla="*/ 0 w 2"/>
                <a:gd name="T1" fmla="*/ 0 h 3"/>
                <a:gd name="T2" fmla="*/ 1 w 2"/>
                <a:gd name="T3" fmla="*/ 2 h 3"/>
                <a:gd name="T4" fmla="*/ 2 w 2"/>
                <a:gd name="T5" fmla="*/ 3 h 3"/>
              </a:gdLst>
              <a:ahLst/>
              <a:cxnLst>
                <a:cxn ang="0">
                  <a:pos x="T0" y="T1"/>
                </a:cxn>
                <a:cxn ang="0">
                  <a:pos x="T2" y="T3"/>
                </a:cxn>
                <a:cxn ang="0">
                  <a:pos x="T4" y="T5"/>
                </a:cxn>
              </a:cxnLst>
              <a:rect l="0" t="0" r="r" b="b"/>
              <a:pathLst>
                <a:path w="2" h="3">
                  <a:moveTo>
                    <a:pt x="0" y="0"/>
                  </a:moveTo>
                  <a:lnTo>
                    <a:pt x="1" y="2"/>
                  </a:lnTo>
                  <a:lnTo>
                    <a:pt x="2"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08" name="Line 1905">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09" name="Line 1906">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10" name="Line 190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11" name="Freeform 1908">
              <a:extLst>
                <a:ext uri="{FF2B5EF4-FFF2-40B4-BE49-F238E27FC236}"/>
              </a:extLst>
            </p:cNvPr>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12" name="Freeform 1909">
              <a:extLst>
                <a:ext uri="{FF2B5EF4-FFF2-40B4-BE49-F238E27FC236}"/>
              </a:extLst>
            </p:cNvPr>
            <p:cNvSpPr>
              <a:spLocks/>
            </p:cNvSpPr>
            <p:nvPr/>
          </p:nvSpPr>
          <p:spPr bwMode="auto">
            <a:xfrm>
              <a:off x="1000125" y="1057275"/>
              <a:ext cx="0" cy="0"/>
            </a:xfrm>
            <a:custGeom>
              <a:avLst/>
              <a:gdLst>
                <a:gd name="T0" fmla="*/ 0 w 1"/>
                <a:gd name="T1" fmla="*/ 13 h 13"/>
                <a:gd name="T2" fmla="*/ 1 w 1"/>
                <a:gd name="T3" fmla="*/ 7 h 13"/>
                <a:gd name="T4" fmla="*/ 1 w 1"/>
                <a:gd name="T5" fmla="*/ 0 h 13"/>
              </a:gdLst>
              <a:ahLst/>
              <a:cxnLst>
                <a:cxn ang="0">
                  <a:pos x="T0" y="T1"/>
                </a:cxn>
                <a:cxn ang="0">
                  <a:pos x="T2" y="T3"/>
                </a:cxn>
                <a:cxn ang="0">
                  <a:pos x="T4" y="T5"/>
                </a:cxn>
              </a:cxnLst>
              <a:rect l="0" t="0" r="r" b="b"/>
              <a:pathLst>
                <a:path w="1" h="13">
                  <a:moveTo>
                    <a:pt x="0" y="13"/>
                  </a:moveTo>
                  <a:lnTo>
                    <a:pt x="1" y="7"/>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13" name="Freeform 1910">
              <a:extLst>
                <a:ext uri="{FF2B5EF4-FFF2-40B4-BE49-F238E27FC236}"/>
              </a:extLst>
            </p:cNvPr>
            <p:cNvSpPr>
              <a:spLocks/>
            </p:cNvSpPr>
            <p:nvPr/>
          </p:nvSpPr>
          <p:spPr bwMode="auto">
            <a:xfrm>
              <a:off x="1000125" y="1057275"/>
              <a:ext cx="0" cy="0"/>
            </a:xfrm>
            <a:custGeom>
              <a:avLst/>
              <a:gdLst>
                <a:gd name="T0" fmla="*/ 0 w 2"/>
                <a:gd name="T1" fmla="*/ 0 h 30"/>
                <a:gd name="T2" fmla="*/ 0 w 2"/>
                <a:gd name="T3" fmla="*/ 15 h 30"/>
                <a:gd name="T4" fmla="*/ 2 w 2"/>
                <a:gd name="T5" fmla="*/ 30 h 30"/>
              </a:gdLst>
              <a:ahLst/>
              <a:cxnLst>
                <a:cxn ang="0">
                  <a:pos x="T0" y="T1"/>
                </a:cxn>
                <a:cxn ang="0">
                  <a:pos x="T2" y="T3"/>
                </a:cxn>
                <a:cxn ang="0">
                  <a:pos x="T4" y="T5"/>
                </a:cxn>
              </a:cxnLst>
              <a:rect l="0" t="0" r="r" b="b"/>
              <a:pathLst>
                <a:path w="2" h="30">
                  <a:moveTo>
                    <a:pt x="0" y="0"/>
                  </a:moveTo>
                  <a:lnTo>
                    <a:pt x="0" y="15"/>
                  </a:lnTo>
                  <a:lnTo>
                    <a:pt x="2" y="3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14" name="Line 1911">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15" name="Line 191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16" name="Line 1913">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17" name="Freeform 1914">
              <a:extLst>
                <a:ext uri="{FF2B5EF4-FFF2-40B4-BE49-F238E27FC236}"/>
              </a:extLst>
            </p:cNvPr>
            <p:cNvSpPr>
              <a:spLocks/>
            </p:cNvSpPr>
            <p:nvPr/>
          </p:nvSpPr>
          <p:spPr bwMode="auto">
            <a:xfrm>
              <a:off x="1000125" y="1057275"/>
              <a:ext cx="0" cy="0"/>
            </a:xfrm>
            <a:custGeom>
              <a:avLst/>
              <a:gdLst>
                <a:gd name="T0" fmla="*/ 11 w 11"/>
                <a:gd name="T1" fmla="*/ 8 h 8"/>
                <a:gd name="T2" fmla="*/ 8 w 11"/>
                <a:gd name="T3" fmla="*/ 4 h 8"/>
                <a:gd name="T4" fmla="*/ 4 w 11"/>
                <a:gd name="T5" fmla="*/ 2 h 8"/>
                <a:gd name="T6" fmla="*/ 0 w 11"/>
                <a:gd name="T7" fmla="*/ 0 h 8"/>
              </a:gdLst>
              <a:ahLst/>
              <a:cxnLst>
                <a:cxn ang="0">
                  <a:pos x="T0" y="T1"/>
                </a:cxn>
                <a:cxn ang="0">
                  <a:pos x="T2" y="T3"/>
                </a:cxn>
                <a:cxn ang="0">
                  <a:pos x="T4" y="T5"/>
                </a:cxn>
                <a:cxn ang="0">
                  <a:pos x="T6" y="T7"/>
                </a:cxn>
              </a:cxnLst>
              <a:rect l="0" t="0" r="r" b="b"/>
              <a:pathLst>
                <a:path w="11" h="8">
                  <a:moveTo>
                    <a:pt x="11" y="8"/>
                  </a:moveTo>
                  <a:lnTo>
                    <a:pt x="8" y="4"/>
                  </a:lnTo>
                  <a:lnTo>
                    <a:pt x="4"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18" name="Freeform 1915">
              <a:extLst>
                <a:ext uri="{FF2B5EF4-FFF2-40B4-BE49-F238E27FC236}"/>
              </a:extLst>
            </p:cNvPr>
            <p:cNvSpPr>
              <a:spLocks/>
            </p:cNvSpPr>
            <p:nvPr/>
          </p:nvSpPr>
          <p:spPr bwMode="auto">
            <a:xfrm>
              <a:off x="1000125" y="1057275"/>
              <a:ext cx="0" cy="0"/>
            </a:xfrm>
            <a:custGeom>
              <a:avLst/>
              <a:gdLst>
                <a:gd name="T0" fmla="*/ 26 w 26"/>
                <a:gd name="T1" fmla="*/ 0 h 2"/>
                <a:gd name="T2" fmla="*/ 17 w 26"/>
                <a:gd name="T3" fmla="*/ 0 h 2"/>
                <a:gd name="T4" fmla="*/ 9 w 26"/>
                <a:gd name="T5" fmla="*/ 0 h 2"/>
                <a:gd name="T6" fmla="*/ 0 w 26"/>
                <a:gd name="T7" fmla="*/ 2 h 2"/>
              </a:gdLst>
              <a:ahLst/>
              <a:cxnLst>
                <a:cxn ang="0">
                  <a:pos x="T0" y="T1"/>
                </a:cxn>
                <a:cxn ang="0">
                  <a:pos x="T2" y="T3"/>
                </a:cxn>
                <a:cxn ang="0">
                  <a:pos x="T4" y="T5"/>
                </a:cxn>
                <a:cxn ang="0">
                  <a:pos x="T6" y="T7"/>
                </a:cxn>
              </a:cxnLst>
              <a:rect l="0" t="0" r="r" b="b"/>
              <a:pathLst>
                <a:path w="26" h="2">
                  <a:moveTo>
                    <a:pt x="26" y="0"/>
                  </a:moveTo>
                  <a:lnTo>
                    <a:pt x="17" y="0"/>
                  </a:lnTo>
                  <a:lnTo>
                    <a:pt x="9"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19" name="Freeform 1916">
              <a:extLst>
                <a:ext uri="{FF2B5EF4-FFF2-40B4-BE49-F238E27FC236}"/>
              </a:extLst>
            </p:cNvPr>
            <p:cNvSpPr>
              <a:spLocks/>
            </p:cNvSpPr>
            <p:nvPr/>
          </p:nvSpPr>
          <p:spPr bwMode="auto">
            <a:xfrm>
              <a:off x="1000125" y="1057275"/>
              <a:ext cx="0" cy="0"/>
            </a:xfrm>
            <a:custGeom>
              <a:avLst/>
              <a:gdLst>
                <a:gd name="T0" fmla="*/ 10 w 10"/>
                <a:gd name="T1" fmla="*/ 0 h 22"/>
                <a:gd name="T2" fmla="*/ 5 w 10"/>
                <a:gd name="T3" fmla="*/ 6 h 22"/>
                <a:gd name="T4" fmla="*/ 2 w 10"/>
                <a:gd name="T5" fmla="*/ 14 h 22"/>
                <a:gd name="T6" fmla="*/ 0 w 10"/>
                <a:gd name="T7" fmla="*/ 22 h 22"/>
              </a:gdLst>
              <a:ahLst/>
              <a:cxnLst>
                <a:cxn ang="0">
                  <a:pos x="T0" y="T1"/>
                </a:cxn>
                <a:cxn ang="0">
                  <a:pos x="T2" y="T3"/>
                </a:cxn>
                <a:cxn ang="0">
                  <a:pos x="T4" y="T5"/>
                </a:cxn>
                <a:cxn ang="0">
                  <a:pos x="T6" y="T7"/>
                </a:cxn>
              </a:cxnLst>
              <a:rect l="0" t="0" r="r" b="b"/>
              <a:pathLst>
                <a:path w="10" h="22">
                  <a:moveTo>
                    <a:pt x="10" y="0"/>
                  </a:moveTo>
                  <a:lnTo>
                    <a:pt x="5" y="6"/>
                  </a:lnTo>
                  <a:lnTo>
                    <a:pt x="2"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20" name="Line 191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21" name="Line 1918">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22" name="Line 191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23" name="Line 1920">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24" name="Line 192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25" name="Freeform 1922">
              <a:extLst>
                <a:ext uri="{FF2B5EF4-FFF2-40B4-BE49-F238E27FC236}"/>
              </a:extLst>
            </p:cNvPr>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26" name="Line 1923">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27" name="Line 192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28" name="Line 192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29" name="Line 1926">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30" name="Line 192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31" name="Line 1928">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32" name="Line 1929">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33" name="Freeform 1930">
              <a:extLst>
                <a:ext uri="{FF2B5EF4-FFF2-40B4-BE49-F238E27FC236}"/>
              </a:extLst>
            </p:cNvPr>
            <p:cNvSpPr>
              <a:spLocks/>
            </p:cNvSpPr>
            <p:nvPr/>
          </p:nvSpPr>
          <p:spPr bwMode="auto">
            <a:xfrm>
              <a:off x="1000125" y="1057275"/>
              <a:ext cx="0" cy="0"/>
            </a:xfrm>
            <a:custGeom>
              <a:avLst/>
              <a:gdLst>
                <a:gd name="T0" fmla="*/ 1 w 1"/>
                <a:gd name="T1" fmla="*/ 0 h 7"/>
                <a:gd name="T2" fmla="*/ 0 w 1"/>
                <a:gd name="T3" fmla="*/ 3 h 7"/>
                <a:gd name="T4" fmla="*/ 0 w 1"/>
                <a:gd name="T5" fmla="*/ 7 h 7"/>
              </a:gdLst>
              <a:ahLst/>
              <a:cxnLst>
                <a:cxn ang="0">
                  <a:pos x="T0" y="T1"/>
                </a:cxn>
                <a:cxn ang="0">
                  <a:pos x="T2" y="T3"/>
                </a:cxn>
                <a:cxn ang="0">
                  <a:pos x="T4" y="T5"/>
                </a:cxn>
              </a:cxnLst>
              <a:rect l="0" t="0" r="r" b="b"/>
              <a:pathLst>
                <a:path w="1" h="7">
                  <a:moveTo>
                    <a:pt x="1" y="0"/>
                  </a:moveTo>
                  <a:lnTo>
                    <a:pt x="0" y="3"/>
                  </a:lnTo>
                  <a:lnTo>
                    <a:pt x="0" y="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34" name="Freeform 1931">
              <a:extLst>
                <a:ext uri="{FF2B5EF4-FFF2-40B4-BE49-F238E27FC236}"/>
              </a:extLst>
            </p:cNvPr>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35" name="Line 193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36" name="Line 193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37" name="Line 193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38" name="Line 193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39" name="Line 1936">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40" name="Line 193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41" name="Line 1938">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42" name="Line 1939">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43" name="Line 1940">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44" name="Line 194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45" name="Line 194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46" name="Freeform 1943">
              <a:extLst>
                <a:ext uri="{FF2B5EF4-FFF2-40B4-BE49-F238E27FC236}"/>
              </a:extLst>
            </p:cNvPr>
            <p:cNvSpPr>
              <a:spLocks/>
            </p:cNvSpPr>
            <p:nvPr/>
          </p:nvSpPr>
          <p:spPr bwMode="auto">
            <a:xfrm>
              <a:off x="1000125" y="1057275"/>
              <a:ext cx="0" cy="0"/>
            </a:xfrm>
            <a:custGeom>
              <a:avLst/>
              <a:gdLst>
                <a:gd name="T0" fmla="*/ 3 w 3"/>
                <a:gd name="T1" fmla="*/ 11 h 11"/>
                <a:gd name="T2" fmla="*/ 3 w 3"/>
                <a:gd name="T3" fmla="*/ 5 h 11"/>
                <a:gd name="T4" fmla="*/ 0 w 3"/>
                <a:gd name="T5" fmla="*/ 0 h 11"/>
              </a:gdLst>
              <a:ahLst/>
              <a:cxnLst>
                <a:cxn ang="0">
                  <a:pos x="T0" y="T1"/>
                </a:cxn>
                <a:cxn ang="0">
                  <a:pos x="T2" y="T3"/>
                </a:cxn>
                <a:cxn ang="0">
                  <a:pos x="T4" y="T5"/>
                </a:cxn>
              </a:cxnLst>
              <a:rect l="0" t="0" r="r" b="b"/>
              <a:pathLst>
                <a:path w="3" h="11">
                  <a:moveTo>
                    <a:pt x="3" y="11"/>
                  </a:moveTo>
                  <a:lnTo>
                    <a:pt x="3" y="5"/>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47" name="Freeform 1944">
              <a:extLst>
                <a:ext uri="{FF2B5EF4-FFF2-40B4-BE49-F238E27FC236}"/>
              </a:extLst>
            </p:cNvPr>
            <p:cNvSpPr>
              <a:spLocks/>
            </p:cNvSpPr>
            <p:nvPr/>
          </p:nvSpPr>
          <p:spPr bwMode="auto">
            <a:xfrm>
              <a:off x="1000125" y="1057275"/>
              <a:ext cx="0" cy="0"/>
            </a:xfrm>
            <a:custGeom>
              <a:avLst/>
              <a:gdLst>
                <a:gd name="T0" fmla="*/ 4 w 4"/>
                <a:gd name="T1" fmla="*/ 2 h 2"/>
                <a:gd name="T2" fmla="*/ 2 w 4"/>
                <a:gd name="T3" fmla="*/ 0 h 2"/>
                <a:gd name="T4" fmla="*/ 0 w 4"/>
                <a:gd name="T5" fmla="*/ 0 h 2"/>
              </a:gdLst>
              <a:ahLst/>
              <a:cxnLst>
                <a:cxn ang="0">
                  <a:pos x="T0" y="T1"/>
                </a:cxn>
                <a:cxn ang="0">
                  <a:pos x="T2" y="T3"/>
                </a:cxn>
                <a:cxn ang="0">
                  <a:pos x="T4" y="T5"/>
                </a:cxn>
              </a:cxnLst>
              <a:rect l="0" t="0" r="r" b="b"/>
              <a:pathLst>
                <a:path w="4" h="2">
                  <a:moveTo>
                    <a:pt x="4" y="2"/>
                  </a:moveTo>
                  <a:lnTo>
                    <a:pt x="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48" name="Freeform 1945">
              <a:extLst>
                <a:ext uri="{FF2B5EF4-FFF2-40B4-BE49-F238E27FC236}"/>
              </a:extLst>
            </p:cNvPr>
            <p:cNvSpPr>
              <a:spLocks/>
            </p:cNvSpPr>
            <p:nvPr/>
          </p:nvSpPr>
          <p:spPr bwMode="auto">
            <a:xfrm>
              <a:off x="1000125" y="1057275"/>
              <a:ext cx="0" cy="0"/>
            </a:xfrm>
            <a:custGeom>
              <a:avLst/>
              <a:gdLst>
                <a:gd name="T0" fmla="*/ 4 w 4"/>
                <a:gd name="T1" fmla="*/ 3 h 3"/>
                <a:gd name="T2" fmla="*/ 2 w 4"/>
                <a:gd name="T3" fmla="*/ 1 h 3"/>
                <a:gd name="T4" fmla="*/ 0 w 4"/>
                <a:gd name="T5" fmla="*/ 0 h 3"/>
              </a:gdLst>
              <a:ahLst/>
              <a:cxnLst>
                <a:cxn ang="0">
                  <a:pos x="T0" y="T1"/>
                </a:cxn>
                <a:cxn ang="0">
                  <a:pos x="T2" y="T3"/>
                </a:cxn>
                <a:cxn ang="0">
                  <a:pos x="T4" y="T5"/>
                </a:cxn>
              </a:cxnLst>
              <a:rect l="0" t="0" r="r" b="b"/>
              <a:pathLst>
                <a:path w="4" h="3">
                  <a:moveTo>
                    <a:pt x="4" y="3"/>
                  </a:move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49" name="Line 1946">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50" name="Freeform 1947">
              <a:extLst>
                <a:ext uri="{FF2B5EF4-FFF2-40B4-BE49-F238E27FC236}"/>
              </a:extLst>
            </p:cNvPr>
            <p:cNvSpPr>
              <a:spLocks/>
            </p:cNvSpPr>
            <p:nvPr/>
          </p:nvSpPr>
          <p:spPr bwMode="auto">
            <a:xfrm>
              <a:off x="1000125" y="1057275"/>
              <a:ext cx="0" cy="0"/>
            </a:xfrm>
            <a:custGeom>
              <a:avLst/>
              <a:gdLst>
                <a:gd name="T0" fmla="*/ 7 w 7"/>
                <a:gd name="T1" fmla="*/ 2 h 2"/>
                <a:gd name="T2" fmla="*/ 4 w 7"/>
                <a:gd name="T3" fmla="*/ 0 h 2"/>
                <a:gd name="T4" fmla="*/ 0 w 7"/>
                <a:gd name="T5" fmla="*/ 0 h 2"/>
              </a:gdLst>
              <a:ahLst/>
              <a:cxnLst>
                <a:cxn ang="0">
                  <a:pos x="T0" y="T1"/>
                </a:cxn>
                <a:cxn ang="0">
                  <a:pos x="T2" y="T3"/>
                </a:cxn>
                <a:cxn ang="0">
                  <a:pos x="T4" y="T5"/>
                </a:cxn>
              </a:cxnLst>
              <a:rect l="0" t="0" r="r" b="b"/>
              <a:pathLst>
                <a:path w="7" h="2">
                  <a:moveTo>
                    <a:pt x="7"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51" name="Freeform 1948">
              <a:extLst>
                <a:ext uri="{FF2B5EF4-FFF2-40B4-BE49-F238E27FC236}"/>
              </a:extLst>
            </p:cNvPr>
            <p:cNvSpPr>
              <a:spLocks/>
            </p:cNvSpPr>
            <p:nvPr/>
          </p:nvSpPr>
          <p:spPr bwMode="auto">
            <a:xfrm>
              <a:off x="1000125" y="1057275"/>
              <a:ext cx="0" cy="0"/>
            </a:xfrm>
            <a:custGeom>
              <a:avLst/>
              <a:gdLst>
                <a:gd name="T0" fmla="*/ 0 w 3"/>
                <a:gd name="T1" fmla="*/ 8 h 8"/>
                <a:gd name="T2" fmla="*/ 2 w 3"/>
                <a:gd name="T3" fmla="*/ 4 h 8"/>
                <a:gd name="T4" fmla="*/ 3 w 3"/>
                <a:gd name="T5" fmla="*/ 0 h 8"/>
              </a:gdLst>
              <a:ahLst/>
              <a:cxnLst>
                <a:cxn ang="0">
                  <a:pos x="T0" y="T1"/>
                </a:cxn>
                <a:cxn ang="0">
                  <a:pos x="T2" y="T3"/>
                </a:cxn>
                <a:cxn ang="0">
                  <a:pos x="T4" y="T5"/>
                </a:cxn>
              </a:cxnLst>
              <a:rect l="0" t="0" r="r" b="b"/>
              <a:pathLst>
                <a:path w="3" h="8">
                  <a:moveTo>
                    <a:pt x="0" y="8"/>
                  </a:moveTo>
                  <a:lnTo>
                    <a:pt x="2" y="4"/>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52" name="Freeform 1949">
              <a:extLst>
                <a:ext uri="{FF2B5EF4-FFF2-40B4-BE49-F238E27FC236}"/>
              </a:extLst>
            </p:cNvPr>
            <p:cNvSpPr>
              <a:spLocks/>
            </p:cNvSpPr>
            <p:nvPr/>
          </p:nvSpPr>
          <p:spPr bwMode="auto">
            <a:xfrm>
              <a:off x="1000125" y="1057275"/>
              <a:ext cx="0" cy="0"/>
            </a:xfrm>
            <a:custGeom>
              <a:avLst/>
              <a:gdLst>
                <a:gd name="T0" fmla="*/ 8 w 8"/>
                <a:gd name="T1" fmla="*/ 0 h 5"/>
                <a:gd name="T2" fmla="*/ 5 w 8"/>
                <a:gd name="T3" fmla="*/ 1 h 5"/>
                <a:gd name="T4" fmla="*/ 2 w 8"/>
                <a:gd name="T5" fmla="*/ 3 h 5"/>
                <a:gd name="T6" fmla="*/ 0 w 8"/>
                <a:gd name="T7" fmla="*/ 5 h 5"/>
              </a:gdLst>
              <a:ahLst/>
              <a:cxnLst>
                <a:cxn ang="0">
                  <a:pos x="T0" y="T1"/>
                </a:cxn>
                <a:cxn ang="0">
                  <a:pos x="T2" y="T3"/>
                </a:cxn>
                <a:cxn ang="0">
                  <a:pos x="T4" y="T5"/>
                </a:cxn>
                <a:cxn ang="0">
                  <a:pos x="T6" y="T7"/>
                </a:cxn>
              </a:cxnLst>
              <a:rect l="0" t="0" r="r" b="b"/>
              <a:pathLst>
                <a:path w="8" h="5">
                  <a:moveTo>
                    <a:pt x="8" y="0"/>
                  </a:moveTo>
                  <a:lnTo>
                    <a:pt x="5" y="1"/>
                  </a:lnTo>
                  <a:lnTo>
                    <a:pt x="2" y="3"/>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53" name="Freeform 1950">
              <a:extLst>
                <a:ext uri="{FF2B5EF4-FFF2-40B4-BE49-F238E27FC236}"/>
              </a:extLst>
            </p:cNvPr>
            <p:cNvSpPr>
              <a:spLocks/>
            </p:cNvSpPr>
            <p:nvPr/>
          </p:nvSpPr>
          <p:spPr bwMode="auto">
            <a:xfrm>
              <a:off x="1000125" y="1057275"/>
              <a:ext cx="0" cy="0"/>
            </a:xfrm>
            <a:custGeom>
              <a:avLst/>
              <a:gdLst>
                <a:gd name="T0" fmla="*/ 0 w 20"/>
                <a:gd name="T1" fmla="*/ 0 h 17"/>
                <a:gd name="T2" fmla="*/ 10 w 20"/>
                <a:gd name="T3" fmla="*/ 9 h 17"/>
                <a:gd name="T4" fmla="*/ 20 w 20"/>
                <a:gd name="T5" fmla="*/ 17 h 17"/>
              </a:gdLst>
              <a:ahLst/>
              <a:cxnLst>
                <a:cxn ang="0">
                  <a:pos x="T0" y="T1"/>
                </a:cxn>
                <a:cxn ang="0">
                  <a:pos x="T2" y="T3"/>
                </a:cxn>
                <a:cxn ang="0">
                  <a:pos x="T4" y="T5"/>
                </a:cxn>
              </a:cxnLst>
              <a:rect l="0" t="0" r="r" b="b"/>
              <a:pathLst>
                <a:path w="20" h="17">
                  <a:moveTo>
                    <a:pt x="0" y="0"/>
                  </a:moveTo>
                  <a:lnTo>
                    <a:pt x="10" y="9"/>
                  </a:lnTo>
                  <a:lnTo>
                    <a:pt x="20" y="1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54" name="Line 195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55" name="Freeform 1952">
              <a:extLst>
                <a:ext uri="{FF2B5EF4-FFF2-40B4-BE49-F238E27FC236}"/>
              </a:extLst>
            </p:cNvPr>
            <p:cNvSpPr>
              <a:spLocks/>
            </p:cNvSpPr>
            <p:nvPr/>
          </p:nvSpPr>
          <p:spPr bwMode="auto">
            <a:xfrm>
              <a:off x="1000125" y="1057275"/>
              <a:ext cx="0" cy="0"/>
            </a:xfrm>
            <a:custGeom>
              <a:avLst/>
              <a:gdLst>
                <a:gd name="T0" fmla="*/ 0 w 8"/>
                <a:gd name="T1" fmla="*/ 0 h 2"/>
                <a:gd name="T2" fmla="*/ 4 w 8"/>
                <a:gd name="T3" fmla="*/ 1 h 2"/>
                <a:gd name="T4" fmla="*/ 8 w 8"/>
                <a:gd name="T5" fmla="*/ 2 h 2"/>
              </a:gdLst>
              <a:ahLst/>
              <a:cxnLst>
                <a:cxn ang="0">
                  <a:pos x="T0" y="T1"/>
                </a:cxn>
                <a:cxn ang="0">
                  <a:pos x="T2" y="T3"/>
                </a:cxn>
                <a:cxn ang="0">
                  <a:pos x="T4" y="T5"/>
                </a:cxn>
              </a:cxnLst>
              <a:rect l="0" t="0" r="r" b="b"/>
              <a:pathLst>
                <a:path w="8" h="2">
                  <a:moveTo>
                    <a:pt x="0" y="0"/>
                  </a:moveTo>
                  <a:lnTo>
                    <a:pt x="4" y="1"/>
                  </a:lnTo>
                  <a:lnTo>
                    <a:pt x="8"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56" name="Freeform 1953">
              <a:extLst>
                <a:ext uri="{FF2B5EF4-FFF2-40B4-BE49-F238E27FC236}"/>
              </a:extLst>
            </p:cNvPr>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57" name="Freeform 1954">
              <a:extLst>
                <a:ext uri="{FF2B5EF4-FFF2-40B4-BE49-F238E27FC236}"/>
              </a:extLst>
            </p:cNvPr>
            <p:cNvSpPr>
              <a:spLocks/>
            </p:cNvSpPr>
            <p:nvPr/>
          </p:nvSpPr>
          <p:spPr bwMode="auto">
            <a:xfrm>
              <a:off x="1000125" y="1057275"/>
              <a:ext cx="0" cy="0"/>
            </a:xfrm>
            <a:custGeom>
              <a:avLst/>
              <a:gdLst>
                <a:gd name="T0" fmla="*/ 0 w 25"/>
                <a:gd name="T1" fmla="*/ 0 h 21"/>
                <a:gd name="T2" fmla="*/ 12 w 25"/>
                <a:gd name="T3" fmla="*/ 11 h 21"/>
                <a:gd name="T4" fmla="*/ 25 w 25"/>
                <a:gd name="T5" fmla="*/ 21 h 21"/>
              </a:gdLst>
              <a:ahLst/>
              <a:cxnLst>
                <a:cxn ang="0">
                  <a:pos x="T0" y="T1"/>
                </a:cxn>
                <a:cxn ang="0">
                  <a:pos x="T2" y="T3"/>
                </a:cxn>
                <a:cxn ang="0">
                  <a:pos x="T4" y="T5"/>
                </a:cxn>
              </a:cxnLst>
              <a:rect l="0" t="0" r="r" b="b"/>
              <a:pathLst>
                <a:path w="25" h="21">
                  <a:moveTo>
                    <a:pt x="0" y="0"/>
                  </a:moveTo>
                  <a:lnTo>
                    <a:pt x="12" y="11"/>
                  </a:lnTo>
                  <a:lnTo>
                    <a:pt x="25"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58" name="Line 195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59" name="Line 1956">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60" name="Line 195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61" name="Line 1958">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62" name="Line 1959">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63" name="Freeform 1960">
              <a:extLst>
                <a:ext uri="{FF2B5EF4-FFF2-40B4-BE49-F238E27FC236}"/>
              </a:extLst>
            </p:cNvPr>
            <p:cNvSpPr>
              <a:spLocks/>
            </p:cNvSpPr>
            <p:nvPr/>
          </p:nvSpPr>
          <p:spPr bwMode="auto">
            <a:xfrm>
              <a:off x="1000125" y="1057275"/>
              <a:ext cx="0" cy="0"/>
            </a:xfrm>
            <a:custGeom>
              <a:avLst/>
              <a:gdLst>
                <a:gd name="T0" fmla="*/ 37 w 37"/>
                <a:gd name="T1" fmla="*/ 26 h 26"/>
                <a:gd name="T2" fmla="*/ 19 w 37"/>
                <a:gd name="T3" fmla="*/ 13 h 26"/>
                <a:gd name="T4" fmla="*/ 0 w 37"/>
                <a:gd name="T5" fmla="*/ 0 h 26"/>
              </a:gdLst>
              <a:ahLst/>
              <a:cxnLst>
                <a:cxn ang="0">
                  <a:pos x="T0" y="T1"/>
                </a:cxn>
                <a:cxn ang="0">
                  <a:pos x="T2" y="T3"/>
                </a:cxn>
                <a:cxn ang="0">
                  <a:pos x="T4" y="T5"/>
                </a:cxn>
              </a:cxnLst>
              <a:rect l="0" t="0" r="r" b="b"/>
              <a:pathLst>
                <a:path w="37" h="26">
                  <a:moveTo>
                    <a:pt x="37" y="26"/>
                  </a:moveTo>
                  <a:lnTo>
                    <a:pt x="19" y="1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64" name="Freeform 1961">
              <a:extLst>
                <a:ext uri="{FF2B5EF4-FFF2-40B4-BE49-F238E27FC236}"/>
              </a:extLst>
            </p:cNvPr>
            <p:cNvSpPr>
              <a:spLocks/>
            </p:cNvSpPr>
            <p:nvPr/>
          </p:nvSpPr>
          <p:spPr bwMode="auto">
            <a:xfrm>
              <a:off x="1000125" y="1057275"/>
              <a:ext cx="0" cy="0"/>
            </a:xfrm>
            <a:custGeom>
              <a:avLst/>
              <a:gdLst>
                <a:gd name="T0" fmla="*/ 1 w 1"/>
                <a:gd name="T1" fmla="*/ 0 h 3"/>
                <a:gd name="T2" fmla="*/ 0 w 1"/>
                <a:gd name="T3" fmla="*/ 2 h 3"/>
                <a:gd name="T4" fmla="*/ 1 w 1"/>
                <a:gd name="T5" fmla="*/ 3 h 3"/>
              </a:gdLst>
              <a:ahLst/>
              <a:cxnLst>
                <a:cxn ang="0">
                  <a:pos x="T0" y="T1"/>
                </a:cxn>
                <a:cxn ang="0">
                  <a:pos x="T2" y="T3"/>
                </a:cxn>
                <a:cxn ang="0">
                  <a:pos x="T4" y="T5"/>
                </a:cxn>
              </a:cxnLst>
              <a:rect l="0" t="0" r="r" b="b"/>
              <a:pathLst>
                <a:path w="1" h="3">
                  <a:moveTo>
                    <a:pt x="1" y="0"/>
                  </a:moveTo>
                  <a:lnTo>
                    <a:pt x="0" y="2"/>
                  </a:lnTo>
                  <a:lnTo>
                    <a:pt x="1"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65" name="Line 1962">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66" name="Line 1963">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67" name="Line 1964">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68" name="Freeform 1965">
              <a:extLst>
                <a:ext uri="{FF2B5EF4-FFF2-40B4-BE49-F238E27FC236}"/>
              </a:extLst>
            </p:cNvPr>
            <p:cNvSpPr>
              <a:spLocks/>
            </p:cNvSpPr>
            <p:nvPr/>
          </p:nvSpPr>
          <p:spPr bwMode="auto">
            <a:xfrm>
              <a:off x="1000125" y="1057275"/>
              <a:ext cx="0" cy="0"/>
            </a:xfrm>
            <a:custGeom>
              <a:avLst/>
              <a:gdLst>
                <a:gd name="T0" fmla="*/ 0 h 2"/>
                <a:gd name="T1" fmla="*/ 0 h 2"/>
                <a:gd name="T2" fmla="*/ 1 h 2"/>
                <a:gd name="T3" fmla="*/ 1 h 2"/>
                <a:gd name="T4" fmla="*/ 2 h 2"/>
              </a:gdLst>
              <a:ahLst/>
              <a:cxnLst>
                <a:cxn ang="0">
                  <a:pos x="0" y="T0"/>
                </a:cxn>
                <a:cxn ang="0">
                  <a:pos x="0" y="T1"/>
                </a:cxn>
                <a:cxn ang="0">
                  <a:pos x="0" y="T2"/>
                </a:cxn>
                <a:cxn ang="0">
                  <a:pos x="0" y="T3"/>
                </a:cxn>
                <a:cxn ang="0">
                  <a:pos x="0" y="T4"/>
                </a:cxn>
              </a:cxnLst>
              <a:rect l="0" t="0" r="r" b="b"/>
              <a:pathLst>
                <a:path h="2">
                  <a:moveTo>
                    <a:pt x="0" y="0"/>
                  </a:moveTo>
                  <a:lnTo>
                    <a:pt x="0" y="0"/>
                  </a:lnTo>
                  <a:lnTo>
                    <a:pt x="0" y="1"/>
                  </a:lnTo>
                  <a:lnTo>
                    <a:pt x="0"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69" name="Line 1966">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70" name="Line 196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71" name="Line 1968">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72" name="Line 1969">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73" name="Line 1970">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74" name="Freeform 1971">
              <a:extLst>
                <a:ext uri="{FF2B5EF4-FFF2-40B4-BE49-F238E27FC236}"/>
              </a:extLst>
            </p:cNvPr>
            <p:cNvSpPr>
              <a:spLocks/>
            </p:cNvSpPr>
            <p:nvPr/>
          </p:nvSpPr>
          <p:spPr bwMode="auto">
            <a:xfrm>
              <a:off x="1000125" y="1057275"/>
              <a:ext cx="0" cy="0"/>
            </a:xfrm>
            <a:custGeom>
              <a:avLst/>
              <a:gdLst>
                <a:gd name="T0" fmla="*/ 0 w 8"/>
                <a:gd name="T1" fmla="*/ 0 h 1"/>
                <a:gd name="T2" fmla="*/ 3 w 8"/>
                <a:gd name="T3" fmla="*/ 1 h 1"/>
                <a:gd name="T4" fmla="*/ 5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5"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75" name="Freeform 1972">
              <a:extLst>
                <a:ext uri="{FF2B5EF4-FFF2-40B4-BE49-F238E27FC236}"/>
              </a:extLst>
            </p:cNvPr>
            <p:cNvSpPr>
              <a:spLocks/>
            </p:cNvSpPr>
            <p:nvPr/>
          </p:nvSpPr>
          <p:spPr bwMode="auto">
            <a:xfrm>
              <a:off x="1000125" y="1057275"/>
              <a:ext cx="0" cy="0"/>
            </a:xfrm>
            <a:custGeom>
              <a:avLst/>
              <a:gdLst>
                <a:gd name="T0" fmla="*/ 7 w 7"/>
                <a:gd name="T1" fmla="*/ 1 h 2"/>
                <a:gd name="T2" fmla="*/ 5 w 7"/>
                <a:gd name="T3" fmla="*/ 0 h 2"/>
                <a:gd name="T4" fmla="*/ 2 w 7"/>
                <a:gd name="T5" fmla="*/ 0 h 2"/>
                <a:gd name="T6" fmla="*/ 0 w 7"/>
                <a:gd name="T7" fmla="*/ 2 h 2"/>
              </a:gdLst>
              <a:ahLst/>
              <a:cxnLst>
                <a:cxn ang="0">
                  <a:pos x="T0" y="T1"/>
                </a:cxn>
                <a:cxn ang="0">
                  <a:pos x="T2" y="T3"/>
                </a:cxn>
                <a:cxn ang="0">
                  <a:pos x="T4" y="T5"/>
                </a:cxn>
                <a:cxn ang="0">
                  <a:pos x="T6" y="T7"/>
                </a:cxn>
              </a:cxnLst>
              <a:rect l="0" t="0" r="r" b="b"/>
              <a:pathLst>
                <a:path w="7" h="2">
                  <a:moveTo>
                    <a:pt x="7" y="1"/>
                  </a:moveTo>
                  <a:lnTo>
                    <a:pt x="5" y="0"/>
                  </a:lnTo>
                  <a:lnTo>
                    <a:pt x="2"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76" name="Freeform 1973">
              <a:extLst>
                <a:ext uri="{FF2B5EF4-FFF2-40B4-BE49-F238E27FC236}"/>
              </a:extLst>
            </p:cNvPr>
            <p:cNvSpPr>
              <a:spLocks/>
            </p:cNvSpPr>
            <p:nvPr/>
          </p:nvSpPr>
          <p:spPr bwMode="auto">
            <a:xfrm>
              <a:off x="1000125" y="1057275"/>
              <a:ext cx="0" cy="0"/>
            </a:xfrm>
            <a:custGeom>
              <a:avLst/>
              <a:gdLst>
                <a:gd name="T0" fmla="*/ 0 w 11"/>
                <a:gd name="T1" fmla="*/ 1 h 2"/>
                <a:gd name="T2" fmla="*/ 0 w 11"/>
                <a:gd name="T3" fmla="*/ 2 h 2"/>
                <a:gd name="T4" fmla="*/ 11 w 11"/>
                <a:gd name="T5" fmla="*/ 2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lnTo>
                    <a:pt x="0" y="2"/>
                  </a:lnTo>
                  <a:lnTo>
                    <a:pt x="11" y="2"/>
                  </a:lnTo>
                  <a:lnTo>
                    <a:pt x="11" y="0"/>
                  </a:lnTo>
                  <a:lnTo>
                    <a:pt x="0" y="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a:extLst/>
          </p:spPr>
          <p:txBody>
            <a:bodyPr/>
            <a:lstStyle/>
            <a:p>
              <a:pPr>
                <a:defRPr/>
              </a:pPr>
              <a:endParaRPr lang="ja-JP" altLang="en-US"/>
            </a:p>
          </p:txBody>
        </p:sp>
        <p:sp>
          <p:nvSpPr>
            <p:cNvPr id="1377" name="Line 1974">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78" name="Freeform 1975">
              <a:extLst>
                <a:ext uri="{FF2B5EF4-FFF2-40B4-BE49-F238E27FC236}"/>
              </a:extLst>
            </p:cNvPr>
            <p:cNvSpPr>
              <a:spLocks/>
            </p:cNvSpPr>
            <p:nvPr/>
          </p:nvSpPr>
          <p:spPr bwMode="auto">
            <a:xfrm>
              <a:off x="1000125" y="1057275"/>
              <a:ext cx="0" cy="0"/>
            </a:xfrm>
            <a:custGeom>
              <a:avLst/>
              <a:gdLst>
                <a:gd name="T0" fmla="*/ 5 w 5"/>
                <a:gd name="T1" fmla="*/ 0 h 2"/>
                <a:gd name="T2" fmla="*/ 4 w 5"/>
                <a:gd name="T3" fmla="*/ 2 h 2"/>
                <a:gd name="T4" fmla="*/ 0 w 5"/>
                <a:gd name="T5" fmla="*/ 2 h 2"/>
              </a:gdLst>
              <a:ahLst/>
              <a:cxnLst>
                <a:cxn ang="0">
                  <a:pos x="T0" y="T1"/>
                </a:cxn>
                <a:cxn ang="0">
                  <a:pos x="T2" y="T3"/>
                </a:cxn>
                <a:cxn ang="0">
                  <a:pos x="T4" y="T5"/>
                </a:cxn>
              </a:cxnLst>
              <a:rect l="0" t="0" r="r" b="b"/>
              <a:pathLst>
                <a:path w="5" h="2">
                  <a:moveTo>
                    <a:pt x="5" y="0"/>
                  </a:moveTo>
                  <a:lnTo>
                    <a:pt x="4" y="2"/>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79" name="Line 1976">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80" name="Rectangle 1977">
              <a:extLst>
                <a:ext uri="{FF2B5EF4-FFF2-40B4-BE49-F238E27FC236}"/>
              </a:extLst>
            </p:cNvPr>
            <p:cNvSpPr>
              <a:spLocks noChangeArrowheads="1"/>
            </p:cNvSpPr>
            <p:nvPr/>
          </p:nvSpPr>
          <p:spPr bwMode="auto">
            <a:xfrm>
              <a:off x="1000125" y="1057275"/>
              <a:ext cx="0" cy="0"/>
            </a:xfrm>
            <a:prstGeom prst="rect">
              <a:avLst/>
            </a:prstGeom>
            <a:grpFill/>
            <a:ln w="0">
              <a:solidFill>
                <a:srgbClr xmlns:mc="http://schemas.openxmlformats.org/markup-compatibility/2006" xmlns:a14="http://schemas.microsoft.com/office/drawing/2010/main" val="000000" mc:Ignorable="a14" a14:legacySpreadsheetColorIndex="8"/>
              </a:solidFill>
              <a:miter lim="800000"/>
              <a:headEnd/>
              <a:tailEnd/>
            </a:ln>
            <a:extLst/>
          </p:spPr>
          <p:txBody>
            <a:bodyPr/>
            <a:lstStyle/>
            <a:p>
              <a:pPr>
                <a:defRPr/>
              </a:pPr>
              <a:endParaRPr lang="ja-JP" altLang="en-US"/>
            </a:p>
          </p:txBody>
        </p:sp>
        <p:sp>
          <p:nvSpPr>
            <p:cNvPr id="1381" name="Freeform 1978">
              <a:extLst>
                <a:ext uri="{FF2B5EF4-FFF2-40B4-BE49-F238E27FC236}"/>
              </a:extLst>
            </p:cNvPr>
            <p:cNvSpPr>
              <a:spLocks/>
            </p:cNvSpPr>
            <p:nvPr/>
          </p:nvSpPr>
          <p:spPr bwMode="auto">
            <a:xfrm>
              <a:off x="1000125" y="1057275"/>
              <a:ext cx="0" cy="0"/>
            </a:xfrm>
            <a:custGeom>
              <a:avLst/>
              <a:gdLst>
                <a:gd name="T0" fmla="*/ 0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0" y="0"/>
                  </a:moveTo>
                  <a:lnTo>
                    <a:pt x="0" y="2"/>
                  </a:lnTo>
                  <a:lnTo>
                    <a:pt x="4"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82" name="Freeform 1979">
              <a:extLst>
                <a:ext uri="{FF2B5EF4-FFF2-40B4-BE49-F238E27FC236}"/>
              </a:extLst>
            </p:cNvPr>
            <p:cNvSpPr>
              <a:spLocks/>
            </p:cNvSpPr>
            <p:nvPr/>
          </p:nvSpPr>
          <p:spPr bwMode="auto">
            <a:xfrm>
              <a:off x="1000125" y="1057275"/>
              <a:ext cx="0" cy="0"/>
            </a:xfrm>
            <a:custGeom>
              <a:avLst/>
              <a:gdLst>
                <a:gd name="T0" fmla="*/ 4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4"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83" name="Freeform 1980">
              <a:extLst>
                <a:ext uri="{FF2B5EF4-FFF2-40B4-BE49-F238E27FC236}"/>
              </a:extLst>
            </p:cNvPr>
            <p:cNvSpPr>
              <a:spLocks/>
            </p:cNvSpPr>
            <p:nvPr/>
          </p:nvSpPr>
          <p:spPr bwMode="auto">
            <a:xfrm>
              <a:off x="1000125" y="1057275"/>
              <a:ext cx="0" cy="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8"/>
                  </a:moveTo>
                  <a:lnTo>
                    <a:pt x="0" y="3"/>
                  </a:lnTo>
                  <a:lnTo>
                    <a:pt x="2" y="1"/>
                  </a:lnTo>
                  <a:lnTo>
                    <a:pt x="2" y="0"/>
                  </a:lnTo>
                  <a:lnTo>
                    <a:pt x="3" y="0"/>
                  </a:lnTo>
                  <a:lnTo>
                    <a:pt x="7" y="1"/>
                  </a:lnTo>
                  <a:lnTo>
                    <a:pt x="7" y="8"/>
                  </a:lnTo>
                  <a:lnTo>
                    <a:pt x="7" y="8"/>
                  </a:lnTo>
                  <a:lnTo>
                    <a:pt x="6" y="9"/>
                  </a:lnTo>
                  <a:lnTo>
                    <a:pt x="3" y="10"/>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84" name="Freeform 1981">
              <a:extLst>
                <a:ext uri="{FF2B5EF4-FFF2-40B4-BE49-F238E27FC236}"/>
              </a:extLst>
            </p:cNvPr>
            <p:cNvSpPr>
              <a:spLocks/>
            </p:cNvSpPr>
            <p:nvPr/>
          </p:nvSpPr>
          <p:spPr bwMode="auto">
            <a:xfrm>
              <a:off x="1000125" y="1057275"/>
              <a:ext cx="0" cy="0"/>
            </a:xfrm>
            <a:custGeom>
              <a:avLst/>
              <a:gdLst>
                <a:gd name="T0" fmla="*/ 0 w 2"/>
                <a:gd name="T1" fmla="*/ 8 h 8"/>
                <a:gd name="T2" fmla="*/ 2 w 2"/>
                <a:gd name="T3" fmla="*/ 7 h 8"/>
                <a:gd name="T4" fmla="*/ 2 w 2"/>
                <a:gd name="T5" fmla="*/ 1 h 8"/>
                <a:gd name="T6" fmla="*/ 0 w 2"/>
                <a:gd name="T7" fmla="*/ 0 h 8"/>
              </a:gdLst>
              <a:ahLst/>
              <a:cxnLst>
                <a:cxn ang="0">
                  <a:pos x="T0" y="T1"/>
                </a:cxn>
                <a:cxn ang="0">
                  <a:pos x="T2" y="T3"/>
                </a:cxn>
                <a:cxn ang="0">
                  <a:pos x="T4" y="T5"/>
                </a:cxn>
                <a:cxn ang="0">
                  <a:pos x="T6" y="T7"/>
                </a:cxn>
              </a:cxnLst>
              <a:rect l="0" t="0" r="r" b="b"/>
              <a:pathLst>
                <a:path w="2" h="8">
                  <a:moveTo>
                    <a:pt x="0" y="8"/>
                  </a:moveTo>
                  <a:lnTo>
                    <a:pt x="2" y="7"/>
                  </a:ln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85" name="Freeform 1982">
              <a:extLst>
                <a:ext uri="{FF2B5EF4-FFF2-40B4-BE49-F238E27FC236}"/>
              </a:extLst>
            </p:cNvPr>
            <p:cNvSpPr>
              <a:spLocks/>
            </p:cNvSpPr>
            <p:nvPr/>
          </p:nvSpPr>
          <p:spPr bwMode="auto">
            <a:xfrm>
              <a:off x="1000125" y="1057275"/>
              <a:ext cx="0" cy="0"/>
            </a:xfrm>
            <a:custGeom>
              <a:avLst/>
              <a:gdLst>
                <a:gd name="T0" fmla="*/ 0 w 3"/>
                <a:gd name="T1" fmla="*/ 5 h 5"/>
                <a:gd name="T2" fmla="*/ 3 w 3"/>
                <a:gd name="T3" fmla="*/ 4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5"/>
                  </a:moveTo>
                  <a:lnTo>
                    <a:pt x="3" y="4"/>
                  </a:lnTo>
                  <a:lnTo>
                    <a:pt x="3"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386" name="Freeform 1983">
              <a:extLst>
                <a:ext uri="{FF2B5EF4-FFF2-40B4-BE49-F238E27FC236}"/>
              </a:extLst>
            </p:cNvPr>
            <p:cNvSpPr>
              <a:spLocks/>
            </p:cNvSpPr>
            <p:nvPr/>
          </p:nvSpPr>
          <p:spPr bwMode="auto">
            <a:xfrm>
              <a:off x="1000125" y="1057275"/>
              <a:ext cx="0" cy="0"/>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0" y="6"/>
                  </a:moveTo>
                  <a:lnTo>
                    <a:pt x="0" y="5"/>
                  </a:lnTo>
                  <a:lnTo>
                    <a:pt x="0" y="4"/>
                  </a:lnTo>
                  <a:lnTo>
                    <a:pt x="0" y="4"/>
                  </a:lnTo>
                  <a:lnTo>
                    <a:pt x="0" y="3"/>
                  </a:lnTo>
                  <a:lnTo>
                    <a:pt x="0" y="2"/>
                  </a:lnTo>
                  <a:lnTo>
                    <a:pt x="0" y="1"/>
                  </a:lnTo>
                  <a:lnTo>
                    <a:pt x="0" y="0"/>
                  </a:lnTo>
                  <a:lnTo>
                    <a:pt x="1" y="1"/>
                  </a:lnTo>
                  <a:lnTo>
                    <a:pt x="0" y="4"/>
                  </a:lnTo>
                  <a:lnTo>
                    <a:pt x="0" y="3"/>
                  </a:lnTo>
                  <a:lnTo>
                    <a:pt x="0" y="5"/>
                  </a:lnTo>
                  <a:lnTo>
                    <a:pt x="0" y="6"/>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grpSp>
      <p:grpSp>
        <p:nvGrpSpPr>
          <p:cNvPr id="24585" name="グループ化 1386"/>
          <p:cNvGrpSpPr>
            <a:grpSpLocks/>
          </p:cNvGrpSpPr>
          <p:nvPr/>
        </p:nvGrpSpPr>
        <p:grpSpPr bwMode="auto">
          <a:xfrm>
            <a:off x="1000125" y="1057275"/>
            <a:ext cx="0" cy="0"/>
            <a:chOff x="0" y="0"/>
            <a:chExt cx="345" cy="104"/>
          </a:xfrm>
        </p:grpSpPr>
        <p:sp>
          <p:nvSpPr>
            <p:cNvPr id="1388" name="Freeform 1710">
              <a:extLst>
                <a:ext uri="{FF2B5EF4-FFF2-40B4-BE49-F238E27FC236}"/>
              </a:extLst>
            </p:cNvPr>
            <p:cNvSpPr>
              <a:spLocks/>
            </p:cNvSpPr>
            <p:nvPr/>
          </p:nvSpPr>
          <p:spPr bwMode="auto">
            <a:xfrm>
              <a:off x="1000125" y="1057275"/>
              <a:ext cx="0" cy="0"/>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a:defRPr/>
              </a:pPr>
              <a:endParaRPr lang="ja-JP" altLang="en-US"/>
            </a:p>
          </p:txBody>
        </p:sp>
        <p:sp>
          <p:nvSpPr>
            <p:cNvPr id="1389" name="Freeform 1711">
              <a:extLst>
                <a:ext uri="{FF2B5EF4-FFF2-40B4-BE49-F238E27FC236}"/>
              </a:extLst>
            </p:cNvPr>
            <p:cNvSpPr>
              <a:spLocks/>
            </p:cNvSpPr>
            <p:nvPr/>
          </p:nvSpPr>
          <p:spPr bwMode="auto">
            <a:xfrm>
              <a:off x="1000125" y="1057275"/>
              <a:ext cx="0" cy="0"/>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5"/>
                  </a:lnTo>
                  <a:lnTo>
                    <a:pt x="135" y="5"/>
                  </a:lnTo>
                  <a:lnTo>
                    <a:pt x="135" y="5"/>
                  </a:lnTo>
                  <a:lnTo>
                    <a:pt x="135" y="4"/>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a:defRPr/>
              </a:pPr>
              <a:endParaRPr lang="ja-JP" altLang="en-US"/>
            </a:p>
          </p:txBody>
        </p:sp>
        <p:sp>
          <p:nvSpPr>
            <p:cNvPr id="1390" name="Line 171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91" name="Line 171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92" name="Line 171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93" name="Line 1715">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94" name="Line 1716">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95" name="Line 171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96" name="Line 1718">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97" name="Line 171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98" name="Line 1720">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399" name="Freeform 1721">
              <a:extLst>
                <a:ext uri="{FF2B5EF4-FFF2-40B4-BE49-F238E27FC236}"/>
              </a:extLst>
            </p:cNvPr>
            <p:cNvSpPr>
              <a:spLocks/>
            </p:cNvSpPr>
            <p:nvPr/>
          </p:nvSpPr>
          <p:spPr bwMode="auto">
            <a:xfrm>
              <a:off x="1000125" y="1057275"/>
              <a:ext cx="0" cy="0"/>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00" name="Freeform 1722">
              <a:extLst>
                <a:ext uri="{FF2B5EF4-FFF2-40B4-BE49-F238E27FC236}"/>
              </a:extLst>
            </p:cNvPr>
            <p:cNvSpPr>
              <a:spLocks/>
            </p:cNvSpPr>
            <p:nvPr/>
          </p:nvSpPr>
          <p:spPr bwMode="auto">
            <a:xfrm>
              <a:off x="1000125" y="1057275"/>
              <a:ext cx="0" cy="0"/>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01" name="Freeform 1723">
              <a:extLst>
                <a:ext uri="{FF2B5EF4-FFF2-40B4-BE49-F238E27FC236}"/>
              </a:extLst>
            </p:cNvPr>
            <p:cNvSpPr>
              <a:spLocks/>
            </p:cNvSpPr>
            <p:nvPr/>
          </p:nvSpPr>
          <p:spPr bwMode="auto">
            <a:xfrm>
              <a:off x="1000125" y="1057275"/>
              <a:ext cx="0" cy="0"/>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02" name="Freeform 1724">
              <a:extLst>
                <a:ext uri="{FF2B5EF4-FFF2-40B4-BE49-F238E27FC236}"/>
              </a:extLst>
            </p:cNvPr>
            <p:cNvSpPr>
              <a:spLocks/>
            </p:cNvSpPr>
            <p:nvPr/>
          </p:nvSpPr>
          <p:spPr bwMode="auto">
            <a:xfrm>
              <a:off x="1000125" y="1057275"/>
              <a:ext cx="0" cy="0"/>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03" name="Freeform 1725">
              <a:extLst>
                <a:ext uri="{FF2B5EF4-FFF2-40B4-BE49-F238E27FC236}"/>
              </a:extLst>
            </p:cNvPr>
            <p:cNvSpPr>
              <a:spLocks/>
            </p:cNvSpPr>
            <p:nvPr/>
          </p:nvSpPr>
          <p:spPr bwMode="auto">
            <a:xfrm>
              <a:off x="1000125" y="1057275"/>
              <a:ext cx="0" cy="0"/>
            </a:xfrm>
            <a:custGeom>
              <a:avLst/>
              <a:gdLst>
                <a:gd name="T0" fmla="*/ 11 w 11"/>
                <a:gd name="T1" fmla="*/ 0 h 9"/>
                <a:gd name="T2" fmla="*/ 7 w 11"/>
                <a:gd name="T3" fmla="*/ 2 h 9"/>
                <a:gd name="T4" fmla="*/ 3 w 11"/>
                <a:gd name="T5" fmla="*/ 5 h 9"/>
                <a:gd name="T6" fmla="*/ 0 w 11"/>
                <a:gd name="T7" fmla="*/ 9 h 9"/>
              </a:gdLst>
              <a:ahLst/>
              <a:cxnLst>
                <a:cxn ang="0">
                  <a:pos x="T0" y="T1"/>
                </a:cxn>
                <a:cxn ang="0">
                  <a:pos x="T2" y="T3"/>
                </a:cxn>
                <a:cxn ang="0">
                  <a:pos x="T4" y="T5"/>
                </a:cxn>
                <a:cxn ang="0">
                  <a:pos x="T6" y="T7"/>
                </a:cxn>
              </a:cxnLst>
              <a:rect l="0" t="0" r="r" b="b"/>
              <a:pathLst>
                <a:path w="11" h="9">
                  <a:moveTo>
                    <a:pt x="11" y="0"/>
                  </a:moveTo>
                  <a:lnTo>
                    <a:pt x="7" y="2"/>
                  </a:lnTo>
                  <a:lnTo>
                    <a:pt x="3" y="5"/>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04" name="Freeform 1726">
              <a:extLst>
                <a:ext uri="{FF2B5EF4-FFF2-40B4-BE49-F238E27FC236}"/>
              </a:extLst>
            </p:cNvPr>
            <p:cNvSpPr>
              <a:spLocks/>
            </p:cNvSpPr>
            <p:nvPr/>
          </p:nvSpPr>
          <p:spPr bwMode="auto">
            <a:xfrm>
              <a:off x="1000125" y="1057275"/>
              <a:ext cx="0" cy="0"/>
            </a:xfrm>
            <a:custGeom>
              <a:avLst/>
              <a:gdLst>
                <a:gd name="T0" fmla="*/ 9 w 9"/>
                <a:gd name="T1" fmla="*/ 0 h 21"/>
                <a:gd name="T2" fmla="*/ 4 w 9"/>
                <a:gd name="T3" fmla="*/ 10 h 21"/>
                <a:gd name="T4" fmla="*/ 0 w 9"/>
                <a:gd name="T5" fmla="*/ 21 h 21"/>
              </a:gdLst>
              <a:ahLst/>
              <a:cxnLst>
                <a:cxn ang="0">
                  <a:pos x="T0" y="T1"/>
                </a:cxn>
                <a:cxn ang="0">
                  <a:pos x="T2" y="T3"/>
                </a:cxn>
                <a:cxn ang="0">
                  <a:pos x="T4" y="T5"/>
                </a:cxn>
              </a:cxnLst>
              <a:rect l="0" t="0" r="r" b="b"/>
              <a:pathLst>
                <a:path w="9" h="21">
                  <a:moveTo>
                    <a:pt x="9" y="0"/>
                  </a:moveTo>
                  <a:lnTo>
                    <a:pt x="4" y="10"/>
                  </a:lnTo>
                  <a:lnTo>
                    <a:pt x="0"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05" name="Line 1727">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06" name="Freeform 1728">
              <a:extLst>
                <a:ext uri="{FF2B5EF4-FFF2-40B4-BE49-F238E27FC236}"/>
              </a:extLst>
            </p:cNvPr>
            <p:cNvSpPr>
              <a:spLocks/>
            </p:cNvSpPr>
            <p:nvPr/>
          </p:nvSpPr>
          <p:spPr bwMode="auto">
            <a:xfrm>
              <a:off x="1000125" y="1057275"/>
              <a:ext cx="0" cy="0"/>
            </a:xfrm>
            <a:custGeom>
              <a:avLst/>
              <a:gdLst>
                <a:gd name="T0" fmla="*/ 5 w 5"/>
                <a:gd name="T1" fmla="*/ 0 h 19"/>
                <a:gd name="T2" fmla="*/ 2 w 5"/>
                <a:gd name="T3" fmla="*/ 9 h 19"/>
                <a:gd name="T4" fmla="*/ 0 w 5"/>
                <a:gd name="T5" fmla="*/ 19 h 19"/>
              </a:gdLst>
              <a:ahLst/>
              <a:cxnLst>
                <a:cxn ang="0">
                  <a:pos x="T0" y="T1"/>
                </a:cxn>
                <a:cxn ang="0">
                  <a:pos x="T2" y="T3"/>
                </a:cxn>
                <a:cxn ang="0">
                  <a:pos x="T4" y="T5"/>
                </a:cxn>
              </a:cxnLst>
              <a:rect l="0" t="0" r="r" b="b"/>
              <a:pathLst>
                <a:path w="5" h="19">
                  <a:moveTo>
                    <a:pt x="5" y="0"/>
                  </a:moveTo>
                  <a:lnTo>
                    <a:pt x="2"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07" name="Freeform 1729">
              <a:extLst>
                <a:ext uri="{FF2B5EF4-FFF2-40B4-BE49-F238E27FC236}"/>
              </a:extLst>
            </p:cNvPr>
            <p:cNvSpPr>
              <a:spLocks/>
            </p:cNvSpPr>
            <p:nvPr/>
          </p:nvSpPr>
          <p:spPr bwMode="auto">
            <a:xfrm>
              <a:off x="1000125" y="1057275"/>
              <a:ext cx="0" cy="0"/>
            </a:xfrm>
            <a:custGeom>
              <a:avLst/>
              <a:gdLst>
                <a:gd name="T0" fmla="*/ 12 w 12"/>
                <a:gd name="T1" fmla="*/ 24 h 24"/>
                <a:gd name="T2" fmla="*/ 7 w 12"/>
                <a:gd name="T3" fmla="*/ 11 h 24"/>
                <a:gd name="T4" fmla="*/ 0 w 12"/>
                <a:gd name="T5" fmla="*/ 0 h 24"/>
              </a:gdLst>
              <a:ahLst/>
              <a:cxnLst>
                <a:cxn ang="0">
                  <a:pos x="T0" y="T1"/>
                </a:cxn>
                <a:cxn ang="0">
                  <a:pos x="T2" y="T3"/>
                </a:cxn>
                <a:cxn ang="0">
                  <a:pos x="T4" y="T5"/>
                </a:cxn>
              </a:cxnLst>
              <a:rect l="0" t="0" r="r" b="b"/>
              <a:pathLst>
                <a:path w="12" h="24">
                  <a:moveTo>
                    <a:pt x="12" y="24"/>
                  </a:moveTo>
                  <a:lnTo>
                    <a:pt x="7"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08" name="Line 1730">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09" name="Line 173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10" name="Line 173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11" name="Line 173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12" name="Freeform 1734">
              <a:extLst>
                <a:ext uri="{FF2B5EF4-FFF2-40B4-BE49-F238E27FC236}"/>
              </a:extLst>
            </p:cNvPr>
            <p:cNvSpPr>
              <a:spLocks/>
            </p:cNvSpPr>
            <p:nvPr/>
          </p:nvSpPr>
          <p:spPr bwMode="auto">
            <a:xfrm>
              <a:off x="1000125" y="1057275"/>
              <a:ext cx="0" cy="0"/>
            </a:xfrm>
            <a:custGeom>
              <a:avLst/>
              <a:gdLst>
                <a:gd name="T0" fmla="*/ 0 w 2"/>
                <a:gd name="T1" fmla="*/ 2 h 2"/>
                <a:gd name="T2" fmla="*/ 1 w 2"/>
                <a:gd name="T3" fmla="*/ 2 h 2"/>
                <a:gd name="T4" fmla="*/ 2 w 2"/>
                <a:gd name="T5" fmla="*/ 0 h 2"/>
              </a:gdLst>
              <a:ahLst/>
              <a:cxnLst>
                <a:cxn ang="0">
                  <a:pos x="T0" y="T1"/>
                </a:cxn>
                <a:cxn ang="0">
                  <a:pos x="T2" y="T3"/>
                </a:cxn>
                <a:cxn ang="0">
                  <a:pos x="T4" y="T5"/>
                </a:cxn>
              </a:cxnLst>
              <a:rect l="0" t="0" r="r" b="b"/>
              <a:pathLst>
                <a:path w="2" h="2">
                  <a:moveTo>
                    <a:pt x="0" y="2"/>
                  </a:moveTo>
                  <a:lnTo>
                    <a:pt x="1" y="2"/>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13" name="Line 1735">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14" name="Line 1736">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15" name="Line 173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16" name="Line 1738">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17" name="Line 1739">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18" name="Line 1740">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19" name="Line 174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20" name="Line 174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21" name="Line 174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22" name="Line 1744">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23" name="Freeform 1745">
              <a:extLst>
                <a:ext uri="{FF2B5EF4-FFF2-40B4-BE49-F238E27FC236}"/>
              </a:extLst>
            </p:cNvPr>
            <p:cNvSpPr>
              <a:spLocks/>
            </p:cNvSpPr>
            <p:nvPr/>
          </p:nvSpPr>
          <p:spPr bwMode="auto">
            <a:xfrm>
              <a:off x="1000125" y="1057275"/>
              <a:ext cx="0" cy="0"/>
            </a:xfrm>
            <a:custGeom>
              <a:avLst/>
              <a:gdLst>
                <a:gd name="T0" fmla="*/ 1 w 1"/>
                <a:gd name="T1" fmla="*/ 0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0"/>
                  </a:moveTo>
                  <a:lnTo>
                    <a:pt x="0" y="0"/>
                  </a:ln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24" name="Line 1746">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25" name="Line 174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26" name="Line 1748">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27" name="Line 1749">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28" name="Freeform 1750">
              <a:extLst>
                <a:ext uri="{FF2B5EF4-FFF2-40B4-BE49-F238E27FC236}"/>
              </a:extLst>
            </p:cNvPr>
            <p:cNvSpPr>
              <a:spLocks/>
            </p:cNvSpPr>
            <p:nvPr/>
          </p:nvSpPr>
          <p:spPr bwMode="auto">
            <a:xfrm>
              <a:off x="1000125" y="1057275"/>
              <a:ext cx="0" cy="0"/>
            </a:xfrm>
            <a:custGeom>
              <a:avLst/>
              <a:gdLst>
                <a:gd name="T0" fmla="*/ 25 w 25"/>
                <a:gd name="T1" fmla="*/ 1 h 1"/>
                <a:gd name="T2" fmla="*/ 12 w 25"/>
                <a:gd name="T3" fmla="*/ 0 h 1"/>
                <a:gd name="T4" fmla="*/ 0 w 25"/>
                <a:gd name="T5" fmla="*/ 0 h 1"/>
              </a:gdLst>
              <a:ahLst/>
              <a:cxnLst>
                <a:cxn ang="0">
                  <a:pos x="T0" y="T1"/>
                </a:cxn>
                <a:cxn ang="0">
                  <a:pos x="T2" y="T3"/>
                </a:cxn>
                <a:cxn ang="0">
                  <a:pos x="T4" y="T5"/>
                </a:cxn>
              </a:cxnLst>
              <a:rect l="0" t="0" r="r" b="b"/>
              <a:pathLst>
                <a:path w="25" h="1">
                  <a:moveTo>
                    <a:pt x="25" y="1"/>
                  </a:moveTo>
                  <a:lnTo>
                    <a:pt x="1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29" name="Freeform 1751">
              <a:extLst>
                <a:ext uri="{FF2B5EF4-FFF2-40B4-BE49-F238E27FC236}"/>
              </a:extLst>
            </p:cNvPr>
            <p:cNvSpPr>
              <a:spLocks/>
            </p:cNvSpPr>
            <p:nvPr/>
          </p:nvSpPr>
          <p:spPr bwMode="auto">
            <a:xfrm>
              <a:off x="1000125" y="1057275"/>
              <a:ext cx="0" cy="0"/>
            </a:xfrm>
            <a:custGeom>
              <a:avLst/>
              <a:gdLst>
                <a:gd name="T0" fmla="*/ 3 w 3"/>
                <a:gd name="T1" fmla="*/ 0 h 22"/>
                <a:gd name="T2" fmla="*/ 1 w 3"/>
                <a:gd name="T3" fmla="*/ 7 h 22"/>
                <a:gd name="T4" fmla="*/ 0 w 3"/>
                <a:gd name="T5" fmla="*/ 14 h 22"/>
                <a:gd name="T6" fmla="*/ 0 w 3"/>
                <a:gd name="T7" fmla="*/ 22 h 22"/>
              </a:gdLst>
              <a:ahLst/>
              <a:cxnLst>
                <a:cxn ang="0">
                  <a:pos x="T0" y="T1"/>
                </a:cxn>
                <a:cxn ang="0">
                  <a:pos x="T2" y="T3"/>
                </a:cxn>
                <a:cxn ang="0">
                  <a:pos x="T4" y="T5"/>
                </a:cxn>
                <a:cxn ang="0">
                  <a:pos x="T6" y="T7"/>
                </a:cxn>
              </a:cxnLst>
              <a:rect l="0" t="0" r="r" b="b"/>
              <a:pathLst>
                <a:path w="3" h="22">
                  <a:moveTo>
                    <a:pt x="3" y="0"/>
                  </a:moveTo>
                  <a:lnTo>
                    <a:pt x="1" y="7"/>
                  </a:lnTo>
                  <a:lnTo>
                    <a:pt x="0"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30" name="Freeform 1752">
              <a:extLst>
                <a:ext uri="{FF2B5EF4-FFF2-40B4-BE49-F238E27FC236}"/>
              </a:extLst>
            </p:cNvPr>
            <p:cNvSpPr>
              <a:spLocks/>
            </p:cNvSpPr>
            <p:nvPr/>
          </p:nvSpPr>
          <p:spPr bwMode="auto">
            <a:xfrm>
              <a:off x="1000125" y="1057275"/>
              <a:ext cx="0" cy="0"/>
            </a:xfrm>
            <a:custGeom>
              <a:avLst/>
              <a:gdLst>
                <a:gd name="T0" fmla="*/ 2 w 2"/>
                <a:gd name="T1" fmla="*/ 0 h 20"/>
                <a:gd name="T2" fmla="*/ 0 w 2"/>
                <a:gd name="T3" fmla="*/ 10 h 20"/>
                <a:gd name="T4" fmla="*/ 0 w 2"/>
                <a:gd name="T5" fmla="*/ 20 h 20"/>
              </a:gdLst>
              <a:ahLst/>
              <a:cxnLst>
                <a:cxn ang="0">
                  <a:pos x="T0" y="T1"/>
                </a:cxn>
                <a:cxn ang="0">
                  <a:pos x="T2" y="T3"/>
                </a:cxn>
                <a:cxn ang="0">
                  <a:pos x="T4" y="T5"/>
                </a:cxn>
              </a:cxnLst>
              <a:rect l="0" t="0" r="r" b="b"/>
              <a:pathLst>
                <a:path w="2" h="20">
                  <a:moveTo>
                    <a:pt x="2" y="0"/>
                  </a:moveTo>
                  <a:lnTo>
                    <a:pt x="0" y="10"/>
                  </a:lnTo>
                  <a:lnTo>
                    <a:pt x="0" y="2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31" name="Freeform 1753">
              <a:extLst>
                <a:ext uri="{FF2B5EF4-FFF2-40B4-BE49-F238E27FC236}"/>
              </a:extLst>
            </p:cNvPr>
            <p:cNvSpPr>
              <a:spLocks/>
            </p:cNvSpPr>
            <p:nvPr/>
          </p:nvSpPr>
          <p:spPr bwMode="auto">
            <a:xfrm>
              <a:off x="1000125" y="1057275"/>
              <a:ext cx="0" cy="0"/>
            </a:xfrm>
            <a:custGeom>
              <a:avLst/>
              <a:gdLst>
                <a:gd name="T0" fmla="*/ 3 w 3"/>
                <a:gd name="T1" fmla="*/ 0 h 22"/>
                <a:gd name="T2" fmla="*/ 1 w 3"/>
                <a:gd name="T3" fmla="*/ 7 h 22"/>
                <a:gd name="T4" fmla="*/ 0 w 3"/>
                <a:gd name="T5" fmla="*/ 15 h 22"/>
                <a:gd name="T6" fmla="*/ 1 w 3"/>
                <a:gd name="T7" fmla="*/ 22 h 22"/>
              </a:gdLst>
              <a:ahLst/>
              <a:cxnLst>
                <a:cxn ang="0">
                  <a:pos x="T0" y="T1"/>
                </a:cxn>
                <a:cxn ang="0">
                  <a:pos x="T2" y="T3"/>
                </a:cxn>
                <a:cxn ang="0">
                  <a:pos x="T4" y="T5"/>
                </a:cxn>
                <a:cxn ang="0">
                  <a:pos x="T6" y="T7"/>
                </a:cxn>
              </a:cxnLst>
              <a:rect l="0" t="0" r="r" b="b"/>
              <a:pathLst>
                <a:path w="3" h="22">
                  <a:moveTo>
                    <a:pt x="3" y="0"/>
                  </a:moveTo>
                  <a:lnTo>
                    <a:pt x="1" y="7"/>
                  </a:lnTo>
                  <a:lnTo>
                    <a:pt x="0" y="15"/>
                  </a:lnTo>
                  <a:lnTo>
                    <a:pt x="1"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32" name="Line 1754">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33" name="Line 175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34" name="Line 1756">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35" name="Line 1757">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36" name="Line 1758">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37" name="Line 1759">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38" name="Freeform 1760">
              <a:extLst>
                <a:ext uri="{FF2B5EF4-FFF2-40B4-BE49-F238E27FC236}"/>
              </a:extLst>
            </p:cNvPr>
            <p:cNvSpPr>
              <a:spLocks/>
            </p:cNvSpPr>
            <p:nvPr/>
          </p:nvSpPr>
          <p:spPr bwMode="auto">
            <a:xfrm>
              <a:off x="1000125" y="1057275"/>
              <a:ext cx="0" cy="0"/>
            </a:xfrm>
            <a:custGeom>
              <a:avLst/>
              <a:gdLst>
                <a:gd name="T0" fmla="*/ 2 w 2"/>
                <a:gd name="T1" fmla="*/ 0 h 19"/>
                <a:gd name="T2" fmla="*/ 1 w 2"/>
                <a:gd name="T3" fmla="*/ 9 h 19"/>
                <a:gd name="T4" fmla="*/ 0 w 2"/>
                <a:gd name="T5" fmla="*/ 19 h 19"/>
              </a:gdLst>
              <a:ahLst/>
              <a:cxnLst>
                <a:cxn ang="0">
                  <a:pos x="T0" y="T1"/>
                </a:cxn>
                <a:cxn ang="0">
                  <a:pos x="T2" y="T3"/>
                </a:cxn>
                <a:cxn ang="0">
                  <a:pos x="T4" y="T5"/>
                </a:cxn>
              </a:cxnLst>
              <a:rect l="0" t="0" r="r" b="b"/>
              <a:pathLst>
                <a:path w="2" h="19">
                  <a:moveTo>
                    <a:pt x="2" y="0"/>
                  </a:moveTo>
                  <a:lnTo>
                    <a:pt x="1"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39" name="Freeform 1761">
              <a:extLst>
                <a:ext uri="{FF2B5EF4-FFF2-40B4-BE49-F238E27FC236}"/>
              </a:extLst>
            </p:cNvPr>
            <p:cNvSpPr>
              <a:spLocks/>
            </p:cNvSpPr>
            <p:nvPr/>
          </p:nvSpPr>
          <p:spPr bwMode="auto">
            <a:xfrm>
              <a:off x="1000125" y="1057275"/>
              <a:ext cx="0" cy="0"/>
            </a:xfrm>
            <a:custGeom>
              <a:avLst/>
              <a:gdLst>
                <a:gd name="T0" fmla="*/ 1 w 1"/>
                <a:gd name="T1" fmla="*/ 0 h 19"/>
                <a:gd name="T2" fmla="*/ 0 w 1"/>
                <a:gd name="T3" fmla="*/ 9 h 19"/>
                <a:gd name="T4" fmla="*/ 0 w 1"/>
                <a:gd name="T5" fmla="*/ 19 h 19"/>
              </a:gdLst>
              <a:ahLst/>
              <a:cxnLst>
                <a:cxn ang="0">
                  <a:pos x="T0" y="T1"/>
                </a:cxn>
                <a:cxn ang="0">
                  <a:pos x="T2" y="T3"/>
                </a:cxn>
                <a:cxn ang="0">
                  <a:pos x="T4" y="T5"/>
                </a:cxn>
              </a:cxnLst>
              <a:rect l="0" t="0" r="r" b="b"/>
              <a:pathLst>
                <a:path w="1" h="19">
                  <a:moveTo>
                    <a:pt x="1" y="0"/>
                  </a:moveTo>
                  <a:lnTo>
                    <a:pt x="0"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40" name="Line 176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41" name="Line 176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42" name="Freeform 1764">
              <a:extLst>
                <a:ext uri="{FF2B5EF4-FFF2-40B4-BE49-F238E27FC236}"/>
              </a:extLst>
            </p:cNvPr>
            <p:cNvSpPr>
              <a:spLocks/>
            </p:cNvSpPr>
            <p:nvPr/>
          </p:nvSpPr>
          <p:spPr bwMode="auto">
            <a:xfrm>
              <a:off x="1000125" y="1057275"/>
              <a:ext cx="0" cy="0"/>
            </a:xfrm>
            <a:custGeom>
              <a:avLst/>
              <a:gdLst>
                <a:gd name="T0" fmla="*/ 2 w 2"/>
                <a:gd name="T1" fmla="*/ 0 h 19"/>
                <a:gd name="T2" fmla="*/ 0 w 2"/>
                <a:gd name="T3" fmla="*/ 9 h 19"/>
                <a:gd name="T4" fmla="*/ 1 w 2"/>
                <a:gd name="T5" fmla="*/ 19 h 19"/>
              </a:gdLst>
              <a:ahLst/>
              <a:cxnLst>
                <a:cxn ang="0">
                  <a:pos x="T0" y="T1"/>
                </a:cxn>
                <a:cxn ang="0">
                  <a:pos x="T2" y="T3"/>
                </a:cxn>
                <a:cxn ang="0">
                  <a:pos x="T4" y="T5"/>
                </a:cxn>
              </a:cxnLst>
              <a:rect l="0" t="0" r="r" b="b"/>
              <a:pathLst>
                <a:path w="2" h="19">
                  <a:moveTo>
                    <a:pt x="2" y="0"/>
                  </a:moveTo>
                  <a:lnTo>
                    <a:pt x="0" y="9"/>
                  </a:lnTo>
                  <a:lnTo>
                    <a:pt x="1"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43" name="Line 176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44" name="Line 1766">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45" name="Line 176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46" name="Line 1768">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47" name="Freeform 1769">
              <a:extLst>
                <a:ext uri="{FF2B5EF4-FFF2-40B4-BE49-F238E27FC236}"/>
              </a:extLst>
            </p:cNvPr>
            <p:cNvSpPr>
              <a:spLocks/>
            </p:cNvSpPr>
            <p:nvPr/>
          </p:nvSpPr>
          <p:spPr bwMode="auto">
            <a:xfrm>
              <a:off x="1000125" y="1057275"/>
              <a:ext cx="0" cy="0"/>
            </a:xfrm>
            <a:custGeom>
              <a:avLst/>
              <a:gdLst>
                <a:gd name="T0" fmla="*/ 8 w 8"/>
                <a:gd name="T1" fmla="*/ 0 h 2"/>
                <a:gd name="T2" fmla="*/ 4 w 8"/>
                <a:gd name="T3" fmla="*/ 0 h 2"/>
                <a:gd name="T4" fmla="*/ 0 w 8"/>
                <a:gd name="T5" fmla="*/ 2 h 2"/>
              </a:gdLst>
              <a:ahLst/>
              <a:cxnLst>
                <a:cxn ang="0">
                  <a:pos x="T0" y="T1"/>
                </a:cxn>
                <a:cxn ang="0">
                  <a:pos x="T2" y="T3"/>
                </a:cxn>
                <a:cxn ang="0">
                  <a:pos x="T4" y="T5"/>
                </a:cxn>
              </a:cxnLst>
              <a:rect l="0" t="0" r="r" b="b"/>
              <a:pathLst>
                <a:path w="8" h="2">
                  <a:moveTo>
                    <a:pt x="8" y="0"/>
                  </a:moveTo>
                  <a:lnTo>
                    <a:pt x="4"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48" name="Freeform 1770">
              <a:extLst>
                <a:ext uri="{FF2B5EF4-FFF2-40B4-BE49-F238E27FC236}"/>
              </a:extLst>
            </p:cNvPr>
            <p:cNvSpPr>
              <a:spLocks/>
            </p:cNvSpPr>
            <p:nvPr/>
          </p:nvSpPr>
          <p:spPr bwMode="auto">
            <a:xfrm>
              <a:off x="1000125" y="1057275"/>
              <a:ext cx="0" cy="0"/>
            </a:xfrm>
            <a:custGeom>
              <a:avLst/>
              <a:gdLst>
                <a:gd name="T0" fmla="*/ 0 w 7"/>
                <a:gd name="T1" fmla="*/ 0 h 2"/>
                <a:gd name="T2" fmla="*/ 3 w 7"/>
                <a:gd name="T3" fmla="*/ 2 h 2"/>
                <a:gd name="T4" fmla="*/ 7 w 7"/>
                <a:gd name="T5" fmla="*/ 2 h 2"/>
              </a:gdLst>
              <a:ahLst/>
              <a:cxnLst>
                <a:cxn ang="0">
                  <a:pos x="T0" y="T1"/>
                </a:cxn>
                <a:cxn ang="0">
                  <a:pos x="T2" y="T3"/>
                </a:cxn>
                <a:cxn ang="0">
                  <a:pos x="T4" y="T5"/>
                </a:cxn>
              </a:cxnLst>
              <a:rect l="0" t="0" r="r" b="b"/>
              <a:pathLst>
                <a:path w="7" h="2">
                  <a:moveTo>
                    <a:pt x="0" y="0"/>
                  </a:moveTo>
                  <a:lnTo>
                    <a:pt x="3" y="2"/>
                  </a:lnTo>
                  <a:lnTo>
                    <a:pt x="7"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49" name="Freeform 1771">
              <a:extLst>
                <a:ext uri="{FF2B5EF4-FFF2-40B4-BE49-F238E27FC236}"/>
              </a:extLst>
            </p:cNvPr>
            <p:cNvSpPr>
              <a:spLocks/>
            </p:cNvSpPr>
            <p:nvPr/>
          </p:nvSpPr>
          <p:spPr bwMode="auto">
            <a:xfrm>
              <a:off x="1000125" y="1057275"/>
              <a:ext cx="0" cy="0"/>
            </a:xfrm>
            <a:custGeom>
              <a:avLst/>
              <a:gdLst>
                <a:gd name="T0" fmla="*/ 0 w 6"/>
                <a:gd name="T1" fmla="*/ 0 h 1"/>
                <a:gd name="T2" fmla="*/ 2 w 6"/>
                <a:gd name="T3" fmla="*/ 1 h 1"/>
                <a:gd name="T4" fmla="*/ 4 w 6"/>
                <a:gd name="T5" fmla="*/ 1 h 1"/>
                <a:gd name="T6" fmla="*/ 6 w 6"/>
                <a:gd name="T7" fmla="*/ 0 h 1"/>
              </a:gdLst>
              <a:ahLst/>
              <a:cxnLst>
                <a:cxn ang="0">
                  <a:pos x="T0" y="T1"/>
                </a:cxn>
                <a:cxn ang="0">
                  <a:pos x="T2" y="T3"/>
                </a:cxn>
                <a:cxn ang="0">
                  <a:pos x="T4" y="T5"/>
                </a:cxn>
                <a:cxn ang="0">
                  <a:pos x="T6" y="T7"/>
                </a:cxn>
              </a:cxnLst>
              <a:rect l="0" t="0" r="r" b="b"/>
              <a:pathLst>
                <a:path w="6" h="1">
                  <a:moveTo>
                    <a:pt x="0" y="0"/>
                  </a:moveTo>
                  <a:lnTo>
                    <a:pt x="2" y="1"/>
                  </a:lnTo>
                  <a:lnTo>
                    <a:pt x="4" y="1"/>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50" name="Freeform 1772">
              <a:extLst>
                <a:ext uri="{FF2B5EF4-FFF2-40B4-BE49-F238E27FC236}"/>
              </a:extLst>
            </p:cNvPr>
            <p:cNvSpPr>
              <a:spLocks/>
            </p:cNvSpPr>
            <p:nvPr/>
          </p:nvSpPr>
          <p:spPr bwMode="auto">
            <a:xfrm>
              <a:off x="1000125" y="1057275"/>
              <a:ext cx="0" cy="0"/>
            </a:xfrm>
            <a:custGeom>
              <a:avLst/>
              <a:gdLst>
                <a:gd name="T0" fmla="*/ 0 w 11"/>
                <a:gd name="T1" fmla="*/ 0 h 1"/>
                <a:gd name="T2" fmla="*/ 3 w 11"/>
                <a:gd name="T3" fmla="*/ 1 h 1"/>
                <a:gd name="T4" fmla="*/ 7 w 11"/>
                <a:gd name="T5" fmla="*/ 1 h 1"/>
                <a:gd name="T6" fmla="*/ 11 w 11"/>
                <a:gd name="T7" fmla="*/ 0 h 1"/>
              </a:gdLst>
              <a:ahLst/>
              <a:cxnLst>
                <a:cxn ang="0">
                  <a:pos x="T0" y="T1"/>
                </a:cxn>
                <a:cxn ang="0">
                  <a:pos x="T2" y="T3"/>
                </a:cxn>
                <a:cxn ang="0">
                  <a:pos x="T4" y="T5"/>
                </a:cxn>
                <a:cxn ang="0">
                  <a:pos x="T6" y="T7"/>
                </a:cxn>
              </a:cxnLst>
              <a:rect l="0" t="0" r="r" b="b"/>
              <a:pathLst>
                <a:path w="11" h="1">
                  <a:moveTo>
                    <a:pt x="0" y="0"/>
                  </a:moveTo>
                  <a:lnTo>
                    <a:pt x="3" y="1"/>
                  </a:lnTo>
                  <a:lnTo>
                    <a:pt x="7" y="1"/>
                  </a:lnTo>
                  <a:lnTo>
                    <a:pt x="1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51" name="Freeform 1773">
              <a:extLst>
                <a:ext uri="{FF2B5EF4-FFF2-40B4-BE49-F238E27FC236}"/>
              </a:extLst>
            </p:cNvPr>
            <p:cNvSpPr>
              <a:spLocks/>
            </p:cNvSpPr>
            <p:nvPr/>
          </p:nvSpPr>
          <p:spPr bwMode="auto">
            <a:xfrm>
              <a:off x="1000125" y="1057275"/>
              <a:ext cx="0" cy="0"/>
            </a:xfrm>
            <a:custGeom>
              <a:avLst/>
              <a:gdLst>
                <a:gd name="T0" fmla="*/ 0 w 6"/>
                <a:gd name="T1" fmla="*/ 0 h 1"/>
                <a:gd name="T2" fmla="*/ 3 w 6"/>
                <a:gd name="T3" fmla="*/ 1 h 1"/>
                <a:gd name="T4" fmla="*/ 6 w 6"/>
                <a:gd name="T5" fmla="*/ 1 h 1"/>
              </a:gdLst>
              <a:ahLst/>
              <a:cxnLst>
                <a:cxn ang="0">
                  <a:pos x="T0" y="T1"/>
                </a:cxn>
                <a:cxn ang="0">
                  <a:pos x="T2" y="T3"/>
                </a:cxn>
                <a:cxn ang="0">
                  <a:pos x="T4" y="T5"/>
                </a:cxn>
              </a:cxnLst>
              <a:rect l="0" t="0" r="r" b="b"/>
              <a:pathLst>
                <a:path w="6" h="1">
                  <a:moveTo>
                    <a:pt x="0" y="0"/>
                  </a:moveTo>
                  <a:lnTo>
                    <a:pt x="3" y="1"/>
                  </a:lnTo>
                  <a:lnTo>
                    <a:pt x="6"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52" name="Line 1774">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53" name="Freeform 1775">
              <a:extLst>
                <a:ext uri="{FF2B5EF4-FFF2-40B4-BE49-F238E27FC236}"/>
              </a:extLst>
            </p:cNvPr>
            <p:cNvSpPr>
              <a:spLocks/>
            </p:cNvSpPr>
            <p:nvPr/>
          </p:nvSpPr>
          <p:spPr bwMode="auto">
            <a:xfrm>
              <a:off x="1000125" y="1057275"/>
              <a:ext cx="0" cy="0"/>
            </a:xfrm>
            <a:custGeom>
              <a:avLst/>
              <a:gdLst>
                <a:gd name="T0" fmla="*/ 8 w 8"/>
                <a:gd name="T1" fmla="*/ 2 h 2"/>
                <a:gd name="T2" fmla="*/ 5 w 8"/>
                <a:gd name="T3" fmla="*/ 0 h 2"/>
                <a:gd name="T4" fmla="*/ 2 w 8"/>
                <a:gd name="T5" fmla="*/ 1 h 2"/>
                <a:gd name="T6" fmla="*/ 0 w 8"/>
                <a:gd name="T7" fmla="*/ 2 h 2"/>
              </a:gdLst>
              <a:ahLst/>
              <a:cxnLst>
                <a:cxn ang="0">
                  <a:pos x="T0" y="T1"/>
                </a:cxn>
                <a:cxn ang="0">
                  <a:pos x="T2" y="T3"/>
                </a:cxn>
                <a:cxn ang="0">
                  <a:pos x="T4" y="T5"/>
                </a:cxn>
                <a:cxn ang="0">
                  <a:pos x="T6" y="T7"/>
                </a:cxn>
              </a:cxnLst>
              <a:rect l="0" t="0" r="r" b="b"/>
              <a:pathLst>
                <a:path w="8" h="2">
                  <a:moveTo>
                    <a:pt x="8" y="2"/>
                  </a:moveTo>
                  <a:lnTo>
                    <a:pt x="5" y="0"/>
                  </a:lnTo>
                  <a:lnTo>
                    <a:pt x="2"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54" name="Freeform 1776">
              <a:extLst>
                <a:ext uri="{FF2B5EF4-FFF2-40B4-BE49-F238E27FC236}"/>
              </a:extLst>
            </p:cNvPr>
            <p:cNvSpPr>
              <a:spLocks/>
            </p:cNvSpPr>
            <p:nvPr/>
          </p:nvSpPr>
          <p:spPr bwMode="auto">
            <a:xfrm>
              <a:off x="1000125" y="1057275"/>
              <a:ext cx="0" cy="0"/>
            </a:xfrm>
            <a:custGeom>
              <a:avLst/>
              <a:gdLst>
                <a:gd name="T0" fmla="*/ 0 w 8"/>
                <a:gd name="T1" fmla="*/ 0 h 1"/>
                <a:gd name="T2" fmla="*/ 3 w 8"/>
                <a:gd name="T3" fmla="*/ 1 h 1"/>
                <a:gd name="T4" fmla="*/ 6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6"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55" name="Freeform 1777">
              <a:extLst>
                <a:ext uri="{FF2B5EF4-FFF2-40B4-BE49-F238E27FC236}"/>
              </a:extLst>
            </p:cNvPr>
            <p:cNvSpPr>
              <a:spLocks/>
            </p:cNvSpPr>
            <p:nvPr/>
          </p:nvSpPr>
          <p:spPr bwMode="auto">
            <a:xfrm>
              <a:off x="1000125" y="1057275"/>
              <a:ext cx="0" cy="0"/>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3"/>
                  </a:moveTo>
                  <a:lnTo>
                    <a:pt x="2" y="4"/>
                  </a:lnTo>
                  <a:lnTo>
                    <a:pt x="2" y="3"/>
                  </a:lnTo>
                  <a:lnTo>
                    <a:pt x="3" y="2"/>
                  </a:lnTo>
                  <a:lnTo>
                    <a:pt x="2" y="1"/>
                  </a:ln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56" name="Freeform 1778">
              <a:extLst>
                <a:ext uri="{FF2B5EF4-FFF2-40B4-BE49-F238E27FC236}"/>
              </a:extLst>
            </p:cNvPr>
            <p:cNvSpPr>
              <a:spLocks/>
            </p:cNvSpPr>
            <p:nvPr/>
          </p:nvSpPr>
          <p:spPr bwMode="auto">
            <a:xfrm>
              <a:off x="1000125" y="1057275"/>
              <a:ext cx="0" cy="0"/>
            </a:xfrm>
            <a:custGeom>
              <a:avLst/>
              <a:gdLst>
                <a:gd name="T0" fmla="*/ 0 w 5"/>
                <a:gd name="T1" fmla="*/ 6 h 6"/>
                <a:gd name="T2" fmla="*/ 2 w 5"/>
                <a:gd name="T3" fmla="*/ 5 h 6"/>
                <a:gd name="T4" fmla="*/ 4 w 5"/>
                <a:gd name="T5" fmla="*/ 3 h 6"/>
                <a:gd name="T6" fmla="*/ 5 w 5"/>
                <a:gd name="T7" fmla="*/ 0 h 6"/>
              </a:gdLst>
              <a:ahLst/>
              <a:cxnLst>
                <a:cxn ang="0">
                  <a:pos x="T0" y="T1"/>
                </a:cxn>
                <a:cxn ang="0">
                  <a:pos x="T2" y="T3"/>
                </a:cxn>
                <a:cxn ang="0">
                  <a:pos x="T4" y="T5"/>
                </a:cxn>
                <a:cxn ang="0">
                  <a:pos x="T6" y="T7"/>
                </a:cxn>
              </a:cxnLst>
              <a:rect l="0" t="0" r="r" b="b"/>
              <a:pathLst>
                <a:path w="5" h="6">
                  <a:moveTo>
                    <a:pt x="0" y="6"/>
                  </a:moveTo>
                  <a:lnTo>
                    <a:pt x="2" y="5"/>
                  </a:lnTo>
                  <a:lnTo>
                    <a:pt x="4" y="3"/>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57" name="Freeform 1779">
              <a:extLst>
                <a:ext uri="{FF2B5EF4-FFF2-40B4-BE49-F238E27FC236}"/>
              </a:extLst>
            </p:cNvPr>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a:extLst/>
          </p:spPr>
          <p:txBody>
            <a:bodyPr/>
            <a:lstStyle/>
            <a:p>
              <a:pPr>
                <a:defRPr/>
              </a:pPr>
              <a:endParaRPr lang="ja-JP" altLang="en-US"/>
            </a:p>
          </p:txBody>
        </p:sp>
        <p:sp>
          <p:nvSpPr>
            <p:cNvPr id="1458" name="Freeform 1780">
              <a:extLst>
                <a:ext uri="{FF2B5EF4-FFF2-40B4-BE49-F238E27FC236}"/>
              </a:extLst>
            </p:cNvPr>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a:extLst/>
          </p:spPr>
          <p:txBody>
            <a:bodyPr/>
            <a:lstStyle/>
            <a:p>
              <a:pPr>
                <a:defRPr/>
              </a:pPr>
              <a:endParaRPr lang="ja-JP" altLang="en-US"/>
            </a:p>
          </p:txBody>
        </p:sp>
        <p:sp>
          <p:nvSpPr>
            <p:cNvPr id="1459" name="Freeform 1781">
              <a:extLst>
                <a:ext uri="{FF2B5EF4-FFF2-40B4-BE49-F238E27FC236}"/>
              </a:extLst>
            </p:cNvPr>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a:extLst/>
          </p:spPr>
          <p:txBody>
            <a:bodyPr/>
            <a:lstStyle/>
            <a:p>
              <a:pPr>
                <a:defRPr/>
              </a:pPr>
              <a:endParaRPr lang="ja-JP" altLang="en-US"/>
            </a:p>
          </p:txBody>
        </p:sp>
        <p:sp>
          <p:nvSpPr>
            <p:cNvPr id="1460" name="Freeform 1782">
              <a:extLst>
                <a:ext uri="{FF2B5EF4-FFF2-40B4-BE49-F238E27FC236}"/>
              </a:extLst>
            </p:cNvPr>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a:extLst/>
          </p:spPr>
          <p:txBody>
            <a:bodyPr/>
            <a:lstStyle/>
            <a:p>
              <a:pPr>
                <a:defRPr/>
              </a:pPr>
              <a:endParaRPr lang="ja-JP" altLang="en-US"/>
            </a:p>
          </p:txBody>
        </p:sp>
        <p:sp>
          <p:nvSpPr>
            <p:cNvPr id="1461" name="Line 1783">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62" name="Line 178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63" name="Freeform 1785">
              <a:extLst>
                <a:ext uri="{FF2B5EF4-FFF2-40B4-BE49-F238E27FC236}"/>
              </a:extLst>
            </p:cNvPr>
            <p:cNvSpPr>
              <a:spLocks/>
            </p:cNvSpPr>
            <p:nvPr/>
          </p:nvSpPr>
          <p:spPr bwMode="auto">
            <a:xfrm>
              <a:off x="1000125" y="1057275"/>
              <a:ext cx="0" cy="0"/>
            </a:xfrm>
            <a:custGeom>
              <a:avLst/>
              <a:gdLst>
                <a:gd name="T0" fmla="*/ 0 w 6"/>
                <a:gd name="T1" fmla="*/ 4 h 4"/>
                <a:gd name="T2" fmla="*/ 4 w 6"/>
                <a:gd name="T3" fmla="*/ 2 h 4"/>
                <a:gd name="T4" fmla="*/ 6 w 6"/>
                <a:gd name="T5" fmla="*/ 0 h 4"/>
              </a:gdLst>
              <a:ahLst/>
              <a:cxnLst>
                <a:cxn ang="0">
                  <a:pos x="T0" y="T1"/>
                </a:cxn>
                <a:cxn ang="0">
                  <a:pos x="T2" y="T3"/>
                </a:cxn>
                <a:cxn ang="0">
                  <a:pos x="T4" y="T5"/>
                </a:cxn>
              </a:cxnLst>
              <a:rect l="0" t="0" r="r" b="b"/>
              <a:pathLst>
                <a:path w="6" h="4">
                  <a:moveTo>
                    <a:pt x="0" y="4"/>
                  </a:moveTo>
                  <a:lnTo>
                    <a:pt x="4" y="2"/>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64" name="Freeform 1786">
              <a:extLst>
                <a:ext uri="{FF2B5EF4-FFF2-40B4-BE49-F238E27FC236}"/>
              </a:extLst>
            </p:cNvPr>
            <p:cNvSpPr>
              <a:spLocks/>
            </p:cNvSpPr>
            <p:nvPr/>
          </p:nvSpPr>
          <p:spPr bwMode="auto">
            <a:xfrm>
              <a:off x="1000125" y="1057275"/>
              <a:ext cx="0" cy="0"/>
            </a:xfrm>
            <a:custGeom>
              <a:avLst/>
              <a:gdLst>
                <a:gd name="T0" fmla="*/ 16 w 16"/>
                <a:gd name="T1" fmla="*/ 10 h 10"/>
                <a:gd name="T2" fmla="*/ 13 w 16"/>
                <a:gd name="T3" fmla="*/ 6 h 10"/>
                <a:gd name="T4" fmla="*/ 9 w 16"/>
                <a:gd name="T5" fmla="*/ 3 h 10"/>
                <a:gd name="T6" fmla="*/ 5 w 16"/>
                <a:gd name="T7" fmla="*/ 1 h 10"/>
                <a:gd name="T8" fmla="*/ 0 w 16"/>
                <a:gd name="T9" fmla="*/ 0 h 10"/>
              </a:gdLst>
              <a:ahLst/>
              <a:cxnLst>
                <a:cxn ang="0">
                  <a:pos x="T0" y="T1"/>
                </a:cxn>
                <a:cxn ang="0">
                  <a:pos x="T2" y="T3"/>
                </a:cxn>
                <a:cxn ang="0">
                  <a:pos x="T4" y="T5"/>
                </a:cxn>
                <a:cxn ang="0">
                  <a:pos x="T6" y="T7"/>
                </a:cxn>
                <a:cxn ang="0">
                  <a:pos x="T8" y="T9"/>
                </a:cxn>
              </a:cxnLst>
              <a:rect l="0" t="0" r="r" b="b"/>
              <a:pathLst>
                <a:path w="16" h="10">
                  <a:moveTo>
                    <a:pt x="16" y="10"/>
                  </a:moveTo>
                  <a:lnTo>
                    <a:pt x="13" y="6"/>
                  </a:lnTo>
                  <a:lnTo>
                    <a:pt x="9" y="3"/>
                  </a:ln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65" name="Freeform 1787">
              <a:extLst>
                <a:ext uri="{FF2B5EF4-FFF2-40B4-BE49-F238E27FC236}"/>
              </a:extLst>
            </p:cNvPr>
            <p:cNvSpPr>
              <a:spLocks/>
            </p:cNvSpPr>
            <p:nvPr/>
          </p:nvSpPr>
          <p:spPr bwMode="auto">
            <a:xfrm>
              <a:off x="1000125" y="1057275"/>
              <a:ext cx="0" cy="0"/>
            </a:xfrm>
            <a:custGeom>
              <a:avLst/>
              <a:gdLst>
                <a:gd name="T0" fmla="*/ 18 w 18"/>
                <a:gd name="T1" fmla="*/ 1 h 1"/>
                <a:gd name="T2" fmla="*/ 9 w 18"/>
                <a:gd name="T3" fmla="*/ 0 h 1"/>
                <a:gd name="T4" fmla="*/ 0 w 18"/>
                <a:gd name="T5" fmla="*/ 1 h 1"/>
              </a:gdLst>
              <a:ahLst/>
              <a:cxnLst>
                <a:cxn ang="0">
                  <a:pos x="T0" y="T1"/>
                </a:cxn>
                <a:cxn ang="0">
                  <a:pos x="T2" y="T3"/>
                </a:cxn>
                <a:cxn ang="0">
                  <a:pos x="T4" y="T5"/>
                </a:cxn>
              </a:cxnLst>
              <a:rect l="0" t="0" r="r" b="b"/>
              <a:pathLst>
                <a:path w="18" h="1">
                  <a:moveTo>
                    <a:pt x="18" y="1"/>
                  </a:moveTo>
                  <a:lnTo>
                    <a:pt x="9"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66" name="Freeform 1788">
              <a:extLst>
                <a:ext uri="{FF2B5EF4-FFF2-40B4-BE49-F238E27FC236}"/>
              </a:extLst>
            </p:cNvPr>
            <p:cNvSpPr>
              <a:spLocks/>
            </p:cNvSpPr>
            <p:nvPr/>
          </p:nvSpPr>
          <p:spPr bwMode="auto">
            <a:xfrm>
              <a:off x="1000125" y="1057275"/>
              <a:ext cx="0" cy="0"/>
            </a:xfrm>
            <a:custGeom>
              <a:avLst/>
              <a:gdLst>
                <a:gd name="T0" fmla="*/ 0 w 3"/>
                <a:gd name="T1" fmla="*/ 0 h 4"/>
                <a:gd name="T2" fmla="*/ 0 w 3"/>
                <a:gd name="T3" fmla="*/ 2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0" y="0"/>
                  </a:moveTo>
                  <a:lnTo>
                    <a:pt x="0" y="2"/>
                  </a:lnTo>
                  <a:lnTo>
                    <a:pt x="1" y="4"/>
                  </a:lnTo>
                  <a:lnTo>
                    <a:pt x="3"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67" name="Line 1789">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68" name="Line 1790">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69" name="Line 179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70" name="Freeform 1792">
              <a:extLst>
                <a:ext uri="{FF2B5EF4-FFF2-40B4-BE49-F238E27FC236}"/>
              </a:extLst>
            </p:cNvPr>
            <p:cNvSpPr>
              <a:spLocks/>
            </p:cNvSpPr>
            <p:nvPr/>
          </p:nvSpPr>
          <p:spPr bwMode="auto">
            <a:xfrm>
              <a:off x="1000125" y="1057275"/>
              <a:ext cx="0" cy="0"/>
            </a:xfrm>
            <a:custGeom>
              <a:avLst/>
              <a:gdLst>
                <a:gd name="T0" fmla="*/ 7 w 7"/>
                <a:gd name="T1" fmla="*/ 0 h 8"/>
                <a:gd name="T2" fmla="*/ 3 w 7"/>
                <a:gd name="T3" fmla="*/ 3 h 8"/>
                <a:gd name="T4" fmla="*/ 0 w 7"/>
                <a:gd name="T5" fmla="*/ 8 h 8"/>
              </a:gdLst>
              <a:ahLst/>
              <a:cxnLst>
                <a:cxn ang="0">
                  <a:pos x="T0" y="T1"/>
                </a:cxn>
                <a:cxn ang="0">
                  <a:pos x="T2" y="T3"/>
                </a:cxn>
                <a:cxn ang="0">
                  <a:pos x="T4" y="T5"/>
                </a:cxn>
              </a:cxnLst>
              <a:rect l="0" t="0" r="r" b="b"/>
              <a:pathLst>
                <a:path w="7" h="8">
                  <a:moveTo>
                    <a:pt x="7" y="0"/>
                  </a:moveTo>
                  <a:lnTo>
                    <a:pt x="3" y="3"/>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71" name="Line 179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72" name="Line 1794">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73" name="Line 1795">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74" name="Line 1796">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75" name="Line 179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76" name="Line 1798">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77" name="Line 179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78" name="Line 1800">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79" name="Line 1801">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80" name="Line 1802">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81" name="Line 1803">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82" name="Freeform 1804">
              <a:extLst>
                <a:ext uri="{FF2B5EF4-FFF2-40B4-BE49-F238E27FC236}"/>
              </a:extLst>
            </p:cNvPr>
            <p:cNvSpPr>
              <a:spLocks/>
            </p:cNvSpPr>
            <p:nvPr/>
          </p:nvSpPr>
          <p:spPr bwMode="auto">
            <a:xfrm>
              <a:off x="1000125" y="1057275"/>
              <a:ext cx="0" cy="0"/>
            </a:xfrm>
            <a:custGeom>
              <a:avLst/>
              <a:gdLst>
                <a:gd name="T0" fmla="*/ 15 w 15"/>
                <a:gd name="T1" fmla="*/ 22 h 22"/>
                <a:gd name="T2" fmla="*/ 8 w 15"/>
                <a:gd name="T3" fmla="*/ 11 h 22"/>
                <a:gd name="T4" fmla="*/ 0 w 15"/>
                <a:gd name="T5" fmla="*/ 0 h 22"/>
              </a:gdLst>
              <a:ahLst/>
              <a:cxnLst>
                <a:cxn ang="0">
                  <a:pos x="T0" y="T1"/>
                </a:cxn>
                <a:cxn ang="0">
                  <a:pos x="T2" y="T3"/>
                </a:cxn>
                <a:cxn ang="0">
                  <a:pos x="T4" y="T5"/>
                </a:cxn>
              </a:cxnLst>
              <a:rect l="0" t="0" r="r" b="b"/>
              <a:pathLst>
                <a:path w="15" h="22">
                  <a:moveTo>
                    <a:pt x="15" y="22"/>
                  </a:moveTo>
                  <a:lnTo>
                    <a:pt x="8"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83" name="Freeform 1805">
              <a:extLst>
                <a:ext uri="{FF2B5EF4-FFF2-40B4-BE49-F238E27FC236}"/>
              </a:extLst>
            </p:cNvPr>
            <p:cNvSpPr>
              <a:spLocks/>
            </p:cNvSpPr>
            <p:nvPr/>
          </p:nvSpPr>
          <p:spPr bwMode="auto">
            <a:xfrm>
              <a:off x="1000125" y="1057275"/>
              <a:ext cx="0" cy="0"/>
            </a:xfrm>
            <a:custGeom>
              <a:avLst/>
              <a:gdLst>
                <a:gd name="T0" fmla="*/ 0 w 2"/>
                <a:gd name="T1" fmla="*/ 1 h 2"/>
                <a:gd name="T2" fmla="*/ 1 w 2"/>
                <a:gd name="T3" fmla="*/ 2 h 2"/>
                <a:gd name="T4" fmla="*/ 2 w 2"/>
                <a:gd name="T5" fmla="*/ 1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0" y="1"/>
                  </a:moveTo>
                  <a:lnTo>
                    <a:pt x="1" y="2"/>
                  </a:lnTo>
                  <a:lnTo>
                    <a:pt x="2" y="1"/>
                  </a:lnTo>
                  <a:lnTo>
                    <a:pt x="2"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84" name="Line 1806">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85" name="Line 180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86" name="Line 1808">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87" name="Freeform 1809">
              <a:extLst>
                <a:ext uri="{FF2B5EF4-FFF2-40B4-BE49-F238E27FC236}"/>
              </a:extLst>
            </p:cNvPr>
            <p:cNvSpPr>
              <a:spLocks/>
            </p:cNvSpPr>
            <p:nvPr/>
          </p:nvSpPr>
          <p:spPr bwMode="auto">
            <a:xfrm>
              <a:off x="1000125" y="1057275"/>
              <a:ext cx="0" cy="0"/>
            </a:xfrm>
            <a:custGeom>
              <a:avLst/>
              <a:gdLst>
                <a:gd name="T0" fmla="*/ 0 w 3"/>
                <a:gd name="T1" fmla="*/ 1 h 1"/>
                <a:gd name="T2" fmla="*/ 2 w 3"/>
                <a:gd name="T3" fmla="*/ 1 h 1"/>
                <a:gd name="T4" fmla="*/ 2 w 3"/>
                <a:gd name="T5" fmla="*/ 0 h 1"/>
                <a:gd name="T6" fmla="*/ 3 w 3"/>
                <a:gd name="T7" fmla="*/ 0 h 1"/>
              </a:gdLst>
              <a:ahLst/>
              <a:cxnLst>
                <a:cxn ang="0">
                  <a:pos x="T0" y="T1"/>
                </a:cxn>
                <a:cxn ang="0">
                  <a:pos x="T2" y="T3"/>
                </a:cxn>
                <a:cxn ang="0">
                  <a:pos x="T4" y="T5"/>
                </a:cxn>
                <a:cxn ang="0">
                  <a:pos x="T6" y="T7"/>
                </a:cxn>
              </a:cxnLst>
              <a:rect l="0" t="0" r="r" b="b"/>
              <a:pathLst>
                <a:path w="3" h="1">
                  <a:moveTo>
                    <a:pt x="0" y="1"/>
                  </a:moveTo>
                  <a:lnTo>
                    <a:pt x="2" y="1"/>
                  </a:lnTo>
                  <a:lnTo>
                    <a:pt x="2" y="0"/>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88" name="Line 1810">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89" name="Line 181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90" name="Line 181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91" name="Line 181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92" name="Line 181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93" name="Line 181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94" name="Line 1816">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95" name="Freeform 1817">
              <a:extLst>
                <a:ext uri="{FF2B5EF4-FFF2-40B4-BE49-F238E27FC236}"/>
              </a:extLst>
            </p:cNvPr>
            <p:cNvSpPr>
              <a:spLocks/>
            </p:cNvSpPr>
            <p:nvPr/>
          </p:nvSpPr>
          <p:spPr bwMode="auto">
            <a:xfrm>
              <a:off x="1000125" y="1057275"/>
              <a:ext cx="0" cy="0"/>
            </a:xfrm>
            <a:custGeom>
              <a:avLst/>
              <a:gdLst>
                <a:gd name="T0" fmla="*/ 2 w 2"/>
                <a:gd name="T1" fmla="*/ 0 h 1"/>
                <a:gd name="T2" fmla="*/ 1 w 2"/>
                <a:gd name="T3" fmla="*/ 0 h 1"/>
                <a:gd name="T4" fmla="*/ 0 w 2"/>
                <a:gd name="T5" fmla="*/ 1 h 1"/>
              </a:gdLst>
              <a:ahLst/>
              <a:cxnLst>
                <a:cxn ang="0">
                  <a:pos x="T0" y="T1"/>
                </a:cxn>
                <a:cxn ang="0">
                  <a:pos x="T2" y="T3"/>
                </a:cxn>
                <a:cxn ang="0">
                  <a:pos x="T4" y="T5"/>
                </a:cxn>
              </a:cxnLst>
              <a:rect l="0" t="0" r="r" b="b"/>
              <a:pathLst>
                <a:path w="2" h="1">
                  <a:moveTo>
                    <a:pt x="2" y="0"/>
                  </a:move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96" name="Line 1818">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497" name="Freeform 1819">
              <a:extLst>
                <a:ext uri="{FF2B5EF4-FFF2-40B4-BE49-F238E27FC236}"/>
              </a:extLst>
            </p:cNvPr>
            <p:cNvSpPr>
              <a:spLocks/>
            </p:cNvSpPr>
            <p:nvPr/>
          </p:nvSpPr>
          <p:spPr bwMode="auto">
            <a:xfrm>
              <a:off x="1000125" y="1057275"/>
              <a:ext cx="0" cy="0"/>
            </a:xfrm>
            <a:custGeom>
              <a:avLst/>
              <a:gdLst>
                <a:gd name="T0" fmla="*/ 2 w 2"/>
                <a:gd name="T1" fmla="*/ 3 h 3"/>
                <a:gd name="T2" fmla="*/ 1 w 2"/>
                <a:gd name="T3" fmla="*/ 1 h 3"/>
                <a:gd name="T4" fmla="*/ 0 w 2"/>
                <a:gd name="T5" fmla="*/ 0 h 3"/>
              </a:gdLst>
              <a:ahLst/>
              <a:cxnLst>
                <a:cxn ang="0">
                  <a:pos x="T0" y="T1"/>
                </a:cxn>
                <a:cxn ang="0">
                  <a:pos x="T2" y="T3"/>
                </a:cxn>
                <a:cxn ang="0">
                  <a:pos x="T4" y="T5"/>
                </a:cxn>
              </a:cxnLst>
              <a:rect l="0" t="0" r="r" b="b"/>
              <a:pathLst>
                <a:path w="2" h="3">
                  <a:moveTo>
                    <a:pt x="2" y="3"/>
                  </a:moveTo>
                  <a:lnTo>
                    <a:pt x="1"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98" name="Freeform 1820">
              <a:extLst>
                <a:ext uri="{FF2B5EF4-FFF2-40B4-BE49-F238E27FC236}"/>
              </a:extLst>
            </p:cNvPr>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499" name="Line 182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00" name="Line 182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01" name="Freeform 1823">
              <a:extLst>
                <a:ext uri="{FF2B5EF4-FFF2-40B4-BE49-F238E27FC236}"/>
              </a:extLst>
            </p:cNvPr>
            <p:cNvSpPr>
              <a:spLocks/>
            </p:cNvSpPr>
            <p:nvPr/>
          </p:nvSpPr>
          <p:spPr bwMode="auto">
            <a:xfrm>
              <a:off x="1000125" y="1057275"/>
              <a:ext cx="0" cy="0"/>
            </a:xfrm>
            <a:custGeom>
              <a:avLst/>
              <a:gdLst>
                <a:gd name="T0" fmla="*/ 0 w 1"/>
                <a:gd name="T1" fmla="*/ 0 h 2"/>
                <a:gd name="T2" fmla="*/ 0 w 1"/>
                <a:gd name="T3" fmla="*/ 1 h 2"/>
                <a:gd name="T4" fmla="*/ 1 w 1"/>
                <a:gd name="T5" fmla="*/ 2 h 2"/>
              </a:gdLst>
              <a:ahLst/>
              <a:cxnLst>
                <a:cxn ang="0">
                  <a:pos x="T0" y="T1"/>
                </a:cxn>
                <a:cxn ang="0">
                  <a:pos x="T2" y="T3"/>
                </a:cxn>
                <a:cxn ang="0">
                  <a:pos x="T4" y="T5"/>
                </a:cxn>
              </a:cxnLst>
              <a:rect l="0" t="0" r="r" b="b"/>
              <a:pathLst>
                <a:path w="1" h="2">
                  <a:moveTo>
                    <a:pt x="0" y="0"/>
                  </a:move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02" name="Line 182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03" name="Line 182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04" name="Line 1826">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05" name="Freeform 1827">
              <a:extLst>
                <a:ext uri="{FF2B5EF4-FFF2-40B4-BE49-F238E27FC236}"/>
              </a:extLst>
            </p:cNvPr>
            <p:cNvSpPr>
              <a:spLocks/>
            </p:cNvSpPr>
            <p:nvPr/>
          </p:nvSpPr>
          <p:spPr bwMode="auto">
            <a:xfrm>
              <a:off x="1000125" y="1057275"/>
              <a:ext cx="0" cy="0"/>
            </a:xfrm>
            <a:custGeom>
              <a:avLst/>
              <a:gdLst>
                <a:gd name="T0" fmla="*/ 0 w 2"/>
                <a:gd name="T1" fmla="*/ 1 w 2"/>
                <a:gd name="T2" fmla="*/ 2 w 2"/>
              </a:gdLst>
              <a:ahLst/>
              <a:cxnLst>
                <a:cxn ang="0">
                  <a:pos x="T0" y="0"/>
                </a:cxn>
                <a:cxn ang="0">
                  <a:pos x="T1" y="0"/>
                </a:cxn>
                <a:cxn ang="0">
                  <a:pos x="T2" y="0"/>
                </a:cxn>
              </a:cxnLst>
              <a:rect l="0" t="0" r="r" b="b"/>
              <a:pathLst>
                <a:path w="2">
                  <a:moveTo>
                    <a:pt x="0" y="0"/>
                  </a:moveTo>
                  <a:lnTo>
                    <a:pt x="1"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06" name="Freeform 1828">
              <a:extLst>
                <a:ext uri="{FF2B5EF4-FFF2-40B4-BE49-F238E27FC236}"/>
              </a:extLst>
            </p:cNvPr>
            <p:cNvSpPr>
              <a:spLocks/>
            </p:cNvSpPr>
            <p:nvPr/>
          </p:nvSpPr>
          <p:spPr bwMode="auto">
            <a:xfrm>
              <a:off x="1000125" y="1057275"/>
              <a:ext cx="0" cy="0"/>
            </a:xfrm>
            <a:custGeom>
              <a:avLst/>
              <a:gdLst>
                <a:gd name="T0" fmla="*/ 1 w 1"/>
                <a:gd name="T1" fmla="*/ 3 h 3"/>
                <a:gd name="T2" fmla="*/ 1 w 1"/>
                <a:gd name="T3" fmla="*/ 2 h 3"/>
                <a:gd name="T4" fmla="*/ 0 w 1"/>
                <a:gd name="T5" fmla="*/ 0 h 3"/>
              </a:gdLst>
              <a:ahLst/>
              <a:cxnLst>
                <a:cxn ang="0">
                  <a:pos x="T0" y="T1"/>
                </a:cxn>
                <a:cxn ang="0">
                  <a:pos x="T2" y="T3"/>
                </a:cxn>
                <a:cxn ang="0">
                  <a:pos x="T4" y="T5"/>
                </a:cxn>
              </a:cxnLst>
              <a:rect l="0" t="0" r="r" b="b"/>
              <a:pathLst>
                <a:path w="1" h="3">
                  <a:moveTo>
                    <a:pt x="1" y="3"/>
                  </a:moveTo>
                  <a:lnTo>
                    <a:pt x="1"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07" name="Freeform 1829">
              <a:extLst>
                <a:ext uri="{FF2B5EF4-FFF2-40B4-BE49-F238E27FC236}"/>
              </a:extLst>
            </p:cNvPr>
            <p:cNvSpPr>
              <a:spLocks/>
            </p:cNvSpPr>
            <p:nvPr/>
          </p:nvSpPr>
          <p:spPr bwMode="auto">
            <a:xfrm>
              <a:off x="1000125" y="1057275"/>
              <a:ext cx="0" cy="0"/>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08" name="Line 1830">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09" name="Freeform 1831">
              <a:extLst>
                <a:ext uri="{FF2B5EF4-FFF2-40B4-BE49-F238E27FC236}"/>
              </a:extLst>
            </p:cNvPr>
            <p:cNvSpPr>
              <a:spLocks/>
            </p:cNvSpPr>
            <p:nvPr/>
          </p:nvSpPr>
          <p:spPr bwMode="auto">
            <a:xfrm>
              <a:off x="1000125" y="1057275"/>
              <a:ext cx="0" cy="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10" name="Line 183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11" name="Freeform 1833">
              <a:extLst>
                <a:ext uri="{FF2B5EF4-FFF2-40B4-BE49-F238E27FC236}"/>
              </a:extLst>
            </p:cNvPr>
            <p:cNvSpPr>
              <a:spLocks/>
            </p:cNvSpPr>
            <p:nvPr/>
          </p:nvSpPr>
          <p:spPr bwMode="auto">
            <a:xfrm>
              <a:off x="1000125" y="1057275"/>
              <a:ext cx="0" cy="0"/>
            </a:xfrm>
            <a:custGeom>
              <a:avLst/>
              <a:gdLst>
                <a:gd name="T0" fmla="*/ 1 h 1"/>
                <a:gd name="T1" fmla="*/ 1 h 1"/>
                <a:gd name="T2" fmla="*/ 0 h 1"/>
                <a:gd name="T3" fmla="*/ 0 h 1"/>
              </a:gdLst>
              <a:ahLst/>
              <a:cxnLst>
                <a:cxn ang="0">
                  <a:pos x="0" y="T0"/>
                </a:cxn>
                <a:cxn ang="0">
                  <a:pos x="0" y="T1"/>
                </a:cxn>
                <a:cxn ang="0">
                  <a:pos x="0" y="T2"/>
                </a:cxn>
                <a:cxn ang="0">
                  <a:pos x="0" y="T3"/>
                </a:cxn>
              </a:cxnLst>
              <a:rect l="0" t="0" r="r" b="b"/>
              <a:pathLst>
                <a:path h="1">
                  <a:moveTo>
                    <a:pt x="0" y="1"/>
                  </a:moveTo>
                  <a:lnTo>
                    <a:pt x="0" y="1"/>
                  </a:lnTo>
                  <a:lnTo>
                    <a:pt x="0"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12" name="Freeform 1834">
              <a:extLst>
                <a:ext uri="{FF2B5EF4-FFF2-40B4-BE49-F238E27FC236}"/>
              </a:extLst>
            </p:cNvPr>
            <p:cNvSpPr>
              <a:spLocks/>
            </p:cNvSpPr>
            <p:nvPr/>
          </p:nvSpPr>
          <p:spPr bwMode="auto">
            <a:xfrm>
              <a:off x="1000125" y="1057275"/>
              <a:ext cx="0" cy="0"/>
            </a:xfrm>
            <a:custGeom>
              <a:avLst/>
              <a:gdLst>
                <a:gd name="T0" fmla="*/ 0 w 1"/>
                <a:gd name="T1" fmla="*/ 0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0" y="0"/>
                  </a:moveTo>
                  <a:lnTo>
                    <a:pt x="0" y="0"/>
                  </a:lnTo>
                  <a:lnTo>
                    <a:pt x="1"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13" name="Line 1835">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14" name="Line 1836">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15" name="Freeform 1837">
              <a:extLst>
                <a:ext uri="{FF2B5EF4-FFF2-40B4-BE49-F238E27FC236}"/>
              </a:extLst>
            </p:cNvPr>
            <p:cNvSpPr>
              <a:spLocks/>
            </p:cNvSpPr>
            <p:nvPr/>
          </p:nvSpPr>
          <p:spPr bwMode="auto">
            <a:xfrm>
              <a:off x="1000125" y="1057275"/>
              <a:ext cx="0" cy="0"/>
            </a:xfrm>
            <a:custGeom>
              <a:avLst/>
              <a:gdLst>
                <a:gd name="T0" fmla="*/ 66 w 66"/>
                <a:gd name="T1" fmla="*/ 0 h 5"/>
                <a:gd name="T2" fmla="*/ 33 w 66"/>
                <a:gd name="T3" fmla="*/ 2 h 5"/>
                <a:gd name="T4" fmla="*/ 0 w 66"/>
                <a:gd name="T5" fmla="*/ 5 h 5"/>
              </a:gdLst>
              <a:ahLst/>
              <a:cxnLst>
                <a:cxn ang="0">
                  <a:pos x="T0" y="T1"/>
                </a:cxn>
                <a:cxn ang="0">
                  <a:pos x="T2" y="T3"/>
                </a:cxn>
                <a:cxn ang="0">
                  <a:pos x="T4" y="T5"/>
                </a:cxn>
              </a:cxnLst>
              <a:rect l="0" t="0" r="r" b="b"/>
              <a:pathLst>
                <a:path w="66" h="5">
                  <a:moveTo>
                    <a:pt x="66" y="0"/>
                  </a:moveTo>
                  <a:lnTo>
                    <a:pt x="33" y="2"/>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16" name="Line 1838">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17" name="Line 183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18" name="Line 1840">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19" name="Freeform 1841">
              <a:extLst>
                <a:ext uri="{FF2B5EF4-FFF2-40B4-BE49-F238E27FC236}"/>
              </a:extLst>
            </p:cNvPr>
            <p:cNvSpPr>
              <a:spLocks/>
            </p:cNvSpPr>
            <p:nvPr/>
          </p:nvSpPr>
          <p:spPr bwMode="auto">
            <a:xfrm>
              <a:off x="1000125" y="1057275"/>
              <a:ext cx="0" cy="0"/>
            </a:xfrm>
            <a:custGeom>
              <a:avLst/>
              <a:gdLst>
                <a:gd name="T0" fmla="*/ 1 w 1"/>
                <a:gd name="T1" fmla="*/ 0 h 3"/>
                <a:gd name="T2" fmla="*/ 0 w 1"/>
                <a:gd name="T3" fmla="*/ 1 h 3"/>
                <a:gd name="T4" fmla="*/ 0 w 1"/>
                <a:gd name="T5" fmla="*/ 3 h 3"/>
              </a:gdLst>
              <a:ahLst/>
              <a:cxnLst>
                <a:cxn ang="0">
                  <a:pos x="T0" y="T1"/>
                </a:cxn>
                <a:cxn ang="0">
                  <a:pos x="T2" y="T3"/>
                </a:cxn>
                <a:cxn ang="0">
                  <a:pos x="T4" y="T5"/>
                </a:cxn>
              </a:cxnLst>
              <a:rect l="0" t="0" r="r" b="b"/>
              <a:pathLst>
                <a:path w="1" h="3">
                  <a:moveTo>
                    <a:pt x="1"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20" name="Freeform 1842">
              <a:extLst>
                <a:ext uri="{FF2B5EF4-FFF2-40B4-BE49-F238E27FC236}"/>
              </a:extLst>
            </p:cNvPr>
            <p:cNvSpPr>
              <a:spLocks/>
            </p:cNvSpPr>
            <p:nvPr/>
          </p:nvSpPr>
          <p:spPr bwMode="auto">
            <a:xfrm>
              <a:off x="1000125" y="1057275"/>
              <a:ext cx="0" cy="0"/>
            </a:xfrm>
            <a:custGeom>
              <a:avLst/>
              <a:gdLst>
                <a:gd name="T0" fmla="*/ 8 w 8"/>
                <a:gd name="T1" fmla="*/ 9 h 9"/>
                <a:gd name="T2" fmla="*/ 4 w 8"/>
                <a:gd name="T3" fmla="*/ 4 h 9"/>
                <a:gd name="T4" fmla="*/ 0 w 8"/>
                <a:gd name="T5" fmla="*/ 0 h 9"/>
              </a:gdLst>
              <a:ahLst/>
              <a:cxnLst>
                <a:cxn ang="0">
                  <a:pos x="T0" y="T1"/>
                </a:cxn>
                <a:cxn ang="0">
                  <a:pos x="T2" y="T3"/>
                </a:cxn>
                <a:cxn ang="0">
                  <a:pos x="T4" y="T5"/>
                </a:cxn>
              </a:cxnLst>
              <a:rect l="0" t="0" r="r" b="b"/>
              <a:pathLst>
                <a:path w="8" h="9">
                  <a:moveTo>
                    <a:pt x="8" y="9"/>
                  </a:moveTo>
                  <a:lnTo>
                    <a:pt x="4" y="4"/>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21" name="Freeform 1843">
              <a:extLst>
                <a:ext uri="{FF2B5EF4-FFF2-40B4-BE49-F238E27FC236}"/>
              </a:extLst>
            </p:cNvPr>
            <p:cNvSpPr>
              <a:spLocks/>
            </p:cNvSpPr>
            <p:nvPr/>
          </p:nvSpPr>
          <p:spPr bwMode="auto">
            <a:xfrm>
              <a:off x="1000125" y="1057275"/>
              <a:ext cx="0" cy="0"/>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Lst>
              <a:ahLst/>
              <a:cxnLst>
                <a:cxn ang="0">
                  <a:pos x="T0" y="T1"/>
                </a:cxn>
                <a:cxn ang="0">
                  <a:pos x="T2" y="T3"/>
                </a:cxn>
                <a:cxn ang="0">
                  <a:pos x="T4" y="T5"/>
                </a:cxn>
                <a:cxn ang="0">
                  <a:pos x="T6" y="T7"/>
                </a:cxn>
                <a:cxn ang="0">
                  <a:pos x="T8" y="T9"/>
                </a:cxn>
                <a:cxn ang="0">
                  <a:pos x="T10" y="T11"/>
                </a:cxn>
              </a:cxnLst>
              <a:rect l="0" t="0" r="r" b="b"/>
              <a:pathLst>
                <a:path w="33" h="5">
                  <a:moveTo>
                    <a:pt x="33" y="5"/>
                  </a:moveTo>
                  <a:lnTo>
                    <a:pt x="27" y="2"/>
                  </a:lnTo>
                  <a:lnTo>
                    <a:pt x="20" y="0"/>
                  </a:lnTo>
                  <a:lnTo>
                    <a:pt x="13" y="0"/>
                  </a:lnTo>
                  <a:lnTo>
                    <a:pt x="7"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22" name="Freeform 1844">
              <a:extLst>
                <a:ext uri="{FF2B5EF4-FFF2-40B4-BE49-F238E27FC236}"/>
              </a:extLst>
            </p:cNvPr>
            <p:cNvSpPr>
              <a:spLocks/>
            </p:cNvSpPr>
            <p:nvPr/>
          </p:nvSpPr>
          <p:spPr bwMode="auto">
            <a:xfrm>
              <a:off x="1000125" y="1057275"/>
              <a:ext cx="0" cy="0"/>
            </a:xfrm>
            <a:custGeom>
              <a:avLst/>
              <a:gdLst>
                <a:gd name="T0" fmla="*/ 1 w 2"/>
                <a:gd name="T1" fmla="*/ 0 h 15"/>
                <a:gd name="T2" fmla="*/ 0 w 2"/>
                <a:gd name="T3" fmla="*/ 8 h 15"/>
                <a:gd name="T4" fmla="*/ 2 w 2"/>
                <a:gd name="T5" fmla="*/ 15 h 15"/>
              </a:gdLst>
              <a:ahLst/>
              <a:cxnLst>
                <a:cxn ang="0">
                  <a:pos x="T0" y="T1"/>
                </a:cxn>
                <a:cxn ang="0">
                  <a:pos x="T2" y="T3"/>
                </a:cxn>
                <a:cxn ang="0">
                  <a:pos x="T4" y="T5"/>
                </a:cxn>
              </a:cxnLst>
              <a:rect l="0" t="0" r="r" b="b"/>
              <a:pathLst>
                <a:path w="2" h="15">
                  <a:moveTo>
                    <a:pt x="1" y="0"/>
                  </a:moveTo>
                  <a:lnTo>
                    <a:pt x="0" y="8"/>
                  </a:lnTo>
                  <a:lnTo>
                    <a:pt x="2" y="1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23" name="Line 184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24" name="Line 1846">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25" name="Line 184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26" name="Line 1848">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27" name="Freeform 1849">
              <a:extLst>
                <a:ext uri="{FF2B5EF4-FFF2-40B4-BE49-F238E27FC236}"/>
              </a:extLst>
            </p:cNvPr>
            <p:cNvSpPr>
              <a:spLocks/>
            </p:cNvSpPr>
            <p:nvPr/>
          </p:nvSpPr>
          <p:spPr bwMode="auto">
            <a:xfrm>
              <a:off x="1000125" y="1057275"/>
              <a:ext cx="0" cy="0"/>
            </a:xfrm>
            <a:custGeom>
              <a:avLst/>
              <a:gdLst>
                <a:gd name="T0" fmla="*/ 2 w 2"/>
                <a:gd name="T1" fmla="*/ 0 h 1"/>
                <a:gd name="T2" fmla="*/ 1 w 2"/>
                <a:gd name="T3" fmla="*/ 0 h 1"/>
                <a:gd name="T4" fmla="*/ 0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2" y="0"/>
                  </a:moveTo>
                  <a:lnTo>
                    <a:pt x="1" y="0"/>
                  </a:lnTo>
                  <a:lnTo>
                    <a:pt x="0" y="0"/>
                  </a:lnTo>
                  <a:lnTo>
                    <a:pt x="0"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28" name="Line 1850">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29" name="Line 1851">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30" name="Line 1852">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31" name="Freeform 1853">
              <a:extLst>
                <a:ext uri="{FF2B5EF4-FFF2-40B4-BE49-F238E27FC236}"/>
              </a:extLst>
            </p:cNvPr>
            <p:cNvSpPr>
              <a:spLocks/>
            </p:cNvSpPr>
            <p:nvPr/>
          </p:nvSpPr>
          <p:spPr bwMode="auto">
            <a:xfrm>
              <a:off x="1000125" y="1057275"/>
              <a:ext cx="0" cy="0"/>
            </a:xfrm>
            <a:custGeom>
              <a:avLst/>
              <a:gdLst>
                <a:gd name="T0" fmla="*/ 0 w 4"/>
                <a:gd name="T1" fmla="*/ 2 h 2"/>
                <a:gd name="T2" fmla="*/ 2 w 4"/>
                <a:gd name="T3" fmla="*/ 2 h 2"/>
                <a:gd name="T4" fmla="*/ 4 w 4"/>
                <a:gd name="T5" fmla="*/ 0 h 2"/>
              </a:gdLst>
              <a:ahLst/>
              <a:cxnLst>
                <a:cxn ang="0">
                  <a:pos x="T0" y="T1"/>
                </a:cxn>
                <a:cxn ang="0">
                  <a:pos x="T2" y="T3"/>
                </a:cxn>
                <a:cxn ang="0">
                  <a:pos x="T4" y="T5"/>
                </a:cxn>
              </a:cxnLst>
              <a:rect l="0" t="0" r="r" b="b"/>
              <a:pathLst>
                <a:path w="4" h="2">
                  <a:moveTo>
                    <a:pt x="0" y="2"/>
                  </a:moveTo>
                  <a:lnTo>
                    <a:pt x="2" y="2"/>
                  </a:lnTo>
                  <a:lnTo>
                    <a:pt x="4"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32" name="Freeform 1854">
              <a:extLst>
                <a:ext uri="{FF2B5EF4-FFF2-40B4-BE49-F238E27FC236}"/>
              </a:extLst>
            </p:cNvPr>
            <p:cNvSpPr>
              <a:spLocks/>
            </p:cNvSpPr>
            <p:nvPr/>
          </p:nvSpPr>
          <p:spPr bwMode="auto">
            <a:xfrm>
              <a:off x="1000125" y="1057275"/>
              <a:ext cx="0" cy="0"/>
            </a:xfrm>
            <a:custGeom>
              <a:avLst/>
              <a:gdLst>
                <a:gd name="T0" fmla="*/ 3 w 3"/>
                <a:gd name="T1" fmla="*/ 0 h 3"/>
                <a:gd name="T2" fmla="*/ 1 w 3"/>
                <a:gd name="T3" fmla="*/ 1 h 3"/>
                <a:gd name="T4" fmla="*/ 0 w 3"/>
                <a:gd name="T5" fmla="*/ 3 h 3"/>
              </a:gdLst>
              <a:ahLst/>
              <a:cxnLst>
                <a:cxn ang="0">
                  <a:pos x="T0" y="T1"/>
                </a:cxn>
                <a:cxn ang="0">
                  <a:pos x="T2" y="T3"/>
                </a:cxn>
                <a:cxn ang="0">
                  <a:pos x="T4" y="T5"/>
                </a:cxn>
              </a:cxnLst>
              <a:rect l="0" t="0" r="r" b="b"/>
              <a:pathLst>
                <a:path w="3" h="3">
                  <a:moveTo>
                    <a:pt x="3" y="0"/>
                  </a:move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33" name="Freeform 1855">
              <a:extLst>
                <a:ext uri="{FF2B5EF4-FFF2-40B4-BE49-F238E27FC236}"/>
              </a:extLst>
            </p:cNvPr>
            <p:cNvSpPr>
              <a:spLocks/>
            </p:cNvSpPr>
            <p:nvPr/>
          </p:nvSpPr>
          <p:spPr bwMode="auto">
            <a:xfrm>
              <a:off x="1000125" y="1057275"/>
              <a:ext cx="0" cy="0"/>
            </a:xfrm>
            <a:custGeom>
              <a:avLst/>
              <a:gdLst>
                <a:gd name="T0" fmla="*/ 0 w 5"/>
                <a:gd name="T1" fmla="*/ 1 h 1"/>
                <a:gd name="T2" fmla="*/ 3 w 5"/>
                <a:gd name="T3" fmla="*/ 1 h 1"/>
                <a:gd name="T4" fmla="*/ 5 w 5"/>
                <a:gd name="T5" fmla="*/ 0 h 1"/>
              </a:gdLst>
              <a:ahLst/>
              <a:cxnLst>
                <a:cxn ang="0">
                  <a:pos x="T0" y="T1"/>
                </a:cxn>
                <a:cxn ang="0">
                  <a:pos x="T2" y="T3"/>
                </a:cxn>
                <a:cxn ang="0">
                  <a:pos x="T4" y="T5"/>
                </a:cxn>
              </a:cxnLst>
              <a:rect l="0" t="0" r="r" b="b"/>
              <a:pathLst>
                <a:path w="5" h="1">
                  <a:moveTo>
                    <a:pt x="0" y="1"/>
                  </a:moveTo>
                  <a:lnTo>
                    <a:pt x="3" y="1"/>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34" name="Line 1856">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35" name="Line 185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36" name="Freeform 1858">
              <a:extLst>
                <a:ext uri="{FF2B5EF4-FFF2-40B4-BE49-F238E27FC236}"/>
              </a:extLst>
            </p:cNvPr>
            <p:cNvSpPr>
              <a:spLocks/>
            </p:cNvSpPr>
            <p:nvPr/>
          </p:nvSpPr>
          <p:spPr bwMode="auto">
            <a:xfrm>
              <a:off x="1000125" y="1057275"/>
              <a:ext cx="0" cy="0"/>
            </a:xfrm>
            <a:custGeom>
              <a:avLst/>
              <a:gdLst>
                <a:gd name="T0" fmla="*/ 0 w 56"/>
                <a:gd name="T1" fmla="*/ 2 h 2"/>
                <a:gd name="T2" fmla="*/ 28 w 56"/>
                <a:gd name="T3" fmla="*/ 2 h 2"/>
                <a:gd name="T4" fmla="*/ 56 w 56"/>
                <a:gd name="T5" fmla="*/ 0 h 2"/>
              </a:gdLst>
              <a:ahLst/>
              <a:cxnLst>
                <a:cxn ang="0">
                  <a:pos x="T0" y="T1"/>
                </a:cxn>
                <a:cxn ang="0">
                  <a:pos x="T2" y="T3"/>
                </a:cxn>
                <a:cxn ang="0">
                  <a:pos x="T4" y="T5"/>
                </a:cxn>
              </a:cxnLst>
              <a:rect l="0" t="0" r="r" b="b"/>
              <a:pathLst>
                <a:path w="56" h="2">
                  <a:moveTo>
                    <a:pt x="0" y="2"/>
                  </a:moveTo>
                  <a:lnTo>
                    <a:pt x="28" y="2"/>
                  </a:lnTo>
                  <a:lnTo>
                    <a:pt x="5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37" name="Freeform 1859">
              <a:extLst>
                <a:ext uri="{FF2B5EF4-FFF2-40B4-BE49-F238E27FC236}"/>
              </a:extLst>
            </p:cNvPr>
            <p:cNvSpPr>
              <a:spLocks/>
            </p:cNvSpPr>
            <p:nvPr/>
          </p:nvSpPr>
          <p:spPr bwMode="auto">
            <a:xfrm>
              <a:off x="1000125" y="1057275"/>
              <a:ext cx="0" cy="0"/>
            </a:xfrm>
            <a:custGeom>
              <a:avLst/>
              <a:gdLst>
                <a:gd name="T0" fmla="*/ 6 w 6"/>
                <a:gd name="T1" fmla="*/ 0 h 11"/>
                <a:gd name="T2" fmla="*/ 3 w 6"/>
                <a:gd name="T3" fmla="*/ 2 h 11"/>
                <a:gd name="T4" fmla="*/ 1 w 6"/>
                <a:gd name="T5" fmla="*/ 5 h 11"/>
                <a:gd name="T6" fmla="*/ 0 w 6"/>
                <a:gd name="T7" fmla="*/ 8 h 11"/>
                <a:gd name="T8" fmla="*/ 0 w 6"/>
                <a:gd name="T9" fmla="*/ 11 h 11"/>
              </a:gdLst>
              <a:ahLst/>
              <a:cxnLst>
                <a:cxn ang="0">
                  <a:pos x="T0" y="T1"/>
                </a:cxn>
                <a:cxn ang="0">
                  <a:pos x="T2" y="T3"/>
                </a:cxn>
                <a:cxn ang="0">
                  <a:pos x="T4" y="T5"/>
                </a:cxn>
                <a:cxn ang="0">
                  <a:pos x="T6" y="T7"/>
                </a:cxn>
                <a:cxn ang="0">
                  <a:pos x="T8" y="T9"/>
                </a:cxn>
              </a:cxnLst>
              <a:rect l="0" t="0" r="r" b="b"/>
              <a:pathLst>
                <a:path w="6" h="11">
                  <a:moveTo>
                    <a:pt x="6" y="0"/>
                  </a:moveTo>
                  <a:lnTo>
                    <a:pt x="3" y="2"/>
                  </a:lnTo>
                  <a:lnTo>
                    <a:pt x="1" y="5"/>
                  </a:lnTo>
                  <a:lnTo>
                    <a:pt x="0" y="8"/>
                  </a:lnTo>
                  <a:lnTo>
                    <a:pt x="0" y="1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38" name="Freeform 1860">
              <a:extLst>
                <a:ext uri="{FF2B5EF4-FFF2-40B4-BE49-F238E27FC236}"/>
              </a:extLst>
            </p:cNvPr>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39" name="Line 1861">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40" name="Line 1862">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41" name="Line 1863">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42" name="Freeform 1864">
              <a:extLst>
                <a:ext uri="{FF2B5EF4-FFF2-40B4-BE49-F238E27FC236}"/>
              </a:extLst>
            </p:cNvPr>
            <p:cNvSpPr>
              <a:spLocks/>
            </p:cNvSpPr>
            <p:nvPr/>
          </p:nvSpPr>
          <p:spPr bwMode="auto">
            <a:xfrm>
              <a:off x="1000125" y="1057275"/>
              <a:ext cx="0" cy="0"/>
            </a:xfrm>
            <a:custGeom>
              <a:avLst/>
              <a:gdLst>
                <a:gd name="T0" fmla="*/ 30 w 30"/>
                <a:gd name="T1" fmla="*/ 0 h 33"/>
                <a:gd name="T2" fmla="*/ 14 w 30"/>
                <a:gd name="T3" fmla="*/ 16 h 33"/>
                <a:gd name="T4" fmla="*/ 0 w 30"/>
                <a:gd name="T5" fmla="*/ 33 h 33"/>
              </a:gdLst>
              <a:ahLst/>
              <a:cxnLst>
                <a:cxn ang="0">
                  <a:pos x="T0" y="T1"/>
                </a:cxn>
                <a:cxn ang="0">
                  <a:pos x="T2" y="T3"/>
                </a:cxn>
                <a:cxn ang="0">
                  <a:pos x="T4" y="T5"/>
                </a:cxn>
              </a:cxnLst>
              <a:rect l="0" t="0" r="r" b="b"/>
              <a:pathLst>
                <a:path w="30" h="33">
                  <a:moveTo>
                    <a:pt x="30" y="0"/>
                  </a:moveTo>
                  <a:lnTo>
                    <a:pt x="14" y="16"/>
                  </a:lnTo>
                  <a:lnTo>
                    <a:pt x="0" y="3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43" name="Freeform 1865">
              <a:extLst>
                <a:ext uri="{FF2B5EF4-FFF2-40B4-BE49-F238E27FC236}"/>
              </a:extLst>
            </p:cNvPr>
            <p:cNvSpPr>
              <a:spLocks/>
            </p:cNvSpPr>
            <p:nvPr/>
          </p:nvSpPr>
          <p:spPr bwMode="auto">
            <a:xfrm>
              <a:off x="1000125" y="1057275"/>
              <a:ext cx="0" cy="0"/>
            </a:xfrm>
            <a:custGeom>
              <a:avLst/>
              <a:gdLst>
                <a:gd name="T0" fmla="*/ 25 w 25"/>
                <a:gd name="T1" fmla="*/ 0 h 29"/>
                <a:gd name="T2" fmla="*/ 12 w 25"/>
                <a:gd name="T3" fmla="*/ 14 h 29"/>
                <a:gd name="T4" fmla="*/ 0 w 25"/>
                <a:gd name="T5" fmla="*/ 29 h 29"/>
              </a:gdLst>
              <a:ahLst/>
              <a:cxnLst>
                <a:cxn ang="0">
                  <a:pos x="T0" y="T1"/>
                </a:cxn>
                <a:cxn ang="0">
                  <a:pos x="T2" y="T3"/>
                </a:cxn>
                <a:cxn ang="0">
                  <a:pos x="T4" y="T5"/>
                </a:cxn>
              </a:cxnLst>
              <a:rect l="0" t="0" r="r" b="b"/>
              <a:pathLst>
                <a:path w="25" h="29">
                  <a:moveTo>
                    <a:pt x="25" y="0"/>
                  </a:moveTo>
                  <a:lnTo>
                    <a:pt x="12" y="14"/>
                  </a:lnTo>
                  <a:lnTo>
                    <a:pt x="0" y="2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44" name="Line 1866">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45" name="Freeform 1867">
              <a:extLst>
                <a:ext uri="{FF2B5EF4-FFF2-40B4-BE49-F238E27FC236}"/>
              </a:extLst>
            </p:cNvPr>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46" name="Freeform 1868">
              <a:extLst>
                <a:ext uri="{FF2B5EF4-FFF2-40B4-BE49-F238E27FC236}"/>
              </a:extLst>
            </p:cNvPr>
            <p:cNvSpPr>
              <a:spLocks/>
            </p:cNvSpPr>
            <p:nvPr/>
          </p:nvSpPr>
          <p:spPr bwMode="auto">
            <a:xfrm>
              <a:off x="1000125" y="1057275"/>
              <a:ext cx="0" cy="0"/>
            </a:xfrm>
            <a:custGeom>
              <a:avLst/>
              <a:gdLst>
                <a:gd name="T0" fmla="*/ 7 w 7"/>
                <a:gd name="T1" fmla="*/ 0 h 4"/>
                <a:gd name="T2" fmla="*/ 4 w 7"/>
                <a:gd name="T3" fmla="*/ 1 h 4"/>
                <a:gd name="T4" fmla="*/ 0 w 7"/>
                <a:gd name="T5" fmla="*/ 4 h 4"/>
              </a:gdLst>
              <a:ahLst/>
              <a:cxnLst>
                <a:cxn ang="0">
                  <a:pos x="T0" y="T1"/>
                </a:cxn>
                <a:cxn ang="0">
                  <a:pos x="T2" y="T3"/>
                </a:cxn>
                <a:cxn ang="0">
                  <a:pos x="T4" y="T5"/>
                </a:cxn>
              </a:cxnLst>
              <a:rect l="0" t="0" r="r" b="b"/>
              <a:pathLst>
                <a:path w="7" h="4">
                  <a:moveTo>
                    <a:pt x="7" y="0"/>
                  </a:moveTo>
                  <a:lnTo>
                    <a:pt x="4" y="1"/>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47" name="Line 186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48" name="Line 1870">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49" name="Freeform 1871">
              <a:extLst>
                <a:ext uri="{FF2B5EF4-FFF2-40B4-BE49-F238E27FC236}"/>
              </a:extLst>
            </p:cNvPr>
            <p:cNvSpPr>
              <a:spLocks/>
            </p:cNvSpPr>
            <p:nvPr/>
          </p:nvSpPr>
          <p:spPr bwMode="auto">
            <a:xfrm>
              <a:off x="1000125" y="1057275"/>
              <a:ext cx="0" cy="0"/>
            </a:xfrm>
            <a:custGeom>
              <a:avLst/>
              <a:gdLst>
                <a:gd name="T0" fmla="*/ 7 w 7"/>
                <a:gd name="T1" fmla="*/ 0 h 3"/>
                <a:gd name="T2" fmla="*/ 3 w 7"/>
                <a:gd name="T3" fmla="*/ 1 h 3"/>
                <a:gd name="T4" fmla="*/ 0 w 7"/>
                <a:gd name="T5" fmla="*/ 3 h 3"/>
              </a:gdLst>
              <a:ahLst/>
              <a:cxnLst>
                <a:cxn ang="0">
                  <a:pos x="T0" y="T1"/>
                </a:cxn>
                <a:cxn ang="0">
                  <a:pos x="T2" y="T3"/>
                </a:cxn>
                <a:cxn ang="0">
                  <a:pos x="T4" y="T5"/>
                </a:cxn>
              </a:cxnLst>
              <a:rect l="0" t="0" r="r" b="b"/>
              <a:pathLst>
                <a:path w="7" h="3">
                  <a:moveTo>
                    <a:pt x="7"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50" name="Line 1872">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51" name="Line 1873">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52" name="Freeform 1874">
              <a:extLst>
                <a:ext uri="{FF2B5EF4-FFF2-40B4-BE49-F238E27FC236}"/>
              </a:extLst>
            </p:cNvPr>
            <p:cNvSpPr>
              <a:spLocks/>
            </p:cNvSpPr>
            <p:nvPr/>
          </p:nvSpPr>
          <p:spPr bwMode="auto">
            <a:xfrm>
              <a:off x="1000125" y="1057275"/>
              <a:ext cx="0" cy="0"/>
            </a:xfrm>
            <a:custGeom>
              <a:avLst/>
              <a:gdLst>
                <a:gd name="T0" fmla="*/ 2 w 2"/>
                <a:gd name="T1" fmla="*/ 0 h 3"/>
                <a:gd name="T2" fmla="*/ 0 w 2"/>
                <a:gd name="T3" fmla="*/ 1 h 3"/>
                <a:gd name="T4" fmla="*/ 0 w 2"/>
                <a:gd name="T5" fmla="*/ 3 h 3"/>
              </a:gdLst>
              <a:ahLst/>
              <a:cxnLst>
                <a:cxn ang="0">
                  <a:pos x="T0" y="T1"/>
                </a:cxn>
                <a:cxn ang="0">
                  <a:pos x="T2" y="T3"/>
                </a:cxn>
                <a:cxn ang="0">
                  <a:pos x="T4" y="T5"/>
                </a:cxn>
              </a:cxnLst>
              <a:rect l="0" t="0" r="r" b="b"/>
              <a:pathLst>
                <a:path w="2" h="3">
                  <a:moveTo>
                    <a:pt x="2"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53" name="Line 1875">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54" name="Freeform 1876">
              <a:extLst>
                <a:ext uri="{FF2B5EF4-FFF2-40B4-BE49-F238E27FC236}"/>
              </a:extLst>
            </p:cNvPr>
            <p:cNvSpPr>
              <a:spLocks/>
            </p:cNvSpPr>
            <p:nvPr/>
          </p:nvSpPr>
          <p:spPr bwMode="auto">
            <a:xfrm>
              <a:off x="1000125" y="1057275"/>
              <a:ext cx="0" cy="0"/>
            </a:xfrm>
            <a:custGeom>
              <a:avLst/>
              <a:gdLst>
                <a:gd name="T0" fmla="*/ 15 w 15"/>
                <a:gd name="T1" fmla="*/ 3 h 3"/>
                <a:gd name="T2" fmla="*/ 7 w 15"/>
                <a:gd name="T3" fmla="*/ 1 h 3"/>
                <a:gd name="T4" fmla="*/ 0 w 15"/>
                <a:gd name="T5" fmla="*/ 0 h 3"/>
              </a:gdLst>
              <a:ahLst/>
              <a:cxnLst>
                <a:cxn ang="0">
                  <a:pos x="T0" y="T1"/>
                </a:cxn>
                <a:cxn ang="0">
                  <a:pos x="T2" y="T3"/>
                </a:cxn>
                <a:cxn ang="0">
                  <a:pos x="T4" y="T5"/>
                </a:cxn>
              </a:cxnLst>
              <a:rect l="0" t="0" r="r" b="b"/>
              <a:pathLst>
                <a:path w="15" h="3">
                  <a:moveTo>
                    <a:pt x="15" y="3"/>
                  </a:moveTo>
                  <a:lnTo>
                    <a:pt x="7"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55" name="Line 187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56" name="Freeform 1878">
              <a:extLst>
                <a:ext uri="{FF2B5EF4-FFF2-40B4-BE49-F238E27FC236}"/>
              </a:extLst>
            </p:cNvPr>
            <p:cNvSpPr>
              <a:spLocks/>
            </p:cNvSpPr>
            <p:nvPr/>
          </p:nvSpPr>
          <p:spPr bwMode="auto">
            <a:xfrm>
              <a:off x="1000125" y="1057275"/>
              <a:ext cx="0" cy="0"/>
            </a:xfrm>
            <a:custGeom>
              <a:avLst/>
              <a:gdLst>
                <a:gd name="T0" fmla="*/ 68 w 68"/>
                <a:gd name="T1" fmla="*/ 1 h 1"/>
                <a:gd name="T2" fmla="*/ 34 w 68"/>
                <a:gd name="T3" fmla="*/ 0 h 1"/>
                <a:gd name="T4" fmla="*/ 0 w 68"/>
                <a:gd name="T5" fmla="*/ 1 h 1"/>
              </a:gdLst>
              <a:ahLst/>
              <a:cxnLst>
                <a:cxn ang="0">
                  <a:pos x="T0" y="T1"/>
                </a:cxn>
                <a:cxn ang="0">
                  <a:pos x="T2" y="T3"/>
                </a:cxn>
                <a:cxn ang="0">
                  <a:pos x="T4" y="T5"/>
                </a:cxn>
              </a:cxnLst>
              <a:rect l="0" t="0" r="r" b="b"/>
              <a:pathLst>
                <a:path w="68" h="1">
                  <a:moveTo>
                    <a:pt x="68" y="1"/>
                  </a:moveTo>
                  <a:lnTo>
                    <a:pt x="34"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57" name="Line 187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58" name="Freeform 1880">
              <a:extLst>
                <a:ext uri="{FF2B5EF4-FFF2-40B4-BE49-F238E27FC236}"/>
              </a:extLst>
            </p:cNvPr>
            <p:cNvSpPr>
              <a:spLocks/>
            </p:cNvSpPr>
            <p:nvPr/>
          </p:nvSpPr>
          <p:spPr bwMode="auto">
            <a:xfrm>
              <a:off x="1000125" y="1057275"/>
              <a:ext cx="0" cy="0"/>
            </a:xfrm>
            <a:custGeom>
              <a:avLst/>
              <a:gdLst>
                <a:gd name="T0" fmla="*/ 51 w 51"/>
                <a:gd name="T1" fmla="*/ 25 w 51"/>
                <a:gd name="T2" fmla="*/ 0 w 51"/>
              </a:gdLst>
              <a:ahLst/>
              <a:cxnLst>
                <a:cxn ang="0">
                  <a:pos x="T0" y="0"/>
                </a:cxn>
                <a:cxn ang="0">
                  <a:pos x="T1" y="0"/>
                </a:cxn>
                <a:cxn ang="0">
                  <a:pos x="T2" y="0"/>
                </a:cxn>
              </a:cxnLst>
              <a:rect l="0" t="0" r="r" b="b"/>
              <a:pathLst>
                <a:path w="51">
                  <a:moveTo>
                    <a:pt x="51" y="0"/>
                  </a:moveTo>
                  <a:lnTo>
                    <a:pt x="25"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59" name="Freeform 1881">
              <a:extLst>
                <a:ext uri="{FF2B5EF4-FFF2-40B4-BE49-F238E27FC236}"/>
              </a:extLst>
            </p:cNvPr>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60" name="Freeform 1882">
              <a:extLst>
                <a:ext uri="{FF2B5EF4-FFF2-40B4-BE49-F238E27FC236}"/>
              </a:extLst>
            </p:cNvPr>
            <p:cNvSpPr>
              <a:spLocks/>
            </p:cNvSpPr>
            <p:nvPr/>
          </p:nvSpPr>
          <p:spPr bwMode="auto">
            <a:xfrm>
              <a:off x="1000125" y="1057275"/>
              <a:ext cx="0" cy="0"/>
            </a:xfrm>
            <a:custGeom>
              <a:avLst/>
              <a:gdLst>
                <a:gd name="T0" fmla="*/ 1 w 1"/>
                <a:gd name="T1" fmla="*/ 0 h 13"/>
                <a:gd name="T2" fmla="*/ 0 w 1"/>
                <a:gd name="T3" fmla="*/ 6 h 13"/>
                <a:gd name="T4" fmla="*/ 0 w 1"/>
                <a:gd name="T5" fmla="*/ 13 h 13"/>
              </a:gdLst>
              <a:ahLst/>
              <a:cxnLst>
                <a:cxn ang="0">
                  <a:pos x="T0" y="T1"/>
                </a:cxn>
                <a:cxn ang="0">
                  <a:pos x="T2" y="T3"/>
                </a:cxn>
                <a:cxn ang="0">
                  <a:pos x="T4" y="T5"/>
                </a:cxn>
              </a:cxnLst>
              <a:rect l="0" t="0" r="r" b="b"/>
              <a:pathLst>
                <a:path w="1" h="13">
                  <a:moveTo>
                    <a:pt x="1" y="0"/>
                  </a:moveTo>
                  <a:lnTo>
                    <a:pt x="0" y="6"/>
                  </a:lnTo>
                  <a:lnTo>
                    <a:pt x="0" y="1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61" name="Line 1883">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62" name="Line 188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63" name="Line 1885">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64" name="Freeform 1886">
              <a:extLst>
                <a:ext uri="{FF2B5EF4-FFF2-40B4-BE49-F238E27FC236}"/>
              </a:extLst>
            </p:cNvPr>
            <p:cNvSpPr>
              <a:spLocks/>
            </p:cNvSpPr>
            <p:nvPr/>
          </p:nvSpPr>
          <p:spPr bwMode="auto">
            <a:xfrm>
              <a:off x="1000125" y="1057275"/>
              <a:ext cx="0" cy="0"/>
            </a:xfrm>
            <a:custGeom>
              <a:avLst/>
              <a:gdLst>
                <a:gd name="T0" fmla="*/ 1 w 1"/>
                <a:gd name="T1" fmla="*/ 0 h 12"/>
                <a:gd name="T2" fmla="*/ 0 w 1"/>
                <a:gd name="T3" fmla="*/ 6 h 12"/>
                <a:gd name="T4" fmla="*/ 0 w 1"/>
                <a:gd name="T5" fmla="*/ 12 h 12"/>
              </a:gdLst>
              <a:ahLst/>
              <a:cxnLst>
                <a:cxn ang="0">
                  <a:pos x="T0" y="T1"/>
                </a:cxn>
                <a:cxn ang="0">
                  <a:pos x="T2" y="T3"/>
                </a:cxn>
                <a:cxn ang="0">
                  <a:pos x="T4" y="T5"/>
                </a:cxn>
              </a:cxnLst>
              <a:rect l="0" t="0" r="r" b="b"/>
              <a:pathLst>
                <a:path w="1" h="12">
                  <a:moveTo>
                    <a:pt x="1" y="0"/>
                  </a:moveTo>
                  <a:lnTo>
                    <a:pt x="0" y="6"/>
                  </a:lnTo>
                  <a:lnTo>
                    <a:pt x="0" y="1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65" name="Freeform 1887">
              <a:extLst>
                <a:ext uri="{FF2B5EF4-FFF2-40B4-BE49-F238E27FC236}"/>
              </a:extLst>
            </p:cNvPr>
            <p:cNvSpPr>
              <a:spLocks/>
            </p:cNvSpPr>
            <p:nvPr/>
          </p:nvSpPr>
          <p:spPr bwMode="auto">
            <a:xfrm>
              <a:off x="1000125" y="1057275"/>
              <a:ext cx="0" cy="0"/>
            </a:xfrm>
            <a:custGeom>
              <a:avLst/>
              <a:gdLst>
                <a:gd name="T0" fmla="*/ 5 w 5"/>
                <a:gd name="T1" fmla="*/ 0 h 4"/>
                <a:gd name="T2" fmla="*/ 2 w 5"/>
                <a:gd name="T3" fmla="*/ 2 h 4"/>
                <a:gd name="T4" fmla="*/ 0 w 5"/>
                <a:gd name="T5" fmla="*/ 4 h 4"/>
              </a:gdLst>
              <a:ahLst/>
              <a:cxnLst>
                <a:cxn ang="0">
                  <a:pos x="T0" y="T1"/>
                </a:cxn>
                <a:cxn ang="0">
                  <a:pos x="T2" y="T3"/>
                </a:cxn>
                <a:cxn ang="0">
                  <a:pos x="T4" y="T5"/>
                </a:cxn>
              </a:cxnLst>
              <a:rect l="0" t="0" r="r" b="b"/>
              <a:pathLst>
                <a:path w="5" h="4">
                  <a:moveTo>
                    <a:pt x="5" y="0"/>
                  </a:moveTo>
                  <a:lnTo>
                    <a:pt x="2" y="2"/>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66" name="Line 1888">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67" name="Line 188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68" name="Freeform 1890">
              <a:extLst>
                <a:ext uri="{FF2B5EF4-FFF2-40B4-BE49-F238E27FC236}"/>
              </a:extLst>
            </p:cNvPr>
            <p:cNvSpPr>
              <a:spLocks/>
            </p:cNvSpPr>
            <p:nvPr/>
          </p:nvSpPr>
          <p:spPr bwMode="auto">
            <a:xfrm>
              <a:off x="1000125" y="1057275"/>
              <a:ext cx="0" cy="0"/>
            </a:xfrm>
            <a:custGeom>
              <a:avLst/>
              <a:gdLst>
                <a:gd name="T0" fmla="*/ 8 w 8"/>
                <a:gd name="T1" fmla="*/ 0 h 10"/>
                <a:gd name="T2" fmla="*/ 5 w 8"/>
                <a:gd name="T3" fmla="*/ 2 h 10"/>
                <a:gd name="T4" fmla="*/ 2 w 8"/>
                <a:gd name="T5" fmla="*/ 6 h 10"/>
                <a:gd name="T6" fmla="*/ 0 w 8"/>
                <a:gd name="T7" fmla="*/ 10 h 10"/>
              </a:gdLst>
              <a:ahLst/>
              <a:cxnLst>
                <a:cxn ang="0">
                  <a:pos x="T0" y="T1"/>
                </a:cxn>
                <a:cxn ang="0">
                  <a:pos x="T2" y="T3"/>
                </a:cxn>
                <a:cxn ang="0">
                  <a:pos x="T4" y="T5"/>
                </a:cxn>
                <a:cxn ang="0">
                  <a:pos x="T6" y="T7"/>
                </a:cxn>
              </a:cxnLst>
              <a:rect l="0" t="0" r="r" b="b"/>
              <a:pathLst>
                <a:path w="8" h="10">
                  <a:moveTo>
                    <a:pt x="8" y="0"/>
                  </a:moveTo>
                  <a:lnTo>
                    <a:pt x="5" y="2"/>
                  </a:lnTo>
                  <a:lnTo>
                    <a:pt x="2" y="6"/>
                  </a:lnTo>
                  <a:lnTo>
                    <a:pt x="0" y="1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69" name="Line 1891">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70" name="Line 1892">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71" name="Freeform 1893">
              <a:extLst>
                <a:ext uri="{FF2B5EF4-FFF2-40B4-BE49-F238E27FC236}"/>
              </a:extLst>
            </p:cNvPr>
            <p:cNvSpPr>
              <a:spLocks/>
            </p:cNvSpPr>
            <p:nvPr/>
          </p:nvSpPr>
          <p:spPr bwMode="auto">
            <a:xfrm>
              <a:off x="1000125" y="1057275"/>
              <a:ext cx="0" cy="0"/>
            </a:xfrm>
            <a:custGeom>
              <a:avLst/>
              <a:gdLst>
                <a:gd name="T0" fmla="*/ 15 w 15"/>
                <a:gd name="T1" fmla="*/ 22 h 22"/>
                <a:gd name="T2" fmla="*/ 8 w 15"/>
                <a:gd name="T3" fmla="*/ 10 h 22"/>
                <a:gd name="T4" fmla="*/ 0 w 15"/>
                <a:gd name="T5" fmla="*/ 0 h 22"/>
              </a:gdLst>
              <a:ahLst/>
              <a:cxnLst>
                <a:cxn ang="0">
                  <a:pos x="T0" y="T1"/>
                </a:cxn>
                <a:cxn ang="0">
                  <a:pos x="T2" y="T3"/>
                </a:cxn>
                <a:cxn ang="0">
                  <a:pos x="T4" y="T5"/>
                </a:cxn>
              </a:cxnLst>
              <a:rect l="0" t="0" r="r" b="b"/>
              <a:pathLst>
                <a:path w="15" h="22">
                  <a:moveTo>
                    <a:pt x="15" y="22"/>
                  </a:moveTo>
                  <a:lnTo>
                    <a:pt x="8" y="1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72" name="Freeform 1894">
              <a:extLst>
                <a:ext uri="{FF2B5EF4-FFF2-40B4-BE49-F238E27FC236}"/>
              </a:extLst>
            </p:cNvPr>
            <p:cNvSpPr>
              <a:spLocks/>
            </p:cNvSpPr>
            <p:nvPr/>
          </p:nvSpPr>
          <p:spPr bwMode="auto">
            <a:xfrm>
              <a:off x="1000125" y="1057275"/>
              <a:ext cx="0" cy="0"/>
            </a:xfrm>
            <a:custGeom>
              <a:avLst/>
              <a:gdLst>
                <a:gd name="T0" fmla="*/ 14 w 14"/>
                <a:gd name="T1" fmla="*/ 17 h 17"/>
                <a:gd name="T2" fmla="*/ 8 w 14"/>
                <a:gd name="T3" fmla="*/ 8 h 17"/>
                <a:gd name="T4" fmla="*/ 0 w 14"/>
                <a:gd name="T5" fmla="*/ 0 h 17"/>
              </a:gdLst>
              <a:ahLst/>
              <a:cxnLst>
                <a:cxn ang="0">
                  <a:pos x="T0" y="T1"/>
                </a:cxn>
                <a:cxn ang="0">
                  <a:pos x="T2" y="T3"/>
                </a:cxn>
                <a:cxn ang="0">
                  <a:pos x="T4" y="T5"/>
                </a:cxn>
              </a:cxnLst>
              <a:rect l="0" t="0" r="r" b="b"/>
              <a:pathLst>
                <a:path w="14" h="17">
                  <a:moveTo>
                    <a:pt x="14" y="17"/>
                  </a:moveTo>
                  <a:lnTo>
                    <a:pt x="8" y="8"/>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73" name="Line 189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74" name="Line 1896">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75" name="Line 1897">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76" name="Freeform 1898">
              <a:extLst>
                <a:ext uri="{FF2B5EF4-FFF2-40B4-BE49-F238E27FC236}"/>
              </a:extLst>
            </p:cNvPr>
            <p:cNvSpPr>
              <a:spLocks/>
            </p:cNvSpPr>
            <p:nvPr/>
          </p:nvSpPr>
          <p:spPr bwMode="auto">
            <a:xfrm>
              <a:off x="1000125" y="1057275"/>
              <a:ext cx="0" cy="0"/>
            </a:xfrm>
            <a:custGeom>
              <a:avLst/>
              <a:gdLst>
                <a:gd name="T0" fmla="*/ 11 w 11"/>
                <a:gd name="T1" fmla="*/ 3 h 3"/>
                <a:gd name="T2" fmla="*/ 6 w 11"/>
                <a:gd name="T3" fmla="*/ 1 h 3"/>
                <a:gd name="T4" fmla="*/ 0 w 11"/>
                <a:gd name="T5" fmla="*/ 0 h 3"/>
              </a:gdLst>
              <a:ahLst/>
              <a:cxnLst>
                <a:cxn ang="0">
                  <a:pos x="T0" y="T1"/>
                </a:cxn>
                <a:cxn ang="0">
                  <a:pos x="T2" y="T3"/>
                </a:cxn>
                <a:cxn ang="0">
                  <a:pos x="T4" y="T5"/>
                </a:cxn>
              </a:cxnLst>
              <a:rect l="0" t="0" r="r" b="b"/>
              <a:pathLst>
                <a:path w="11" h="3">
                  <a:moveTo>
                    <a:pt x="11" y="3"/>
                  </a:moveTo>
                  <a:lnTo>
                    <a:pt x="6"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77" name="Freeform 1899">
              <a:extLst>
                <a:ext uri="{FF2B5EF4-FFF2-40B4-BE49-F238E27FC236}"/>
              </a:extLst>
            </p:cNvPr>
            <p:cNvSpPr>
              <a:spLocks/>
            </p:cNvSpPr>
            <p:nvPr/>
          </p:nvSpPr>
          <p:spPr bwMode="auto">
            <a:xfrm>
              <a:off x="1000125" y="1057275"/>
              <a:ext cx="0" cy="0"/>
            </a:xfrm>
            <a:custGeom>
              <a:avLst/>
              <a:gdLst>
                <a:gd name="T0" fmla="*/ 9 w 9"/>
                <a:gd name="T1" fmla="*/ 3 h 3"/>
                <a:gd name="T2" fmla="*/ 5 w 9"/>
                <a:gd name="T3" fmla="*/ 1 h 3"/>
                <a:gd name="T4" fmla="*/ 0 w 9"/>
                <a:gd name="T5" fmla="*/ 0 h 3"/>
              </a:gdLst>
              <a:ahLst/>
              <a:cxnLst>
                <a:cxn ang="0">
                  <a:pos x="T0" y="T1"/>
                </a:cxn>
                <a:cxn ang="0">
                  <a:pos x="T2" y="T3"/>
                </a:cxn>
                <a:cxn ang="0">
                  <a:pos x="T4" y="T5"/>
                </a:cxn>
              </a:cxnLst>
              <a:rect l="0" t="0" r="r" b="b"/>
              <a:pathLst>
                <a:path w="9" h="3">
                  <a:moveTo>
                    <a:pt x="9" y="3"/>
                  </a:move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78" name="Freeform 1900">
              <a:extLst>
                <a:ext uri="{FF2B5EF4-FFF2-40B4-BE49-F238E27FC236}"/>
              </a:extLst>
            </p:cNvPr>
            <p:cNvSpPr>
              <a:spLocks/>
            </p:cNvSpPr>
            <p:nvPr/>
          </p:nvSpPr>
          <p:spPr bwMode="auto">
            <a:xfrm>
              <a:off x="1000125" y="1057275"/>
              <a:ext cx="0" cy="0"/>
            </a:xfrm>
            <a:custGeom>
              <a:avLst/>
              <a:gdLst>
                <a:gd name="T0" fmla="*/ 8 w 8"/>
                <a:gd name="T1" fmla="*/ 2 h 2"/>
                <a:gd name="T2" fmla="*/ 4 w 8"/>
                <a:gd name="T3" fmla="*/ 0 h 2"/>
                <a:gd name="T4" fmla="*/ 0 w 8"/>
                <a:gd name="T5" fmla="*/ 0 h 2"/>
              </a:gdLst>
              <a:ahLst/>
              <a:cxnLst>
                <a:cxn ang="0">
                  <a:pos x="T0" y="T1"/>
                </a:cxn>
                <a:cxn ang="0">
                  <a:pos x="T2" y="T3"/>
                </a:cxn>
                <a:cxn ang="0">
                  <a:pos x="T4" y="T5"/>
                </a:cxn>
              </a:cxnLst>
              <a:rect l="0" t="0" r="r" b="b"/>
              <a:pathLst>
                <a:path w="8" h="2">
                  <a:moveTo>
                    <a:pt x="8"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79" name="Line 190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80" name="Freeform 1902">
              <a:extLst>
                <a:ext uri="{FF2B5EF4-FFF2-40B4-BE49-F238E27FC236}"/>
              </a:extLst>
            </p:cNvPr>
            <p:cNvSpPr>
              <a:spLocks/>
            </p:cNvSpPr>
            <p:nvPr/>
          </p:nvSpPr>
          <p:spPr bwMode="auto">
            <a:xfrm>
              <a:off x="1000125" y="1057275"/>
              <a:ext cx="0" cy="0"/>
            </a:xfrm>
            <a:custGeom>
              <a:avLst/>
              <a:gdLst>
                <a:gd name="T0" fmla="*/ 6 w 6"/>
                <a:gd name="T1" fmla="*/ 1 h 3"/>
                <a:gd name="T2" fmla="*/ 4 w 6"/>
                <a:gd name="T3" fmla="*/ 0 h 3"/>
                <a:gd name="T4" fmla="*/ 1 w 6"/>
                <a:gd name="T5" fmla="*/ 1 h 3"/>
                <a:gd name="T6" fmla="*/ 0 w 6"/>
                <a:gd name="T7" fmla="*/ 3 h 3"/>
              </a:gdLst>
              <a:ahLst/>
              <a:cxnLst>
                <a:cxn ang="0">
                  <a:pos x="T0" y="T1"/>
                </a:cxn>
                <a:cxn ang="0">
                  <a:pos x="T2" y="T3"/>
                </a:cxn>
                <a:cxn ang="0">
                  <a:pos x="T4" y="T5"/>
                </a:cxn>
                <a:cxn ang="0">
                  <a:pos x="T6" y="T7"/>
                </a:cxn>
              </a:cxnLst>
              <a:rect l="0" t="0" r="r" b="b"/>
              <a:pathLst>
                <a:path w="6" h="3">
                  <a:moveTo>
                    <a:pt x="6" y="1"/>
                  </a:moveTo>
                  <a:lnTo>
                    <a:pt x="4" y="0"/>
                  </a:ln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81" name="Line 190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82" name="Freeform 1904">
              <a:extLst>
                <a:ext uri="{FF2B5EF4-FFF2-40B4-BE49-F238E27FC236}"/>
              </a:extLst>
            </p:cNvPr>
            <p:cNvSpPr>
              <a:spLocks/>
            </p:cNvSpPr>
            <p:nvPr/>
          </p:nvSpPr>
          <p:spPr bwMode="auto">
            <a:xfrm>
              <a:off x="1000125" y="1057275"/>
              <a:ext cx="0" cy="0"/>
            </a:xfrm>
            <a:custGeom>
              <a:avLst/>
              <a:gdLst>
                <a:gd name="T0" fmla="*/ 0 w 2"/>
                <a:gd name="T1" fmla="*/ 0 h 3"/>
                <a:gd name="T2" fmla="*/ 1 w 2"/>
                <a:gd name="T3" fmla="*/ 2 h 3"/>
                <a:gd name="T4" fmla="*/ 2 w 2"/>
                <a:gd name="T5" fmla="*/ 3 h 3"/>
              </a:gdLst>
              <a:ahLst/>
              <a:cxnLst>
                <a:cxn ang="0">
                  <a:pos x="T0" y="T1"/>
                </a:cxn>
                <a:cxn ang="0">
                  <a:pos x="T2" y="T3"/>
                </a:cxn>
                <a:cxn ang="0">
                  <a:pos x="T4" y="T5"/>
                </a:cxn>
              </a:cxnLst>
              <a:rect l="0" t="0" r="r" b="b"/>
              <a:pathLst>
                <a:path w="2" h="3">
                  <a:moveTo>
                    <a:pt x="0" y="0"/>
                  </a:moveTo>
                  <a:lnTo>
                    <a:pt x="1" y="2"/>
                  </a:lnTo>
                  <a:lnTo>
                    <a:pt x="2"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83" name="Line 1905">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84" name="Line 1906">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85" name="Line 190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86" name="Freeform 1908">
              <a:extLst>
                <a:ext uri="{FF2B5EF4-FFF2-40B4-BE49-F238E27FC236}"/>
              </a:extLst>
            </p:cNvPr>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87" name="Freeform 1909">
              <a:extLst>
                <a:ext uri="{FF2B5EF4-FFF2-40B4-BE49-F238E27FC236}"/>
              </a:extLst>
            </p:cNvPr>
            <p:cNvSpPr>
              <a:spLocks/>
            </p:cNvSpPr>
            <p:nvPr/>
          </p:nvSpPr>
          <p:spPr bwMode="auto">
            <a:xfrm>
              <a:off x="1000125" y="1057275"/>
              <a:ext cx="0" cy="0"/>
            </a:xfrm>
            <a:custGeom>
              <a:avLst/>
              <a:gdLst>
                <a:gd name="T0" fmla="*/ 0 w 1"/>
                <a:gd name="T1" fmla="*/ 13 h 13"/>
                <a:gd name="T2" fmla="*/ 1 w 1"/>
                <a:gd name="T3" fmla="*/ 7 h 13"/>
                <a:gd name="T4" fmla="*/ 1 w 1"/>
                <a:gd name="T5" fmla="*/ 0 h 13"/>
              </a:gdLst>
              <a:ahLst/>
              <a:cxnLst>
                <a:cxn ang="0">
                  <a:pos x="T0" y="T1"/>
                </a:cxn>
                <a:cxn ang="0">
                  <a:pos x="T2" y="T3"/>
                </a:cxn>
                <a:cxn ang="0">
                  <a:pos x="T4" y="T5"/>
                </a:cxn>
              </a:cxnLst>
              <a:rect l="0" t="0" r="r" b="b"/>
              <a:pathLst>
                <a:path w="1" h="13">
                  <a:moveTo>
                    <a:pt x="0" y="13"/>
                  </a:moveTo>
                  <a:lnTo>
                    <a:pt x="1" y="7"/>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88" name="Freeform 1910">
              <a:extLst>
                <a:ext uri="{FF2B5EF4-FFF2-40B4-BE49-F238E27FC236}"/>
              </a:extLst>
            </p:cNvPr>
            <p:cNvSpPr>
              <a:spLocks/>
            </p:cNvSpPr>
            <p:nvPr/>
          </p:nvSpPr>
          <p:spPr bwMode="auto">
            <a:xfrm>
              <a:off x="1000125" y="1057275"/>
              <a:ext cx="0" cy="0"/>
            </a:xfrm>
            <a:custGeom>
              <a:avLst/>
              <a:gdLst>
                <a:gd name="T0" fmla="*/ 0 w 2"/>
                <a:gd name="T1" fmla="*/ 0 h 30"/>
                <a:gd name="T2" fmla="*/ 0 w 2"/>
                <a:gd name="T3" fmla="*/ 15 h 30"/>
                <a:gd name="T4" fmla="*/ 2 w 2"/>
                <a:gd name="T5" fmla="*/ 30 h 30"/>
              </a:gdLst>
              <a:ahLst/>
              <a:cxnLst>
                <a:cxn ang="0">
                  <a:pos x="T0" y="T1"/>
                </a:cxn>
                <a:cxn ang="0">
                  <a:pos x="T2" y="T3"/>
                </a:cxn>
                <a:cxn ang="0">
                  <a:pos x="T4" y="T5"/>
                </a:cxn>
              </a:cxnLst>
              <a:rect l="0" t="0" r="r" b="b"/>
              <a:pathLst>
                <a:path w="2" h="30">
                  <a:moveTo>
                    <a:pt x="0" y="0"/>
                  </a:moveTo>
                  <a:lnTo>
                    <a:pt x="0" y="15"/>
                  </a:lnTo>
                  <a:lnTo>
                    <a:pt x="2" y="3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89" name="Line 1911">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90" name="Line 191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91" name="Line 1913">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92" name="Freeform 1914">
              <a:extLst>
                <a:ext uri="{FF2B5EF4-FFF2-40B4-BE49-F238E27FC236}"/>
              </a:extLst>
            </p:cNvPr>
            <p:cNvSpPr>
              <a:spLocks/>
            </p:cNvSpPr>
            <p:nvPr/>
          </p:nvSpPr>
          <p:spPr bwMode="auto">
            <a:xfrm>
              <a:off x="1000125" y="1057275"/>
              <a:ext cx="0" cy="0"/>
            </a:xfrm>
            <a:custGeom>
              <a:avLst/>
              <a:gdLst>
                <a:gd name="T0" fmla="*/ 11 w 11"/>
                <a:gd name="T1" fmla="*/ 8 h 8"/>
                <a:gd name="T2" fmla="*/ 8 w 11"/>
                <a:gd name="T3" fmla="*/ 4 h 8"/>
                <a:gd name="T4" fmla="*/ 4 w 11"/>
                <a:gd name="T5" fmla="*/ 2 h 8"/>
                <a:gd name="T6" fmla="*/ 0 w 11"/>
                <a:gd name="T7" fmla="*/ 0 h 8"/>
              </a:gdLst>
              <a:ahLst/>
              <a:cxnLst>
                <a:cxn ang="0">
                  <a:pos x="T0" y="T1"/>
                </a:cxn>
                <a:cxn ang="0">
                  <a:pos x="T2" y="T3"/>
                </a:cxn>
                <a:cxn ang="0">
                  <a:pos x="T4" y="T5"/>
                </a:cxn>
                <a:cxn ang="0">
                  <a:pos x="T6" y="T7"/>
                </a:cxn>
              </a:cxnLst>
              <a:rect l="0" t="0" r="r" b="b"/>
              <a:pathLst>
                <a:path w="11" h="8">
                  <a:moveTo>
                    <a:pt x="11" y="8"/>
                  </a:moveTo>
                  <a:lnTo>
                    <a:pt x="8" y="4"/>
                  </a:lnTo>
                  <a:lnTo>
                    <a:pt x="4"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93" name="Freeform 1915">
              <a:extLst>
                <a:ext uri="{FF2B5EF4-FFF2-40B4-BE49-F238E27FC236}"/>
              </a:extLst>
            </p:cNvPr>
            <p:cNvSpPr>
              <a:spLocks/>
            </p:cNvSpPr>
            <p:nvPr/>
          </p:nvSpPr>
          <p:spPr bwMode="auto">
            <a:xfrm>
              <a:off x="1000125" y="1057275"/>
              <a:ext cx="0" cy="0"/>
            </a:xfrm>
            <a:custGeom>
              <a:avLst/>
              <a:gdLst>
                <a:gd name="T0" fmla="*/ 26 w 26"/>
                <a:gd name="T1" fmla="*/ 0 h 2"/>
                <a:gd name="T2" fmla="*/ 17 w 26"/>
                <a:gd name="T3" fmla="*/ 0 h 2"/>
                <a:gd name="T4" fmla="*/ 9 w 26"/>
                <a:gd name="T5" fmla="*/ 0 h 2"/>
                <a:gd name="T6" fmla="*/ 0 w 26"/>
                <a:gd name="T7" fmla="*/ 2 h 2"/>
              </a:gdLst>
              <a:ahLst/>
              <a:cxnLst>
                <a:cxn ang="0">
                  <a:pos x="T0" y="T1"/>
                </a:cxn>
                <a:cxn ang="0">
                  <a:pos x="T2" y="T3"/>
                </a:cxn>
                <a:cxn ang="0">
                  <a:pos x="T4" y="T5"/>
                </a:cxn>
                <a:cxn ang="0">
                  <a:pos x="T6" y="T7"/>
                </a:cxn>
              </a:cxnLst>
              <a:rect l="0" t="0" r="r" b="b"/>
              <a:pathLst>
                <a:path w="26" h="2">
                  <a:moveTo>
                    <a:pt x="26" y="0"/>
                  </a:moveTo>
                  <a:lnTo>
                    <a:pt x="17" y="0"/>
                  </a:lnTo>
                  <a:lnTo>
                    <a:pt x="9"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94" name="Freeform 1916">
              <a:extLst>
                <a:ext uri="{FF2B5EF4-FFF2-40B4-BE49-F238E27FC236}"/>
              </a:extLst>
            </p:cNvPr>
            <p:cNvSpPr>
              <a:spLocks/>
            </p:cNvSpPr>
            <p:nvPr/>
          </p:nvSpPr>
          <p:spPr bwMode="auto">
            <a:xfrm>
              <a:off x="1000125" y="1057275"/>
              <a:ext cx="0" cy="0"/>
            </a:xfrm>
            <a:custGeom>
              <a:avLst/>
              <a:gdLst>
                <a:gd name="T0" fmla="*/ 10 w 10"/>
                <a:gd name="T1" fmla="*/ 0 h 22"/>
                <a:gd name="T2" fmla="*/ 5 w 10"/>
                <a:gd name="T3" fmla="*/ 6 h 22"/>
                <a:gd name="T4" fmla="*/ 2 w 10"/>
                <a:gd name="T5" fmla="*/ 14 h 22"/>
                <a:gd name="T6" fmla="*/ 0 w 10"/>
                <a:gd name="T7" fmla="*/ 22 h 22"/>
              </a:gdLst>
              <a:ahLst/>
              <a:cxnLst>
                <a:cxn ang="0">
                  <a:pos x="T0" y="T1"/>
                </a:cxn>
                <a:cxn ang="0">
                  <a:pos x="T2" y="T3"/>
                </a:cxn>
                <a:cxn ang="0">
                  <a:pos x="T4" y="T5"/>
                </a:cxn>
                <a:cxn ang="0">
                  <a:pos x="T6" y="T7"/>
                </a:cxn>
              </a:cxnLst>
              <a:rect l="0" t="0" r="r" b="b"/>
              <a:pathLst>
                <a:path w="10" h="22">
                  <a:moveTo>
                    <a:pt x="10" y="0"/>
                  </a:moveTo>
                  <a:lnTo>
                    <a:pt x="5" y="6"/>
                  </a:lnTo>
                  <a:lnTo>
                    <a:pt x="2"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595" name="Line 191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96" name="Line 1918">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97" name="Line 191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98" name="Line 1920">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599" name="Line 192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00" name="Freeform 1922">
              <a:extLst>
                <a:ext uri="{FF2B5EF4-FFF2-40B4-BE49-F238E27FC236}"/>
              </a:extLst>
            </p:cNvPr>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601" name="Line 1923">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02" name="Line 192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03" name="Line 192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04" name="Line 1926">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05" name="Line 192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06" name="Line 1928">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07" name="Line 1929">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08" name="Freeform 1930">
              <a:extLst>
                <a:ext uri="{FF2B5EF4-FFF2-40B4-BE49-F238E27FC236}"/>
              </a:extLst>
            </p:cNvPr>
            <p:cNvSpPr>
              <a:spLocks/>
            </p:cNvSpPr>
            <p:nvPr/>
          </p:nvSpPr>
          <p:spPr bwMode="auto">
            <a:xfrm>
              <a:off x="1000125" y="1057275"/>
              <a:ext cx="0" cy="0"/>
            </a:xfrm>
            <a:custGeom>
              <a:avLst/>
              <a:gdLst>
                <a:gd name="T0" fmla="*/ 1 w 1"/>
                <a:gd name="T1" fmla="*/ 0 h 7"/>
                <a:gd name="T2" fmla="*/ 0 w 1"/>
                <a:gd name="T3" fmla="*/ 3 h 7"/>
                <a:gd name="T4" fmla="*/ 0 w 1"/>
                <a:gd name="T5" fmla="*/ 7 h 7"/>
              </a:gdLst>
              <a:ahLst/>
              <a:cxnLst>
                <a:cxn ang="0">
                  <a:pos x="T0" y="T1"/>
                </a:cxn>
                <a:cxn ang="0">
                  <a:pos x="T2" y="T3"/>
                </a:cxn>
                <a:cxn ang="0">
                  <a:pos x="T4" y="T5"/>
                </a:cxn>
              </a:cxnLst>
              <a:rect l="0" t="0" r="r" b="b"/>
              <a:pathLst>
                <a:path w="1" h="7">
                  <a:moveTo>
                    <a:pt x="1" y="0"/>
                  </a:moveTo>
                  <a:lnTo>
                    <a:pt x="0" y="3"/>
                  </a:lnTo>
                  <a:lnTo>
                    <a:pt x="0" y="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609" name="Freeform 1931">
              <a:extLst>
                <a:ext uri="{FF2B5EF4-FFF2-40B4-BE49-F238E27FC236}"/>
              </a:extLst>
            </p:cNvPr>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610" name="Line 193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11" name="Line 193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12" name="Line 193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13" name="Line 193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14" name="Line 1936">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15" name="Line 193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16" name="Line 1938">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17" name="Line 1939">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18" name="Line 1940">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19" name="Line 194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20" name="Line 194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21" name="Freeform 1943">
              <a:extLst>
                <a:ext uri="{FF2B5EF4-FFF2-40B4-BE49-F238E27FC236}"/>
              </a:extLst>
            </p:cNvPr>
            <p:cNvSpPr>
              <a:spLocks/>
            </p:cNvSpPr>
            <p:nvPr/>
          </p:nvSpPr>
          <p:spPr bwMode="auto">
            <a:xfrm>
              <a:off x="1000125" y="1057275"/>
              <a:ext cx="0" cy="0"/>
            </a:xfrm>
            <a:custGeom>
              <a:avLst/>
              <a:gdLst>
                <a:gd name="T0" fmla="*/ 3 w 3"/>
                <a:gd name="T1" fmla="*/ 11 h 11"/>
                <a:gd name="T2" fmla="*/ 3 w 3"/>
                <a:gd name="T3" fmla="*/ 5 h 11"/>
                <a:gd name="T4" fmla="*/ 0 w 3"/>
                <a:gd name="T5" fmla="*/ 0 h 11"/>
              </a:gdLst>
              <a:ahLst/>
              <a:cxnLst>
                <a:cxn ang="0">
                  <a:pos x="T0" y="T1"/>
                </a:cxn>
                <a:cxn ang="0">
                  <a:pos x="T2" y="T3"/>
                </a:cxn>
                <a:cxn ang="0">
                  <a:pos x="T4" y="T5"/>
                </a:cxn>
              </a:cxnLst>
              <a:rect l="0" t="0" r="r" b="b"/>
              <a:pathLst>
                <a:path w="3" h="11">
                  <a:moveTo>
                    <a:pt x="3" y="11"/>
                  </a:moveTo>
                  <a:lnTo>
                    <a:pt x="3" y="5"/>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622" name="Freeform 1944">
              <a:extLst>
                <a:ext uri="{FF2B5EF4-FFF2-40B4-BE49-F238E27FC236}"/>
              </a:extLst>
            </p:cNvPr>
            <p:cNvSpPr>
              <a:spLocks/>
            </p:cNvSpPr>
            <p:nvPr/>
          </p:nvSpPr>
          <p:spPr bwMode="auto">
            <a:xfrm>
              <a:off x="1000125" y="1057275"/>
              <a:ext cx="0" cy="0"/>
            </a:xfrm>
            <a:custGeom>
              <a:avLst/>
              <a:gdLst>
                <a:gd name="T0" fmla="*/ 4 w 4"/>
                <a:gd name="T1" fmla="*/ 2 h 2"/>
                <a:gd name="T2" fmla="*/ 2 w 4"/>
                <a:gd name="T3" fmla="*/ 0 h 2"/>
                <a:gd name="T4" fmla="*/ 0 w 4"/>
                <a:gd name="T5" fmla="*/ 0 h 2"/>
              </a:gdLst>
              <a:ahLst/>
              <a:cxnLst>
                <a:cxn ang="0">
                  <a:pos x="T0" y="T1"/>
                </a:cxn>
                <a:cxn ang="0">
                  <a:pos x="T2" y="T3"/>
                </a:cxn>
                <a:cxn ang="0">
                  <a:pos x="T4" y="T5"/>
                </a:cxn>
              </a:cxnLst>
              <a:rect l="0" t="0" r="r" b="b"/>
              <a:pathLst>
                <a:path w="4" h="2">
                  <a:moveTo>
                    <a:pt x="4" y="2"/>
                  </a:moveTo>
                  <a:lnTo>
                    <a:pt x="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623" name="Freeform 1945">
              <a:extLst>
                <a:ext uri="{FF2B5EF4-FFF2-40B4-BE49-F238E27FC236}"/>
              </a:extLst>
            </p:cNvPr>
            <p:cNvSpPr>
              <a:spLocks/>
            </p:cNvSpPr>
            <p:nvPr/>
          </p:nvSpPr>
          <p:spPr bwMode="auto">
            <a:xfrm>
              <a:off x="1000125" y="1057275"/>
              <a:ext cx="0" cy="0"/>
            </a:xfrm>
            <a:custGeom>
              <a:avLst/>
              <a:gdLst>
                <a:gd name="T0" fmla="*/ 4 w 4"/>
                <a:gd name="T1" fmla="*/ 3 h 3"/>
                <a:gd name="T2" fmla="*/ 2 w 4"/>
                <a:gd name="T3" fmla="*/ 1 h 3"/>
                <a:gd name="T4" fmla="*/ 0 w 4"/>
                <a:gd name="T5" fmla="*/ 0 h 3"/>
              </a:gdLst>
              <a:ahLst/>
              <a:cxnLst>
                <a:cxn ang="0">
                  <a:pos x="T0" y="T1"/>
                </a:cxn>
                <a:cxn ang="0">
                  <a:pos x="T2" y="T3"/>
                </a:cxn>
                <a:cxn ang="0">
                  <a:pos x="T4" y="T5"/>
                </a:cxn>
              </a:cxnLst>
              <a:rect l="0" t="0" r="r" b="b"/>
              <a:pathLst>
                <a:path w="4" h="3">
                  <a:moveTo>
                    <a:pt x="4" y="3"/>
                  </a:move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624" name="Line 1946">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25" name="Freeform 1947">
              <a:extLst>
                <a:ext uri="{FF2B5EF4-FFF2-40B4-BE49-F238E27FC236}"/>
              </a:extLst>
            </p:cNvPr>
            <p:cNvSpPr>
              <a:spLocks/>
            </p:cNvSpPr>
            <p:nvPr/>
          </p:nvSpPr>
          <p:spPr bwMode="auto">
            <a:xfrm>
              <a:off x="1000125" y="1057275"/>
              <a:ext cx="0" cy="0"/>
            </a:xfrm>
            <a:custGeom>
              <a:avLst/>
              <a:gdLst>
                <a:gd name="T0" fmla="*/ 7 w 7"/>
                <a:gd name="T1" fmla="*/ 2 h 2"/>
                <a:gd name="T2" fmla="*/ 4 w 7"/>
                <a:gd name="T3" fmla="*/ 0 h 2"/>
                <a:gd name="T4" fmla="*/ 0 w 7"/>
                <a:gd name="T5" fmla="*/ 0 h 2"/>
              </a:gdLst>
              <a:ahLst/>
              <a:cxnLst>
                <a:cxn ang="0">
                  <a:pos x="T0" y="T1"/>
                </a:cxn>
                <a:cxn ang="0">
                  <a:pos x="T2" y="T3"/>
                </a:cxn>
                <a:cxn ang="0">
                  <a:pos x="T4" y="T5"/>
                </a:cxn>
              </a:cxnLst>
              <a:rect l="0" t="0" r="r" b="b"/>
              <a:pathLst>
                <a:path w="7" h="2">
                  <a:moveTo>
                    <a:pt x="7"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626" name="Freeform 1948">
              <a:extLst>
                <a:ext uri="{FF2B5EF4-FFF2-40B4-BE49-F238E27FC236}"/>
              </a:extLst>
            </p:cNvPr>
            <p:cNvSpPr>
              <a:spLocks/>
            </p:cNvSpPr>
            <p:nvPr/>
          </p:nvSpPr>
          <p:spPr bwMode="auto">
            <a:xfrm>
              <a:off x="1000125" y="1057275"/>
              <a:ext cx="0" cy="0"/>
            </a:xfrm>
            <a:custGeom>
              <a:avLst/>
              <a:gdLst>
                <a:gd name="T0" fmla="*/ 0 w 3"/>
                <a:gd name="T1" fmla="*/ 8 h 8"/>
                <a:gd name="T2" fmla="*/ 2 w 3"/>
                <a:gd name="T3" fmla="*/ 4 h 8"/>
                <a:gd name="T4" fmla="*/ 3 w 3"/>
                <a:gd name="T5" fmla="*/ 0 h 8"/>
              </a:gdLst>
              <a:ahLst/>
              <a:cxnLst>
                <a:cxn ang="0">
                  <a:pos x="T0" y="T1"/>
                </a:cxn>
                <a:cxn ang="0">
                  <a:pos x="T2" y="T3"/>
                </a:cxn>
                <a:cxn ang="0">
                  <a:pos x="T4" y="T5"/>
                </a:cxn>
              </a:cxnLst>
              <a:rect l="0" t="0" r="r" b="b"/>
              <a:pathLst>
                <a:path w="3" h="8">
                  <a:moveTo>
                    <a:pt x="0" y="8"/>
                  </a:moveTo>
                  <a:lnTo>
                    <a:pt x="2" y="4"/>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627" name="Freeform 1949">
              <a:extLst>
                <a:ext uri="{FF2B5EF4-FFF2-40B4-BE49-F238E27FC236}"/>
              </a:extLst>
            </p:cNvPr>
            <p:cNvSpPr>
              <a:spLocks/>
            </p:cNvSpPr>
            <p:nvPr/>
          </p:nvSpPr>
          <p:spPr bwMode="auto">
            <a:xfrm>
              <a:off x="1000125" y="1057275"/>
              <a:ext cx="0" cy="0"/>
            </a:xfrm>
            <a:custGeom>
              <a:avLst/>
              <a:gdLst>
                <a:gd name="T0" fmla="*/ 8 w 8"/>
                <a:gd name="T1" fmla="*/ 0 h 5"/>
                <a:gd name="T2" fmla="*/ 5 w 8"/>
                <a:gd name="T3" fmla="*/ 1 h 5"/>
                <a:gd name="T4" fmla="*/ 2 w 8"/>
                <a:gd name="T5" fmla="*/ 3 h 5"/>
                <a:gd name="T6" fmla="*/ 0 w 8"/>
                <a:gd name="T7" fmla="*/ 5 h 5"/>
              </a:gdLst>
              <a:ahLst/>
              <a:cxnLst>
                <a:cxn ang="0">
                  <a:pos x="T0" y="T1"/>
                </a:cxn>
                <a:cxn ang="0">
                  <a:pos x="T2" y="T3"/>
                </a:cxn>
                <a:cxn ang="0">
                  <a:pos x="T4" y="T5"/>
                </a:cxn>
                <a:cxn ang="0">
                  <a:pos x="T6" y="T7"/>
                </a:cxn>
              </a:cxnLst>
              <a:rect l="0" t="0" r="r" b="b"/>
              <a:pathLst>
                <a:path w="8" h="5">
                  <a:moveTo>
                    <a:pt x="8" y="0"/>
                  </a:moveTo>
                  <a:lnTo>
                    <a:pt x="5" y="1"/>
                  </a:lnTo>
                  <a:lnTo>
                    <a:pt x="2" y="3"/>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628" name="Freeform 1950">
              <a:extLst>
                <a:ext uri="{FF2B5EF4-FFF2-40B4-BE49-F238E27FC236}"/>
              </a:extLst>
            </p:cNvPr>
            <p:cNvSpPr>
              <a:spLocks/>
            </p:cNvSpPr>
            <p:nvPr/>
          </p:nvSpPr>
          <p:spPr bwMode="auto">
            <a:xfrm>
              <a:off x="1000125" y="1057275"/>
              <a:ext cx="0" cy="0"/>
            </a:xfrm>
            <a:custGeom>
              <a:avLst/>
              <a:gdLst>
                <a:gd name="T0" fmla="*/ 0 w 20"/>
                <a:gd name="T1" fmla="*/ 0 h 17"/>
                <a:gd name="T2" fmla="*/ 10 w 20"/>
                <a:gd name="T3" fmla="*/ 9 h 17"/>
                <a:gd name="T4" fmla="*/ 20 w 20"/>
                <a:gd name="T5" fmla="*/ 17 h 17"/>
              </a:gdLst>
              <a:ahLst/>
              <a:cxnLst>
                <a:cxn ang="0">
                  <a:pos x="T0" y="T1"/>
                </a:cxn>
                <a:cxn ang="0">
                  <a:pos x="T2" y="T3"/>
                </a:cxn>
                <a:cxn ang="0">
                  <a:pos x="T4" y="T5"/>
                </a:cxn>
              </a:cxnLst>
              <a:rect l="0" t="0" r="r" b="b"/>
              <a:pathLst>
                <a:path w="20" h="17">
                  <a:moveTo>
                    <a:pt x="0" y="0"/>
                  </a:moveTo>
                  <a:lnTo>
                    <a:pt x="10" y="9"/>
                  </a:lnTo>
                  <a:lnTo>
                    <a:pt x="20" y="1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629" name="Line 195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30" name="Freeform 1952">
              <a:extLst>
                <a:ext uri="{FF2B5EF4-FFF2-40B4-BE49-F238E27FC236}"/>
              </a:extLst>
            </p:cNvPr>
            <p:cNvSpPr>
              <a:spLocks/>
            </p:cNvSpPr>
            <p:nvPr/>
          </p:nvSpPr>
          <p:spPr bwMode="auto">
            <a:xfrm>
              <a:off x="1000125" y="1057275"/>
              <a:ext cx="0" cy="0"/>
            </a:xfrm>
            <a:custGeom>
              <a:avLst/>
              <a:gdLst>
                <a:gd name="T0" fmla="*/ 0 w 8"/>
                <a:gd name="T1" fmla="*/ 0 h 2"/>
                <a:gd name="T2" fmla="*/ 4 w 8"/>
                <a:gd name="T3" fmla="*/ 1 h 2"/>
                <a:gd name="T4" fmla="*/ 8 w 8"/>
                <a:gd name="T5" fmla="*/ 2 h 2"/>
              </a:gdLst>
              <a:ahLst/>
              <a:cxnLst>
                <a:cxn ang="0">
                  <a:pos x="T0" y="T1"/>
                </a:cxn>
                <a:cxn ang="0">
                  <a:pos x="T2" y="T3"/>
                </a:cxn>
                <a:cxn ang="0">
                  <a:pos x="T4" y="T5"/>
                </a:cxn>
              </a:cxnLst>
              <a:rect l="0" t="0" r="r" b="b"/>
              <a:pathLst>
                <a:path w="8" h="2">
                  <a:moveTo>
                    <a:pt x="0" y="0"/>
                  </a:moveTo>
                  <a:lnTo>
                    <a:pt x="4" y="1"/>
                  </a:lnTo>
                  <a:lnTo>
                    <a:pt x="8"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631" name="Freeform 1953">
              <a:extLst>
                <a:ext uri="{FF2B5EF4-FFF2-40B4-BE49-F238E27FC236}"/>
              </a:extLst>
            </p:cNvPr>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632" name="Freeform 1954">
              <a:extLst>
                <a:ext uri="{FF2B5EF4-FFF2-40B4-BE49-F238E27FC236}"/>
              </a:extLst>
            </p:cNvPr>
            <p:cNvSpPr>
              <a:spLocks/>
            </p:cNvSpPr>
            <p:nvPr/>
          </p:nvSpPr>
          <p:spPr bwMode="auto">
            <a:xfrm>
              <a:off x="1000125" y="1057275"/>
              <a:ext cx="0" cy="0"/>
            </a:xfrm>
            <a:custGeom>
              <a:avLst/>
              <a:gdLst>
                <a:gd name="T0" fmla="*/ 0 w 25"/>
                <a:gd name="T1" fmla="*/ 0 h 21"/>
                <a:gd name="T2" fmla="*/ 12 w 25"/>
                <a:gd name="T3" fmla="*/ 11 h 21"/>
                <a:gd name="T4" fmla="*/ 25 w 25"/>
                <a:gd name="T5" fmla="*/ 21 h 21"/>
              </a:gdLst>
              <a:ahLst/>
              <a:cxnLst>
                <a:cxn ang="0">
                  <a:pos x="T0" y="T1"/>
                </a:cxn>
                <a:cxn ang="0">
                  <a:pos x="T2" y="T3"/>
                </a:cxn>
                <a:cxn ang="0">
                  <a:pos x="T4" y="T5"/>
                </a:cxn>
              </a:cxnLst>
              <a:rect l="0" t="0" r="r" b="b"/>
              <a:pathLst>
                <a:path w="25" h="21">
                  <a:moveTo>
                    <a:pt x="0" y="0"/>
                  </a:moveTo>
                  <a:lnTo>
                    <a:pt x="12" y="11"/>
                  </a:lnTo>
                  <a:lnTo>
                    <a:pt x="25"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633" name="Line 195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34" name="Line 1956">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35" name="Line 195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36" name="Line 1958">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37" name="Line 1959">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38" name="Freeform 1960">
              <a:extLst>
                <a:ext uri="{FF2B5EF4-FFF2-40B4-BE49-F238E27FC236}"/>
              </a:extLst>
            </p:cNvPr>
            <p:cNvSpPr>
              <a:spLocks/>
            </p:cNvSpPr>
            <p:nvPr/>
          </p:nvSpPr>
          <p:spPr bwMode="auto">
            <a:xfrm>
              <a:off x="1000125" y="1057275"/>
              <a:ext cx="0" cy="0"/>
            </a:xfrm>
            <a:custGeom>
              <a:avLst/>
              <a:gdLst>
                <a:gd name="T0" fmla="*/ 37 w 37"/>
                <a:gd name="T1" fmla="*/ 26 h 26"/>
                <a:gd name="T2" fmla="*/ 19 w 37"/>
                <a:gd name="T3" fmla="*/ 13 h 26"/>
                <a:gd name="T4" fmla="*/ 0 w 37"/>
                <a:gd name="T5" fmla="*/ 0 h 26"/>
              </a:gdLst>
              <a:ahLst/>
              <a:cxnLst>
                <a:cxn ang="0">
                  <a:pos x="T0" y="T1"/>
                </a:cxn>
                <a:cxn ang="0">
                  <a:pos x="T2" y="T3"/>
                </a:cxn>
                <a:cxn ang="0">
                  <a:pos x="T4" y="T5"/>
                </a:cxn>
              </a:cxnLst>
              <a:rect l="0" t="0" r="r" b="b"/>
              <a:pathLst>
                <a:path w="37" h="26">
                  <a:moveTo>
                    <a:pt x="37" y="26"/>
                  </a:moveTo>
                  <a:lnTo>
                    <a:pt x="19" y="1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639" name="Freeform 1961">
              <a:extLst>
                <a:ext uri="{FF2B5EF4-FFF2-40B4-BE49-F238E27FC236}"/>
              </a:extLst>
            </p:cNvPr>
            <p:cNvSpPr>
              <a:spLocks/>
            </p:cNvSpPr>
            <p:nvPr/>
          </p:nvSpPr>
          <p:spPr bwMode="auto">
            <a:xfrm>
              <a:off x="1000125" y="1057275"/>
              <a:ext cx="0" cy="0"/>
            </a:xfrm>
            <a:custGeom>
              <a:avLst/>
              <a:gdLst>
                <a:gd name="T0" fmla="*/ 1 w 1"/>
                <a:gd name="T1" fmla="*/ 0 h 3"/>
                <a:gd name="T2" fmla="*/ 0 w 1"/>
                <a:gd name="T3" fmla="*/ 2 h 3"/>
                <a:gd name="T4" fmla="*/ 1 w 1"/>
                <a:gd name="T5" fmla="*/ 3 h 3"/>
              </a:gdLst>
              <a:ahLst/>
              <a:cxnLst>
                <a:cxn ang="0">
                  <a:pos x="T0" y="T1"/>
                </a:cxn>
                <a:cxn ang="0">
                  <a:pos x="T2" y="T3"/>
                </a:cxn>
                <a:cxn ang="0">
                  <a:pos x="T4" y="T5"/>
                </a:cxn>
              </a:cxnLst>
              <a:rect l="0" t="0" r="r" b="b"/>
              <a:pathLst>
                <a:path w="1" h="3">
                  <a:moveTo>
                    <a:pt x="1" y="0"/>
                  </a:moveTo>
                  <a:lnTo>
                    <a:pt x="0" y="2"/>
                  </a:lnTo>
                  <a:lnTo>
                    <a:pt x="1"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640" name="Line 1962">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41" name="Line 1963">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42" name="Line 1964">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43" name="Freeform 1965">
              <a:extLst>
                <a:ext uri="{FF2B5EF4-FFF2-40B4-BE49-F238E27FC236}"/>
              </a:extLst>
            </p:cNvPr>
            <p:cNvSpPr>
              <a:spLocks/>
            </p:cNvSpPr>
            <p:nvPr/>
          </p:nvSpPr>
          <p:spPr bwMode="auto">
            <a:xfrm>
              <a:off x="1000125" y="1057275"/>
              <a:ext cx="0" cy="0"/>
            </a:xfrm>
            <a:custGeom>
              <a:avLst/>
              <a:gdLst>
                <a:gd name="T0" fmla="*/ 0 h 2"/>
                <a:gd name="T1" fmla="*/ 0 h 2"/>
                <a:gd name="T2" fmla="*/ 1 h 2"/>
                <a:gd name="T3" fmla="*/ 1 h 2"/>
                <a:gd name="T4" fmla="*/ 2 h 2"/>
              </a:gdLst>
              <a:ahLst/>
              <a:cxnLst>
                <a:cxn ang="0">
                  <a:pos x="0" y="T0"/>
                </a:cxn>
                <a:cxn ang="0">
                  <a:pos x="0" y="T1"/>
                </a:cxn>
                <a:cxn ang="0">
                  <a:pos x="0" y="T2"/>
                </a:cxn>
                <a:cxn ang="0">
                  <a:pos x="0" y="T3"/>
                </a:cxn>
                <a:cxn ang="0">
                  <a:pos x="0" y="T4"/>
                </a:cxn>
              </a:cxnLst>
              <a:rect l="0" t="0" r="r" b="b"/>
              <a:pathLst>
                <a:path h="2">
                  <a:moveTo>
                    <a:pt x="0" y="0"/>
                  </a:moveTo>
                  <a:lnTo>
                    <a:pt x="0" y="0"/>
                  </a:lnTo>
                  <a:lnTo>
                    <a:pt x="0" y="1"/>
                  </a:lnTo>
                  <a:lnTo>
                    <a:pt x="0"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644" name="Line 1966">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45" name="Line 196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46" name="Line 1968">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47" name="Line 1969">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48" name="Line 1970">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49" name="Freeform 1971">
              <a:extLst>
                <a:ext uri="{FF2B5EF4-FFF2-40B4-BE49-F238E27FC236}"/>
              </a:extLst>
            </p:cNvPr>
            <p:cNvSpPr>
              <a:spLocks/>
            </p:cNvSpPr>
            <p:nvPr/>
          </p:nvSpPr>
          <p:spPr bwMode="auto">
            <a:xfrm>
              <a:off x="1000125" y="1057275"/>
              <a:ext cx="0" cy="0"/>
            </a:xfrm>
            <a:custGeom>
              <a:avLst/>
              <a:gdLst>
                <a:gd name="T0" fmla="*/ 0 w 8"/>
                <a:gd name="T1" fmla="*/ 0 h 1"/>
                <a:gd name="T2" fmla="*/ 3 w 8"/>
                <a:gd name="T3" fmla="*/ 1 h 1"/>
                <a:gd name="T4" fmla="*/ 5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5"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650" name="Freeform 1972">
              <a:extLst>
                <a:ext uri="{FF2B5EF4-FFF2-40B4-BE49-F238E27FC236}"/>
              </a:extLst>
            </p:cNvPr>
            <p:cNvSpPr>
              <a:spLocks/>
            </p:cNvSpPr>
            <p:nvPr/>
          </p:nvSpPr>
          <p:spPr bwMode="auto">
            <a:xfrm>
              <a:off x="1000125" y="1057275"/>
              <a:ext cx="0" cy="0"/>
            </a:xfrm>
            <a:custGeom>
              <a:avLst/>
              <a:gdLst>
                <a:gd name="T0" fmla="*/ 7 w 7"/>
                <a:gd name="T1" fmla="*/ 1 h 2"/>
                <a:gd name="T2" fmla="*/ 5 w 7"/>
                <a:gd name="T3" fmla="*/ 0 h 2"/>
                <a:gd name="T4" fmla="*/ 2 w 7"/>
                <a:gd name="T5" fmla="*/ 0 h 2"/>
                <a:gd name="T6" fmla="*/ 0 w 7"/>
                <a:gd name="T7" fmla="*/ 2 h 2"/>
              </a:gdLst>
              <a:ahLst/>
              <a:cxnLst>
                <a:cxn ang="0">
                  <a:pos x="T0" y="T1"/>
                </a:cxn>
                <a:cxn ang="0">
                  <a:pos x="T2" y="T3"/>
                </a:cxn>
                <a:cxn ang="0">
                  <a:pos x="T4" y="T5"/>
                </a:cxn>
                <a:cxn ang="0">
                  <a:pos x="T6" y="T7"/>
                </a:cxn>
              </a:cxnLst>
              <a:rect l="0" t="0" r="r" b="b"/>
              <a:pathLst>
                <a:path w="7" h="2">
                  <a:moveTo>
                    <a:pt x="7" y="1"/>
                  </a:moveTo>
                  <a:lnTo>
                    <a:pt x="5" y="0"/>
                  </a:lnTo>
                  <a:lnTo>
                    <a:pt x="2"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651" name="Freeform 1973">
              <a:extLst>
                <a:ext uri="{FF2B5EF4-FFF2-40B4-BE49-F238E27FC236}"/>
              </a:extLst>
            </p:cNvPr>
            <p:cNvSpPr>
              <a:spLocks/>
            </p:cNvSpPr>
            <p:nvPr/>
          </p:nvSpPr>
          <p:spPr bwMode="auto">
            <a:xfrm>
              <a:off x="1000125" y="1057275"/>
              <a:ext cx="0" cy="0"/>
            </a:xfrm>
            <a:custGeom>
              <a:avLst/>
              <a:gdLst>
                <a:gd name="T0" fmla="*/ 0 w 11"/>
                <a:gd name="T1" fmla="*/ 1 h 2"/>
                <a:gd name="T2" fmla="*/ 0 w 11"/>
                <a:gd name="T3" fmla="*/ 2 h 2"/>
                <a:gd name="T4" fmla="*/ 11 w 11"/>
                <a:gd name="T5" fmla="*/ 2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lnTo>
                    <a:pt x="0" y="2"/>
                  </a:lnTo>
                  <a:lnTo>
                    <a:pt x="11" y="2"/>
                  </a:lnTo>
                  <a:lnTo>
                    <a:pt x="11" y="0"/>
                  </a:lnTo>
                  <a:lnTo>
                    <a:pt x="0" y="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a:extLst/>
          </p:spPr>
          <p:txBody>
            <a:bodyPr/>
            <a:lstStyle/>
            <a:p>
              <a:pPr>
                <a:defRPr/>
              </a:pPr>
              <a:endParaRPr lang="ja-JP" altLang="en-US"/>
            </a:p>
          </p:txBody>
        </p:sp>
        <p:sp>
          <p:nvSpPr>
            <p:cNvPr id="1652" name="Line 1974">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53" name="Freeform 1975">
              <a:extLst>
                <a:ext uri="{FF2B5EF4-FFF2-40B4-BE49-F238E27FC236}"/>
              </a:extLst>
            </p:cNvPr>
            <p:cNvSpPr>
              <a:spLocks/>
            </p:cNvSpPr>
            <p:nvPr/>
          </p:nvSpPr>
          <p:spPr bwMode="auto">
            <a:xfrm>
              <a:off x="1000125" y="1057275"/>
              <a:ext cx="0" cy="0"/>
            </a:xfrm>
            <a:custGeom>
              <a:avLst/>
              <a:gdLst>
                <a:gd name="T0" fmla="*/ 5 w 5"/>
                <a:gd name="T1" fmla="*/ 0 h 2"/>
                <a:gd name="T2" fmla="*/ 4 w 5"/>
                <a:gd name="T3" fmla="*/ 2 h 2"/>
                <a:gd name="T4" fmla="*/ 0 w 5"/>
                <a:gd name="T5" fmla="*/ 2 h 2"/>
              </a:gdLst>
              <a:ahLst/>
              <a:cxnLst>
                <a:cxn ang="0">
                  <a:pos x="T0" y="T1"/>
                </a:cxn>
                <a:cxn ang="0">
                  <a:pos x="T2" y="T3"/>
                </a:cxn>
                <a:cxn ang="0">
                  <a:pos x="T4" y="T5"/>
                </a:cxn>
              </a:cxnLst>
              <a:rect l="0" t="0" r="r" b="b"/>
              <a:pathLst>
                <a:path w="5" h="2">
                  <a:moveTo>
                    <a:pt x="5" y="0"/>
                  </a:moveTo>
                  <a:lnTo>
                    <a:pt x="4" y="2"/>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654" name="Line 1976">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p>
          </p:txBody>
        </p:sp>
        <p:sp>
          <p:nvSpPr>
            <p:cNvPr id="1655" name="Rectangle 1977">
              <a:extLst>
                <a:ext uri="{FF2B5EF4-FFF2-40B4-BE49-F238E27FC236}"/>
              </a:extLst>
            </p:cNvPr>
            <p:cNvSpPr>
              <a:spLocks noChangeArrowheads="1"/>
            </p:cNvSpPr>
            <p:nvPr/>
          </p:nvSpPr>
          <p:spPr bwMode="auto">
            <a:xfrm>
              <a:off x="1000125" y="1057275"/>
              <a:ext cx="0" cy="0"/>
            </a:xfrm>
            <a:prstGeom prst="rect">
              <a:avLst/>
            </a:prstGeom>
            <a:grpFill/>
            <a:ln w="0">
              <a:solidFill>
                <a:srgbClr xmlns:mc="http://schemas.openxmlformats.org/markup-compatibility/2006" xmlns:a14="http://schemas.microsoft.com/office/drawing/2010/main" val="000000" mc:Ignorable="a14" a14:legacySpreadsheetColorIndex="8"/>
              </a:solidFill>
              <a:miter lim="800000"/>
              <a:headEnd/>
              <a:tailEnd/>
            </a:ln>
            <a:extLst/>
          </p:spPr>
          <p:txBody>
            <a:bodyPr/>
            <a:lstStyle/>
            <a:p>
              <a:pPr>
                <a:defRPr/>
              </a:pPr>
              <a:endParaRPr lang="ja-JP" altLang="en-US"/>
            </a:p>
          </p:txBody>
        </p:sp>
        <p:sp>
          <p:nvSpPr>
            <p:cNvPr id="1656" name="Freeform 1978">
              <a:extLst>
                <a:ext uri="{FF2B5EF4-FFF2-40B4-BE49-F238E27FC236}"/>
              </a:extLst>
            </p:cNvPr>
            <p:cNvSpPr>
              <a:spLocks/>
            </p:cNvSpPr>
            <p:nvPr/>
          </p:nvSpPr>
          <p:spPr bwMode="auto">
            <a:xfrm>
              <a:off x="1000125" y="1057275"/>
              <a:ext cx="0" cy="0"/>
            </a:xfrm>
            <a:custGeom>
              <a:avLst/>
              <a:gdLst>
                <a:gd name="T0" fmla="*/ 0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0" y="0"/>
                  </a:moveTo>
                  <a:lnTo>
                    <a:pt x="0" y="2"/>
                  </a:lnTo>
                  <a:lnTo>
                    <a:pt x="4"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657" name="Freeform 1979">
              <a:extLst>
                <a:ext uri="{FF2B5EF4-FFF2-40B4-BE49-F238E27FC236}"/>
              </a:extLst>
            </p:cNvPr>
            <p:cNvSpPr>
              <a:spLocks/>
            </p:cNvSpPr>
            <p:nvPr/>
          </p:nvSpPr>
          <p:spPr bwMode="auto">
            <a:xfrm>
              <a:off x="1000125" y="1057275"/>
              <a:ext cx="0" cy="0"/>
            </a:xfrm>
            <a:custGeom>
              <a:avLst/>
              <a:gdLst>
                <a:gd name="T0" fmla="*/ 4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4"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658" name="Freeform 1980">
              <a:extLst>
                <a:ext uri="{FF2B5EF4-FFF2-40B4-BE49-F238E27FC236}"/>
              </a:extLst>
            </p:cNvPr>
            <p:cNvSpPr>
              <a:spLocks/>
            </p:cNvSpPr>
            <p:nvPr/>
          </p:nvSpPr>
          <p:spPr bwMode="auto">
            <a:xfrm>
              <a:off x="1000125" y="1057275"/>
              <a:ext cx="0" cy="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8"/>
                  </a:moveTo>
                  <a:lnTo>
                    <a:pt x="0" y="3"/>
                  </a:lnTo>
                  <a:lnTo>
                    <a:pt x="2" y="1"/>
                  </a:lnTo>
                  <a:lnTo>
                    <a:pt x="2" y="0"/>
                  </a:lnTo>
                  <a:lnTo>
                    <a:pt x="3" y="0"/>
                  </a:lnTo>
                  <a:lnTo>
                    <a:pt x="7" y="1"/>
                  </a:lnTo>
                  <a:lnTo>
                    <a:pt x="7" y="8"/>
                  </a:lnTo>
                  <a:lnTo>
                    <a:pt x="7" y="8"/>
                  </a:lnTo>
                  <a:lnTo>
                    <a:pt x="6" y="9"/>
                  </a:lnTo>
                  <a:lnTo>
                    <a:pt x="3" y="10"/>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659" name="Freeform 1981">
              <a:extLst>
                <a:ext uri="{FF2B5EF4-FFF2-40B4-BE49-F238E27FC236}"/>
              </a:extLst>
            </p:cNvPr>
            <p:cNvSpPr>
              <a:spLocks/>
            </p:cNvSpPr>
            <p:nvPr/>
          </p:nvSpPr>
          <p:spPr bwMode="auto">
            <a:xfrm>
              <a:off x="1000125" y="1057275"/>
              <a:ext cx="0" cy="0"/>
            </a:xfrm>
            <a:custGeom>
              <a:avLst/>
              <a:gdLst>
                <a:gd name="T0" fmla="*/ 0 w 2"/>
                <a:gd name="T1" fmla="*/ 8 h 8"/>
                <a:gd name="T2" fmla="*/ 2 w 2"/>
                <a:gd name="T3" fmla="*/ 7 h 8"/>
                <a:gd name="T4" fmla="*/ 2 w 2"/>
                <a:gd name="T5" fmla="*/ 1 h 8"/>
                <a:gd name="T6" fmla="*/ 0 w 2"/>
                <a:gd name="T7" fmla="*/ 0 h 8"/>
              </a:gdLst>
              <a:ahLst/>
              <a:cxnLst>
                <a:cxn ang="0">
                  <a:pos x="T0" y="T1"/>
                </a:cxn>
                <a:cxn ang="0">
                  <a:pos x="T2" y="T3"/>
                </a:cxn>
                <a:cxn ang="0">
                  <a:pos x="T4" y="T5"/>
                </a:cxn>
                <a:cxn ang="0">
                  <a:pos x="T6" y="T7"/>
                </a:cxn>
              </a:cxnLst>
              <a:rect l="0" t="0" r="r" b="b"/>
              <a:pathLst>
                <a:path w="2" h="8">
                  <a:moveTo>
                    <a:pt x="0" y="8"/>
                  </a:moveTo>
                  <a:lnTo>
                    <a:pt x="2" y="7"/>
                  </a:ln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660" name="Freeform 1982">
              <a:extLst>
                <a:ext uri="{FF2B5EF4-FFF2-40B4-BE49-F238E27FC236}"/>
              </a:extLst>
            </p:cNvPr>
            <p:cNvSpPr>
              <a:spLocks/>
            </p:cNvSpPr>
            <p:nvPr/>
          </p:nvSpPr>
          <p:spPr bwMode="auto">
            <a:xfrm>
              <a:off x="1000125" y="1057275"/>
              <a:ext cx="0" cy="0"/>
            </a:xfrm>
            <a:custGeom>
              <a:avLst/>
              <a:gdLst>
                <a:gd name="T0" fmla="*/ 0 w 3"/>
                <a:gd name="T1" fmla="*/ 5 h 5"/>
                <a:gd name="T2" fmla="*/ 3 w 3"/>
                <a:gd name="T3" fmla="*/ 4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5"/>
                  </a:moveTo>
                  <a:lnTo>
                    <a:pt x="3" y="4"/>
                  </a:lnTo>
                  <a:lnTo>
                    <a:pt x="3"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sp>
          <p:nvSpPr>
            <p:cNvPr id="1661" name="Freeform 1983">
              <a:extLst>
                <a:ext uri="{FF2B5EF4-FFF2-40B4-BE49-F238E27FC236}"/>
              </a:extLst>
            </p:cNvPr>
            <p:cNvSpPr>
              <a:spLocks/>
            </p:cNvSpPr>
            <p:nvPr/>
          </p:nvSpPr>
          <p:spPr bwMode="auto">
            <a:xfrm>
              <a:off x="1000125" y="1057275"/>
              <a:ext cx="0" cy="0"/>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0" y="6"/>
                  </a:moveTo>
                  <a:lnTo>
                    <a:pt x="0" y="5"/>
                  </a:lnTo>
                  <a:lnTo>
                    <a:pt x="0" y="4"/>
                  </a:lnTo>
                  <a:lnTo>
                    <a:pt x="0" y="4"/>
                  </a:lnTo>
                  <a:lnTo>
                    <a:pt x="0" y="3"/>
                  </a:lnTo>
                  <a:lnTo>
                    <a:pt x="0" y="2"/>
                  </a:lnTo>
                  <a:lnTo>
                    <a:pt x="0" y="1"/>
                  </a:lnTo>
                  <a:lnTo>
                    <a:pt x="0" y="0"/>
                  </a:lnTo>
                  <a:lnTo>
                    <a:pt x="1" y="1"/>
                  </a:lnTo>
                  <a:lnTo>
                    <a:pt x="0" y="4"/>
                  </a:lnTo>
                  <a:lnTo>
                    <a:pt x="0" y="3"/>
                  </a:lnTo>
                  <a:lnTo>
                    <a:pt x="0" y="5"/>
                  </a:lnTo>
                  <a:lnTo>
                    <a:pt x="0" y="6"/>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p>
          </p:txBody>
        </p:sp>
      </p:grpSp>
      <p:sp>
        <p:nvSpPr>
          <p:cNvPr id="1662" name="正方形/長方形 1661">
            <a:extLst>
              <a:ext uri="{FF2B5EF4-FFF2-40B4-BE49-F238E27FC236}"/>
            </a:extLst>
          </p:cNvPr>
          <p:cNvSpPr/>
          <p:nvPr/>
        </p:nvSpPr>
        <p:spPr>
          <a:xfrm>
            <a:off x="325438" y="1365250"/>
            <a:ext cx="8351837" cy="8397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rPr>
              <a:t>※</a:t>
            </a:r>
            <a:r>
              <a:rPr lang="ja-JP" altLang="en-US" sz="1600" dirty="0">
                <a:solidFill>
                  <a:schemeClr val="tx1"/>
                </a:solidFill>
              </a:rPr>
              <a:t>社会的損失：人的損害額（運転者、同乗者、歩行者など）、物的損害額（車両、構造物の事故損失）、事故渋滞による損失額</a:t>
            </a:r>
            <a:r>
              <a:rPr lang="ja-JP" altLang="en-US" sz="1600" b="1" dirty="0">
                <a:solidFill>
                  <a:schemeClr val="tx1"/>
                </a:solidFill>
              </a:rPr>
              <a:t>　　　　　　</a:t>
            </a:r>
            <a:endParaRPr lang="en-US" altLang="ja-JP" sz="1600" b="1" dirty="0">
              <a:solidFill>
                <a:schemeClr val="tx1"/>
              </a:solidFill>
            </a:endParaRPr>
          </a:p>
        </p:txBody>
      </p:sp>
      <p:sp>
        <p:nvSpPr>
          <p:cNvPr id="1663" name="正方形/長方形 1662">
            <a:extLst>
              <a:ext uri="{FF2B5EF4-FFF2-40B4-BE49-F238E27FC236}"/>
            </a:extLst>
          </p:cNvPr>
          <p:cNvSpPr/>
          <p:nvPr/>
        </p:nvSpPr>
        <p:spPr>
          <a:xfrm>
            <a:off x="107950" y="490538"/>
            <a:ext cx="8642350" cy="1152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b="1" u="sng" dirty="0">
                <a:solidFill>
                  <a:schemeClr val="tx1"/>
                </a:solidFill>
                <a:latin typeface="ＭＳ Ｐゴシック" pitchFamily="50" charset="-128"/>
              </a:rPr>
              <a:t>◆</a:t>
            </a:r>
            <a:r>
              <a:rPr lang="zh-TW" altLang="en-US" sz="2000" b="1" u="sng" dirty="0">
                <a:solidFill>
                  <a:schemeClr val="tx1"/>
                </a:solidFill>
                <a:latin typeface="ＭＳ Ｐゴシック" pitchFamily="50" charset="-128"/>
                <a:ea typeface="ＭＳ Ｐゴシック" pitchFamily="50" charset="-128"/>
              </a:rPr>
              <a:t>交通事故減少便益</a:t>
            </a:r>
            <a:r>
              <a:rPr lang="ja-JP" altLang="en-US" sz="2000" b="1" u="sng" dirty="0">
                <a:solidFill>
                  <a:schemeClr val="tx1"/>
                </a:solidFill>
                <a:latin typeface="ＭＳ Ｐゴシック" pitchFamily="50" charset="-128"/>
              </a:rPr>
              <a:t>とは</a:t>
            </a:r>
            <a:endParaRPr lang="en-US" altLang="ja-JP" sz="2000" b="1" u="sng" dirty="0">
              <a:solidFill>
                <a:schemeClr val="tx1"/>
              </a:solidFill>
              <a:latin typeface="ＭＳ Ｐゴシック" pitchFamily="50" charset="-128"/>
            </a:endParaRPr>
          </a:p>
          <a:p>
            <a:pPr>
              <a:defRPr/>
            </a:pPr>
            <a:r>
              <a:rPr lang="ja-JP" altLang="en-US" b="1" dirty="0">
                <a:solidFill>
                  <a:schemeClr val="tx1"/>
                </a:solidFill>
                <a:latin typeface="ＭＳ Ｐゴシック" pitchFamily="50" charset="-128"/>
              </a:rPr>
              <a:t>　　</a:t>
            </a:r>
            <a:r>
              <a:rPr lang="ja-JP" altLang="en-US" dirty="0">
                <a:solidFill>
                  <a:schemeClr val="tx1"/>
                </a:solidFill>
                <a:latin typeface="ＭＳ Ｐゴシック" pitchFamily="50" charset="-128"/>
              </a:rPr>
              <a:t>道路</a:t>
            </a:r>
            <a:r>
              <a:rPr lang="ja-JP" altLang="en-US" dirty="0">
                <a:solidFill>
                  <a:schemeClr val="tx1"/>
                </a:solidFill>
              </a:rPr>
              <a:t>整備・改良に伴い自動車交通の分散化が図られ、</a:t>
            </a:r>
            <a:r>
              <a:rPr lang="ja-JP" altLang="en-US" dirty="0">
                <a:solidFill>
                  <a:schemeClr val="tx1"/>
                </a:solidFill>
                <a:latin typeface="ＭＳ Ｐゴシック" pitchFamily="50" charset="-128"/>
              </a:rPr>
              <a:t>交通事故による社会的損失　</a:t>
            </a:r>
            <a:endParaRPr lang="en-US" altLang="ja-JP" dirty="0">
              <a:solidFill>
                <a:schemeClr val="tx1"/>
              </a:solidFill>
              <a:latin typeface="ＭＳ Ｐゴシック" pitchFamily="50" charset="-128"/>
            </a:endParaRPr>
          </a:p>
          <a:p>
            <a:pPr>
              <a:defRPr/>
            </a:pPr>
            <a:r>
              <a:rPr lang="ja-JP" altLang="en-US" dirty="0">
                <a:solidFill>
                  <a:schemeClr val="tx1"/>
                </a:solidFill>
                <a:latin typeface="ＭＳ Ｐゴシック" pitchFamily="50" charset="-128"/>
              </a:rPr>
              <a:t>　　（</a:t>
            </a:r>
            <a:r>
              <a:rPr lang="en-US" altLang="ja-JP" dirty="0">
                <a:solidFill>
                  <a:schemeClr val="tx1"/>
                </a:solidFill>
                <a:latin typeface="ＭＳ Ｐゴシック" pitchFamily="50" charset="-128"/>
              </a:rPr>
              <a:t>※</a:t>
            </a:r>
            <a:r>
              <a:rPr lang="ja-JP" altLang="en-US" dirty="0">
                <a:solidFill>
                  <a:schemeClr val="tx1"/>
                </a:solidFill>
                <a:latin typeface="ＭＳ Ｐゴシック" pitchFamily="50" charset="-128"/>
              </a:rPr>
              <a:t>）の減少</a:t>
            </a:r>
            <a:r>
              <a:rPr lang="ja-JP" altLang="en-US" dirty="0">
                <a:solidFill>
                  <a:schemeClr val="tx1"/>
                </a:solidFill>
              </a:rPr>
              <a:t>を貨幣換算したもの</a:t>
            </a:r>
            <a:r>
              <a:rPr lang="ja-JP" altLang="en-US" dirty="0">
                <a:solidFill>
                  <a:schemeClr val="tx1"/>
                </a:solidFill>
                <a:latin typeface="ＭＳ Ｐゴシック" pitchFamily="50" charset="-128"/>
              </a:rPr>
              <a:t>。</a:t>
            </a:r>
          </a:p>
        </p:txBody>
      </p:sp>
      <p:sp>
        <p:nvSpPr>
          <p:cNvPr id="1664" name="テキスト ボックス 1663">
            <a:extLst>
              <a:ext uri="{FF2B5EF4-FFF2-40B4-BE49-F238E27FC236}"/>
            </a:extLst>
          </p:cNvPr>
          <p:cNvSpPr txBox="1"/>
          <p:nvPr/>
        </p:nvSpPr>
        <p:spPr bwMode="auto">
          <a:xfrm>
            <a:off x="468313" y="2060575"/>
            <a:ext cx="7540625" cy="83026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0">
            <a:spAutoFit/>
          </a:bodyPr>
          <a:lstStyle/>
          <a:p>
            <a:pPr>
              <a:defRPr/>
            </a:pPr>
            <a:r>
              <a:rPr lang="ja-JP" altLang="en-US" sz="1600" dirty="0">
                <a:solidFill>
                  <a:schemeClr val="tx1"/>
                </a:solidFill>
                <a:latin typeface="Meiryo UI" pitchFamily="50" charset="-128"/>
                <a:ea typeface="Meiryo UI" pitchFamily="50" charset="-128"/>
                <a:cs typeface="Meiryo UI" pitchFamily="50" charset="-128"/>
              </a:rPr>
              <a:t>○整備の有無による損失の年間の総和の差により算出</a:t>
            </a:r>
          </a:p>
          <a:p>
            <a:pPr>
              <a:defRPr/>
            </a:pPr>
            <a:r>
              <a:rPr lang="ja-JP" altLang="en-US" sz="1600" dirty="0">
                <a:solidFill>
                  <a:schemeClr val="tx1"/>
                </a:solidFill>
                <a:latin typeface="Meiryo UI" pitchFamily="50" charset="-128"/>
                <a:ea typeface="Meiryo UI" pitchFamily="50" charset="-128"/>
                <a:cs typeface="Meiryo UI" pitchFamily="50" charset="-128"/>
              </a:rPr>
              <a:t>　　損失</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＝ﾘﾝｸ交通量</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係数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a:p>
            <a:pPr>
              <a:defRPr/>
            </a:pPr>
            <a:r>
              <a:rPr lang="ja-JP" altLang="en-US" sz="1600" dirty="0">
                <a:solidFill>
                  <a:schemeClr val="tx1"/>
                </a:solidFill>
                <a:latin typeface="Meiryo UI" pitchFamily="50" charset="-128"/>
                <a:ea typeface="Meiryo UI" pitchFamily="50" charset="-128"/>
                <a:cs typeface="Meiryo UI" pitchFamily="50" charset="-128"/>
              </a:rPr>
              <a:t>　　　　　　　　　　＋ﾘﾝｸ交差点箇所数 </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台・箇所</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係数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台・箇所</a:t>
            </a:r>
            <a:r>
              <a:rPr lang="en-US" altLang="ja-JP" sz="1600" dirty="0">
                <a:solidFill>
                  <a:schemeClr val="tx1"/>
                </a:solidFill>
                <a:latin typeface="Meiryo UI" pitchFamily="50" charset="-128"/>
                <a:ea typeface="Meiryo UI" pitchFamily="50" charset="-128"/>
                <a:cs typeface="Meiryo UI" pitchFamily="50" charset="-128"/>
              </a:rPr>
              <a:t>) ×365(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4591" name="テキスト ボックス 1665"/>
          <p:cNvSpPr txBox="1">
            <a:spLocks noChangeArrowheads="1"/>
          </p:cNvSpPr>
          <p:nvPr/>
        </p:nvSpPr>
        <p:spPr bwMode="auto">
          <a:xfrm>
            <a:off x="115888" y="6040438"/>
            <a:ext cx="8932862" cy="772107"/>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800" dirty="0">
                <a:latin typeface="Meiryo UI" pitchFamily="50" charset="-128"/>
                <a:ea typeface="Meiryo UI" pitchFamily="50" charset="-128"/>
                <a:cs typeface="Meiryo UI" pitchFamily="50" charset="-128"/>
              </a:rPr>
              <a:t>⇒この整備</a:t>
            </a:r>
            <a:r>
              <a:rPr lang="ja-JP" altLang="en-US" sz="1800" b="1" dirty="0">
                <a:latin typeface="Meiryo UI" pitchFamily="50" charset="-128"/>
                <a:ea typeface="Meiryo UI" pitchFamily="50" charset="-128"/>
                <a:cs typeface="Meiryo UI" pitchFamily="50" charset="-128"/>
              </a:rPr>
              <a:t>無</a:t>
            </a:r>
            <a:r>
              <a:rPr lang="ja-JP" altLang="en-US" sz="1800" b="1" dirty="0" err="1">
                <a:latin typeface="Meiryo UI" pitchFamily="50" charset="-128"/>
                <a:ea typeface="Meiryo UI" pitchFamily="50" charset="-128"/>
                <a:cs typeface="Meiryo UI" pitchFamily="50" charset="-128"/>
              </a:rPr>
              <a:t>し</a:t>
            </a:r>
            <a:r>
              <a:rPr lang="ja-JP" altLang="en-US" sz="1800" dirty="0" err="1">
                <a:latin typeface="Meiryo UI" pitchFamily="50" charset="-128"/>
                <a:ea typeface="Meiryo UI" pitchFamily="50" charset="-128"/>
                <a:cs typeface="Meiryo UI" pitchFamily="50" charset="-128"/>
              </a:rPr>
              <a:t>と</a:t>
            </a:r>
            <a:r>
              <a:rPr lang="ja-JP" altLang="en-US" sz="1800" b="1" dirty="0">
                <a:latin typeface="Meiryo UI" pitchFamily="50" charset="-128"/>
                <a:ea typeface="Meiryo UI" pitchFamily="50" charset="-128"/>
                <a:cs typeface="Meiryo UI" pitchFamily="50" charset="-128"/>
              </a:rPr>
              <a:t>有り</a:t>
            </a:r>
            <a:r>
              <a:rPr lang="ja-JP" altLang="en-US" sz="1800" dirty="0">
                <a:latin typeface="Meiryo UI" pitchFamily="50" charset="-128"/>
                <a:ea typeface="Meiryo UI" pitchFamily="50" charset="-128"/>
                <a:cs typeface="Meiryo UI" pitchFamily="50" charset="-128"/>
              </a:rPr>
              <a:t>の費用の差を、リンクごとに集計し、さらに供用後</a:t>
            </a:r>
            <a:r>
              <a:rPr lang="en-US" altLang="ja-JP" sz="1800" dirty="0">
                <a:latin typeface="Meiryo UI" pitchFamily="50" charset="-128"/>
                <a:ea typeface="Meiryo UI" pitchFamily="50" charset="-128"/>
                <a:cs typeface="Meiryo UI" pitchFamily="50" charset="-128"/>
              </a:rPr>
              <a:t>50</a:t>
            </a:r>
            <a:r>
              <a:rPr lang="ja-JP" altLang="en-US" sz="1800" dirty="0">
                <a:latin typeface="Meiryo UI" pitchFamily="50" charset="-128"/>
                <a:ea typeface="Meiryo UI" pitchFamily="50" charset="-128"/>
                <a:cs typeface="Meiryo UI" pitchFamily="50" charset="-128"/>
              </a:rPr>
              <a:t>年間分を合計することで、</a:t>
            </a:r>
            <a:endParaRPr lang="en-US" altLang="ja-JP" sz="1800" dirty="0">
              <a:latin typeface="Meiryo UI" pitchFamily="50" charset="-128"/>
              <a:ea typeface="Meiryo UI" pitchFamily="50" charset="-128"/>
              <a:cs typeface="Meiryo UI" pitchFamily="50" charset="-128"/>
            </a:endParaRPr>
          </a:p>
          <a:p>
            <a:pPr lvl="0" eaLnBrk="1" hangingPunct="1">
              <a:spcBef>
                <a:spcPct val="0"/>
              </a:spcBef>
              <a:buNone/>
            </a:pPr>
            <a:r>
              <a:rPr lang="ja-JP" altLang="en-US" sz="1800" dirty="0">
                <a:latin typeface="Meiryo UI" pitchFamily="50" charset="-128"/>
                <a:ea typeface="Meiryo UI" pitchFamily="50" charset="-128"/>
                <a:cs typeface="Meiryo UI" pitchFamily="50" charset="-128"/>
              </a:rPr>
              <a:t>　 本事業の</a:t>
            </a:r>
            <a:r>
              <a:rPr lang="ja-JP" altLang="en-US" sz="1800" b="1" dirty="0">
                <a:latin typeface="Meiryo UI" pitchFamily="50" charset="-128"/>
                <a:ea typeface="Meiryo UI" pitchFamily="50" charset="-128"/>
                <a:cs typeface="Meiryo UI" pitchFamily="50" charset="-128"/>
              </a:rPr>
              <a:t>交通事故減少便益 </a:t>
            </a:r>
            <a:r>
              <a:rPr kumimoji="0" lang="en-US" altLang="ja-JP" sz="1800" b="1" dirty="0">
                <a:solidFill>
                  <a:srgbClr val="000000"/>
                </a:solidFill>
                <a:latin typeface="HG丸ｺﾞｼｯｸM-PRO" pitchFamily="50" charset="-128"/>
                <a:ea typeface="HG丸ｺﾞｼｯｸM-PRO" pitchFamily="50" charset="-128"/>
              </a:rPr>
              <a:t>21.5</a:t>
            </a:r>
            <a:r>
              <a:rPr kumimoji="0" lang="ja-JP" altLang="en-US" sz="1800" b="1" dirty="0">
                <a:solidFill>
                  <a:srgbClr val="000000"/>
                </a:solidFill>
                <a:latin typeface="HG丸ｺﾞｼｯｸM-PRO" pitchFamily="50" charset="-128"/>
                <a:ea typeface="HG丸ｺﾞｼｯｸM-PRO" pitchFamily="50" charset="-128"/>
              </a:rPr>
              <a:t>億円 </a:t>
            </a:r>
            <a:r>
              <a:rPr lang="ja-JP" altLang="en-US" sz="1800" dirty="0" smtClean="0">
                <a:latin typeface="Meiryo UI" pitchFamily="50" charset="-128"/>
                <a:ea typeface="Meiryo UI" pitchFamily="50" charset="-128"/>
                <a:cs typeface="Meiryo UI" pitchFamily="50" charset="-128"/>
              </a:rPr>
              <a:t>が</a:t>
            </a:r>
            <a:r>
              <a:rPr lang="ja-JP" altLang="en-US" sz="1800" dirty="0">
                <a:latin typeface="Meiryo UI" pitchFamily="50" charset="-128"/>
                <a:ea typeface="Meiryo UI" pitchFamily="50" charset="-128"/>
                <a:cs typeface="Meiryo UI" pitchFamily="50" charset="-128"/>
              </a:rPr>
              <a:t>算出される。</a:t>
            </a:r>
          </a:p>
        </p:txBody>
      </p:sp>
      <p:sp>
        <p:nvSpPr>
          <p:cNvPr id="24592" name="正方形/長方形 20"/>
          <p:cNvSpPr>
            <a:spLocks noChangeArrowheads="1"/>
          </p:cNvSpPr>
          <p:nvPr/>
        </p:nvSpPr>
        <p:spPr bwMode="auto">
          <a:xfrm>
            <a:off x="115888" y="4273550"/>
            <a:ext cx="2828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400">
                <a:solidFill>
                  <a:schemeClr val="tx2"/>
                </a:solidFill>
                <a:latin typeface="Arial" charset="0"/>
              </a:rPr>
              <a:t>（例）</a:t>
            </a:r>
            <a:r>
              <a:rPr lang="en-US" altLang="ja-JP" sz="1400">
                <a:solidFill>
                  <a:schemeClr val="tx2"/>
                </a:solidFill>
                <a:latin typeface="Arial" charset="0"/>
              </a:rPr>
              <a:t> </a:t>
            </a:r>
            <a:r>
              <a:rPr lang="ja-JP" altLang="en-US" sz="1400">
                <a:solidFill>
                  <a:schemeClr val="tx2"/>
                </a:solidFill>
                <a:latin typeface="Arial" charset="0"/>
              </a:rPr>
              <a:t>リンク</a:t>
            </a:r>
            <a:r>
              <a:rPr lang="en-US" altLang="ja-JP" sz="1400">
                <a:solidFill>
                  <a:schemeClr val="tx2"/>
                </a:solidFill>
                <a:latin typeface="Arial" charset="0"/>
              </a:rPr>
              <a:t>α</a:t>
            </a:r>
            <a:r>
              <a:rPr lang="ja-JP" altLang="en-US" sz="1400">
                <a:solidFill>
                  <a:schemeClr val="tx2"/>
                </a:solidFill>
                <a:latin typeface="Arial" charset="0"/>
              </a:rPr>
              <a:t>の場合の算出</a:t>
            </a:r>
          </a:p>
        </p:txBody>
      </p:sp>
      <p:sp>
        <p:nvSpPr>
          <p:cNvPr id="1670" name="Text Box 4"/>
          <p:cNvSpPr txBox="1">
            <a:spLocks noChangeArrowheads="1"/>
          </p:cNvSpPr>
          <p:nvPr/>
        </p:nvSpPr>
        <p:spPr bwMode="auto">
          <a:xfrm>
            <a:off x="35496" y="87015"/>
            <a:ext cx="5184775"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Ⅳ-</a:t>
            </a:r>
            <a:r>
              <a:rPr lang="ja-JP" altLang="en-US" sz="2400" dirty="0" smtClean="0">
                <a:solidFill>
                  <a:schemeClr val="bg1"/>
                </a:solidFill>
                <a:latin typeface="HG丸ｺﾞｼｯｸM-PRO" pitchFamily="50" charset="-128"/>
                <a:ea typeface="HG丸ｺﾞｼｯｸM-PRO" pitchFamily="50" charset="-128"/>
              </a:rPr>
              <a:t>③　費用便益分析等の効率性　</a:t>
            </a:r>
            <a:r>
              <a:rPr lang="ja-JP" altLang="en-US" sz="2400" dirty="0" smtClean="0">
                <a:solidFill>
                  <a:schemeClr val="bg1"/>
                </a:solidFill>
              </a:rPr>
              <a:t> </a:t>
            </a:r>
            <a:endParaRPr lang="ja-JP" altLang="en-US" sz="2400" dirty="0">
              <a:solidFill>
                <a:schemeClr val="bg1"/>
              </a:solidFill>
            </a:endParaRPr>
          </a:p>
        </p:txBody>
      </p:sp>
      <p:sp>
        <p:nvSpPr>
          <p:cNvPr id="1671" name="テキスト ボックス 1670"/>
          <p:cNvSpPr txBox="1"/>
          <p:nvPr/>
        </p:nvSpPr>
        <p:spPr>
          <a:xfrm>
            <a:off x="8604448" y="44624"/>
            <a:ext cx="498855" cy="369332"/>
          </a:xfrm>
          <a:prstGeom prst="rect">
            <a:avLst/>
          </a:prstGeom>
          <a:noFill/>
        </p:spPr>
        <p:txBody>
          <a:bodyPr wrap="none" rtlCol="0">
            <a:spAutoFit/>
          </a:bodyPr>
          <a:lstStyle/>
          <a:p>
            <a:r>
              <a:rPr kumimoji="1" lang="ja-JP" altLang="en-US" dirty="0" smtClean="0"/>
              <a:t>１１</a:t>
            </a:r>
            <a:endParaRPr kumimoji="1" lang="ja-JP" altLang="en-US" dirty="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96" t="6080" r="10256" b="6822"/>
          <a:stretch/>
        </p:blipFill>
        <p:spPr bwMode="auto">
          <a:xfrm>
            <a:off x="2318995" y="4401988"/>
            <a:ext cx="6429767" cy="1620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32927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97" y="812329"/>
            <a:ext cx="5076191" cy="5790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正方形/長方形 12"/>
          <p:cNvSpPr/>
          <p:nvPr/>
        </p:nvSpPr>
        <p:spPr>
          <a:xfrm>
            <a:off x="107504" y="767780"/>
            <a:ext cx="5328791" cy="586348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20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1254" y="4655056"/>
            <a:ext cx="2304256" cy="2163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107504" y="764704"/>
            <a:ext cx="877163" cy="369332"/>
          </a:xfrm>
          <a:prstGeom prst="rect">
            <a:avLst/>
          </a:prstGeom>
          <a:solidFill>
            <a:schemeClr val="bg1"/>
          </a:solidFill>
          <a:ln>
            <a:solidFill>
              <a:schemeClr val="tx1"/>
            </a:solidFill>
          </a:ln>
        </p:spPr>
        <p:txBody>
          <a:bodyPr wrap="none" rtlCol="0">
            <a:spAutoFit/>
          </a:bodyPr>
          <a:lstStyle/>
          <a:p>
            <a:r>
              <a:rPr kumimoji="1" lang="ja-JP" altLang="en-US" dirty="0" smtClean="0"/>
              <a:t>差分図</a:t>
            </a:r>
            <a:endParaRPr kumimoji="1" lang="ja-JP" altLang="en-US" dirty="0"/>
          </a:p>
        </p:txBody>
      </p:sp>
      <p:grpSp>
        <p:nvGrpSpPr>
          <p:cNvPr id="5" name="グループ化 4"/>
          <p:cNvGrpSpPr/>
          <p:nvPr/>
        </p:nvGrpSpPr>
        <p:grpSpPr>
          <a:xfrm>
            <a:off x="5523608" y="829161"/>
            <a:ext cx="3555306" cy="1015663"/>
            <a:chOff x="5538122" y="467380"/>
            <a:chExt cx="3555306" cy="1015663"/>
          </a:xfrm>
        </p:grpSpPr>
        <p:sp>
          <p:nvSpPr>
            <p:cNvPr id="28" name="テキスト ボックス 27"/>
            <p:cNvSpPr txBox="1"/>
            <p:nvPr/>
          </p:nvSpPr>
          <p:spPr>
            <a:xfrm>
              <a:off x="5538122" y="467380"/>
              <a:ext cx="877163" cy="369332"/>
            </a:xfrm>
            <a:prstGeom prst="rect">
              <a:avLst/>
            </a:prstGeom>
            <a:solidFill>
              <a:schemeClr val="bg1">
                <a:lumMod val="85000"/>
              </a:schemeClr>
            </a:solidFill>
          </p:spPr>
          <p:txBody>
            <a:bodyPr wrap="none" rtlCol="0">
              <a:spAutoFit/>
            </a:bodyPr>
            <a:lstStyle/>
            <a:p>
              <a:r>
                <a:rPr kumimoji="1" lang="ja-JP" altLang="en-US" dirty="0" smtClean="0"/>
                <a:t>差分図</a:t>
              </a:r>
              <a:endParaRPr kumimoji="1" lang="ja-JP" altLang="en-US" dirty="0"/>
            </a:p>
          </p:txBody>
        </p:sp>
        <p:sp>
          <p:nvSpPr>
            <p:cNvPr id="29" name="テキスト ボックス 28"/>
            <p:cNvSpPr txBox="1"/>
            <p:nvPr/>
          </p:nvSpPr>
          <p:spPr>
            <a:xfrm>
              <a:off x="5564898" y="836712"/>
              <a:ext cx="3528530" cy="646331"/>
            </a:xfrm>
            <a:prstGeom prst="rect">
              <a:avLst/>
            </a:prstGeom>
            <a:noFill/>
            <a:ln w="28575">
              <a:solidFill>
                <a:schemeClr val="bg1">
                  <a:lumMod val="85000"/>
                </a:schemeClr>
              </a:solidFill>
            </a:ln>
          </p:spPr>
          <p:txBody>
            <a:bodyPr wrap="none" rtlCol="0">
              <a:spAutoFit/>
            </a:bodyPr>
            <a:lstStyle/>
            <a:p>
              <a:r>
                <a:rPr lang="ja-JP" altLang="en-US" dirty="0" smtClean="0"/>
                <a:t>各リンクについて、整備有無による</a:t>
              </a:r>
              <a:endParaRPr lang="en-US" altLang="ja-JP" dirty="0" smtClean="0"/>
            </a:p>
            <a:p>
              <a:r>
                <a:rPr kumimoji="1" lang="ja-JP" altLang="en-US" dirty="0" smtClean="0"/>
                <a:t>交通量の差を図化したもの</a:t>
              </a:r>
              <a:endParaRPr kumimoji="1" lang="en-US" altLang="ja-JP" dirty="0" smtClean="0"/>
            </a:p>
          </p:txBody>
        </p:sp>
      </p:grpSp>
      <p:sp>
        <p:nvSpPr>
          <p:cNvPr id="30" name="テキスト ボックス 29"/>
          <p:cNvSpPr txBox="1"/>
          <p:nvPr/>
        </p:nvSpPr>
        <p:spPr>
          <a:xfrm>
            <a:off x="8604448" y="44624"/>
            <a:ext cx="498855" cy="369332"/>
          </a:xfrm>
          <a:prstGeom prst="rect">
            <a:avLst/>
          </a:prstGeom>
          <a:noFill/>
        </p:spPr>
        <p:txBody>
          <a:bodyPr wrap="none" rtlCol="0">
            <a:spAutoFit/>
          </a:bodyPr>
          <a:lstStyle/>
          <a:p>
            <a:r>
              <a:rPr kumimoji="1" lang="ja-JP" altLang="en-US" dirty="0" smtClean="0"/>
              <a:t>１２</a:t>
            </a:r>
            <a:endParaRPr kumimoji="1" lang="ja-JP" altLang="en-US" dirty="0"/>
          </a:p>
        </p:txBody>
      </p:sp>
      <p:sp>
        <p:nvSpPr>
          <p:cNvPr id="2" name="テキスト ボックス 1"/>
          <p:cNvSpPr txBox="1"/>
          <p:nvPr/>
        </p:nvSpPr>
        <p:spPr>
          <a:xfrm>
            <a:off x="107504" y="6264754"/>
            <a:ext cx="2523448" cy="369332"/>
          </a:xfrm>
          <a:prstGeom prst="rect">
            <a:avLst/>
          </a:prstGeom>
          <a:solidFill>
            <a:schemeClr val="bg1"/>
          </a:solidFill>
          <a:ln>
            <a:solidFill>
              <a:schemeClr val="accent1"/>
            </a:solidFill>
          </a:ln>
        </p:spPr>
        <p:txBody>
          <a:bodyPr wrap="none" rtlCol="0">
            <a:spAutoFit/>
          </a:bodyPr>
          <a:lstStyle/>
          <a:p>
            <a:r>
              <a:rPr kumimoji="1" lang="ja-JP" altLang="en-US" dirty="0" smtClean="0"/>
              <a:t>将来交通量予測（Ｈ４２）</a:t>
            </a:r>
            <a:endParaRPr kumimoji="1" lang="ja-JP" altLang="en-US" dirty="0"/>
          </a:p>
        </p:txBody>
      </p:sp>
      <p:sp>
        <p:nvSpPr>
          <p:cNvPr id="31" name="円/楕円 30"/>
          <p:cNvSpPr/>
          <p:nvPr/>
        </p:nvSpPr>
        <p:spPr>
          <a:xfrm>
            <a:off x="5724128" y="2652084"/>
            <a:ext cx="3232079" cy="1064948"/>
          </a:xfrm>
          <a:prstGeom prst="ellipse">
            <a:avLst/>
          </a:prstGeom>
          <a:solidFill>
            <a:schemeClr val="tx2">
              <a:lumMod val="40000"/>
              <a:lumOff val="6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テキスト ボックス 32"/>
          <p:cNvSpPr txBox="1"/>
          <p:nvPr/>
        </p:nvSpPr>
        <p:spPr>
          <a:xfrm>
            <a:off x="5940152" y="2861393"/>
            <a:ext cx="3315321" cy="646331"/>
          </a:xfrm>
          <a:prstGeom prst="rect">
            <a:avLst/>
          </a:prstGeom>
          <a:noFill/>
        </p:spPr>
        <p:txBody>
          <a:bodyPr wrap="square" rtlCol="0">
            <a:spAutoFit/>
          </a:bodyPr>
          <a:lstStyle/>
          <a:p>
            <a:r>
              <a:rPr kumimoji="1" lang="ja-JP" altLang="en-US" dirty="0" smtClean="0"/>
              <a:t>当該箇所の整備により周辺</a:t>
            </a:r>
            <a:endParaRPr kumimoji="1" lang="en-US" altLang="ja-JP" dirty="0" smtClean="0"/>
          </a:p>
          <a:p>
            <a:r>
              <a:rPr kumimoji="1" lang="ja-JP" altLang="en-US" dirty="0" smtClean="0"/>
              <a:t>道路の交通量が減少</a:t>
            </a:r>
            <a:endParaRPr kumimoji="1" lang="ja-JP" altLang="en-US" dirty="0"/>
          </a:p>
        </p:txBody>
      </p:sp>
      <p:sp>
        <p:nvSpPr>
          <p:cNvPr id="35" name="Text Box 4"/>
          <p:cNvSpPr txBox="1">
            <a:spLocks noChangeArrowheads="1"/>
          </p:cNvSpPr>
          <p:nvPr/>
        </p:nvSpPr>
        <p:spPr bwMode="auto">
          <a:xfrm>
            <a:off x="35496" y="87015"/>
            <a:ext cx="5184775"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Ⅳ-</a:t>
            </a:r>
            <a:r>
              <a:rPr lang="ja-JP" altLang="en-US" sz="2400" dirty="0" smtClean="0">
                <a:solidFill>
                  <a:schemeClr val="bg1"/>
                </a:solidFill>
                <a:latin typeface="HG丸ｺﾞｼｯｸM-PRO" pitchFamily="50" charset="-128"/>
                <a:ea typeface="HG丸ｺﾞｼｯｸM-PRO" pitchFamily="50" charset="-128"/>
              </a:rPr>
              <a:t>③　費用便益分析等の効率性　</a:t>
            </a:r>
            <a:r>
              <a:rPr lang="ja-JP" altLang="en-US" sz="2400" dirty="0" smtClean="0">
                <a:solidFill>
                  <a:schemeClr val="bg1"/>
                </a:solidFill>
              </a:rPr>
              <a:t> </a:t>
            </a:r>
            <a:endParaRPr lang="ja-JP" altLang="en-US" sz="2400" dirty="0">
              <a:solidFill>
                <a:schemeClr val="bg1"/>
              </a:solidFill>
            </a:endParaRPr>
          </a:p>
        </p:txBody>
      </p:sp>
      <p:sp>
        <p:nvSpPr>
          <p:cNvPr id="4" name="テキスト ボックス 3"/>
          <p:cNvSpPr txBox="1"/>
          <p:nvPr/>
        </p:nvSpPr>
        <p:spPr>
          <a:xfrm>
            <a:off x="4499992" y="6381328"/>
            <a:ext cx="936303" cy="253916"/>
          </a:xfrm>
          <a:prstGeom prst="rect">
            <a:avLst/>
          </a:prstGeom>
          <a:noFill/>
        </p:spPr>
        <p:txBody>
          <a:bodyPr wrap="square" rtlCol="0">
            <a:spAutoFit/>
          </a:bodyPr>
          <a:lstStyle/>
          <a:p>
            <a:r>
              <a:rPr kumimoji="1" lang="ja-JP" altLang="en-US" sz="1050" dirty="0" smtClean="0"/>
              <a:t>（単位：百台）</a:t>
            </a:r>
            <a:endParaRPr kumimoji="1" lang="ja-JP" altLang="en-US" sz="1050" dirty="0"/>
          </a:p>
        </p:txBody>
      </p:sp>
    </p:spTree>
    <p:extLst>
      <p:ext uri="{BB962C8B-B14F-4D97-AF65-F5344CB8AC3E}">
        <p14:creationId xmlns:p14="http://schemas.microsoft.com/office/powerpoint/2010/main" val="5474663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正方形/長方形 4"/>
          <p:cNvSpPr>
            <a:spLocks noChangeArrowheads="1"/>
          </p:cNvSpPr>
          <p:nvPr/>
        </p:nvSpPr>
        <p:spPr bwMode="auto">
          <a:xfrm>
            <a:off x="195263" y="549275"/>
            <a:ext cx="431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b="1" dirty="0">
                <a:latin typeface="HGSｺﾞｼｯｸM" pitchFamily="50" charset="-128"/>
                <a:ea typeface="HGSｺﾞｼｯｸM" pitchFamily="50" charset="-128"/>
              </a:rPr>
              <a:t>■</a:t>
            </a:r>
            <a:r>
              <a:rPr lang="ja-JP" altLang="en-US" sz="2000" b="1" dirty="0">
                <a:latin typeface="Arial" charset="0"/>
              </a:rPr>
              <a:t>事業の投資効果（費用便益分析）②</a:t>
            </a:r>
          </a:p>
        </p:txBody>
      </p:sp>
      <p:sp>
        <p:nvSpPr>
          <p:cNvPr id="6" name="正方形/長方形 5"/>
          <p:cNvSpPr/>
          <p:nvPr/>
        </p:nvSpPr>
        <p:spPr>
          <a:xfrm>
            <a:off x="300038" y="981075"/>
            <a:ext cx="8737600" cy="646113"/>
          </a:xfrm>
          <a:prstGeom prst="rect">
            <a:avLst/>
          </a:prstGeom>
          <a:ln>
            <a:solidFill>
              <a:schemeClr val="tx2">
                <a:lumMod val="50000"/>
              </a:schemeClr>
            </a:solidFill>
          </a:ln>
        </p:spPr>
        <p:txBody>
          <a:bodyPr>
            <a:spAutoFit/>
          </a:bodyPr>
          <a:lstStyle/>
          <a:p>
            <a:pPr>
              <a:defRPr/>
            </a:pPr>
            <a:r>
              <a:rPr lang="ja-JP" altLang="en-US" dirty="0">
                <a:solidFill>
                  <a:schemeClr val="tx1"/>
                </a:solidFill>
                <a:ea typeface="ＭＳ Ｐゴシック" charset="-128"/>
              </a:rPr>
              <a:t>＜便益＞　走行時間短縮、走行経費減少、交通事故減少</a:t>
            </a:r>
          </a:p>
          <a:p>
            <a:pPr>
              <a:defRPr/>
            </a:pPr>
            <a:r>
              <a:rPr lang="ja-JP" altLang="en-US" dirty="0">
                <a:solidFill>
                  <a:schemeClr val="tx1"/>
                </a:solidFill>
                <a:ea typeface="ＭＳ Ｐゴシック" charset="-128"/>
              </a:rPr>
              <a:t>＜費用＞　道路整備に係る事業費、維持管理費</a:t>
            </a:r>
          </a:p>
        </p:txBody>
      </p:sp>
      <p:sp>
        <p:nvSpPr>
          <p:cNvPr id="26628" name="テキスト ボックス 6"/>
          <p:cNvSpPr txBox="1">
            <a:spLocks noChangeArrowheads="1"/>
          </p:cNvSpPr>
          <p:nvPr/>
        </p:nvSpPr>
        <p:spPr bwMode="auto">
          <a:xfrm>
            <a:off x="404813" y="1703388"/>
            <a:ext cx="38798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lnSpc>
                <a:spcPts val="3000"/>
              </a:lnSpc>
              <a:spcBef>
                <a:spcPct val="0"/>
              </a:spcBef>
              <a:buFontTx/>
              <a:buNone/>
            </a:pPr>
            <a:r>
              <a:rPr lang="ja-JP" altLang="en-US" sz="2000" dirty="0">
                <a:latin typeface="ＭＳ Ｐゴシック" pitchFamily="50" charset="-128"/>
              </a:rPr>
              <a:t>◆費用便益比　</a:t>
            </a:r>
            <a:endParaRPr lang="en-US" altLang="ja-JP" sz="2000" dirty="0">
              <a:latin typeface="ＭＳ Ｐゴシック" pitchFamily="50" charset="-128"/>
            </a:endParaRPr>
          </a:p>
          <a:p>
            <a:pPr eaLnBrk="1" hangingPunct="1">
              <a:lnSpc>
                <a:spcPts val="3000"/>
              </a:lnSpc>
              <a:spcBef>
                <a:spcPct val="0"/>
              </a:spcBef>
              <a:buFont typeface="Arial" charset="0"/>
              <a:buNone/>
            </a:pPr>
            <a:r>
              <a:rPr lang="ja-JP" altLang="en-US" sz="2000" dirty="0">
                <a:latin typeface="ＭＳ Ｐゴシック" pitchFamily="50" charset="-128"/>
              </a:rPr>
              <a:t>　　</a:t>
            </a:r>
            <a:r>
              <a:rPr lang="en-US" altLang="ja-JP" sz="2000" dirty="0">
                <a:latin typeface="ＭＳ Ｐゴシック" pitchFamily="50" charset="-128"/>
              </a:rPr>
              <a:t>B/C </a:t>
            </a:r>
            <a:r>
              <a:rPr lang="ja-JP" altLang="en-US" sz="2000" dirty="0" smtClean="0">
                <a:latin typeface="ＭＳ Ｐゴシック" pitchFamily="50" charset="-128"/>
              </a:rPr>
              <a:t>＝</a:t>
            </a:r>
            <a:r>
              <a:rPr lang="en-US" altLang="ja-JP" sz="2000" dirty="0" smtClean="0">
                <a:latin typeface="ＭＳ Ｐゴシック" pitchFamily="50" charset="-128"/>
              </a:rPr>
              <a:t> </a:t>
            </a:r>
            <a:r>
              <a:rPr lang="ja-JP" altLang="en-US" sz="2000" dirty="0" smtClean="0">
                <a:latin typeface="ＭＳ Ｐゴシック" pitchFamily="50" charset="-128"/>
              </a:rPr>
              <a:t>７．８３</a:t>
            </a:r>
            <a:endParaRPr lang="en-US" altLang="ja-JP" sz="2000" dirty="0">
              <a:latin typeface="ＭＳ Ｐゴシック" pitchFamily="50" charset="-128"/>
            </a:endParaRPr>
          </a:p>
        </p:txBody>
      </p:sp>
      <p:sp>
        <p:nvSpPr>
          <p:cNvPr id="26629" name="テキスト ボックス 7"/>
          <p:cNvSpPr txBox="1">
            <a:spLocks noChangeArrowheads="1"/>
          </p:cNvSpPr>
          <p:nvPr/>
        </p:nvSpPr>
        <p:spPr bwMode="auto">
          <a:xfrm>
            <a:off x="404813" y="4557713"/>
            <a:ext cx="139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dirty="0">
                <a:latin typeface="ＭＳ Ｐゴシック" pitchFamily="50" charset="-128"/>
              </a:rPr>
              <a:t>◆</a:t>
            </a:r>
            <a:r>
              <a:rPr lang="ja-JP" altLang="en-US" sz="2000" dirty="0">
                <a:latin typeface="Arial" charset="0"/>
              </a:rPr>
              <a:t>費用（</a:t>
            </a:r>
            <a:r>
              <a:rPr lang="en-US" altLang="ja-JP" sz="2000" dirty="0">
                <a:latin typeface="Arial" charset="0"/>
              </a:rPr>
              <a:t>C</a:t>
            </a:r>
            <a:r>
              <a:rPr lang="ja-JP" altLang="en-US" sz="2000" dirty="0">
                <a:latin typeface="Arial" charset="0"/>
              </a:rPr>
              <a:t>）</a:t>
            </a:r>
          </a:p>
        </p:txBody>
      </p:sp>
      <p:sp>
        <p:nvSpPr>
          <p:cNvPr id="13" name="正方形/長方形 12"/>
          <p:cNvSpPr/>
          <p:nvPr/>
        </p:nvSpPr>
        <p:spPr>
          <a:xfrm>
            <a:off x="4356100" y="1700213"/>
            <a:ext cx="4681538" cy="4662487"/>
          </a:xfrm>
          <a:prstGeom prst="rect">
            <a:avLst/>
          </a:prstGeom>
          <a:ln>
            <a:solidFill>
              <a:schemeClr val="tx2">
                <a:lumMod val="50000"/>
              </a:schemeClr>
            </a:solidFill>
          </a:ln>
        </p:spPr>
        <p:txBody>
          <a:bodyPr>
            <a:spAutoFit/>
          </a:bodyPr>
          <a:lstStyle/>
          <a:p>
            <a:pPr>
              <a:lnSpc>
                <a:spcPct val="150000"/>
              </a:lnSpc>
              <a:tabLst>
                <a:tab pos="1968500" algn="l"/>
              </a:tabLst>
              <a:defRPr/>
            </a:pPr>
            <a:r>
              <a:rPr lang="ja-JP" altLang="en-US" b="1" dirty="0">
                <a:solidFill>
                  <a:schemeClr val="tx1"/>
                </a:solidFill>
                <a:latin typeface="+mj-ea"/>
                <a:ea typeface="ＭＳ Ｐゴシック" charset="-128"/>
              </a:rPr>
              <a:t>○算出条件等</a:t>
            </a:r>
          </a:p>
          <a:p>
            <a:pPr>
              <a:lnSpc>
                <a:spcPct val="150000"/>
              </a:lnSpc>
              <a:tabLst>
                <a:tab pos="1968500" algn="l"/>
              </a:tabLst>
              <a:defRPr/>
            </a:pPr>
            <a:r>
              <a:rPr lang="ja-JP" altLang="en-US" dirty="0">
                <a:solidFill>
                  <a:schemeClr val="tx1"/>
                </a:solidFill>
                <a:latin typeface="ＭＳ Ｐゴシック" panose="020B0600070205080204" pitchFamily="50" charset="-128"/>
                <a:ea typeface="ＭＳ Ｐゴシック" charset="-128"/>
              </a:rPr>
              <a:t>使用</a:t>
            </a:r>
            <a:r>
              <a:rPr lang="ja-JP" altLang="en-US" dirty="0">
                <a:solidFill>
                  <a:schemeClr val="tx1"/>
                </a:solidFill>
                <a:latin typeface="+mj-ea"/>
                <a:ea typeface="+mj-ea"/>
              </a:rPr>
              <a:t>マニュアル</a:t>
            </a:r>
            <a:r>
              <a:rPr lang="en-US" altLang="ja-JP" dirty="0">
                <a:solidFill>
                  <a:schemeClr val="tx1"/>
                </a:solidFill>
                <a:latin typeface="+mj-ea"/>
                <a:ea typeface="+mj-ea"/>
              </a:rPr>
              <a:t>	</a:t>
            </a:r>
            <a:r>
              <a:rPr lang="ja-JP" altLang="en-US" dirty="0">
                <a:solidFill>
                  <a:schemeClr val="tx1"/>
                </a:solidFill>
                <a:latin typeface="+mj-ea"/>
                <a:ea typeface="+mj-ea"/>
              </a:rPr>
              <a:t>：費用便益分析マニュアル</a:t>
            </a:r>
          </a:p>
          <a:p>
            <a:pPr algn="r">
              <a:lnSpc>
                <a:spcPct val="150000"/>
              </a:lnSpc>
              <a:tabLst>
                <a:tab pos="1968500" algn="l"/>
              </a:tabLst>
              <a:defRPr/>
            </a:pPr>
            <a:r>
              <a:rPr lang="ja-JP" altLang="en-US" dirty="0">
                <a:solidFill>
                  <a:schemeClr val="tx1"/>
                </a:solidFill>
                <a:latin typeface="+mj-ea"/>
                <a:ea typeface="+mj-ea"/>
              </a:rPr>
              <a:t>　　　　　</a:t>
            </a:r>
            <a:r>
              <a:rPr lang="en-US" altLang="zh-CN" dirty="0">
                <a:solidFill>
                  <a:schemeClr val="tx1"/>
                </a:solidFill>
                <a:latin typeface="ＭＳ Ｐゴシック" panose="020B0600070205080204" pitchFamily="50" charset="-128"/>
              </a:rPr>
              <a:t> </a:t>
            </a:r>
            <a:r>
              <a:rPr lang="zh-CN" altLang="en-US" dirty="0">
                <a:solidFill>
                  <a:schemeClr val="tx1"/>
                </a:solidFill>
                <a:latin typeface="ＭＳ Ｐゴシック" panose="020B0600070205080204" pitchFamily="50" charset="-128"/>
              </a:rPr>
              <a:t>（国土交通省</a:t>
            </a:r>
            <a:r>
              <a:rPr lang="zh-CN" altLang="en-US" dirty="0" smtClean="0">
                <a:solidFill>
                  <a:schemeClr val="tx1"/>
                </a:solidFill>
                <a:latin typeface="ＭＳ Ｐゴシック" panose="020B0600070205080204" pitchFamily="50" charset="-128"/>
              </a:rPr>
              <a:t>平成</a:t>
            </a:r>
            <a:r>
              <a:rPr lang="en-US" altLang="ja-JP" dirty="0" smtClean="0">
                <a:solidFill>
                  <a:schemeClr val="tx1"/>
                </a:solidFill>
                <a:latin typeface="ＭＳ Ｐゴシック" panose="020B0600070205080204" pitchFamily="50" charset="-128"/>
              </a:rPr>
              <a:t>2</a:t>
            </a:r>
            <a:r>
              <a:rPr lang="en-US" altLang="zh-CN" dirty="0" smtClean="0">
                <a:solidFill>
                  <a:schemeClr val="tx1"/>
                </a:solidFill>
                <a:latin typeface="ＭＳ Ｐゴシック" panose="020B0600070205080204" pitchFamily="50" charset="-128"/>
              </a:rPr>
              <a:t>0</a:t>
            </a:r>
            <a:r>
              <a:rPr lang="zh-CN" altLang="en-US" dirty="0" smtClean="0">
                <a:solidFill>
                  <a:schemeClr val="tx1"/>
                </a:solidFill>
                <a:latin typeface="ＭＳ Ｐゴシック" panose="020B0600070205080204" pitchFamily="50" charset="-128"/>
              </a:rPr>
              <a:t>年</a:t>
            </a:r>
            <a:r>
              <a:rPr lang="en-US" altLang="ja-JP" dirty="0">
                <a:latin typeface="ＭＳ Ｐゴシック" panose="020B0600070205080204" pitchFamily="50" charset="-128"/>
              </a:rPr>
              <a:t>11</a:t>
            </a:r>
            <a:r>
              <a:rPr lang="zh-CN" altLang="en-US" dirty="0" smtClean="0">
                <a:solidFill>
                  <a:schemeClr val="tx1"/>
                </a:solidFill>
                <a:latin typeface="ＭＳ Ｐゴシック" panose="020B0600070205080204" pitchFamily="50" charset="-128"/>
              </a:rPr>
              <a:t>月</a:t>
            </a:r>
            <a:r>
              <a:rPr lang="zh-CN" altLang="en-US" dirty="0">
                <a:solidFill>
                  <a:schemeClr val="tx1"/>
                </a:solidFill>
                <a:latin typeface="ＭＳ Ｐゴシック" panose="020B0600070205080204" pitchFamily="50" charset="-128"/>
              </a:rPr>
              <a:t>）</a:t>
            </a:r>
          </a:p>
          <a:p>
            <a:pPr>
              <a:lnSpc>
                <a:spcPct val="150000"/>
              </a:lnSpc>
              <a:tabLst>
                <a:tab pos="1968500" algn="l"/>
              </a:tabLst>
              <a:defRPr/>
            </a:pPr>
            <a:r>
              <a:rPr lang="zh-TW" altLang="en-US" dirty="0">
                <a:solidFill>
                  <a:schemeClr val="tx1"/>
                </a:solidFill>
                <a:latin typeface="ＭＳ Ｐゴシック" panose="020B0600070205080204" pitchFamily="50" charset="-128"/>
              </a:rPr>
              <a:t>基準年</a:t>
            </a:r>
            <a:r>
              <a:rPr lang="ja-JP" altLang="en-US" dirty="0">
                <a:solidFill>
                  <a:schemeClr val="tx1"/>
                </a:solidFill>
                <a:latin typeface="ＭＳ Ｐゴシック" panose="020B0600070205080204" pitchFamily="50" charset="-128"/>
              </a:rPr>
              <a:t>　　　　　　　　 </a:t>
            </a:r>
            <a:r>
              <a:rPr lang="zh-TW" altLang="en-US" dirty="0">
                <a:solidFill>
                  <a:schemeClr val="tx1"/>
                </a:solidFill>
                <a:latin typeface="ＭＳ Ｐゴシック" panose="020B0600070205080204" pitchFamily="50" charset="-128"/>
              </a:rPr>
              <a:t>：平成</a:t>
            </a:r>
            <a:r>
              <a:rPr lang="en-US" altLang="ja-JP" dirty="0">
                <a:solidFill>
                  <a:schemeClr val="tx1"/>
                </a:solidFill>
                <a:latin typeface="ＭＳ Ｐゴシック" panose="020B0600070205080204" pitchFamily="50" charset="-128"/>
              </a:rPr>
              <a:t>30</a:t>
            </a:r>
            <a:r>
              <a:rPr lang="zh-TW" altLang="en-US" dirty="0">
                <a:solidFill>
                  <a:schemeClr val="tx1"/>
                </a:solidFill>
                <a:latin typeface="ＭＳ Ｐゴシック" panose="020B0600070205080204" pitchFamily="50" charset="-128"/>
              </a:rPr>
              <a:t>年度</a:t>
            </a:r>
          </a:p>
          <a:p>
            <a:pPr>
              <a:lnSpc>
                <a:spcPct val="150000"/>
              </a:lnSpc>
              <a:tabLst>
                <a:tab pos="1968500" algn="l"/>
              </a:tabLst>
              <a:defRPr/>
            </a:pPr>
            <a:r>
              <a:rPr lang="zh-TW" altLang="en-US" dirty="0">
                <a:solidFill>
                  <a:schemeClr val="tx1"/>
                </a:solidFill>
                <a:latin typeface="ＭＳ Ｐゴシック" panose="020B0600070205080204" pitchFamily="50" charset="-128"/>
              </a:rPr>
              <a:t>検討期間</a:t>
            </a:r>
            <a:r>
              <a:rPr lang="ja-JP" altLang="en-US" dirty="0">
                <a:solidFill>
                  <a:schemeClr val="tx1"/>
                </a:solidFill>
                <a:latin typeface="ＭＳ Ｐゴシック" panose="020B0600070205080204" pitchFamily="50" charset="-128"/>
              </a:rPr>
              <a:t>　　　　　　  </a:t>
            </a:r>
            <a:r>
              <a:rPr lang="zh-TW" altLang="en-US" dirty="0">
                <a:solidFill>
                  <a:schemeClr val="tx1"/>
                </a:solidFill>
                <a:latin typeface="ＭＳ Ｐゴシック" panose="020B0600070205080204" pitchFamily="50" charset="-128"/>
              </a:rPr>
              <a:t>：</a:t>
            </a:r>
            <a:r>
              <a:rPr lang="en-US" altLang="zh-TW" dirty="0">
                <a:solidFill>
                  <a:schemeClr val="tx1"/>
                </a:solidFill>
                <a:latin typeface="ＭＳ Ｐゴシック" panose="020B0600070205080204" pitchFamily="50" charset="-128"/>
              </a:rPr>
              <a:t>50</a:t>
            </a:r>
            <a:r>
              <a:rPr lang="zh-TW" altLang="en-US" dirty="0">
                <a:solidFill>
                  <a:schemeClr val="tx1"/>
                </a:solidFill>
                <a:latin typeface="ＭＳ Ｐゴシック" panose="020B0600070205080204" pitchFamily="50" charset="-128"/>
              </a:rPr>
              <a:t>年間</a:t>
            </a:r>
          </a:p>
          <a:p>
            <a:pPr>
              <a:lnSpc>
                <a:spcPct val="150000"/>
              </a:lnSpc>
              <a:tabLst>
                <a:tab pos="1968500" algn="l"/>
              </a:tabLst>
              <a:defRPr/>
            </a:pPr>
            <a:r>
              <a:rPr lang="zh-CN" altLang="en-US" dirty="0">
                <a:solidFill>
                  <a:schemeClr val="tx1"/>
                </a:solidFill>
                <a:latin typeface="ＭＳ Ｐゴシック" panose="020B0600070205080204" pitchFamily="50" charset="-128"/>
              </a:rPr>
              <a:t>社会的割引率</a:t>
            </a:r>
            <a:r>
              <a:rPr lang="en-US" altLang="zh-CN" dirty="0">
                <a:solidFill>
                  <a:schemeClr val="tx1"/>
                </a:solidFill>
                <a:latin typeface="ＭＳ Ｐゴシック" panose="020B0600070205080204" pitchFamily="50" charset="-128"/>
              </a:rPr>
              <a:t>	</a:t>
            </a:r>
            <a:r>
              <a:rPr lang="ja-JP" altLang="en-US" dirty="0">
                <a:solidFill>
                  <a:schemeClr val="tx1"/>
                </a:solidFill>
                <a:latin typeface="ＭＳ Ｐゴシック" panose="020B0600070205080204" pitchFamily="50" charset="-128"/>
              </a:rPr>
              <a:t>：</a:t>
            </a:r>
            <a:r>
              <a:rPr lang="en-US" altLang="ja-JP" dirty="0">
                <a:solidFill>
                  <a:schemeClr val="tx1"/>
                </a:solidFill>
                <a:latin typeface="ＭＳ Ｐゴシック" panose="020B0600070205080204" pitchFamily="50" charset="-128"/>
              </a:rPr>
              <a:t>4</a:t>
            </a:r>
            <a:r>
              <a:rPr lang="zh-CN" altLang="en-US" dirty="0">
                <a:solidFill>
                  <a:schemeClr val="tx1"/>
                </a:solidFill>
                <a:latin typeface="ＭＳ Ｐゴシック" panose="020B0600070205080204" pitchFamily="50" charset="-128"/>
              </a:rPr>
              <a:t>％</a:t>
            </a:r>
          </a:p>
          <a:p>
            <a:pPr>
              <a:lnSpc>
                <a:spcPct val="150000"/>
              </a:lnSpc>
              <a:tabLst>
                <a:tab pos="1968500" algn="l"/>
              </a:tabLst>
              <a:defRPr/>
            </a:pPr>
            <a:r>
              <a:rPr lang="zh-TW" altLang="en-US" dirty="0">
                <a:solidFill>
                  <a:schemeClr val="tx1"/>
                </a:solidFill>
                <a:latin typeface="ＭＳ Ｐゴシック" panose="020B0600070205080204" pitchFamily="50" charset="-128"/>
              </a:rPr>
              <a:t>交通量推計時点</a:t>
            </a:r>
            <a:r>
              <a:rPr lang="ja-JP" altLang="en-US" dirty="0">
                <a:solidFill>
                  <a:schemeClr val="tx1"/>
                </a:solidFill>
                <a:latin typeface="ＭＳ Ｐゴシック" panose="020B0600070205080204" pitchFamily="50" charset="-128"/>
              </a:rPr>
              <a:t>　　 </a:t>
            </a:r>
            <a:r>
              <a:rPr lang="zh-TW" altLang="en-US" dirty="0">
                <a:solidFill>
                  <a:schemeClr val="tx1"/>
                </a:solidFill>
                <a:latin typeface="ＭＳ Ｐゴシック" panose="020B0600070205080204" pitchFamily="50" charset="-128"/>
              </a:rPr>
              <a:t>：</a:t>
            </a:r>
            <a:r>
              <a:rPr lang="ja-JP" altLang="en-US" dirty="0">
                <a:solidFill>
                  <a:schemeClr val="tx1"/>
                </a:solidFill>
                <a:latin typeface="ＭＳ Ｐゴシック" panose="020B0600070205080204" pitchFamily="50" charset="-128"/>
              </a:rPr>
              <a:t>平成</a:t>
            </a:r>
            <a:r>
              <a:rPr lang="en-US" altLang="ja-JP" dirty="0">
                <a:solidFill>
                  <a:schemeClr val="tx1"/>
                </a:solidFill>
                <a:latin typeface="+mj-ea"/>
                <a:ea typeface="+mj-ea"/>
              </a:rPr>
              <a:t>42</a:t>
            </a:r>
            <a:r>
              <a:rPr lang="ja-JP" altLang="en-US" dirty="0">
                <a:solidFill>
                  <a:schemeClr val="tx1"/>
                </a:solidFill>
                <a:latin typeface="+mj-ea"/>
                <a:ea typeface="+mj-ea"/>
              </a:rPr>
              <a:t>年度</a:t>
            </a:r>
            <a:endParaRPr lang="en-US" altLang="ja-JP" dirty="0">
              <a:solidFill>
                <a:schemeClr val="tx1"/>
              </a:solidFill>
              <a:latin typeface="+mj-ea"/>
              <a:ea typeface="+mj-ea"/>
            </a:endParaRPr>
          </a:p>
          <a:p>
            <a:pPr>
              <a:lnSpc>
                <a:spcPct val="150000"/>
              </a:lnSpc>
              <a:tabLst>
                <a:tab pos="1968500" algn="l"/>
              </a:tabLst>
              <a:defRPr/>
            </a:pPr>
            <a:r>
              <a:rPr lang="ja-JP" altLang="en-US" dirty="0">
                <a:solidFill>
                  <a:schemeClr val="tx1"/>
                </a:solidFill>
                <a:latin typeface="ＭＳ Ｐゴシック" panose="020B0600070205080204" pitchFamily="50" charset="-128"/>
                <a:ea typeface="ＭＳ Ｐゴシック" charset="-128"/>
              </a:rPr>
              <a:t>推計に用いた資料　 ：平成</a:t>
            </a:r>
            <a:r>
              <a:rPr lang="en-US" altLang="ja-JP" dirty="0">
                <a:solidFill>
                  <a:schemeClr val="tx1"/>
                </a:solidFill>
                <a:latin typeface="ＭＳ Ｐゴシック" panose="020B0600070205080204" pitchFamily="50" charset="-128"/>
                <a:ea typeface="ＭＳ Ｐゴシック" charset="-128"/>
              </a:rPr>
              <a:t>17</a:t>
            </a:r>
            <a:r>
              <a:rPr lang="ja-JP" altLang="en-US" dirty="0">
                <a:solidFill>
                  <a:schemeClr val="tx1"/>
                </a:solidFill>
                <a:latin typeface="ＭＳ Ｐゴシック" panose="020B0600070205080204" pitchFamily="50" charset="-128"/>
                <a:ea typeface="ＭＳ Ｐゴシック" charset="-128"/>
              </a:rPr>
              <a:t>年度交通ｾﾝｻｽ</a:t>
            </a:r>
            <a:endParaRPr lang="en-US" altLang="ja-JP" dirty="0">
              <a:solidFill>
                <a:schemeClr val="tx1"/>
              </a:solidFill>
              <a:latin typeface="ＭＳ Ｐゴシック" panose="020B0600070205080204" pitchFamily="50" charset="-128"/>
              <a:ea typeface="ＭＳ Ｐゴシック" charset="-128"/>
            </a:endParaRPr>
          </a:p>
          <a:p>
            <a:pPr>
              <a:lnSpc>
                <a:spcPct val="150000"/>
              </a:lnSpc>
              <a:tabLst>
                <a:tab pos="1968500" algn="l"/>
              </a:tabLst>
              <a:defRPr/>
            </a:pPr>
            <a:r>
              <a:rPr lang="ja-JP" altLang="en-US" dirty="0">
                <a:solidFill>
                  <a:schemeClr val="tx1"/>
                </a:solidFill>
                <a:latin typeface="ＭＳ Ｐゴシック" panose="020B0600070205080204" pitchFamily="50" charset="-128"/>
                <a:ea typeface="ＭＳ Ｐゴシック" charset="-128"/>
              </a:rPr>
              <a:t>交通流の推計手法</a:t>
            </a:r>
            <a:r>
              <a:rPr lang="en-US" altLang="ja-JP" dirty="0">
                <a:solidFill>
                  <a:schemeClr val="tx1"/>
                </a:solidFill>
                <a:latin typeface="ＭＳ Ｐゴシック" panose="020B0600070205080204" pitchFamily="50" charset="-128"/>
                <a:ea typeface="ＭＳ Ｐゴシック" charset="-128"/>
              </a:rPr>
              <a:t>	</a:t>
            </a:r>
            <a:r>
              <a:rPr lang="ja-JP" altLang="en-US" dirty="0">
                <a:solidFill>
                  <a:schemeClr val="tx1"/>
                </a:solidFill>
                <a:latin typeface="ＭＳ Ｐゴシック" panose="020B0600070205080204" pitchFamily="50" charset="-128"/>
                <a:ea typeface="ＭＳ Ｐゴシック" charset="-128"/>
              </a:rPr>
              <a:t>：三段階推定法</a:t>
            </a:r>
            <a:endParaRPr lang="en-US" altLang="zh-TW" dirty="0">
              <a:solidFill>
                <a:schemeClr val="tx1"/>
              </a:solidFill>
              <a:latin typeface="ＭＳ Ｐゴシック" panose="020B0600070205080204" pitchFamily="50" charset="-128"/>
              <a:ea typeface="ＭＳ Ｐゴシック" charset="-128"/>
            </a:endParaRPr>
          </a:p>
          <a:p>
            <a:pPr>
              <a:lnSpc>
                <a:spcPct val="150000"/>
              </a:lnSpc>
              <a:tabLst>
                <a:tab pos="1968500" algn="l"/>
              </a:tabLst>
              <a:defRPr/>
            </a:pPr>
            <a:r>
              <a:rPr lang="zh-TW" altLang="en-US" dirty="0">
                <a:solidFill>
                  <a:schemeClr val="tx1"/>
                </a:solidFill>
                <a:latin typeface="ＭＳ Ｐゴシック" panose="020B0600070205080204" pitchFamily="50" charset="-128"/>
              </a:rPr>
              <a:t>事業費</a:t>
            </a:r>
            <a:r>
              <a:rPr lang="ja-JP" altLang="en-US" dirty="0">
                <a:latin typeface="ＭＳ Ｐゴシック" panose="020B0600070205080204" pitchFamily="50" charset="-128"/>
                <a:ea typeface="ＭＳ Ｐゴシック" charset="-128"/>
              </a:rPr>
              <a:t>　　　　　　　 　</a:t>
            </a:r>
            <a:r>
              <a:rPr lang="zh-TW" altLang="en-US" dirty="0">
                <a:solidFill>
                  <a:schemeClr val="tx1"/>
                </a:solidFill>
                <a:latin typeface="ＭＳ Ｐゴシック" panose="020B0600070205080204" pitchFamily="50" charset="-128"/>
                <a:ea typeface="ＭＳ Ｐゴシック" charset="-128"/>
              </a:rPr>
              <a:t>：</a:t>
            </a:r>
            <a:r>
              <a:rPr lang="ja-JP" altLang="en-US" dirty="0" smtClean="0">
                <a:solidFill>
                  <a:schemeClr val="tx1"/>
                </a:solidFill>
                <a:latin typeface="ＭＳ Ｐゴシック" panose="020B0600070205080204" pitchFamily="50" charset="-128"/>
                <a:ea typeface="ＭＳ Ｐゴシック" charset="-128"/>
              </a:rPr>
              <a:t>約</a:t>
            </a:r>
            <a:r>
              <a:rPr lang="en-US" altLang="ja-JP" dirty="0" smtClean="0">
                <a:solidFill>
                  <a:schemeClr val="tx1"/>
                </a:solidFill>
                <a:latin typeface="ＭＳ Ｐゴシック" panose="020B0600070205080204" pitchFamily="50" charset="-128"/>
                <a:ea typeface="ＭＳ Ｐゴシック" charset="-128"/>
              </a:rPr>
              <a:t>40.0</a:t>
            </a:r>
            <a:r>
              <a:rPr lang="ja-JP" altLang="en-US" dirty="0">
                <a:solidFill>
                  <a:schemeClr val="tx1"/>
                </a:solidFill>
                <a:latin typeface="ＭＳ Ｐゴシック" panose="020B0600070205080204" pitchFamily="50" charset="-128"/>
                <a:ea typeface="ＭＳ Ｐゴシック" charset="-128"/>
              </a:rPr>
              <a:t>億円</a:t>
            </a:r>
            <a:r>
              <a:rPr lang="ja-JP" altLang="en-US" sz="1600" dirty="0">
                <a:solidFill>
                  <a:schemeClr val="tx1"/>
                </a:solidFill>
                <a:latin typeface="ＭＳ Ｐゴシック" panose="020B0600070205080204" pitchFamily="50" charset="-128"/>
                <a:ea typeface="ＭＳ Ｐゴシック" charset="-128"/>
              </a:rPr>
              <a:t>（単純価値）</a:t>
            </a:r>
            <a:endParaRPr lang="zh-TW" altLang="en-US" sz="1600" dirty="0">
              <a:solidFill>
                <a:schemeClr val="tx1"/>
              </a:solidFill>
              <a:latin typeface="ＭＳ Ｐゴシック" panose="020B0600070205080204" pitchFamily="50" charset="-128"/>
              <a:ea typeface="ＭＳ Ｐゴシック" charset="-128"/>
            </a:endParaRPr>
          </a:p>
          <a:p>
            <a:pPr>
              <a:lnSpc>
                <a:spcPct val="150000"/>
              </a:lnSpc>
              <a:tabLst>
                <a:tab pos="1968500" algn="l"/>
              </a:tabLst>
              <a:defRPr/>
            </a:pPr>
            <a:r>
              <a:rPr lang="ja-JP" altLang="en-US" dirty="0">
                <a:solidFill>
                  <a:schemeClr val="tx1"/>
                </a:solidFill>
                <a:latin typeface="ＭＳ Ｐゴシック" panose="020B0600070205080204" pitchFamily="50" charset="-128"/>
                <a:ea typeface="ＭＳ Ｐゴシック" charset="-128"/>
              </a:rPr>
              <a:t>維持管理費</a:t>
            </a:r>
            <a:r>
              <a:rPr lang="en-US" altLang="ja-JP" dirty="0">
                <a:solidFill>
                  <a:schemeClr val="tx1"/>
                </a:solidFill>
                <a:latin typeface="ＭＳ Ｐゴシック" panose="020B0600070205080204" pitchFamily="50" charset="-128"/>
                <a:ea typeface="ＭＳ Ｐゴシック" charset="-128"/>
              </a:rPr>
              <a:t>	</a:t>
            </a:r>
            <a:r>
              <a:rPr lang="ja-JP" altLang="en-US" dirty="0">
                <a:solidFill>
                  <a:schemeClr val="tx1"/>
                </a:solidFill>
                <a:latin typeface="ＭＳ Ｐゴシック" panose="020B0600070205080204" pitchFamily="50" charset="-128"/>
                <a:ea typeface="ＭＳ Ｐゴシック" charset="-128"/>
              </a:rPr>
              <a:t>：</a:t>
            </a:r>
            <a:r>
              <a:rPr lang="ja-JP" altLang="en-US" dirty="0" smtClean="0">
                <a:solidFill>
                  <a:schemeClr val="tx1"/>
                </a:solidFill>
                <a:latin typeface="ＭＳ Ｐゴシック" panose="020B0600070205080204" pitchFamily="50" charset="-128"/>
                <a:ea typeface="ＭＳ Ｐゴシック" charset="-128"/>
              </a:rPr>
              <a:t>約</a:t>
            </a:r>
            <a:r>
              <a:rPr lang="en-US" altLang="ja-JP" dirty="0">
                <a:latin typeface="ＭＳ Ｐゴシック" panose="020B0600070205080204" pitchFamily="50" charset="-128"/>
              </a:rPr>
              <a:t>710</a:t>
            </a:r>
            <a:r>
              <a:rPr lang="ja-JP" altLang="en-US" dirty="0" smtClean="0">
                <a:solidFill>
                  <a:schemeClr val="tx1"/>
                </a:solidFill>
                <a:latin typeface="ＭＳ Ｐゴシック" panose="020B0600070205080204" pitchFamily="50" charset="-128"/>
                <a:ea typeface="ＭＳ Ｐゴシック" charset="-128"/>
              </a:rPr>
              <a:t>万円</a:t>
            </a:r>
            <a:r>
              <a:rPr lang="en-US" altLang="ja-JP" dirty="0">
                <a:solidFill>
                  <a:schemeClr val="tx1"/>
                </a:solidFill>
                <a:latin typeface="ＭＳ Ｐゴシック" panose="020B0600070205080204" pitchFamily="50" charset="-128"/>
                <a:ea typeface="ＭＳ Ｐゴシック" charset="-128"/>
              </a:rPr>
              <a:t>/</a:t>
            </a:r>
            <a:r>
              <a:rPr lang="ja-JP" altLang="en-US" dirty="0">
                <a:solidFill>
                  <a:schemeClr val="tx1"/>
                </a:solidFill>
                <a:latin typeface="ＭＳ Ｐゴシック" panose="020B0600070205080204" pitchFamily="50" charset="-128"/>
                <a:ea typeface="ＭＳ Ｐゴシック" charset="-128"/>
              </a:rPr>
              <a:t>年</a:t>
            </a:r>
            <a:endParaRPr lang="en-US" altLang="ja-JP" dirty="0">
              <a:solidFill>
                <a:schemeClr val="tx1"/>
              </a:solidFill>
              <a:latin typeface="ＭＳ Ｐゴシック" panose="020B0600070205080204" pitchFamily="50" charset="-128"/>
              <a:ea typeface="ＭＳ Ｐゴシック" charset="-128"/>
            </a:endParaRPr>
          </a:p>
        </p:txBody>
      </p:sp>
      <p:sp>
        <p:nvSpPr>
          <p:cNvPr id="26631" name="テキスト ボックス 9"/>
          <p:cNvSpPr txBox="1">
            <a:spLocks noChangeArrowheads="1"/>
          </p:cNvSpPr>
          <p:nvPr/>
        </p:nvSpPr>
        <p:spPr bwMode="auto">
          <a:xfrm>
            <a:off x="404813" y="2624138"/>
            <a:ext cx="1382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dirty="0">
                <a:latin typeface="ＭＳ Ｐゴシック" pitchFamily="50" charset="-128"/>
              </a:rPr>
              <a:t>◆</a:t>
            </a:r>
            <a:r>
              <a:rPr lang="ja-JP" altLang="en-US" sz="2000" dirty="0">
                <a:latin typeface="Arial" charset="0"/>
              </a:rPr>
              <a:t>便益（</a:t>
            </a:r>
            <a:r>
              <a:rPr lang="en-US" altLang="ja-JP" sz="2000" dirty="0">
                <a:latin typeface="Arial" charset="0"/>
              </a:rPr>
              <a:t>B</a:t>
            </a:r>
            <a:r>
              <a:rPr lang="ja-JP" altLang="en-US" sz="2000" dirty="0">
                <a:latin typeface="Arial" charset="0"/>
              </a:rPr>
              <a:t>）</a:t>
            </a:r>
          </a:p>
        </p:txBody>
      </p:sp>
      <p:graphicFrame>
        <p:nvGraphicFramePr>
          <p:cNvPr id="10" name="表 9"/>
          <p:cNvGraphicFramePr>
            <a:graphicFrameLocks noGrp="1"/>
          </p:cNvGraphicFramePr>
          <p:nvPr>
            <p:extLst>
              <p:ext uri="{D42A27DB-BD31-4B8C-83A1-F6EECF244321}">
                <p14:modId xmlns:p14="http://schemas.microsoft.com/office/powerpoint/2010/main" val="583668415"/>
              </p:ext>
            </p:extLst>
          </p:nvPr>
        </p:nvGraphicFramePr>
        <p:xfrm>
          <a:off x="611188" y="4891088"/>
          <a:ext cx="3673476" cy="1371600"/>
        </p:xfrm>
        <a:graphic>
          <a:graphicData uri="http://schemas.openxmlformats.org/drawingml/2006/table">
            <a:tbl>
              <a:tblPr firstRow="1" bandRow="1">
                <a:tableStyleId>{5940675A-B579-460E-94D1-54222C63F5DA}</a:tableStyleId>
              </a:tblPr>
              <a:tblGrid>
                <a:gridCol w="212219"/>
                <a:gridCol w="1732563"/>
                <a:gridCol w="1728694"/>
              </a:tblGrid>
              <a:tr h="335264">
                <a:tc gridSpan="2">
                  <a:txBody>
                    <a:bodyPr/>
                    <a:lstStyle/>
                    <a:p>
                      <a:pPr algn="ct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総費用</a:t>
                      </a:r>
                      <a:endParaRPr kumimoji="1" lang="en-US" altLang="ja-JP" sz="1600" dirty="0" smtClean="0">
                        <a:solidFill>
                          <a:schemeClr val="tx1"/>
                        </a:solidFill>
                        <a:latin typeface="HG丸ｺﾞｼｯｸM-PRO" panose="020F0600000000000000" pitchFamily="50" charset="-128"/>
                        <a:ea typeface="HG丸ｺﾞｼｯｸM-PRO" panose="020F0600000000000000" pitchFamily="50" charset="-128"/>
                      </a:endParaRPr>
                    </a:p>
                  </a:txBody>
                  <a:tcPr marL="91456" marR="91456" marT="45696" marB="45696">
                    <a:lnB w="12700" cmpd="sng">
                      <a:noFill/>
                    </a:lnB>
                  </a:tcPr>
                </a:tc>
                <a:tc hMerge="1">
                  <a:txBody>
                    <a:bodyPr/>
                    <a:lstStyle/>
                    <a:p>
                      <a:endParaRPr kumimoji="1" lang="ja-JP" altLang="en-US"/>
                    </a:p>
                  </a:txBody>
                  <a:tcPr/>
                </a:tc>
                <a:tc>
                  <a:txBody>
                    <a:bodyPr/>
                    <a:lstStyle/>
                    <a:p>
                      <a:pPr algn="r"/>
                      <a:r>
                        <a:rPr kumimoji="1" lang="en-US" altLang="ja-JP" sz="1600" dirty="0" smtClean="0">
                          <a:solidFill>
                            <a:schemeClr val="tx1"/>
                          </a:solidFill>
                          <a:latin typeface="HG丸ｺﾞｼｯｸM-PRO" panose="020F0600000000000000" pitchFamily="50" charset="-128"/>
                          <a:ea typeface="HG丸ｺﾞｼｯｸM-PRO" panose="020F0600000000000000" pitchFamily="50" charset="-128"/>
                        </a:rPr>
                        <a:t>46.0</a:t>
                      </a: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億円</a:t>
                      </a:r>
                      <a:endParaRPr kumimoji="1" lang="en-US" altLang="ja-JP" sz="1600" dirty="0" smtClean="0">
                        <a:solidFill>
                          <a:schemeClr val="tx1"/>
                        </a:solidFill>
                        <a:latin typeface="HG丸ｺﾞｼｯｸM-PRO" panose="020F0600000000000000" pitchFamily="50" charset="-128"/>
                        <a:ea typeface="HG丸ｺﾞｼｯｸM-PRO" panose="020F0600000000000000" pitchFamily="50" charset="-128"/>
                      </a:endParaRPr>
                    </a:p>
                  </a:txBody>
                  <a:tcPr marL="91456" marR="91456" marT="45696" marB="45696"/>
                </a:tc>
              </a:tr>
              <a:tr h="5181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endParaRPr>
                    </a:p>
                  </a:txBody>
                  <a:tcPr marL="91456" marR="91456" marT="45696" marB="45696">
                    <a:lnR w="12700" cap="flat" cmpd="sng" algn="ctr">
                      <a:solidFill>
                        <a:schemeClr val="tx1"/>
                      </a:solidFill>
                      <a:prstDash val="solid"/>
                      <a:round/>
                      <a:headEnd type="none" w="med" len="med"/>
                      <a:tailEnd type="none" w="med" len="med"/>
                    </a:lnR>
                    <a:lnT w="12700" cmpd="sng">
                      <a:noFill/>
                    </a:lnT>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HG丸ｺﾞｼｯｸM-PRO" panose="020F0600000000000000" pitchFamily="50" charset="-128"/>
                          <a:ea typeface="HG丸ｺﾞｼｯｸM-PRO" panose="020F0600000000000000" pitchFamily="50" charset="-128"/>
                        </a:rPr>
                        <a:t>全体事業費</a:t>
                      </a:r>
                      <a:endParaRPr kumimoji="1" lang="en-US" altLang="ja-JP" sz="1400" dirty="0" smtClean="0">
                        <a:solidFill>
                          <a:schemeClr val="tx1"/>
                        </a:solidFill>
                        <a:latin typeface="HG丸ｺﾞｼｯｸM-PRO" panose="020F0600000000000000" pitchFamily="50" charset="-128"/>
                        <a:ea typeface="HG丸ｺﾞｼｯｸM-PRO" panose="020F0600000000000000"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HG丸ｺﾞｼｯｸM-PRO" panose="020F0600000000000000" pitchFamily="50" charset="-128"/>
                          <a:ea typeface="HG丸ｺﾞｼｯｸM-PRO" panose="020F0600000000000000" pitchFamily="50" charset="-128"/>
                        </a:rPr>
                        <a:t>（現在価値）</a:t>
                      </a:r>
                    </a:p>
                  </a:txBody>
                  <a:tcPr marL="91456" marR="91456"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600" dirty="0" smtClean="0">
                          <a:solidFill>
                            <a:schemeClr val="tx1"/>
                          </a:solidFill>
                          <a:latin typeface="HG丸ｺﾞｼｯｸM-PRO" panose="020F0600000000000000" pitchFamily="50" charset="-128"/>
                          <a:ea typeface="HG丸ｺﾞｼｯｸM-PRO" panose="020F0600000000000000" pitchFamily="50" charset="-128"/>
                        </a:rPr>
                        <a:t>44.8</a:t>
                      </a: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億円</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56" marR="91456" marT="45696" marB="45696" anchor="ctr">
                    <a:lnL w="12700" cap="flat" cmpd="sng" algn="ctr">
                      <a:solidFill>
                        <a:schemeClr val="tx1"/>
                      </a:solidFill>
                      <a:prstDash val="solid"/>
                      <a:round/>
                      <a:headEnd type="none" w="med" len="med"/>
                      <a:tailEnd type="none" w="med" len="med"/>
                    </a:lnL>
                  </a:tcPr>
                </a:tc>
              </a:tr>
              <a:tr h="518168">
                <a:tc>
                  <a:txBody>
                    <a:bodyPr/>
                    <a:lstStyle/>
                    <a:p>
                      <a:pPr algn="ct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56" marR="91456" marT="45696" marB="45696">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維持管理費（</a:t>
                      </a:r>
                      <a:r>
                        <a:rPr kumimoji="1" lang="en-US" altLang="ja-JP" sz="1400" b="0" i="0" u="none" strike="noStrike" kern="1200" cap="none" spc="0" normalizeH="0" baseline="0" noProof="0" dirty="0" smtClean="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50</a:t>
                      </a:r>
                      <a:r>
                        <a:rPr kumimoji="1" lang="ja-JP" altLang="en-US" sz="1400" b="0" i="0" u="none" strike="noStrike" kern="1200" cap="none" spc="0" normalizeH="0" baseline="0" noProof="0" dirty="0" smtClean="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年間、現在価値）</a:t>
                      </a:r>
                    </a:p>
                  </a:txBody>
                  <a:tcPr marL="91456" marR="91456" marT="45696" marB="45696">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600" baseline="0" dirty="0" smtClean="0">
                          <a:solidFill>
                            <a:schemeClr val="tx1"/>
                          </a:solidFill>
                          <a:latin typeface="HG丸ｺﾞｼｯｸM-PRO" panose="020F0600000000000000" pitchFamily="50" charset="-128"/>
                          <a:ea typeface="HG丸ｺﾞｼｯｸM-PRO" panose="020F0600000000000000" pitchFamily="50" charset="-128"/>
                        </a:rPr>
                        <a:t>1.3</a:t>
                      </a: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億円</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56" marR="91456" marT="45696" marB="45696" anchor="ctr">
                    <a:lnB w="12700" cap="flat" cmpd="sng" algn="ctr">
                      <a:solidFill>
                        <a:schemeClr val="tx1"/>
                      </a:solidFill>
                      <a:prstDash val="solid"/>
                      <a:round/>
                      <a:headEnd type="none" w="med" len="med"/>
                      <a:tailEnd type="none" w="med" len="med"/>
                    </a:lnB>
                  </a:tcPr>
                </a:tc>
              </a:tr>
            </a:tbl>
          </a:graphicData>
        </a:graphic>
      </p:graphicFrame>
      <p:graphicFrame>
        <p:nvGraphicFramePr>
          <p:cNvPr id="11" name="表 10"/>
          <p:cNvGraphicFramePr>
            <a:graphicFrameLocks noGrp="1"/>
          </p:cNvGraphicFramePr>
          <p:nvPr>
            <p:extLst>
              <p:ext uri="{D42A27DB-BD31-4B8C-83A1-F6EECF244321}">
                <p14:modId xmlns:p14="http://schemas.microsoft.com/office/powerpoint/2010/main" val="1655511927"/>
              </p:ext>
            </p:extLst>
          </p:nvPr>
        </p:nvGraphicFramePr>
        <p:xfrm>
          <a:off x="611188" y="2951163"/>
          <a:ext cx="3673476" cy="1341448"/>
        </p:xfrm>
        <a:graphic>
          <a:graphicData uri="http://schemas.openxmlformats.org/drawingml/2006/table">
            <a:tbl>
              <a:tblPr firstRow="1" bandRow="1">
                <a:tableStyleId>{5940675A-B579-460E-94D1-54222C63F5DA}</a:tableStyleId>
              </a:tblPr>
              <a:tblGrid>
                <a:gridCol w="216088"/>
                <a:gridCol w="1728694"/>
                <a:gridCol w="1728694"/>
              </a:tblGrid>
              <a:tr h="335359">
                <a:tc gridSpan="2">
                  <a:txBody>
                    <a:bodyPr/>
                    <a:lstStyle/>
                    <a:p>
                      <a:pPr marL="0" algn="ctr" defTabSz="914400" rtl="0" eaLnBrk="1" latinLnBrk="0" hangingPunct="1"/>
                      <a:r>
                        <a:rPr kumimoji="1" lang="ja-JP" altLang="en-US" sz="1600" kern="1200" dirty="0" smtClean="0">
                          <a:solidFill>
                            <a:schemeClr val="tx1"/>
                          </a:solidFill>
                          <a:latin typeface="HG丸ｺﾞｼｯｸM-PRO" panose="020F0600000000000000" pitchFamily="50" charset="-128"/>
                          <a:ea typeface="HG丸ｺﾞｼｯｸM-PRO" panose="020F0600000000000000" pitchFamily="50" charset="-128"/>
                          <a:cs typeface="+mn-cs"/>
                        </a:rPr>
                        <a:t>総便益</a:t>
                      </a:r>
                      <a:endParaRPr kumimoji="1" lang="en-US" altLang="ja-JP" sz="1600" kern="1200" dirty="0" smtClean="0">
                        <a:solidFill>
                          <a:schemeClr val="tx1"/>
                        </a:solidFill>
                        <a:latin typeface="HG丸ｺﾞｼｯｸM-PRO" panose="020F0600000000000000" pitchFamily="50" charset="-128"/>
                        <a:ea typeface="HG丸ｺﾞｼｯｸM-PRO" panose="020F0600000000000000" pitchFamily="50" charset="-128"/>
                        <a:cs typeface="+mn-cs"/>
                      </a:endParaRPr>
                    </a:p>
                  </a:txBody>
                  <a:tcPr marL="91483" marR="91483" marT="45761" marB="45761" anchor="ctr">
                    <a:lnB w="12700" cmpd="sng">
                      <a:noFill/>
                    </a:lnB>
                  </a:tcPr>
                </a:tc>
                <a:tc hMerge="1">
                  <a:txBody>
                    <a:bodyPr/>
                    <a:lstStyle/>
                    <a:p>
                      <a:pPr marL="0" algn="ctr" defTabSz="914400" rtl="0" eaLnBrk="1" latinLnBrk="0" hangingPunct="1"/>
                      <a:endPar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algn="l" defTabSz="914400" rtl="0" eaLnBrk="1" latinLnBrk="0" hangingPunct="1"/>
                      <a:r>
                        <a:rPr kumimoji="1" lang="ja-JP" altLang="en-US" sz="1600" kern="1200" dirty="0" smtClean="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dirty="0" smtClean="0">
                          <a:solidFill>
                            <a:schemeClr val="tx1"/>
                          </a:solidFill>
                          <a:latin typeface="HG丸ｺﾞｼｯｸM-PRO" panose="020F0600000000000000" pitchFamily="50" charset="-128"/>
                          <a:ea typeface="HG丸ｺﾞｼｯｸM-PRO" panose="020F0600000000000000" pitchFamily="50" charset="-128"/>
                          <a:cs typeface="+mn-cs"/>
                        </a:rPr>
                        <a:t>360.2</a:t>
                      </a:r>
                      <a:r>
                        <a:rPr kumimoji="1" lang="ja-JP" altLang="en-US" sz="1600" kern="1200" dirty="0" smtClean="0">
                          <a:solidFill>
                            <a:schemeClr val="tx1"/>
                          </a:solidFill>
                          <a:latin typeface="HG丸ｺﾞｼｯｸM-PRO" panose="020F0600000000000000" pitchFamily="50" charset="-128"/>
                          <a:ea typeface="HG丸ｺﾞｼｯｸM-PRO" panose="020F0600000000000000" pitchFamily="50" charset="-128"/>
                          <a:cs typeface="+mn-cs"/>
                        </a:rPr>
                        <a:t>億円　</a:t>
                      </a:r>
                      <a:endPar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endParaRPr>
                    </a:p>
                  </a:txBody>
                  <a:tcPr marL="91483" marR="91483" marT="45761" marB="45761" anchor="ctr"/>
                </a:tc>
              </a:tr>
              <a:tr h="335359">
                <a:tc rowSpan="3">
                  <a:txBody>
                    <a:bodyPr/>
                    <a:lstStyle/>
                    <a:p>
                      <a:pPr marL="0" algn="ctr" defTabSz="914400" rtl="0" eaLnBrk="1" latinLnBrk="0" hangingPunct="1"/>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83" marR="91483" marT="45761" marB="45761" anchor="ctr">
                    <a:lnT w="12700" cmpd="sng">
                      <a:noFill/>
                    </a:lnT>
                  </a:tcPr>
                </a:tc>
                <a:tc>
                  <a:txBody>
                    <a:bodyPr/>
                    <a:lstStyle/>
                    <a:p>
                      <a:pPr marL="0" algn="ctr" defTabSz="914400" rtl="0" eaLnBrk="1" latinLnBrk="0" hangingPunct="1"/>
                      <a:r>
                        <a:rPr kumimoji="1" lang="ja-JP" altLang="en-US" sz="1400" kern="1200" dirty="0" smtClean="0">
                          <a:solidFill>
                            <a:schemeClr val="tx1"/>
                          </a:solidFill>
                          <a:latin typeface="HG丸ｺﾞｼｯｸM-PRO" panose="020F0600000000000000" pitchFamily="50" charset="-128"/>
                          <a:ea typeface="HG丸ｺﾞｼｯｸM-PRO" panose="020F0600000000000000" pitchFamily="50" charset="-128"/>
                          <a:cs typeface="+mn-cs"/>
                        </a:rPr>
                        <a:t>走行時間短縮便益</a:t>
                      </a:r>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83" marR="91483" marT="45761" marB="45761" anchor="ctr"/>
                </a:tc>
                <a:tc>
                  <a:txBody>
                    <a:bodyPr/>
                    <a:lstStyle/>
                    <a:p>
                      <a:pPr marL="0" algn="l" defTabSz="914400" rtl="0" eaLnBrk="1" latinLnBrk="0" hangingPunct="1"/>
                      <a:r>
                        <a:rPr kumimoji="1" lang="ja-JP" altLang="en-US" sz="1600" kern="1200" dirty="0" smtClean="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dirty="0" smtClean="0">
                          <a:solidFill>
                            <a:schemeClr val="tx1"/>
                          </a:solidFill>
                          <a:latin typeface="HG丸ｺﾞｼｯｸM-PRO" panose="020F0600000000000000" pitchFamily="50" charset="-128"/>
                          <a:ea typeface="HG丸ｺﾞｼｯｸM-PRO" panose="020F0600000000000000" pitchFamily="50" charset="-128"/>
                          <a:cs typeface="+mn-cs"/>
                        </a:rPr>
                        <a:t>296.2</a:t>
                      </a:r>
                      <a:r>
                        <a:rPr kumimoji="1" lang="ja-JP" altLang="en-US" sz="1600" kern="1200" dirty="0" smtClean="0">
                          <a:solidFill>
                            <a:schemeClr val="tx1"/>
                          </a:solidFill>
                          <a:latin typeface="HG丸ｺﾞｼｯｸM-PRO" panose="020F0600000000000000" pitchFamily="50" charset="-128"/>
                          <a:ea typeface="HG丸ｺﾞｼｯｸM-PRO" panose="020F0600000000000000" pitchFamily="50" charset="-128"/>
                          <a:cs typeface="+mn-cs"/>
                        </a:rPr>
                        <a:t>億円</a:t>
                      </a:r>
                      <a:endPar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83" marR="91483" marT="45761" marB="45761" anchor="ctr"/>
                </a:tc>
              </a:tr>
              <a:tr h="335359">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kern="1200" dirty="0" smtClean="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kern="1200" dirty="0" smtClean="0">
                          <a:solidFill>
                            <a:schemeClr val="tx1"/>
                          </a:solidFill>
                          <a:latin typeface="HG丸ｺﾞｼｯｸM-PRO" panose="020F0600000000000000" pitchFamily="50" charset="-128"/>
                          <a:ea typeface="HG丸ｺﾞｼｯｸM-PRO" panose="020F0600000000000000" pitchFamily="50" charset="-128"/>
                          <a:cs typeface="+mn-cs"/>
                        </a:rPr>
                        <a:t>走行経費減少便益</a:t>
                      </a:r>
                    </a:p>
                  </a:txBody>
                  <a:tcPr marL="91483" marR="91483" marT="45761" marB="45761" anchor="ctr"/>
                </a:tc>
                <a:tc>
                  <a:txBody>
                    <a:bodyPr/>
                    <a:lstStyle/>
                    <a:p>
                      <a:pPr marL="0" algn="l" defTabSz="914400" rtl="0" eaLnBrk="1" latinLnBrk="0" hangingPunct="1"/>
                      <a:r>
                        <a:rPr kumimoji="1" lang="ja-JP" altLang="en-US" sz="1600" kern="1200" dirty="0" smtClean="0">
                          <a:solidFill>
                            <a:schemeClr val="tx1"/>
                          </a:solidFill>
                          <a:latin typeface="HG丸ｺﾞｼｯｸM-PRO" panose="020F0600000000000000" pitchFamily="50" charset="-128"/>
                          <a:ea typeface="HG丸ｺﾞｼｯｸM-PRO" panose="020F0600000000000000" pitchFamily="50" charset="-128"/>
                          <a:cs typeface="+mn-cs"/>
                        </a:rPr>
                        <a:t>　 </a:t>
                      </a:r>
                      <a:r>
                        <a:rPr kumimoji="1" lang="ja-JP" altLang="en-US" sz="1600" kern="1200" baseline="0" dirty="0" smtClean="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baseline="0" dirty="0" smtClean="0">
                          <a:solidFill>
                            <a:schemeClr val="tx1"/>
                          </a:solidFill>
                          <a:latin typeface="HG丸ｺﾞｼｯｸM-PRO" panose="020F0600000000000000" pitchFamily="50" charset="-128"/>
                          <a:ea typeface="HG丸ｺﾞｼｯｸM-PRO" panose="020F0600000000000000" pitchFamily="50" charset="-128"/>
                          <a:cs typeface="+mn-cs"/>
                        </a:rPr>
                        <a:t>42.5</a:t>
                      </a:r>
                      <a:r>
                        <a:rPr kumimoji="1" lang="ja-JP" altLang="en-US" sz="1600" kern="1200" dirty="0" smtClean="0">
                          <a:solidFill>
                            <a:schemeClr val="tx1"/>
                          </a:solidFill>
                          <a:latin typeface="HG丸ｺﾞｼｯｸM-PRO" panose="020F0600000000000000" pitchFamily="50" charset="-128"/>
                          <a:ea typeface="HG丸ｺﾞｼｯｸM-PRO" panose="020F0600000000000000" pitchFamily="50" charset="-128"/>
                          <a:cs typeface="+mn-cs"/>
                        </a:rPr>
                        <a:t>億円</a:t>
                      </a:r>
                      <a:endPar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83" marR="91483" marT="45761" marB="45761" anchor="ctr"/>
                </a:tc>
              </a:tr>
              <a:tr h="335359">
                <a:tc vMerge="1">
                  <a:txBody>
                    <a:bodyPr/>
                    <a:lstStyle/>
                    <a:p>
                      <a:pPr marL="0" algn="ctr" defTabSz="914400" rtl="0" eaLnBrk="1" latinLnBrk="0" hangingPunct="1"/>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algn="ctr" defTabSz="914400" rtl="0" eaLnBrk="1" latinLnBrk="0" hangingPunct="1"/>
                      <a:r>
                        <a:rPr kumimoji="1" lang="ja-JP" altLang="en-US" sz="1400" kern="1200" dirty="0" smtClean="0">
                          <a:solidFill>
                            <a:schemeClr val="tx1"/>
                          </a:solidFill>
                          <a:latin typeface="HG丸ｺﾞｼｯｸM-PRO" panose="020F0600000000000000" pitchFamily="50" charset="-128"/>
                          <a:ea typeface="HG丸ｺﾞｼｯｸM-PRO" panose="020F0600000000000000" pitchFamily="50" charset="-128"/>
                          <a:cs typeface="+mn-cs"/>
                        </a:rPr>
                        <a:t>交通事故減少便益</a:t>
                      </a:r>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83" marR="91483" marT="45761" marB="45761" anchor="ctr"/>
                </a:tc>
                <a:tc>
                  <a:txBody>
                    <a:bodyPr/>
                    <a:lstStyle/>
                    <a:p>
                      <a:pPr marL="0" algn="l" defTabSz="914400" rtl="0" eaLnBrk="1" latinLnBrk="0" hangingPunct="1"/>
                      <a:r>
                        <a:rPr kumimoji="1" lang="ja-JP" altLang="en-US" sz="1600" kern="1200" dirty="0" smtClean="0">
                          <a:solidFill>
                            <a:schemeClr val="tx1"/>
                          </a:solidFill>
                          <a:latin typeface="HG丸ｺﾞｼｯｸM-PRO" panose="020F0600000000000000" pitchFamily="50" charset="-128"/>
                          <a:ea typeface="HG丸ｺﾞｼｯｸM-PRO" panose="020F0600000000000000" pitchFamily="50" charset="-128"/>
                          <a:cs typeface="+mn-cs"/>
                        </a:rPr>
                        <a:t>　 </a:t>
                      </a:r>
                      <a:r>
                        <a:rPr kumimoji="1" lang="ja-JP" altLang="en-US" sz="1600" kern="1200" baseline="0" dirty="0" smtClean="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baseline="0" dirty="0" smtClean="0">
                          <a:solidFill>
                            <a:schemeClr val="tx1"/>
                          </a:solidFill>
                          <a:latin typeface="HG丸ｺﾞｼｯｸM-PRO" panose="020F0600000000000000" pitchFamily="50" charset="-128"/>
                          <a:ea typeface="HG丸ｺﾞｼｯｸM-PRO" panose="020F0600000000000000" pitchFamily="50" charset="-128"/>
                          <a:cs typeface="+mn-cs"/>
                        </a:rPr>
                        <a:t>21.5</a:t>
                      </a:r>
                      <a:r>
                        <a:rPr kumimoji="1" lang="ja-JP" altLang="en-US" sz="1600" kern="1200" dirty="0" smtClean="0">
                          <a:solidFill>
                            <a:schemeClr val="tx1"/>
                          </a:solidFill>
                          <a:latin typeface="HG丸ｺﾞｼｯｸM-PRO" panose="020F0600000000000000" pitchFamily="50" charset="-128"/>
                          <a:ea typeface="HG丸ｺﾞｼｯｸM-PRO" panose="020F0600000000000000" pitchFamily="50" charset="-128"/>
                          <a:cs typeface="+mn-cs"/>
                        </a:rPr>
                        <a:t>億円</a:t>
                      </a:r>
                      <a:endPar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83" marR="91483" marT="45761" marB="45761" anchor="ctr"/>
                </a:tc>
              </a:tr>
            </a:tbl>
          </a:graphicData>
        </a:graphic>
      </p:graphicFrame>
      <p:sp>
        <p:nvSpPr>
          <p:cNvPr id="12" name="Text Box 4"/>
          <p:cNvSpPr txBox="1">
            <a:spLocks noChangeArrowheads="1"/>
          </p:cNvSpPr>
          <p:nvPr/>
        </p:nvSpPr>
        <p:spPr bwMode="auto">
          <a:xfrm>
            <a:off x="35496" y="87015"/>
            <a:ext cx="5184775"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Ⅳ-</a:t>
            </a:r>
            <a:r>
              <a:rPr lang="ja-JP" altLang="en-US" sz="2400" dirty="0" smtClean="0">
                <a:solidFill>
                  <a:schemeClr val="bg1"/>
                </a:solidFill>
                <a:latin typeface="HG丸ｺﾞｼｯｸM-PRO" pitchFamily="50" charset="-128"/>
                <a:ea typeface="HG丸ｺﾞｼｯｸM-PRO" pitchFamily="50" charset="-128"/>
              </a:rPr>
              <a:t>③　費用便益分析等の効率性　</a:t>
            </a:r>
            <a:r>
              <a:rPr lang="ja-JP" altLang="en-US" sz="2400" dirty="0" smtClean="0">
                <a:solidFill>
                  <a:schemeClr val="bg1"/>
                </a:solidFill>
              </a:rPr>
              <a:t> </a:t>
            </a:r>
            <a:endParaRPr lang="ja-JP" altLang="en-US" sz="2400" dirty="0">
              <a:solidFill>
                <a:schemeClr val="bg1"/>
              </a:solidFill>
            </a:endParaRPr>
          </a:p>
        </p:txBody>
      </p:sp>
      <p:sp>
        <p:nvSpPr>
          <p:cNvPr id="14" name="テキスト ボックス 13"/>
          <p:cNvSpPr txBox="1"/>
          <p:nvPr/>
        </p:nvSpPr>
        <p:spPr>
          <a:xfrm>
            <a:off x="8604448" y="44624"/>
            <a:ext cx="498855" cy="369332"/>
          </a:xfrm>
          <a:prstGeom prst="rect">
            <a:avLst/>
          </a:prstGeom>
          <a:noFill/>
        </p:spPr>
        <p:txBody>
          <a:bodyPr wrap="none" rtlCol="0">
            <a:spAutoFit/>
          </a:bodyPr>
          <a:lstStyle/>
          <a:p>
            <a:r>
              <a:rPr kumimoji="1" lang="ja-JP" altLang="en-US" dirty="0" smtClean="0"/>
              <a:t>１３</a:t>
            </a:r>
            <a:endParaRPr kumimoji="1" lang="ja-JP" altLang="en-US" dirty="0"/>
          </a:p>
        </p:txBody>
      </p:sp>
    </p:spTree>
    <p:extLst>
      <p:ext uri="{BB962C8B-B14F-4D97-AF65-F5344CB8AC3E}">
        <p14:creationId xmlns:p14="http://schemas.microsoft.com/office/powerpoint/2010/main" val="7514231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正方形/長方形 47"/>
          <p:cNvSpPr/>
          <p:nvPr/>
        </p:nvSpPr>
        <p:spPr>
          <a:xfrm>
            <a:off x="0" y="4005064"/>
            <a:ext cx="9144000" cy="479864"/>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正方形/長方形 36"/>
          <p:cNvSpPr/>
          <p:nvPr/>
        </p:nvSpPr>
        <p:spPr>
          <a:xfrm>
            <a:off x="107504" y="741930"/>
            <a:ext cx="4896544" cy="321447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Text Box 4"/>
          <p:cNvSpPr txBox="1">
            <a:spLocks noChangeArrowheads="1"/>
          </p:cNvSpPr>
          <p:nvPr/>
        </p:nvSpPr>
        <p:spPr bwMode="auto">
          <a:xfrm>
            <a:off x="251520" y="188640"/>
            <a:ext cx="6984776"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Ⅳ-</a:t>
            </a:r>
            <a:r>
              <a:rPr lang="ja-JP" altLang="en-US" sz="2400" dirty="0">
                <a:solidFill>
                  <a:schemeClr val="bg1"/>
                </a:solidFill>
                <a:latin typeface="HG丸ｺﾞｼｯｸM-PRO" pitchFamily="50" charset="-128"/>
                <a:ea typeface="HG丸ｺﾞｼｯｸM-PRO" pitchFamily="50" charset="-128"/>
              </a:rPr>
              <a:t>④</a:t>
            </a:r>
            <a:r>
              <a:rPr lang="ja-JP" altLang="en-US" sz="2400" dirty="0" smtClean="0">
                <a:solidFill>
                  <a:schemeClr val="bg1"/>
                </a:solidFill>
                <a:latin typeface="HG丸ｺﾞｼｯｸM-PRO" pitchFamily="50" charset="-128"/>
                <a:ea typeface="HG丸ｺﾞｼｯｸM-PRO" pitchFamily="50" charset="-128"/>
              </a:rPr>
              <a:t>　安全</a:t>
            </a:r>
            <a:r>
              <a:rPr lang="ja-JP" altLang="en-US" sz="2400" dirty="0">
                <a:solidFill>
                  <a:schemeClr val="bg1"/>
                </a:solidFill>
                <a:latin typeface="HG丸ｺﾞｼｯｸM-PRO" pitchFamily="50" charset="-128"/>
                <a:ea typeface="HG丸ｺﾞｼｯｸM-PRO" pitchFamily="50" charset="-128"/>
              </a:rPr>
              <a:t>・安心、活力、快適性等の有効性 </a:t>
            </a:r>
            <a:r>
              <a:rPr lang="ja-JP" altLang="en-US" sz="2400" dirty="0" smtClean="0">
                <a:solidFill>
                  <a:schemeClr val="bg1"/>
                </a:solidFill>
                <a:latin typeface="HG丸ｺﾞｼｯｸM-PRO" pitchFamily="50" charset="-128"/>
                <a:ea typeface="HG丸ｺﾞｼｯｸM-PRO" pitchFamily="50" charset="-128"/>
              </a:rPr>
              <a:t>　　</a:t>
            </a:r>
            <a:r>
              <a:rPr lang="ja-JP" altLang="en-US" sz="2400" dirty="0" smtClean="0">
                <a:solidFill>
                  <a:schemeClr val="bg1"/>
                </a:solidFill>
              </a:rPr>
              <a:t> </a:t>
            </a:r>
            <a:endParaRPr lang="ja-JP" altLang="en-US" sz="2400" dirty="0">
              <a:solidFill>
                <a:schemeClr val="bg1"/>
              </a:solidFill>
            </a:endParaRPr>
          </a:p>
        </p:txBody>
      </p:sp>
      <p:pic>
        <p:nvPicPr>
          <p:cNvPr id="1026" name="Picture 2" descr="V:\街路\府街路\19　業績計画書・事前・再評価・事後評価\H25年度　再評価\02 大阪岸和田南海線（府中工区）\行革ヒア後\大阪和泉泉南線　現道写真\大阪和泉泉南線 （伯太町・人権センター付近） H19.5.14\R00118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3275" y="908720"/>
            <a:ext cx="3039165" cy="2279374"/>
          </a:xfrm>
          <a:prstGeom prst="rect">
            <a:avLst/>
          </a:prstGeom>
          <a:noFill/>
          <a:extLst>
            <a:ext uri="{909E8E84-426E-40DD-AFC4-6F175D3DCCD1}">
              <a14:hiddenFill xmlns:a14="http://schemas.microsoft.com/office/drawing/2010/main">
                <a:solidFill>
                  <a:srgbClr val="FFFFFF"/>
                </a:solidFill>
              </a14:hiddenFill>
            </a:ext>
          </a:extLst>
        </p:spPr>
      </p:pic>
      <p:sp>
        <p:nvSpPr>
          <p:cNvPr id="38" name="テキスト ボックス 37"/>
          <p:cNvSpPr txBox="1"/>
          <p:nvPr/>
        </p:nvSpPr>
        <p:spPr>
          <a:xfrm>
            <a:off x="466982" y="3310078"/>
            <a:ext cx="4233664" cy="646331"/>
          </a:xfrm>
          <a:prstGeom prst="rect">
            <a:avLst/>
          </a:prstGeom>
          <a:noFill/>
        </p:spPr>
        <p:txBody>
          <a:bodyPr wrap="square" rtlCol="0">
            <a:spAutoFit/>
          </a:bodyPr>
          <a:lstStyle/>
          <a:p>
            <a:r>
              <a:rPr kumimoji="1" lang="ja-JP" altLang="en-US" dirty="0" smtClean="0"/>
              <a:t>（都）大阪岸和田南海線は</a:t>
            </a:r>
            <a:endParaRPr kumimoji="1" lang="en-US" altLang="ja-JP" dirty="0" smtClean="0"/>
          </a:p>
          <a:p>
            <a:r>
              <a:rPr kumimoji="1" lang="ja-JP" altLang="en-US" dirty="0" smtClean="0"/>
              <a:t>現道の（主）大阪和泉泉南線のバイパス</a:t>
            </a:r>
            <a:endParaRPr kumimoji="1" lang="ja-JP" altLang="en-US" dirty="0"/>
          </a:p>
        </p:txBody>
      </p:sp>
      <p:grpSp>
        <p:nvGrpSpPr>
          <p:cNvPr id="44" name="グループ化 43"/>
          <p:cNvGrpSpPr/>
          <p:nvPr/>
        </p:nvGrpSpPr>
        <p:grpSpPr>
          <a:xfrm>
            <a:off x="323528" y="836712"/>
            <a:ext cx="4432907" cy="2452489"/>
            <a:chOff x="468530" y="1227854"/>
            <a:chExt cx="4432907" cy="2452489"/>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530" y="1227854"/>
              <a:ext cx="4432907" cy="2452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テキスト ボックス 38"/>
            <p:cNvSpPr txBox="1"/>
            <p:nvPr/>
          </p:nvSpPr>
          <p:spPr>
            <a:xfrm>
              <a:off x="2664407" y="1556792"/>
              <a:ext cx="543739" cy="307777"/>
            </a:xfrm>
            <a:prstGeom prst="rect">
              <a:avLst/>
            </a:prstGeom>
            <a:solidFill>
              <a:schemeClr val="bg1"/>
            </a:solidFill>
            <a:ln>
              <a:solidFill>
                <a:schemeClr val="tx1"/>
              </a:solidFill>
            </a:ln>
          </p:spPr>
          <p:txBody>
            <a:bodyPr wrap="none" rtlCol="0">
              <a:spAutoFit/>
            </a:bodyPr>
            <a:lstStyle/>
            <a:p>
              <a:r>
                <a:rPr lang="ja-JP" altLang="en-US" sz="1400" dirty="0"/>
                <a:t>現道</a:t>
              </a:r>
              <a:endParaRPr kumimoji="1" lang="ja-JP" altLang="en-US" sz="1400" dirty="0"/>
            </a:p>
          </p:txBody>
        </p:sp>
        <p:cxnSp>
          <p:nvCxnSpPr>
            <p:cNvPr id="41" name="直線コネクタ 40"/>
            <p:cNvCxnSpPr/>
            <p:nvPr/>
          </p:nvCxnSpPr>
          <p:spPr>
            <a:xfrm flipV="1">
              <a:off x="1961400" y="1864569"/>
              <a:ext cx="891202" cy="601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3321273" y="2016969"/>
              <a:ext cx="853119" cy="307777"/>
            </a:xfrm>
            <a:prstGeom prst="rect">
              <a:avLst/>
            </a:prstGeom>
            <a:solidFill>
              <a:schemeClr val="bg1"/>
            </a:solidFill>
            <a:ln>
              <a:solidFill>
                <a:schemeClr val="tx1"/>
              </a:solidFill>
            </a:ln>
          </p:spPr>
          <p:txBody>
            <a:bodyPr wrap="none" rtlCol="0">
              <a:spAutoFit/>
            </a:bodyPr>
            <a:lstStyle/>
            <a:p>
              <a:r>
                <a:rPr kumimoji="1" lang="ja-JP" altLang="en-US" sz="1400" dirty="0" smtClean="0"/>
                <a:t>バイパス</a:t>
              </a:r>
              <a:endParaRPr kumimoji="1" lang="ja-JP" altLang="en-US" sz="1400" dirty="0"/>
            </a:p>
          </p:txBody>
        </p:sp>
        <p:cxnSp>
          <p:nvCxnSpPr>
            <p:cNvPr id="46" name="直線コネクタ 45"/>
            <p:cNvCxnSpPr/>
            <p:nvPr/>
          </p:nvCxnSpPr>
          <p:spPr>
            <a:xfrm flipV="1">
              <a:off x="2852602" y="2247994"/>
              <a:ext cx="468671" cy="435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正方形/長方形 48"/>
          <p:cNvSpPr/>
          <p:nvPr/>
        </p:nvSpPr>
        <p:spPr>
          <a:xfrm>
            <a:off x="5243329" y="741930"/>
            <a:ext cx="3744416" cy="318938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テキスト ボックス 49"/>
          <p:cNvSpPr txBox="1"/>
          <p:nvPr/>
        </p:nvSpPr>
        <p:spPr>
          <a:xfrm>
            <a:off x="5359694" y="3284984"/>
            <a:ext cx="3529177" cy="646331"/>
          </a:xfrm>
          <a:prstGeom prst="rect">
            <a:avLst/>
          </a:prstGeom>
          <a:noFill/>
        </p:spPr>
        <p:txBody>
          <a:bodyPr wrap="square" rtlCol="0">
            <a:spAutoFit/>
          </a:bodyPr>
          <a:lstStyle/>
          <a:p>
            <a:r>
              <a:rPr kumimoji="1" lang="ja-JP" altLang="en-US" dirty="0" smtClean="0"/>
              <a:t>現道は歩道空間確保や狭隘区間解消に至っていない</a:t>
            </a:r>
            <a:endParaRPr kumimoji="1" lang="ja-JP" altLang="en-US" dirty="0"/>
          </a:p>
        </p:txBody>
      </p:sp>
      <p:sp>
        <p:nvSpPr>
          <p:cNvPr id="19" name="テキスト ボックス 18"/>
          <p:cNvSpPr txBox="1"/>
          <p:nvPr/>
        </p:nvSpPr>
        <p:spPr>
          <a:xfrm>
            <a:off x="8604448" y="44624"/>
            <a:ext cx="498855" cy="369332"/>
          </a:xfrm>
          <a:prstGeom prst="rect">
            <a:avLst/>
          </a:prstGeom>
          <a:noFill/>
        </p:spPr>
        <p:txBody>
          <a:bodyPr wrap="none" rtlCol="0">
            <a:spAutoFit/>
          </a:bodyPr>
          <a:lstStyle/>
          <a:p>
            <a:r>
              <a:rPr kumimoji="1" lang="ja-JP" altLang="en-US" dirty="0" smtClean="0"/>
              <a:t>１４</a:t>
            </a:r>
            <a:endParaRPr kumimoji="1" lang="ja-JP" altLang="en-US" dirty="0"/>
          </a:p>
        </p:txBody>
      </p:sp>
      <p:sp>
        <p:nvSpPr>
          <p:cNvPr id="47" name="テキスト ボックス 46"/>
          <p:cNvSpPr txBox="1"/>
          <p:nvPr/>
        </p:nvSpPr>
        <p:spPr>
          <a:xfrm>
            <a:off x="298206" y="4056660"/>
            <a:ext cx="8738290" cy="369332"/>
          </a:xfrm>
          <a:prstGeom prst="rect">
            <a:avLst/>
          </a:prstGeom>
          <a:noFill/>
        </p:spPr>
        <p:txBody>
          <a:bodyPr wrap="none" rtlCol="0">
            <a:spAutoFit/>
          </a:bodyPr>
          <a:lstStyle/>
          <a:p>
            <a:pPr lvl="0"/>
            <a:r>
              <a:rPr lang="ja-JP" altLang="en-US" dirty="0" smtClean="0">
                <a:solidFill>
                  <a:schemeClr val="bg1"/>
                </a:solidFill>
              </a:rPr>
              <a:t>現道の狭隘区間における交通量が減少することにより</a:t>
            </a:r>
            <a:r>
              <a:rPr lang="ja-JP" altLang="ja-JP" dirty="0" smtClean="0">
                <a:solidFill>
                  <a:schemeClr val="bg1"/>
                </a:solidFill>
              </a:rPr>
              <a:t>歩</a:t>
            </a:r>
            <a:r>
              <a:rPr lang="ja-JP" altLang="ja-JP" dirty="0">
                <a:solidFill>
                  <a:schemeClr val="bg1"/>
                </a:solidFill>
              </a:rPr>
              <a:t>行者等</a:t>
            </a:r>
            <a:r>
              <a:rPr lang="ja-JP" altLang="ja-JP" dirty="0" smtClean="0">
                <a:solidFill>
                  <a:schemeClr val="bg1"/>
                </a:solidFill>
              </a:rPr>
              <a:t>の交通安全</a:t>
            </a:r>
            <a:r>
              <a:rPr lang="ja-JP" altLang="en-US" dirty="0" smtClean="0">
                <a:solidFill>
                  <a:schemeClr val="bg1"/>
                </a:solidFill>
              </a:rPr>
              <a:t>に寄与する。</a:t>
            </a:r>
            <a:endParaRPr lang="ja-JP" altLang="ja-JP" dirty="0">
              <a:solidFill>
                <a:schemeClr val="bg1"/>
              </a:solidFill>
            </a:endParaRPr>
          </a:p>
        </p:txBody>
      </p:sp>
      <p:sp>
        <p:nvSpPr>
          <p:cNvPr id="20" name="Text Box 4"/>
          <p:cNvSpPr txBox="1">
            <a:spLocks noChangeArrowheads="1"/>
          </p:cNvSpPr>
          <p:nvPr/>
        </p:nvSpPr>
        <p:spPr bwMode="auto">
          <a:xfrm>
            <a:off x="265866" y="4551511"/>
            <a:ext cx="5458262"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Ⅳ-</a:t>
            </a:r>
            <a:r>
              <a:rPr lang="ja-JP" altLang="en-US" sz="2400" dirty="0" smtClean="0">
                <a:solidFill>
                  <a:schemeClr val="bg1"/>
                </a:solidFill>
                <a:latin typeface="HG丸ｺﾞｼｯｸM-PRO" pitchFamily="50" charset="-128"/>
                <a:ea typeface="HG丸ｺﾞｼｯｸM-PRO" pitchFamily="50" charset="-128"/>
              </a:rPr>
              <a:t>⑤　自然環境等への影響と対策 　　</a:t>
            </a:r>
            <a:r>
              <a:rPr lang="ja-JP" altLang="en-US" sz="2400" dirty="0" smtClean="0">
                <a:solidFill>
                  <a:schemeClr val="bg1"/>
                </a:solidFill>
              </a:rPr>
              <a:t> </a:t>
            </a:r>
            <a:endParaRPr lang="ja-JP" altLang="en-US" sz="2400" dirty="0">
              <a:solidFill>
                <a:schemeClr val="bg1"/>
              </a:solidFill>
            </a:endParaRPr>
          </a:p>
        </p:txBody>
      </p:sp>
      <p:sp>
        <p:nvSpPr>
          <p:cNvPr id="3" name="テキスト ボックス 2"/>
          <p:cNvSpPr txBox="1"/>
          <p:nvPr/>
        </p:nvSpPr>
        <p:spPr>
          <a:xfrm>
            <a:off x="251520" y="5157192"/>
            <a:ext cx="8736225" cy="1631216"/>
          </a:xfrm>
          <a:prstGeom prst="rect">
            <a:avLst/>
          </a:prstGeom>
          <a:noFill/>
        </p:spPr>
        <p:txBody>
          <a:bodyPr wrap="square" rtlCol="0">
            <a:spAutoFit/>
          </a:bodyPr>
          <a:lstStyle/>
          <a:p>
            <a:r>
              <a:rPr kumimoji="1" lang="ja-JP" altLang="en-US" sz="2000" dirty="0" smtClean="0"/>
              <a:t>・周辺は市街地が形成されており、本事業において新たに自然環境に与える</a:t>
            </a:r>
            <a:endParaRPr kumimoji="1" lang="en-US" altLang="ja-JP" sz="2000" dirty="0" smtClean="0"/>
          </a:p>
          <a:p>
            <a:r>
              <a:rPr lang="ja-JP" altLang="en-US" sz="2000" dirty="0"/>
              <a:t>　</a:t>
            </a:r>
            <a:r>
              <a:rPr kumimoji="1" lang="ja-JP" altLang="en-US" sz="2000" dirty="0" smtClean="0"/>
              <a:t>影響は少ない。</a:t>
            </a:r>
            <a:endParaRPr kumimoji="1" lang="en-US" altLang="ja-JP" sz="2000" dirty="0" smtClean="0"/>
          </a:p>
          <a:p>
            <a:endParaRPr lang="en-US" altLang="ja-JP" sz="2000" dirty="0"/>
          </a:p>
          <a:p>
            <a:r>
              <a:rPr kumimoji="1" lang="ja-JP" altLang="en-US" sz="2000" dirty="0" smtClean="0"/>
              <a:t>・周辺道路の交通渋滞が緩和され、大気質への負荷物質排出量の抑制に</a:t>
            </a:r>
            <a:endParaRPr kumimoji="1" lang="en-US" altLang="ja-JP" sz="2000" dirty="0" smtClean="0"/>
          </a:p>
          <a:p>
            <a:r>
              <a:rPr lang="ja-JP" altLang="en-US" sz="2000" dirty="0"/>
              <a:t>　</a:t>
            </a:r>
            <a:r>
              <a:rPr kumimoji="1" lang="ja-JP" altLang="en-US" sz="2000" dirty="0" smtClean="0"/>
              <a:t>寄与する。</a:t>
            </a:r>
            <a:endParaRPr kumimoji="1" lang="ja-JP" altLang="en-US" dirty="0"/>
          </a:p>
        </p:txBody>
      </p:sp>
    </p:spTree>
    <p:extLst>
      <p:ext uri="{BB962C8B-B14F-4D97-AF65-F5344CB8AC3E}">
        <p14:creationId xmlns:p14="http://schemas.microsoft.com/office/powerpoint/2010/main" val="13969089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23850" y="260350"/>
            <a:ext cx="4248150" cy="461963"/>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en-US" altLang="ja-JP" sz="2400" dirty="0" smtClean="0">
                <a:solidFill>
                  <a:schemeClr val="bg1"/>
                </a:solidFill>
                <a:latin typeface="HG丸ｺﾞｼｯｸM-PRO" pitchFamily="50" charset="-128"/>
                <a:ea typeface="HG丸ｺﾞｼｯｸM-PRO" pitchFamily="50" charset="-128"/>
              </a:rPr>
              <a:t>Ⅵ</a:t>
            </a:r>
            <a:r>
              <a:rPr lang="ja-JP" altLang="en-US" sz="2400" dirty="0">
                <a:solidFill>
                  <a:schemeClr val="bg1"/>
                </a:solidFill>
                <a:latin typeface="HG丸ｺﾞｼｯｸM-PRO" pitchFamily="50" charset="-128"/>
                <a:ea typeface="HG丸ｺﾞｼｯｸM-PRO" pitchFamily="50" charset="-128"/>
              </a:rPr>
              <a:t>　対応方針（原案）</a:t>
            </a:r>
          </a:p>
        </p:txBody>
      </p:sp>
      <p:sp>
        <p:nvSpPr>
          <p:cNvPr id="5" name="正方形/長方形 4"/>
          <p:cNvSpPr/>
          <p:nvPr/>
        </p:nvSpPr>
        <p:spPr>
          <a:xfrm>
            <a:off x="755576" y="1052736"/>
            <a:ext cx="1688283" cy="769441"/>
          </a:xfrm>
          <a:prstGeom prst="rect">
            <a:avLst/>
          </a:prstGeom>
        </p:spPr>
        <p:txBody>
          <a:bodyPr wrap="none">
            <a:spAutoFit/>
          </a:bodyPr>
          <a:lstStyle/>
          <a:p>
            <a:r>
              <a:rPr lang="ja-JP" altLang="ja-JP" sz="4400" u="sng" dirty="0" smtClean="0"/>
              <a:t>継</a:t>
            </a:r>
            <a:r>
              <a:rPr lang="ja-JP" altLang="en-US" sz="4400" u="sng" dirty="0" smtClean="0"/>
              <a:t>　</a:t>
            </a:r>
            <a:r>
              <a:rPr lang="ja-JP" altLang="ja-JP" sz="4400" u="sng" dirty="0" smtClean="0"/>
              <a:t>続</a:t>
            </a:r>
            <a:endParaRPr lang="ja-JP" altLang="ja-JP" sz="4400" u="sng" dirty="0"/>
          </a:p>
        </p:txBody>
      </p:sp>
      <p:sp>
        <p:nvSpPr>
          <p:cNvPr id="6" name="正方形/長方形 5"/>
          <p:cNvSpPr/>
          <p:nvPr/>
        </p:nvSpPr>
        <p:spPr>
          <a:xfrm>
            <a:off x="323850" y="2204864"/>
            <a:ext cx="2339102" cy="461665"/>
          </a:xfrm>
          <a:prstGeom prst="rect">
            <a:avLst/>
          </a:prstGeom>
        </p:spPr>
        <p:txBody>
          <a:bodyPr wrap="none">
            <a:spAutoFit/>
          </a:bodyPr>
          <a:lstStyle/>
          <a:p>
            <a:r>
              <a:rPr lang="ja-JP" altLang="ja-JP" sz="2400" dirty="0"/>
              <a:t>＜判断の理由＞</a:t>
            </a:r>
          </a:p>
        </p:txBody>
      </p:sp>
      <p:sp>
        <p:nvSpPr>
          <p:cNvPr id="7" name="正方形/長方形 6"/>
          <p:cNvSpPr/>
          <p:nvPr/>
        </p:nvSpPr>
        <p:spPr>
          <a:xfrm>
            <a:off x="323528" y="2852936"/>
            <a:ext cx="8280920" cy="2985433"/>
          </a:xfrm>
          <a:prstGeom prst="rect">
            <a:avLst/>
          </a:prstGeom>
        </p:spPr>
        <p:txBody>
          <a:bodyPr wrap="square">
            <a:spAutoFit/>
          </a:bodyPr>
          <a:lstStyle/>
          <a:p>
            <a:pPr lvl="0"/>
            <a:r>
              <a:rPr lang="ja-JP" altLang="en-US" sz="2000" dirty="0" smtClean="0"/>
              <a:t>１）</a:t>
            </a:r>
            <a:r>
              <a:rPr lang="ja-JP" altLang="ja-JP" sz="2000" dirty="0" smtClean="0"/>
              <a:t>広域的</a:t>
            </a:r>
            <a:r>
              <a:rPr lang="ja-JP" altLang="ja-JP" sz="2000" dirty="0"/>
              <a:t>な幹線道路ネットワークの強化、防災機能の強化、現道の</a:t>
            </a:r>
            <a:r>
              <a:rPr lang="ja-JP" altLang="ja-JP" sz="2000" dirty="0" smtClean="0"/>
              <a:t>主要</a:t>
            </a:r>
            <a:endParaRPr lang="en-US" altLang="ja-JP" sz="2000" dirty="0" smtClean="0"/>
          </a:p>
          <a:p>
            <a:pPr lvl="0"/>
            <a:r>
              <a:rPr lang="ja-JP" altLang="en-US" sz="2000" dirty="0"/>
              <a:t>　</a:t>
            </a:r>
            <a:r>
              <a:rPr lang="ja-JP" altLang="en-US" sz="2000" dirty="0" smtClean="0"/>
              <a:t>　</a:t>
            </a:r>
            <a:r>
              <a:rPr lang="ja-JP" altLang="ja-JP" sz="2000" dirty="0" smtClean="0"/>
              <a:t>地方道大阪</a:t>
            </a:r>
            <a:r>
              <a:rPr lang="ja-JP" altLang="ja-JP" sz="2000" dirty="0"/>
              <a:t>和泉泉南線の狭隘区間における歩行者等の交通安全</a:t>
            </a:r>
            <a:r>
              <a:rPr lang="ja-JP" altLang="ja-JP" sz="2000" dirty="0" smtClean="0"/>
              <a:t>の</a:t>
            </a:r>
            <a:endParaRPr lang="en-US" altLang="ja-JP" sz="2000" dirty="0" smtClean="0"/>
          </a:p>
          <a:p>
            <a:pPr lvl="0"/>
            <a:r>
              <a:rPr lang="ja-JP" altLang="en-US" sz="2000" dirty="0"/>
              <a:t>　</a:t>
            </a:r>
            <a:r>
              <a:rPr lang="ja-JP" altLang="en-US" sz="2000" dirty="0" smtClean="0"/>
              <a:t>　</a:t>
            </a:r>
            <a:r>
              <a:rPr lang="ja-JP" altLang="ja-JP" sz="2000" dirty="0" smtClean="0"/>
              <a:t>確保などの必要性</a:t>
            </a:r>
            <a:r>
              <a:rPr lang="ja-JP" altLang="ja-JP" sz="2000" dirty="0"/>
              <a:t>については変化がない。</a:t>
            </a:r>
          </a:p>
          <a:p>
            <a:pPr lvl="0"/>
            <a:endParaRPr lang="en-US" altLang="ja-JP" sz="2000" dirty="0" smtClean="0"/>
          </a:p>
          <a:p>
            <a:pPr lvl="0"/>
            <a:r>
              <a:rPr lang="ja-JP" altLang="en-US" sz="2000" dirty="0" smtClean="0"/>
              <a:t>２）</a:t>
            </a:r>
            <a:r>
              <a:rPr lang="ja-JP" altLang="ja-JP" sz="2000" dirty="0" smtClean="0"/>
              <a:t>本事業</a:t>
            </a:r>
            <a:r>
              <a:rPr lang="ja-JP" altLang="ja-JP" sz="2000" dirty="0"/>
              <a:t>区間に接続する区間は供用済みであり、事業用地</a:t>
            </a:r>
            <a:r>
              <a:rPr lang="ja-JP" altLang="ja-JP" sz="2000" dirty="0" smtClean="0"/>
              <a:t>を</a:t>
            </a:r>
            <a:r>
              <a:rPr lang="en-US" altLang="ja-JP" sz="2000" dirty="0" smtClean="0"/>
              <a:t>62</a:t>
            </a:r>
            <a:r>
              <a:rPr lang="ja-JP" altLang="ja-JP" sz="2000" dirty="0" smtClean="0"/>
              <a:t>％取得</a:t>
            </a:r>
            <a:endParaRPr lang="en-US" altLang="ja-JP" sz="2000" dirty="0" smtClean="0"/>
          </a:p>
          <a:p>
            <a:pPr lvl="0"/>
            <a:r>
              <a:rPr lang="ja-JP" altLang="en-US" sz="2000" dirty="0"/>
              <a:t>　</a:t>
            </a:r>
            <a:r>
              <a:rPr lang="ja-JP" altLang="en-US" sz="2000" dirty="0" smtClean="0"/>
              <a:t>　</a:t>
            </a:r>
            <a:r>
              <a:rPr lang="ja-JP" altLang="ja-JP" sz="2000" dirty="0" smtClean="0"/>
              <a:t>済みである</a:t>
            </a:r>
            <a:r>
              <a:rPr lang="ja-JP" altLang="ja-JP" sz="2000" dirty="0"/>
              <a:t>ことから代替案立案の余地はない。</a:t>
            </a:r>
          </a:p>
          <a:p>
            <a:pPr lvl="0"/>
            <a:endParaRPr lang="en-US" altLang="ja-JP" sz="2000" dirty="0" smtClean="0"/>
          </a:p>
          <a:p>
            <a:pPr lvl="0"/>
            <a:endParaRPr lang="en-US" altLang="ja-JP" sz="2000" dirty="0" smtClean="0"/>
          </a:p>
          <a:p>
            <a:pPr lvl="0"/>
            <a:r>
              <a:rPr lang="ja-JP" altLang="en-US" sz="2800" dirty="0" smtClean="0"/>
              <a:t>以上のことから、事業を継続する。</a:t>
            </a:r>
            <a:endParaRPr lang="ja-JP" altLang="ja-JP" sz="2800" dirty="0"/>
          </a:p>
        </p:txBody>
      </p:sp>
      <p:sp>
        <p:nvSpPr>
          <p:cNvPr id="8" name="テキスト ボックス 7"/>
          <p:cNvSpPr txBox="1"/>
          <p:nvPr/>
        </p:nvSpPr>
        <p:spPr>
          <a:xfrm>
            <a:off x="8604448" y="44624"/>
            <a:ext cx="498855" cy="369332"/>
          </a:xfrm>
          <a:prstGeom prst="rect">
            <a:avLst/>
          </a:prstGeom>
          <a:noFill/>
        </p:spPr>
        <p:txBody>
          <a:bodyPr wrap="none" rtlCol="0">
            <a:spAutoFit/>
          </a:bodyPr>
          <a:lstStyle/>
          <a:p>
            <a:r>
              <a:rPr kumimoji="1" lang="ja-JP" altLang="en-US" dirty="0" smtClean="0"/>
              <a:t>１５</a:t>
            </a:r>
            <a:endParaRPr kumimoji="1" lang="ja-JP" altLang="en-US" dirty="0"/>
          </a:p>
        </p:txBody>
      </p:sp>
    </p:spTree>
    <p:extLst>
      <p:ext uri="{BB962C8B-B14F-4D97-AF65-F5344CB8AC3E}">
        <p14:creationId xmlns:p14="http://schemas.microsoft.com/office/powerpoint/2010/main" val="2685786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41" t="17745"/>
          <a:stretch/>
        </p:blipFill>
        <p:spPr bwMode="auto">
          <a:xfrm>
            <a:off x="2813211" y="812801"/>
            <a:ext cx="6239556" cy="59562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 Box 4"/>
          <p:cNvSpPr txBox="1">
            <a:spLocks noChangeArrowheads="1"/>
          </p:cNvSpPr>
          <p:nvPr/>
        </p:nvSpPr>
        <p:spPr bwMode="auto">
          <a:xfrm>
            <a:off x="251520" y="188913"/>
            <a:ext cx="3528392"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Ⅰ</a:t>
            </a:r>
            <a:r>
              <a:rPr lang="ja-JP" altLang="en-US" sz="2400" dirty="0">
                <a:solidFill>
                  <a:schemeClr val="bg1"/>
                </a:solidFill>
                <a:latin typeface="HG丸ｺﾞｼｯｸM-PRO" pitchFamily="50" charset="-128"/>
                <a:ea typeface="HG丸ｺﾞｼｯｸM-PRO" pitchFamily="50" charset="-128"/>
              </a:rPr>
              <a:t>　</a:t>
            </a:r>
            <a:r>
              <a:rPr lang="ja-JP" altLang="en-US" sz="2400" dirty="0" smtClean="0">
                <a:solidFill>
                  <a:schemeClr val="bg1"/>
                </a:solidFill>
                <a:latin typeface="HG丸ｺﾞｼｯｸM-PRO" pitchFamily="50" charset="-128"/>
                <a:ea typeface="HG丸ｺﾞｼｯｸM-PRO" pitchFamily="50" charset="-128"/>
              </a:rPr>
              <a:t>路線の位置づけ</a:t>
            </a:r>
            <a:endParaRPr lang="ja-JP" altLang="en-US" sz="2400" dirty="0">
              <a:solidFill>
                <a:schemeClr val="bg1"/>
              </a:solidFill>
              <a:latin typeface="HG丸ｺﾞｼｯｸM-PRO" pitchFamily="50" charset="-128"/>
              <a:ea typeface="HG丸ｺﾞｼｯｸM-PRO" pitchFamily="50" charset="-128"/>
            </a:endParaRPr>
          </a:p>
        </p:txBody>
      </p:sp>
      <p:sp>
        <p:nvSpPr>
          <p:cNvPr id="6" name="正方形/長方形 5"/>
          <p:cNvSpPr/>
          <p:nvPr/>
        </p:nvSpPr>
        <p:spPr>
          <a:xfrm>
            <a:off x="63562" y="764605"/>
            <a:ext cx="3529354" cy="205442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2000" b="1" dirty="0" smtClean="0">
                <a:solidFill>
                  <a:srgbClr val="FFFFFF"/>
                </a:solidFill>
                <a:effectLst>
                  <a:outerShdw blurRad="38100" dist="38100" dir="2700000" algn="tl">
                    <a:srgbClr val="000000"/>
                  </a:outerShdw>
                </a:effectLst>
                <a:latin typeface="ＭＳ Ｐゴシック" charset="-128"/>
              </a:rPr>
              <a:t>位置付け</a:t>
            </a:r>
            <a:endParaRPr lang="en-US" altLang="ja-JP" sz="2000" b="1" dirty="0">
              <a:solidFill>
                <a:srgbClr val="FFFFFF"/>
              </a:solidFill>
              <a:effectLst>
                <a:outerShdw blurRad="38100" dist="38100" dir="2700000" algn="tl">
                  <a:srgbClr val="000000"/>
                </a:outerShdw>
              </a:effectLst>
              <a:latin typeface="ＭＳ Ｐゴシック" charset="-128"/>
            </a:endParaRPr>
          </a:p>
          <a:p>
            <a:pPr>
              <a:defRPr/>
            </a:pPr>
            <a:r>
              <a:rPr lang="ja-JP" altLang="en-US" b="1" dirty="0" smtClean="0">
                <a:solidFill>
                  <a:srgbClr val="FFFFFF"/>
                </a:solidFill>
                <a:effectLst>
                  <a:outerShdw blurRad="38100" dist="38100" dir="2700000" algn="tl">
                    <a:srgbClr val="000000"/>
                  </a:outerShdw>
                </a:effectLst>
                <a:latin typeface="ＭＳ Ｐゴシック" charset="-128"/>
              </a:rPr>
              <a:t>◆</a:t>
            </a:r>
            <a:r>
              <a:rPr lang="ja-JP" altLang="ja-JP" b="1" dirty="0">
                <a:solidFill>
                  <a:srgbClr val="FFFFFF"/>
                </a:solidFill>
                <a:effectLst>
                  <a:outerShdw blurRad="38100" dist="38100" dir="2700000" algn="tl">
                    <a:srgbClr val="000000"/>
                  </a:outerShdw>
                </a:effectLst>
                <a:latin typeface="ＭＳ Ｐゴシック" charset="-128"/>
              </a:rPr>
              <a:t>和泉市の中心部を南北に</a:t>
            </a:r>
            <a:r>
              <a:rPr lang="ja-JP" altLang="ja-JP" b="1" dirty="0" smtClean="0">
                <a:solidFill>
                  <a:srgbClr val="FFFFFF"/>
                </a:solidFill>
                <a:effectLst>
                  <a:outerShdw blurRad="38100" dist="38100" dir="2700000" algn="tl">
                    <a:srgbClr val="000000"/>
                  </a:outerShdw>
                </a:effectLst>
                <a:latin typeface="ＭＳ Ｐゴシック" charset="-128"/>
              </a:rPr>
              <a:t>貫く</a:t>
            </a:r>
            <a:endParaRPr lang="en-US" altLang="ja-JP" b="1" dirty="0" smtClean="0">
              <a:solidFill>
                <a:srgbClr val="FFFFFF"/>
              </a:solidFill>
              <a:effectLst>
                <a:outerShdw blurRad="38100" dist="38100" dir="2700000" algn="tl">
                  <a:srgbClr val="000000"/>
                </a:outerShdw>
              </a:effectLst>
              <a:latin typeface="ＭＳ Ｐゴシック" charset="-128"/>
            </a:endParaRPr>
          </a:p>
          <a:p>
            <a:pPr>
              <a:defRPr/>
            </a:pPr>
            <a:r>
              <a:rPr lang="ja-JP" altLang="en-US" b="1" dirty="0">
                <a:solidFill>
                  <a:srgbClr val="FFFFFF"/>
                </a:solidFill>
                <a:effectLst>
                  <a:outerShdw blurRad="38100" dist="38100" dir="2700000" algn="tl">
                    <a:srgbClr val="000000"/>
                  </a:outerShdw>
                </a:effectLst>
                <a:latin typeface="ＭＳ Ｐゴシック" charset="-128"/>
              </a:rPr>
              <a:t>　</a:t>
            </a:r>
            <a:r>
              <a:rPr lang="ja-JP" altLang="en-US" b="1" dirty="0" smtClean="0">
                <a:solidFill>
                  <a:srgbClr val="FFFFFF"/>
                </a:solidFill>
                <a:effectLst>
                  <a:outerShdw blurRad="38100" dist="38100" dir="2700000" algn="tl">
                    <a:srgbClr val="000000"/>
                  </a:outerShdw>
                </a:effectLst>
                <a:latin typeface="ＭＳ Ｐゴシック" charset="-128"/>
              </a:rPr>
              <a:t> 主要</a:t>
            </a:r>
            <a:r>
              <a:rPr lang="ja-JP" altLang="ja-JP" b="1" dirty="0" smtClean="0">
                <a:solidFill>
                  <a:srgbClr val="FFFFFF"/>
                </a:solidFill>
                <a:effectLst>
                  <a:outerShdw blurRad="38100" dist="38100" dir="2700000" algn="tl">
                    <a:srgbClr val="000000"/>
                  </a:outerShdw>
                </a:effectLst>
                <a:latin typeface="ＭＳ Ｐゴシック" charset="-128"/>
              </a:rPr>
              <a:t>幹線</a:t>
            </a:r>
            <a:r>
              <a:rPr lang="ja-JP" altLang="ja-JP" b="1" dirty="0">
                <a:solidFill>
                  <a:srgbClr val="FFFFFF"/>
                </a:solidFill>
                <a:effectLst>
                  <a:outerShdw blurRad="38100" dist="38100" dir="2700000" algn="tl">
                    <a:srgbClr val="000000"/>
                  </a:outerShdw>
                </a:effectLst>
                <a:latin typeface="ＭＳ Ｐゴシック" charset="-128"/>
              </a:rPr>
              <a:t>道路</a:t>
            </a:r>
            <a:endParaRPr lang="en-US" altLang="ja-JP" b="1" dirty="0">
              <a:solidFill>
                <a:srgbClr val="FFFFFF"/>
              </a:solidFill>
              <a:effectLst>
                <a:outerShdw blurRad="38100" dist="38100" dir="2700000" algn="tl">
                  <a:srgbClr val="000000"/>
                </a:outerShdw>
              </a:effectLst>
              <a:latin typeface="ＭＳ Ｐゴシック" charset="-128"/>
            </a:endParaRPr>
          </a:p>
          <a:p>
            <a:pPr>
              <a:defRPr/>
            </a:pPr>
            <a:endParaRPr lang="en-US" altLang="ja-JP" sz="1400" b="1" dirty="0" smtClean="0">
              <a:solidFill>
                <a:srgbClr val="FFFFFF"/>
              </a:solidFill>
              <a:effectLst>
                <a:outerShdw blurRad="38100" dist="38100" dir="2700000" algn="tl">
                  <a:srgbClr val="000000"/>
                </a:outerShdw>
              </a:effectLst>
              <a:latin typeface="ＭＳ Ｐゴシック" charset="-128"/>
            </a:endParaRPr>
          </a:p>
          <a:p>
            <a:pPr>
              <a:defRPr/>
            </a:pPr>
            <a:r>
              <a:rPr lang="ja-JP" altLang="en-US" b="1" dirty="0">
                <a:solidFill>
                  <a:srgbClr val="FFFFFF"/>
                </a:solidFill>
                <a:effectLst>
                  <a:outerShdw blurRad="38100" dist="38100" dir="2700000" algn="tl">
                    <a:srgbClr val="000000"/>
                  </a:outerShdw>
                </a:effectLst>
                <a:latin typeface="ＭＳ Ｐゴシック" charset="-128"/>
              </a:rPr>
              <a:t>◆大阪府都市整備中期計画（案</a:t>
            </a:r>
            <a:r>
              <a:rPr lang="ja-JP" altLang="en-US" b="1" dirty="0" smtClean="0">
                <a:solidFill>
                  <a:srgbClr val="FFFFFF"/>
                </a:solidFill>
                <a:effectLst>
                  <a:outerShdw blurRad="38100" dist="38100" dir="2700000" algn="tl">
                    <a:srgbClr val="000000"/>
                  </a:outerShdw>
                </a:effectLst>
                <a:latin typeface="ＭＳ Ｐゴシック" charset="-128"/>
              </a:rPr>
              <a:t>）</a:t>
            </a:r>
            <a:endParaRPr lang="en-US" altLang="ja-JP" b="1" dirty="0" smtClean="0">
              <a:solidFill>
                <a:srgbClr val="FFFFFF"/>
              </a:solidFill>
              <a:effectLst>
                <a:outerShdw blurRad="38100" dist="38100" dir="2700000" algn="tl">
                  <a:srgbClr val="000000"/>
                </a:outerShdw>
              </a:effectLst>
              <a:latin typeface="ＭＳ Ｐゴシック" charset="-128"/>
            </a:endParaRPr>
          </a:p>
          <a:p>
            <a:pPr>
              <a:defRPr/>
            </a:pPr>
            <a:r>
              <a:rPr lang="ja-JP" altLang="en-US" b="1" dirty="0">
                <a:solidFill>
                  <a:srgbClr val="FFFFFF"/>
                </a:solidFill>
                <a:effectLst>
                  <a:outerShdw blurRad="38100" dist="38100" dir="2700000" algn="tl">
                    <a:srgbClr val="000000"/>
                  </a:outerShdw>
                </a:effectLst>
                <a:latin typeface="ＭＳ Ｐゴシック" charset="-128"/>
              </a:rPr>
              <a:t>　 </a:t>
            </a:r>
            <a:r>
              <a:rPr lang="ja-JP" altLang="en-US" b="1" dirty="0" smtClean="0">
                <a:solidFill>
                  <a:srgbClr val="FFFFFF"/>
                </a:solidFill>
                <a:effectLst>
                  <a:outerShdw blurRad="38100" dist="38100" dir="2700000" algn="tl">
                    <a:srgbClr val="000000"/>
                  </a:outerShdw>
                </a:effectLst>
                <a:latin typeface="ＭＳ Ｐゴシック" charset="-128"/>
              </a:rPr>
              <a:t>において、概成する路線として</a:t>
            </a:r>
            <a:endParaRPr lang="en-US" altLang="ja-JP" b="1" dirty="0" smtClean="0">
              <a:solidFill>
                <a:srgbClr val="FFFFFF"/>
              </a:solidFill>
              <a:effectLst>
                <a:outerShdw blurRad="38100" dist="38100" dir="2700000" algn="tl">
                  <a:srgbClr val="000000"/>
                </a:outerShdw>
              </a:effectLst>
              <a:latin typeface="ＭＳ Ｐゴシック" charset="-128"/>
            </a:endParaRPr>
          </a:p>
          <a:p>
            <a:pPr>
              <a:defRPr/>
            </a:pPr>
            <a:r>
              <a:rPr lang="ja-JP" altLang="en-US" b="1" dirty="0">
                <a:solidFill>
                  <a:srgbClr val="FFFFFF"/>
                </a:solidFill>
                <a:effectLst>
                  <a:outerShdw blurRad="38100" dist="38100" dir="2700000" algn="tl">
                    <a:srgbClr val="000000"/>
                  </a:outerShdw>
                </a:effectLst>
                <a:latin typeface="ＭＳ Ｐゴシック" charset="-128"/>
              </a:rPr>
              <a:t>　 </a:t>
            </a:r>
            <a:r>
              <a:rPr lang="ja-JP" altLang="en-US" b="1" dirty="0" smtClean="0">
                <a:solidFill>
                  <a:srgbClr val="FFFFFF"/>
                </a:solidFill>
                <a:effectLst>
                  <a:outerShdw blurRad="38100" dist="38100" dir="2700000" algn="tl">
                    <a:srgbClr val="000000"/>
                  </a:outerShdw>
                </a:effectLst>
                <a:latin typeface="ＭＳ Ｐゴシック" charset="-128"/>
              </a:rPr>
              <a:t>位置付け</a:t>
            </a:r>
            <a:endParaRPr lang="en-US" altLang="ja-JP" b="1" dirty="0">
              <a:solidFill>
                <a:srgbClr val="FFFFFF"/>
              </a:solidFill>
              <a:effectLst>
                <a:outerShdw blurRad="38100" dist="38100" dir="2700000" algn="tl">
                  <a:srgbClr val="000000"/>
                </a:outerShdw>
              </a:effectLst>
              <a:latin typeface="ＭＳ Ｐゴシック" charset="-128"/>
            </a:endParaRPr>
          </a:p>
          <a:p>
            <a:pPr>
              <a:defRPr/>
            </a:pPr>
            <a:endParaRPr lang="en-US" altLang="ja-JP" b="1" dirty="0">
              <a:solidFill>
                <a:srgbClr val="FFFFFF"/>
              </a:solidFill>
              <a:effectLst>
                <a:outerShdw blurRad="38100" dist="38100" dir="2700000" algn="tl">
                  <a:srgbClr val="000000"/>
                </a:outerShdw>
              </a:effectLst>
              <a:latin typeface="ＭＳ Ｐゴシック" charset="-128"/>
            </a:endParaRPr>
          </a:p>
        </p:txBody>
      </p:sp>
      <p:pic>
        <p:nvPicPr>
          <p:cNvPr id="8" name="Picture 32"/>
          <p:cNvPicPr>
            <a:picLocks noChangeAspect="1" noChangeArrowheads="1"/>
          </p:cNvPicPr>
          <p:nvPr/>
        </p:nvPicPr>
        <p:blipFill>
          <a:blip r:embed="rId4"/>
          <a:srcRect/>
          <a:stretch>
            <a:fillRect/>
          </a:stretch>
        </p:blipFill>
        <p:spPr bwMode="auto">
          <a:xfrm>
            <a:off x="242253" y="2891036"/>
            <a:ext cx="2979737" cy="3933825"/>
          </a:xfrm>
          <a:prstGeom prst="rect">
            <a:avLst/>
          </a:prstGeom>
          <a:noFill/>
          <a:ln w="9525">
            <a:solidFill>
              <a:srgbClr val="000000"/>
            </a:solidFill>
            <a:miter lim="800000"/>
            <a:headEnd/>
            <a:tailEnd/>
          </a:ln>
        </p:spPr>
      </p:pic>
      <p:sp>
        <p:nvSpPr>
          <p:cNvPr id="9" name="Oval 33"/>
          <p:cNvSpPr>
            <a:spLocks noChangeArrowheads="1"/>
          </p:cNvSpPr>
          <p:nvPr/>
        </p:nvSpPr>
        <p:spPr bwMode="auto">
          <a:xfrm>
            <a:off x="1978978" y="5407223"/>
            <a:ext cx="211137" cy="176213"/>
          </a:xfrm>
          <a:prstGeom prst="ellipse">
            <a:avLst/>
          </a:prstGeom>
          <a:solidFill>
            <a:srgbClr val="FF0000">
              <a:alpha val="70195"/>
            </a:srgbClr>
          </a:solidFill>
          <a:ln w="12700">
            <a:solidFill>
              <a:srgbClr val="000000"/>
            </a:solidFill>
            <a:round/>
            <a:headEnd/>
            <a:tailEnd/>
          </a:ln>
        </p:spPr>
        <p:txBody>
          <a:bodyPr/>
          <a:lstStyle/>
          <a:p>
            <a:endParaRPr lang="ja-JP" altLang="en-US" dirty="0">
              <a:latin typeface="Calibri" pitchFamily="34" charset="0"/>
            </a:endParaRPr>
          </a:p>
        </p:txBody>
      </p:sp>
      <p:sp>
        <p:nvSpPr>
          <p:cNvPr id="10" name="Rectangle 257"/>
          <p:cNvSpPr>
            <a:spLocks noChangeArrowheads="1"/>
          </p:cNvSpPr>
          <p:nvPr/>
        </p:nvSpPr>
        <p:spPr bwMode="auto">
          <a:xfrm>
            <a:off x="969328" y="5119886"/>
            <a:ext cx="830262" cy="215900"/>
          </a:xfrm>
          <a:prstGeom prst="rect">
            <a:avLst/>
          </a:prstGeom>
          <a:solidFill>
            <a:schemeClr val="bg1"/>
          </a:solidFill>
          <a:ln w="9525">
            <a:solidFill>
              <a:srgbClr val="000000"/>
            </a:solidFill>
            <a:miter lim="800000"/>
            <a:headEnd/>
            <a:tailEnd/>
          </a:ln>
        </p:spPr>
        <p:txBody>
          <a:bodyPr/>
          <a:lstStyle/>
          <a:p>
            <a:pPr algn="ctr"/>
            <a:r>
              <a:rPr lang="en-US" altLang="ja-JP" sz="1000" dirty="0">
                <a:latin typeface="Calibri" pitchFamily="34" charset="0"/>
              </a:rPr>
              <a:t> </a:t>
            </a:r>
            <a:r>
              <a:rPr lang="ja-JP" altLang="en-US" sz="1000" dirty="0">
                <a:latin typeface="Calibri" pitchFamily="34" charset="0"/>
              </a:rPr>
              <a:t>和泉市</a:t>
            </a:r>
          </a:p>
        </p:txBody>
      </p:sp>
      <p:sp>
        <p:nvSpPr>
          <p:cNvPr id="2" name="テキスト ボックス 1"/>
          <p:cNvSpPr txBox="1"/>
          <p:nvPr/>
        </p:nvSpPr>
        <p:spPr>
          <a:xfrm>
            <a:off x="8766744" y="44624"/>
            <a:ext cx="341760" cy="369332"/>
          </a:xfrm>
          <a:prstGeom prst="rect">
            <a:avLst/>
          </a:prstGeom>
          <a:noFill/>
        </p:spPr>
        <p:txBody>
          <a:bodyPr wrap="none" rtlCol="0">
            <a:spAutoFit/>
          </a:bodyPr>
          <a:lstStyle/>
          <a:p>
            <a:r>
              <a:rPr kumimoji="1" lang="ja-JP" altLang="en-US" dirty="0" smtClean="0"/>
              <a:t>１</a:t>
            </a:r>
            <a:endParaRPr kumimoji="1" lang="ja-JP" altLang="en-US" dirty="0"/>
          </a:p>
        </p:txBody>
      </p:sp>
    </p:spTree>
    <p:extLst>
      <p:ext uri="{BB962C8B-B14F-4D97-AF65-F5344CB8AC3E}">
        <p14:creationId xmlns:p14="http://schemas.microsoft.com/office/powerpoint/2010/main" val="28386190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25" t="15763" r="9565"/>
          <a:stretch/>
        </p:blipFill>
        <p:spPr bwMode="auto">
          <a:xfrm>
            <a:off x="63962" y="771130"/>
            <a:ext cx="5543895" cy="6023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5259317" y="756948"/>
            <a:ext cx="3851920" cy="45402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600" b="1" dirty="0">
                <a:solidFill>
                  <a:srgbClr val="FFFFFF"/>
                </a:solidFill>
                <a:effectLst>
                  <a:outerShdw blurRad="38100" dist="38100" dir="2700000" algn="tl">
                    <a:srgbClr val="000000"/>
                  </a:outerShdw>
                </a:effectLst>
                <a:latin typeface="ＭＳ Ｐゴシック" charset="-128"/>
              </a:rPr>
              <a:t>整備の目的（１</a:t>
            </a:r>
            <a:r>
              <a:rPr lang="ja-JP" altLang="en-US" sz="1600" b="1" dirty="0" smtClean="0">
                <a:solidFill>
                  <a:srgbClr val="FFFFFF"/>
                </a:solidFill>
                <a:effectLst>
                  <a:outerShdw blurRad="38100" dist="38100" dir="2700000" algn="tl">
                    <a:srgbClr val="000000"/>
                  </a:outerShdw>
                </a:effectLst>
                <a:latin typeface="ＭＳ Ｐゴシック" charset="-128"/>
              </a:rPr>
              <a:t>）　ネットワーク機能</a:t>
            </a:r>
            <a:r>
              <a:rPr lang="ja-JP" altLang="en-US" sz="1600" b="1" dirty="0">
                <a:solidFill>
                  <a:srgbClr val="FFFFFF"/>
                </a:solidFill>
                <a:effectLst>
                  <a:outerShdw blurRad="38100" dist="38100" dir="2700000" algn="tl">
                    <a:srgbClr val="000000"/>
                  </a:outerShdw>
                </a:effectLst>
                <a:latin typeface="ＭＳ Ｐゴシック" charset="-128"/>
              </a:rPr>
              <a:t>の強化</a:t>
            </a:r>
            <a:endParaRPr lang="en-US" altLang="ja-JP" sz="1600" b="1" dirty="0">
              <a:solidFill>
                <a:srgbClr val="FFFFFF"/>
              </a:solidFill>
              <a:effectLst>
                <a:outerShdw blurRad="38100" dist="38100" dir="2700000" algn="tl">
                  <a:srgbClr val="000000"/>
                </a:outerShdw>
              </a:effectLst>
              <a:latin typeface="ＭＳ Ｐゴシック" charset="-128"/>
            </a:endParaRPr>
          </a:p>
        </p:txBody>
      </p:sp>
      <p:sp>
        <p:nvSpPr>
          <p:cNvPr id="6" name="正方形/長方形 5"/>
          <p:cNvSpPr/>
          <p:nvPr/>
        </p:nvSpPr>
        <p:spPr>
          <a:xfrm>
            <a:off x="5259317" y="4528864"/>
            <a:ext cx="3849187" cy="4331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600" b="1" dirty="0">
                <a:solidFill>
                  <a:srgbClr val="FFFFFF"/>
                </a:solidFill>
                <a:effectLst>
                  <a:outerShdw blurRad="38100" dist="38100" dir="2700000" algn="tl">
                    <a:srgbClr val="000000"/>
                  </a:outerShdw>
                </a:effectLst>
                <a:latin typeface="ＭＳ Ｐゴシック" charset="-128"/>
              </a:rPr>
              <a:t>整備の目的（２</a:t>
            </a:r>
            <a:r>
              <a:rPr lang="ja-JP" altLang="en-US" sz="1600" b="1" dirty="0" smtClean="0">
                <a:solidFill>
                  <a:srgbClr val="FFFFFF"/>
                </a:solidFill>
                <a:effectLst>
                  <a:outerShdw blurRad="38100" dist="38100" dir="2700000" algn="tl">
                    <a:srgbClr val="000000"/>
                  </a:outerShdw>
                </a:effectLst>
                <a:latin typeface="ＭＳ Ｐゴシック" charset="-128"/>
              </a:rPr>
              <a:t>）</a:t>
            </a:r>
            <a:r>
              <a:rPr lang="ja-JP" altLang="en-US" sz="1600" b="1" dirty="0">
                <a:solidFill>
                  <a:srgbClr val="FFFFFF"/>
                </a:solidFill>
                <a:effectLst>
                  <a:outerShdw blurRad="38100" dist="38100" dir="2700000" algn="tl">
                    <a:srgbClr val="000000"/>
                  </a:outerShdw>
                </a:effectLst>
                <a:latin typeface="ＭＳ Ｐゴシック" charset="-128"/>
              </a:rPr>
              <a:t>　歩</a:t>
            </a:r>
            <a:r>
              <a:rPr lang="ja-JP" altLang="en-US" sz="1600" b="1" dirty="0" smtClean="0">
                <a:solidFill>
                  <a:srgbClr val="FFFFFF"/>
                </a:solidFill>
                <a:effectLst>
                  <a:outerShdw blurRad="38100" dist="38100" dir="2700000" algn="tl">
                    <a:srgbClr val="000000"/>
                  </a:outerShdw>
                </a:effectLst>
                <a:latin typeface="ＭＳ Ｐゴシック" charset="-128"/>
              </a:rPr>
              <a:t>行者の安全性の</a:t>
            </a:r>
            <a:r>
              <a:rPr lang="ja-JP" altLang="en-US" sz="1600" b="1" dirty="0">
                <a:solidFill>
                  <a:srgbClr val="FFFFFF"/>
                </a:solidFill>
                <a:effectLst>
                  <a:outerShdw blurRad="38100" dist="38100" dir="2700000" algn="tl">
                    <a:srgbClr val="000000"/>
                  </a:outerShdw>
                </a:effectLst>
                <a:latin typeface="ＭＳ Ｐゴシック" charset="-128"/>
              </a:rPr>
              <a:t>向上</a:t>
            </a:r>
            <a:endParaRPr lang="en-US" altLang="ja-JP" sz="1600" b="1" dirty="0">
              <a:solidFill>
                <a:srgbClr val="FFFFFF"/>
              </a:solidFill>
              <a:effectLst>
                <a:outerShdw blurRad="38100" dist="38100" dir="2700000" algn="tl">
                  <a:srgbClr val="000000"/>
                </a:outerShdw>
              </a:effectLst>
              <a:latin typeface="ＭＳ Ｐゴシック" charset="-128"/>
            </a:endParaRPr>
          </a:p>
        </p:txBody>
      </p:sp>
      <p:sp>
        <p:nvSpPr>
          <p:cNvPr id="14343" name="テキスト ボックス 49"/>
          <p:cNvSpPr txBox="1">
            <a:spLocks noChangeArrowheads="1"/>
          </p:cNvSpPr>
          <p:nvPr/>
        </p:nvSpPr>
        <p:spPr bwMode="auto">
          <a:xfrm>
            <a:off x="5586424" y="1412776"/>
            <a:ext cx="3450072" cy="1323439"/>
          </a:xfrm>
          <a:prstGeom prst="rect">
            <a:avLst/>
          </a:prstGeom>
          <a:solidFill>
            <a:schemeClr val="bg1"/>
          </a:solidFill>
          <a:ln w="9525">
            <a:solidFill>
              <a:schemeClr val="tx1"/>
            </a:solidFill>
            <a:miter lim="800000"/>
            <a:headEnd/>
            <a:tailEnd/>
          </a:ln>
        </p:spPr>
        <p:txBody>
          <a:bodyPr wrap="square">
            <a:spAutoFit/>
          </a:bodyPr>
          <a:lstStyle/>
          <a:p>
            <a:r>
              <a:rPr lang="ja-JP" altLang="en-US" sz="2000" dirty="0" smtClean="0">
                <a:latin typeface="Calibri" pitchFamily="34" charset="0"/>
              </a:rPr>
              <a:t>　</a:t>
            </a:r>
            <a:r>
              <a:rPr lang="ja-JP" altLang="ja-JP" sz="2000" dirty="0"/>
              <a:t>本区間を含む和泉市域の全線バイパス整備により、広域的な幹線道路</a:t>
            </a:r>
            <a:r>
              <a:rPr lang="ja-JP" altLang="ja-JP" sz="2000" dirty="0" smtClean="0"/>
              <a:t>ネットワーク</a:t>
            </a:r>
            <a:r>
              <a:rPr lang="ja-JP" altLang="en-US" sz="2000" dirty="0" smtClean="0"/>
              <a:t>機能</a:t>
            </a:r>
            <a:r>
              <a:rPr lang="ja-JP" altLang="ja-JP" sz="2000" dirty="0" smtClean="0"/>
              <a:t>の強化</a:t>
            </a:r>
            <a:r>
              <a:rPr lang="ja-JP" altLang="en-US" sz="2000" dirty="0" smtClean="0"/>
              <a:t>を図る</a:t>
            </a:r>
            <a:endParaRPr lang="en-US" altLang="ja-JP" sz="2000" dirty="0">
              <a:latin typeface="HG丸ｺﾞｼｯｸM-PRO" pitchFamily="50" charset="-128"/>
              <a:ea typeface="HG丸ｺﾞｼｯｸM-PRO" pitchFamily="50" charset="-128"/>
            </a:endParaRPr>
          </a:p>
        </p:txBody>
      </p:sp>
      <p:sp>
        <p:nvSpPr>
          <p:cNvPr id="14344" name="テキスト ボックス 50"/>
          <p:cNvSpPr txBox="1">
            <a:spLocks noChangeArrowheads="1"/>
          </p:cNvSpPr>
          <p:nvPr/>
        </p:nvSpPr>
        <p:spPr bwMode="auto">
          <a:xfrm>
            <a:off x="5708677" y="5182160"/>
            <a:ext cx="3327819" cy="1631216"/>
          </a:xfrm>
          <a:prstGeom prst="rect">
            <a:avLst/>
          </a:prstGeom>
          <a:solidFill>
            <a:schemeClr val="bg1"/>
          </a:solidFill>
          <a:ln w="9525">
            <a:solidFill>
              <a:schemeClr val="tx1"/>
            </a:solidFill>
            <a:miter lim="800000"/>
            <a:headEnd/>
            <a:tailEnd/>
          </a:ln>
        </p:spPr>
        <p:txBody>
          <a:bodyPr wrap="square">
            <a:spAutoFit/>
          </a:bodyPr>
          <a:lstStyle/>
          <a:p>
            <a:pPr lvl="0"/>
            <a:r>
              <a:rPr lang="ja-JP" altLang="en-US" sz="2000" dirty="0">
                <a:latin typeface="Calibri" pitchFamily="34" charset="0"/>
              </a:rPr>
              <a:t>　</a:t>
            </a:r>
            <a:r>
              <a:rPr lang="ja-JP" altLang="ja-JP" sz="2000" dirty="0"/>
              <a:t>本路線の整備に</a:t>
            </a:r>
            <a:r>
              <a:rPr lang="ja-JP" altLang="ja-JP" sz="2000" dirty="0" smtClean="0"/>
              <a:t>よ</a:t>
            </a:r>
            <a:r>
              <a:rPr lang="ja-JP" altLang="en-US" sz="2000" dirty="0" smtClean="0"/>
              <a:t>り</a:t>
            </a:r>
            <a:r>
              <a:rPr lang="ja-JP" altLang="ja-JP" sz="2000" dirty="0" smtClean="0"/>
              <a:t>現道</a:t>
            </a:r>
            <a:r>
              <a:rPr lang="ja-JP" altLang="ja-JP" sz="2000" dirty="0"/>
              <a:t>の主要地方道大阪和泉泉南線への流入</a:t>
            </a:r>
            <a:r>
              <a:rPr lang="ja-JP" altLang="ja-JP" sz="2000" dirty="0" smtClean="0"/>
              <a:t>交通量</a:t>
            </a:r>
            <a:r>
              <a:rPr lang="ja-JP" altLang="en-US" sz="2000" dirty="0" smtClean="0"/>
              <a:t>が</a:t>
            </a:r>
            <a:r>
              <a:rPr lang="ja-JP" altLang="ja-JP" sz="2000" dirty="0" smtClean="0"/>
              <a:t>減少</a:t>
            </a:r>
            <a:r>
              <a:rPr lang="ja-JP" altLang="en-US" sz="2000" dirty="0"/>
              <a:t>し</a:t>
            </a:r>
            <a:r>
              <a:rPr lang="ja-JP" altLang="ja-JP" sz="2000" dirty="0" smtClean="0"/>
              <a:t>、</a:t>
            </a:r>
            <a:r>
              <a:rPr lang="ja-JP" altLang="ja-JP" sz="2000" dirty="0"/>
              <a:t>狭隘区間における歩行者の安全性の向上が期待できる</a:t>
            </a:r>
            <a:r>
              <a:rPr lang="ja-JP" altLang="ja-JP" sz="2000" dirty="0" smtClean="0"/>
              <a:t>。</a:t>
            </a:r>
            <a:endParaRPr lang="ja-JP" altLang="ja-JP" sz="2000" dirty="0"/>
          </a:p>
        </p:txBody>
      </p:sp>
      <p:sp>
        <p:nvSpPr>
          <p:cNvPr id="8" name="Text Box 4"/>
          <p:cNvSpPr txBox="1">
            <a:spLocks noChangeArrowheads="1"/>
          </p:cNvSpPr>
          <p:nvPr/>
        </p:nvSpPr>
        <p:spPr bwMode="auto">
          <a:xfrm>
            <a:off x="251520" y="188913"/>
            <a:ext cx="3528392"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a:solidFill>
                  <a:schemeClr val="bg1"/>
                </a:solidFill>
                <a:latin typeface="HG丸ｺﾞｼｯｸM-PRO" pitchFamily="50" charset="-128"/>
                <a:ea typeface="HG丸ｺﾞｼｯｸM-PRO" pitchFamily="50" charset="-128"/>
              </a:rPr>
              <a:t>Ⅱ</a:t>
            </a:r>
            <a:r>
              <a:rPr lang="ja-JP" altLang="en-US" sz="2400" dirty="0">
                <a:solidFill>
                  <a:schemeClr val="bg1"/>
                </a:solidFill>
                <a:latin typeface="HG丸ｺﾞｼｯｸM-PRO" pitchFamily="50" charset="-128"/>
                <a:ea typeface="HG丸ｺﾞｼｯｸM-PRO" pitchFamily="50" charset="-128"/>
              </a:rPr>
              <a:t>　</a:t>
            </a:r>
            <a:r>
              <a:rPr lang="ja-JP" altLang="en-US" sz="2400" dirty="0" smtClean="0">
                <a:solidFill>
                  <a:schemeClr val="bg1"/>
                </a:solidFill>
                <a:latin typeface="HG丸ｺﾞｼｯｸM-PRO" pitchFamily="50" charset="-128"/>
                <a:ea typeface="HG丸ｺﾞｼｯｸM-PRO" pitchFamily="50" charset="-128"/>
              </a:rPr>
              <a:t>整備の目的</a:t>
            </a:r>
            <a:endParaRPr lang="ja-JP" altLang="en-US" sz="2400" dirty="0">
              <a:solidFill>
                <a:schemeClr val="bg1"/>
              </a:solidFill>
              <a:latin typeface="HG丸ｺﾞｼｯｸM-PRO" pitchFamily="50" charset="-128"/>
              <a:ea typeface="HG丸ｺﾞｼｯｸM-PRO" pitchFamily="50" charset="-128"/>
            </a:endParaRPr>
          </a:p>
        </p:txBody>
      </p:sp>
      <p:sp>
        <p:nvSpPr>
          <p:cNvPr id="10" name="テキスト ボックス 9"/>
          <p:cNvSpPr txBox="1"/>
          <p:nvPr/>
        </p:nvSpPr>
        <p:spPr>
          <a:xfrm>
            <a:off x="8766744" y="44624"/>
            <a:ext cx="341760" cy="369332"/>
          </a:xfrm>
          <a:prstGeom prst="rect">
            <a:avLst/>
          </a:prstGeom>
          <a:noFill/>
        </p:spPr>
        <p:txBody>
          <a:bodyPr wrap="none" rtlCol="0">
            <a:spAutoFit/>
          </a:bodyPr>
          <a:lstStyle/>
          <a:p>
            <a:r>
              <a:rPr lang="ja-JP" altLang="en-US" dirty="0"/>
              <a:t>２</a:t>
            </a:r>
            <a:endParaRPr kumimoji="1" lang="ja-JP" altLang="en-US" dirty="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318" t="9252" r="9862" b="3463"/>
          <a:stretch/>
        </p:blipFill>
        <p:spPr bwMode="auto">
          <a:xfrm>
            <a:off x="-5293096" y="898147"/>
            <a:ext cx="5072844" cy="57840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3" descr="Y:\府街路\18　現場写真\6鳳\和泉中央線\230606\アンダー府中側.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63" y="4755733"/>
            <a:ext cx="1969160" cy="14745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146"/>
          <a:stretch/>
        </p:blipFill>
        <p:spPr bwMode="auto">
          <a:xfrm>
            <a:off x="3707904" y="5373216"/>
            <a:ext cx="1923649" cy="1395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図 12"/>
          <p:cNvPicPr>
            <a:picLocks noChangeAspect="1"/>
          </p:cNvPicPr>
          <p:nvPr/>
        </p:nvPicPr>
        <p:blipFill rotWithShape="1">
          <a:blip r:embed="rId7" cstate="print">
            <a:extLst>
              <a:ext uri="{28A0092B-C50C-407E-A947-70E740481C1C}">
                <a14:useLocalDpi xmlns:a14="http://schemas.microsoft.com/office/drawing/2010/main" val="0"/>
              </a:ext>
            </a:extLst>
          </a:blip>
          <a:srcRect l="21296" r="5910"/>
          <a:stretch/>
        </p:blipFill>
        <p:spPr>
          <a:xfrm>
            <a:off x="5431160" y="2935210"/>
            <a:ext cx="1941426" cy="1501902"/>
          </a:xfrm>
          <a:prstGeom prst="rect">
            <a:avLst/>
          </a:prstGeom>
        </p:spPr>
      </p:pic>
      <p:sp>
        <p:nvSpPr>
          <p:cNvPr id="14" name="右矢印 13"/>
          <p:cNvSpPr>
            <a:spLocks noChangeAspect="1"/>
          </p:cNvSpPr>
          <p:nvPr/>
        </p:nvSpPr>
        <p:spPr>
          <a:xfrm rot="12869374">
            <a:off x="4305361" y="3768827"/>
            <a:ext cx="269537" cy="27898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283968" y="3789040"/>
            <a:ext cx="432048" cy="246221"/>
          </a:xfrm>
          <a:prstGeom prst="rect">
            <a:avLst/>
          </a:prstGeom>
          <a:noFill/>
        </p:spPr>
        <p:txBody>
          <a:bodyPr wrap="square" rtlCol="0">
            <a:spAutoFit/>
          </a:bodyPr>
          <a:lstStyle/>
          <a:p>
            <a:r>
              <a:rPr lang="ja-JP" altLang="en-US" sz="1000" dirty="0"/>
              <a:t>③</a:t>
            </a:r>
            <a:endParaRPr kumimoji="1" lang="ja-JP" altLang="en-US" sz="1000" dirty="0"/>
          </a:p>
        </p:txBody>
      </p:sp>
      <p:sp>
        <p:nvSpPr>
          <p:cNvPr id="16" name="右矢印 15"/>
          <p:cNvSpPr>
            <a:spLocks noChangeAspect="1"/>
          </p:cNvSpPr>
          <p:nvPr/>
        </p:nvSpPr>
        <p:spPr>
          <a:xfrm rot="13476192">
            <a:off x="2405114" y="4716640"/>
            <a:ext cx="297908" cy="30835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2383185" y="4734669"/>
            <a:ext cx="432048" cy="246221"/>
          </a:xfrm>
          <a:prstGeom prst="rect">
            <a:avLst/>
          </a:prstGeom>
          <a:noFill/>
        </p:spPr>
        <p:txBody>
          <a:bodyPr wrap="square" rtlCol="0">
            <a:spAutoFit/>
          </a:bodyPr>
          <a:lstStyle/>
          <a:p>
            <a:r>
              <a:rPr kumimoji="1" lang="ja-JP" altLang="en-US" sz="1000" dirty="0" smtClean="0"/>
              <a:t>①</a:t>
            </a:r>
            <a:endParaRPr kumimoji="1" lang="ja-JP" altLang="en-US" sz="1200" dirty="0"/>
          </a:p>
        </p:txBody>
      </p:sp>
      <p:sp>
        <p:nvSpPr>
          <p:cNvPr id="18" name="右矢印 17"/>
          <p:cNvSpPr>
            <a:spLocks noChangeAspect="1"/>
          </p:cNvSpPr>
          <p:nvPr/>
        </p:nvSpPr>
        <p:spPr>
          <a:xfrm rot="6947943">
            <a:off x="3254480" y="4822180"/>
            <a:ext cx="275838" cy="28551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3234705" y="4858013"/>
            <a:ext cx="432048" cy="246221"/>
          </a:xfrm>
          <a:prstGeom prst="rect">
            <a:avLst/>
          </a:prstGeom>
          <a:noFill/>
        </p:spPr>
        <p:txBody>
          <a:bodyPr wrap="square" rtlCol="0">
            <a:spAutoFit/>
          </a:bodyPr>
          <a:lstStyle/>
          <a:p>
            <a:r>
              <a:rPr kumimoji="1" lang="ja-JP" altLang="en-US" sz="1000" dirty="0" smtClean="0"/>
              <a:t>②</a:t>
            </a:r>
            <a:endParaRPr kumimoji="1" lang="ja-JP" altLang="en-US" sz="1000" dirty="0"/>
          </a:p>
        </p:txBody>
      </p:sp>
      <p:sp>
        <p:nvSpPr>
          <p:cNvPr id="4" name="テキスト ボックス 3"/>
          <p:cNvSpPr txBox="1"/>
          <p:nvPr/>
        </p:nvSpPr>
        <p:spPr>
          <a:xfrm>
            <a:off x="7308304" y="4077072"/>
            <a:ext cx="432048" cy="369332"/>
          </a:xfrm>
          <a:prstGeom prst="rect">
            <a:avLst/>
          </a:prstGeom>
          <a:noFill/>
        </p:spPr>
        <p:txBody>
          <a:bodyPr wrap="square" rtlCol="0">
            <a:spAutoFit/>
          </a:bodyPr>
          <a:lstStyle/>
          <a:p>
            <a:r>
              <a:rPr kumimoji="1" lang="ja-JP" altLang="en-US" dirty="0" smtClean="0"/>
              <a:t>③</a:t>
            </a:r>
            <a:endParaRPr kumimoji="1" lang="ja-JP" altLang="en-US" dirty="0"/>
          </a:p>
        </p:txBody>
      </p:sp>
      <p:sp>
        <p:nvSpPr>
          <p:cNvPr id="21" name="テキスト ボックス 20"/>
          <p:cNvSpPr txBox="1"/>
          <p:nvPr/>
        </p:nvSpPr>
        <p:spPr>
          <a:xfrm>
            <a:off x="3414051" y="6450688"/>
            <a:ext cx="274354" cy="276999"/>
          </a:xfrm>
          <a:prstGeom prst="rect">
            <a:avLst/>
          </a:prstGeom>
          <a:solidFill>
            <a:schemeClr val="bg1"/>
          </a:solidFill>
        </p:spPr>
        <p:txBody>
          <a:bodyPr wrap="square" lIns="0" tIns="0" rIns="0" bIns="0" rtlCol="0">
            <a:spAutoFit/>
          </a:bodyPr>
          <a:lstStyle/>
          <a:p>
            <a:r>
              <a:rPr lang="ja-JP" altLang="en-US" dirty="0"/>
              <a:t>②</a:t>
            </a:r>
            <a:endParaRPr kumimoji="1" lang="ja-JP" altLang="en-US" dirty="0"/>
          </a:p>
        </p:txBody>
      </p:sp>
      <p:sp>
        <p:nvSpPr>
          <p:cNvPr id="22" name="テキスト ボックス 21"/>
          <p:cNvSpPr txBox="1"/>
          <p:nvPr/>
        </p:nvSpPr>
        <p:spPr>
          <a:xfrm>
            <a:off x="114343" y="4468443"/>
            <a:ext cx="274354" cy="276999"/>
          </a:xfrm>
          <a:prstGeom prst="rect">
            <a:avLst/>
          </a:prstGeom>
          <a:solidFill>
            <a:schemeClr val="bg1"/>
          </a:solidFill>
        </p:spPr>
        <p:txBody>
          <a:bodyPr wrap="square" lIns="0" tIns="0" rIns="0" bIns="0" rtlCol="0">
            <a:spAutoFit/>
          </a:bodyPr>
          <a:lstStyle/>
          <a:p>
            <a:r>
              <a:rPr lang="ja-JP" altLang="en-US" dirty="0" smtClean="0"/>
              <a:t>①</a:t>
            </a:r>
            <a:endParaRPr kumimoji="1" lang="ja-JP" altLang="en-US" dirty="0"/>
          </a:p>
        </p:txBody>
      </p:sp>
    </p:spTree>
    <p:extLst>
      <p:ext uri="{BB962C8B-B14F-4D97-AF65-F5344CB8AC3E}">
        <p14:creationId xmlns:p14="http://schemas.microsoft.com/office/powerpoint/2010/main" val="1535341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495" t="25564" r="24722" b="1"/>
          <a:stretch/>
        </p:blipFill>
        <p:spPr bwMode="auto">
          <a:xfrm>
            <a:off x="3575802" y="602850"/>
            <a:ext cx="5361822" cy="4964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651" t="61007" r="15247" b="14600"/>
          <a:stretch/>
        </p:blipFill>
        <p:spPr bwMode="auto">
          <a:xfrm>
            <a:off x="10260632" y="1484784"/>
            <a:ext cx="5499100"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4" name="正方形/長方形 323"/>
          <p:cNvSpPr/>
          <p:nvPr/>
        </p:nvSpPr>
        <p:spPr>
          <a:xfrm>
            <a:off x="98573" y="764704"/>
            <a:ext cx="3851920" cy="45402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600" b="1" dirty="0">
                <a:solidFill>
                  <a:srgbClr val="FFFFFF"/>
                </a:solidFill>
                <a:effectLst>
                  <a:outerShdw blurRad="38100" dist="38100" dir="2700000" algn="tl">
                    <a:srgbClr val="000000"/>
                  </a:outerShdw>
                </a:effectLst>
                <a:latin typeface="ＭＳ Ｐゴシック" charset="-128"/>
              </a:rPr>
              <a:t>整備の目的</a:t>
            </a:r>
            <a:r>
              <a:rPr lang="ja-JP" altLang="en-US" sz="1600" b="1" dirty="0" smtClean="0">
                <a:solidFill>
                  <a:srgbClr val="FFFFFF"/>
                </a:solidFill>
                <a:effectLst>
                  <a:outerShdw blurRad="38100" dist="38100" dir="2700000" algn="tl">
                    <a:srgbClr val="000000"/>
                  </a:outerShdw>
                </a:effectLst>
                <a:latin typeface="ＭＳ Ｐゴシック" charset="-128"/>
              </a:rPr>
              <a:t>（３）　防災機能の向上</a:t>
            </a:r>
            <a:endParaRPr lang="en-US" altLang="ja-JP" sz="1600" b="1" dirty="0">
              <a:solidFill>
                <a:srgbClr val="FFFFFF"/>
              </a:solidFill>
              <a:effectLst>
                <a:outerShdw blurRad="38100" dist="38100" dir="2700000" algn="tl">
                  <a:srgbClr val="000000"/>
                </a:outerShdw>
              </a:effectLst>
              <a:latin typeface="ＭＳ Ｐゴシック" charset="-128"/>
            </a:endParaRPr>
          </a:p>
        </p:txBody>
      </p:sp>
      <p:sp>
        <p:nvSpPr>
          <p:cNvPr id="325" name="テキスト ボックス 49"/>
          <p:cNvSpPr txBox="1">
            <a:spLocks noChangeArrowheads="1"/>
          </p:cNvSpPr>
          <p:nvPr/>
        </p:nvSpPr>
        <p:spPr bwMode="auto">
          <a:xfrm>
            <a:off x="179512" y="1484784"/>
            <a:ext cx="3240360" cy="1384995"/>
          </a:xfrm>
          <a:prstGeom prst="rect">
            <a:avLst/>
          </a:prstGeom>
          <a:solidFill>
            <a:schemeClr val="bg1"/>
          </a:solidFill>
          <a:ln w="9525">
            <a:solidFill>
              <a:schemeClr val="tx1"/>
            </a:solidFill>
            <a:miter lim="800000"/>
            <a:headEnd/>
            <a:tailEnd/>
          </a:ln>
        </p:spPr>
        <p:txBody>
          <a:bodyPr wrap="square">
            <a:spAutoFit/>
          </a:bodyPr>
          <a:lstStyle/>
          <a:p>
            <a:r>
              <a:rPr lang="ja-JP" altLang="en-US" sz="1400" dirty="0">
                <a:latin typeface="Calibri" pitchFamily="34" charset="0"/>
              </a:rPr>
              <a:t>　</a:t>
            </a:r>
            <a:r>
              <a:rPr lang="ja-JP" altLang="ja-JP" sz="1400" dirty="0" smtClean="0">
                <a:latin typeface="Calibri" pitchFamily="34" charset="0"/>
              </a:rPr>
              <a:t>現道の</a:t>
            </a:r>
            <a:r>
              <a:rPr lang="ja-JP" altLang="en-US" sz="1400" dirty="0" smtClean="0">
                <a:latin typeface="Calibri" pitchFamily="34" charset="0"/>
              </a:rPr>
              <a:t>主要地方道大阪和泉泉南線は、広域緊急交通路に指定されている。</a:t>
            </a:r>
            <a:endParaRPr lang="en-US" altLang="ja-JP" sz="1400" dirty="0" smtClean="0">
              <a:latin typeface="Calibri" pitchFamily="34" charset="0"/>
            </a:endParaRPr>
          </a:p>
          <a:p>
            <a:r>
              <a:rPr lang="ja-JP" altLang="en-US" sz="1400" dirty="0" smtClean="0">
                <a:latin typeface="Calibri" pitchFamily="34" charset="0"/>
              </a:rPr>
              <a:t>　本路線の整備完成後は、広域緊急交通路に指定される予定。</a:t>
            </a:r>
            <a:endParaRPr lang="en-US" altLang="ja-JP" sz="1400" dirty="0">
              <a:latin typeface="Calibri" pitchFamily="34" charset="0"/>
            </a:endParaRPr>
          </a:p>
          <a:p>
            <a:r>
              <a:rPr lang="ja-JP" altLang="en-US" sz="1400" dirty="0">
                <a:latin typeface="Calibri" pitchFamily="34" charset="0"/>
              </a:rPr>
              <a:t>　</a:t>
            </a:r>
            <a:endParaRPr lang="en-US" altLang="ja-JP" sz="1400" dirty="0" smtClean="0">
              <a:latin typeface="Calibri" pitchFamily="34" charset="0"/>
            </a:endParaRPr>
          </a:p>
          <a:p>
            <a:pPr algn="ctr"/>
            <a:r>
              <a:rPr lang="ja-JP" altLang="en-US" sz="1400" dirty="0">
                <a:latin typeface="Calibri" pitchFamily="34" charset="0"/>
              </a:rPr>
              <a:t>整備に</a:t>
            </a:r>
            <a:r>
              <a:rPr lang="ja-JP" altLang="en-US" sz="1400" dirty="0" smtClean="0">
                <a:latin typeface="Calibri" pitchFamily="34" charset="0"/>
              </a:rPr>
              <a:t>より</a:t>
            </a:r>
            <a:r>
              <a:rPr lang="ja-JP" altLang="en-US" sz="1400" dirty="0">
                <a:latin typeface="Calibri" pitchFamily="34" charset="0"/>
              </a:rPr>
              <a:t>、</a:t>
            </a:r>
            <a:r>
              <a:rPr lang="ja-JP" altLang="en-US" sz="1400" dirty="0" smtClean="0">
                <a:latin typeface="Calibri" pitchFamily="34" charset="0"/>
              </a:rPr>
              <a:t>防災機能の向上を図る</a:t>
            </a:r>
            <a:endParaRPr lang="en-US" altLang="ja-JP" sz="1400" dirty="0">
              <a:latin typeface="HG丸ｺﾞｼｯｸM-PRO" pitchFamily="50" charset="-128"/>
              <a:ea typeface="HG丸ｺﾞｼｯｸM-PRO" pitchFamily="50" charset="-128"/>
            </a:endParaRPr>
          </a:p>
        </p:txBody>
      </p:sp>
      <p:pic>
        <p:nvPicPr>
          <p:cNvPr id="32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701" y="3102811"/>
            <a:ext cx="2945171" cy="219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 name="テキスト ボックス 49"/>
          <p:cNvSpPr txBox="1">
            <a:spLocks noChangeArrowheads="1"/>
          </p:cNvSpPr>
          <p:nvPr/>
        </p:nvSpPr>
        <p:spPr bwMode="auto">
          <a:xfrm>
            <a:off x="474701" y="5733256"/>
            <a:ext cx="8057739" cy="584775"/>
          </a:xfrm>
          <a:prstGeom prst="rect">
            <a:avLst/>
          </a:prstGeom>
          <a:solidFill>
            <a:schemeClr val="bg1"/>
          </a:solidFill>
          <a:ln w="25400">
            <a:solidFill>
              <a:srgbClr val="FF0000"/>
            </a:solidFill>
            <a:bevel/>
            <a:headEnd/>
            <a:tailEnd/>
          </a:ln>
        </p:spPr>
        <p:txBody>
          <a:bodyPr wrap="square">
            <a:spAutoFit/>
          </a:bodyPr>
          <a:lstStyle/>
          <a:p>
            <a:r>
              <a:rPr lang="ja-JP" altLang="en-US" sz="1600" b="1" dirty="0" smtClean="0">
                <a:latin typeface="HG丸ｺﾞｼｯｸM-PRO" pitchFamily="50" charset="-128"/>
                <a:ea typeface="HG丸ｺﾞｼｯｸM-PRO" pitchFamily="50" charset="-128"/>
              </a:rPr>
              <a:t>広域緊急交通路とは、災害時の応急活動を迅速かつ的確に実施するため、一般車両を規制し緊急車両等の専用道路とするもので、大阪府は地域防災計画で位置付けている。</a:t>
            </a:r>
            <a:endParaRPr lang="en-US" altLang="ja-JP" sz="1600" b="1" dirty="0">
              <a:latin typeface="HG丸ｺﾞｼｯｸM-PRO" pitchFamily="50" charset="-128"/>
              <a:ea typeface="HG丸ｺﾞｼｯｸM-PRO" pitchFamily="50" charset="-128"/>
            </a:endParaRPr>
          </a:p>
        </p:txBody>
      </p:sp>
      <p:sp>
        <p:nvSpPr>
          <p:cNvPr id="2048" name="フリーフォーム 2047"/>
          <p:cNvSpPr/>
          <p:nvPr/>
        </p:nvSpPr>
        <p:spPr>
          <a:xfrm>
            <a:off x="6466655" y="2347467"/>
            <a:ext cx="516890" cy="827405"/>
          </a:xfrm>
          <a:custGeom>
            <a:avLst/>
            <a:gdLst>
              <a:gd name="connsiteX0" fmla="*/ 0 w 434340"/>
              <a:gd name="connsiteY0" fmla="*/ 754380 h 754380"/>
              <a:gd name="connsiteX1" fmla="*/ 175260 w 434340"/>
              <a:gd name="connsiteY1" fmla="*/ 441960 h 754380"/>
              <a:gd name="connsiteX2" fmla="*/ 434340 w 434340"/>
              <a:gd name="connsiteY2" fmla="*/ 0 h 754380"/>
              <a:gd name="connsiteX0" fmla="*/ 0 w 434340"/>
              <a:gd name="connsiteY0" fmla="*/ 754380 h 754380"/>
              <a:gd name="connsiteX1" fmla="*/ 213360 w 434340"/>
              <a:gd name="connsiteY1" fmla="*/ 410210 h 754380"/>
              <a:gd name="connsiteX2" fmla="*/ 434340 w 434340"/>
              <a:gd name="connsiteY2" fmla="*/ 0 h 754380"/>
              <a:gd name="connsiteX0" fmla="*/ 0 w 459740"/>
              <a:gd name="connsiteY0" fmla="*/ 789305 h 789305"/>
              <a:gd name="connsiteX1" fmla="*/ 213360 w 459740"/>
              <a:gd name="connsiteY1" fmla="*/ 445135 h 789305"/>
              <a:gd name="connsiteX2" fmla="*/ 459740 w 459740"/>
              <a:gd name="connsiteY2" fmla="*/ 0 h 789305"/>
              <a:gd name="connsiteX0" fmla="*/ 0 w 459740"/>
              <a:gd name="connsiteY0" fmla="*/ 789305 h 789305"/>
              <a:gd name="connsiteX1" fmla="*/ 232410 w 459740"/>
              <a:gd name="connsiteY1" fmla="*/ 432435 h 789305"/>
              <a:gd name="connsiteX2" fmla="*/ 459740 w 459740"/>
              <a:gd name="connsiteY2" fmla="*/ 0 h 789305"/>
              <a:gd name="connsiteX0" fmla="*/ 0 w 459740"/>
              <a:gd name="connsiteY0" fmla="*/ 789305 h 789305"/>
              <a:gd name="connsiteX1" fmla="*/ 270510 w 459740"/>
              <a:gd name="connsiteY1" fmla="*/ 413385 h 789305"/>
              <a:gd name="connsiteX2" fmla="*/ 459740 w 459740"/>
              <a:gd name="connsiteY2" fmla="*/ 0 h 789305"/>
              <a:gd name="connsiteX0" fmla="*/ 0 w 516890"/>
              <a:gd name="connsiteY0" fmla="*/ 827405 h 827405"/>
              <a:gd name="connsiteX1" fmla="*/ 270510 w 516890"/>
              <a:gd name="connsiteY1" fmla="*/ 451485 h 827405"/>
              <a:gd name="connsiteX2" fmla="*/ 516890 w 516890"/>
              <a:gd name="connsiteY2" fmla="*/ 0 h 827405"/>
            </a:gdLst>
            <a:ahLst/>
            <a:cxnLst>
              <a:cxn ang="0">
                <a:pos x="connsiteX0" y="connsiteY0"/>
              </a:cxn>
              <a:cxn ang="0">
                <a:pos x="connsiteX1" y="connsiteY1"/>
              </a:cxn>
              <a:cxn ang="0">
                <a:pos x="connsiteX2" y="connsiteY2"/>
              </a:cxn>
            </a:cxnLst>
            <a:rect l="l" t="t" r="r" b="b"/>
            <a:pathLst>
              <a:path w="516890" h="827405">
                <a:moveTo>
                  <a:pt x="0" y="827405"/>
                </a:moveTo>
                <a:lnTo>
                  <a:pt x="270510" y="451485"/>
                </a:lnTo>
                <a:cubicBezTo>
                  <a:pt x="356870" y="304165"/>
                  <a:pt x="430530" y="147320"/>
                  <a:pt x="516890" y="0"/>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49" name="テキスト ボックス 2048"/>
          <p:cNvSpPr txBox="1"/>
          <p:nvPr/>
        </p:nvSpPr>
        <p:spPr>
          <a:xfrm>
            <a:off x="4894902" y="1723081"/>
            <a:ext cx="748923" cy="261610"/>
          </a:xfrm>
          <a:prstGeom prst="rect">
            <a:avLst/>
          </a:prstGeom>
          <a:solidFill>
            <a:schemeClr val="bg1"/>
          </a:solidFill>
          <a:ln>
            <a:solidFill>
              <a:schemeClr val="tx1"/>
            </a:solidFill>
          </a:ln>
        </p:spPr>
        <p:txBody>
          <a:bodyPr wrap="none" rtlCol="0">
            <a:spAutoFit/>
          </a:bodyPr>
          <a:lstStyle/>
          <a:p>
            <a:r>
              <a:rPr kumimoji="1" lang="ja-JP" altLang="en-US" sz="1100" dirty="0" smtClean="0"/>
              <a:t>事業箇所</a:t>
            </a:r>
            <a:endParaRPr kumimoji="1" lang="ja-JP" altLang="en-US" sz="1100" dirty="0"/>
          </a:p>
        </p:txBody>
      </p:sp>
      <p:sp>
        <p:nvSpPr>
          <p:cNvPr id="2051" name="円/楕円 2050"/>
          <p:cNvSpPr/>
          <p:nvPr/>
        </p:nvSpPr>
        <p:spPr>
          <a:xfrm>
            <a:off x="6551086" y="2953522"/>
            <a:ext cx="108012" cy="10394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053" name="直線矢印コネクタ 2052"/>
          <p:cNvCxnSpPr>
            <a:endCxn id="2051" idx="1"/>
          </p:cNvCxnSpPr>
          <p:nvPr/>
        </p:nvCxnSpPr>
        <p:spPr>
          <a:xfrm>
            <a:off x="5643825" y="1985327"/>
            <a:ext cx="923079" cy="98341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 Box 4"/>
          <p:cNvSpPr txBox="1">
            <a:spLocks noChangeArrowheads="1"/>
          </p:cNvSpPr>
          <p:nvPr/>
        </p:nvSpPr>
        <p:spPr bwMode="auto">
          <a:xfrm>
            <a:off x="251520" y="188913"/>
            <a:ext cx="3528392"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a:solidFill>
                  <a:schemeClr val="bg1"/>
                </a:solidFill>
                <a:latin typeface="HG丸ｺﾞｼｯｸM-PRO" pitchFamily="50" charset="-128"/>
                <a:ea typeface="HG丸ｺﾞｼｯｸM-PRO" pitchFamily="50" charset="-128"/>
              </a:rPr>
              <a:t>Ⅱ</a:t>
            </a:r>
            <a:r>
              <a:rPr lang="ja-JP" altLang="en-US" sz="2400" dirty="0">
                <a:solidFill>
                  <a:schemeClr val="bg1"/>
                </a:solidFill>
                <a:latin typeface="HG丸ｺﾞｼｯｸM-PRO" pitchFamily="50" charset="-128"/>
                <a:ea typeface="HG丸ｺﾞｼｯｸM-PRO" pitchFamily="50" charset="-128"/>
              </a:rPr>
              <a:t>　</a:t>
            </a:r>
            <a:r>
              <a:rPr lang="ja-JP" altLang="en-US" sz="2400" dirty="0" smtClean="0">
                <a:solidFill>
                  <a:schemeClr val="bg1"/>
                </a:solidFill>
                <a:latin typeface="HG丸ｺﾞｼｯｸM-PRO" pitchFamily="50" charset="-128"/>
                <a:ea typeface="HG丸ｺﾞｼｯｸM-PRO" pitchFamily="50" charset="-128"/>
              </a:rPr>
              <a:t>整備の目的</a:t>
            </a:r>
            <a:endParaRPr lang="ja-JP" altLang="en-US" sz="2400" dirty="0">
              <a:solidFill>
                <a:schemeClr val="bg1"/>
              </a:solidFill>
              <a:latin typeface="HG丸ｺﾞｼｯｸM-PRO" pitchFamily="50" charset="-128"/>
              <a:ea typeface="HG丸ｺﾞｼｯｸM-PRO" pitchFamily="50" charset="-128"/>
            </a:endParaRPr>
          </a:p>
        </p:txBody>
      </p:sp>
      <p:sp>
        <p:nvSpPr>
          <p:cNvPr id="13" name="テキスト ボックス 12"/>
          <p:cNvSpPr txBox="1"/>
          <p:nvPr/>
        </p:nvSpPr>
        <p:spPr>
          <a:xfrm>
            <a:off x="8766744" y="44624"/>
            <a:ext cx="341760" cy="369332"/>
          </a:xfrm>
          <a:prstGeom prst="rect">
            <a:avLst/>
          </a:prstGeom>
          <a:noFill/>
        </p:spPr>
        <p:txBody>
          <a:bodyPr wrap="none" rtlCol="0">
            <a:spAutoFit/>
          </a:bodyPr>
          <a:lstStyle/>
          <a:p>
            <a:r>
              <a:rPr kumimoji="1" lang="ja-JP" altLang="en-US" dirty="0" smtClean="0"/>
              <a:t>３</a:t>
            </a:r>
            <a:endParaRPr kumimoji="1" lang="ja-JP" altLang="en-US" dirty="0"/>
          </a:p>
        </p:txBody>
      </p:sp>
    </p:spTree>
    <p:extLst>
      <p:ext uri="{BB962C8B-B14F-4D97-AF65-F5344CB8AC3E}">
        <p14:creationId xmlns:p14="http://schemas.microsoft.com/office/powerpoint/2010/main" val="22335857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52437" y="229692"/>
            <a:ext cx="2735387" cy="476250"/>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a:solidFill>
                  <a:schemeClr val="bg1"/>
                </a:solidFill>
                <a:latin typeface="HG丸ｺﾞｼｯｸM-PRO" pitchFamily="50" charset="-128"/>
                <a:ea typeface="HG丸ｺﾞｼｯｸM-PRO" pitchFamily="50" charset="-128"/>
              </a:rPr>
              <a:t>Ⅲ</a:t>
            </a:r>
            <a:r>
              <a:rPr lang="ja-JP" altLang="en-US" sz="2400" dirty="0">
                <a:solidFill>
                  <a:schemeClr val="bg1"/>
                </a:solidFill>
                <a:latin typeface="HG丸ｺﾞｼｯｸM-PRO" pitchFamily="50" charset="-128"/>
                <a:ea typeface="HG丸ｺﾞｼｯｸM-PRO" pitchFamily="50" charset="-128"/>
              </a:rPr>
              <a:t>　事業概要</a:t>
            </a:r>
          </a:p>
        </p:txBody>
      </p:sp>
      <p:sp>
        <p:nvSpPr>
          <p:cNvPr id="5" name="Rectangle 2"/>
          <p:cNvSpPr txBox="1">
            <a:spLocks noChangeArrowheads="1"/>
          </p:cNvSpPr>
          <p:nvPr/>
        </p:nvSpPr>
        <p:spPr>
          <a:xfrm>
            <a:off x="395536" y="1124694"/>
            <a:ext cx="8064896" cy="36004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000" dirty="0" smtClean="0">
                <a:latin typeface="HG丸ｺﾞｼｯｸM-PRO" pitchFamily="50" charset="-128"/>
                <a:ea typeface="HG丸ｺﾞｼｯｸM-PRO" pitchFamily="50" charset="-128"/>
              </a:rPr>
              <a:t>・起　終　点：和泉市府中町</a:t>
            </a:r>
            <a:r>
              <a:rPr lang="ja-JP" altLang="en-US" sz="2000" dirty="0">
                <a:latin typeface="HG丸ｺﾞｼｯｸM-PRO" pitchFamily="50" charset="-128"/>
                <a:ea typeface="HG丸ｺﾞｼｯｸM-PRO" pitchFamily="50" charset="-128"/>
              </a:rPr>
              <a:t>地</a:t>
            </a:r>
            <a:r>
              <a:rPr lang="ja-JP" altLang="en-US" sz="2000" dirty="0" smtClean="0">
                <a:latin typeface="HG丸ｺﾞｼｯｸM-PRO" pitchFamily="50" charset="-128"/>
                <a:ea typeface="HG丸ｺﾞｼｯｸM-PRO" pitchFamily="50" charset="-128"/>
              </a:rPr>
              <a:t>内</a:t>
            </a:r>
            <a:br>
              <a:rPr lang="ja-JP" altLang="en-US" sz="2000" dirty="0" smtClean="0">
                <a:latin typeface="HG丸ｺﾞｼｯｸM-PRO" pitchFamily="50" charset="-128"/>
                <a:ea typeface="HG丸ｺﾞｼｯｸM-PRO" pitchFamily="50" charset="-128"/>
              </a:rPr>
            </a:br>
            <a:r>
              <a:rPr lang="ja-JP" altLang="en-US" sz="2000" dirty="0" smtClean="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和泉中央線</a:t>
            </a:r>
            <a:r>
              <a:rPr lang="ja-JP" altLang="en-US" sz="2000" dirty="0" smtClean="0">
                <a:latin typeface="HG丸ｺﾞｼｯｸM-PRO" pitchFamily="50" charset="-128"/>
                <a:ea typeface="HG丸ｺﾞｼｯｸM-PRO" pitchFamily="50" charset="-128"/>
              </a:rPr>
              <a:t>～泉大津坂本線） </a:t>
            </a:r>
            <a:br>
              <a:rPr lang="ja-JP" altLang="en-US" sz="2000" dirty="0" smtClean="0">
                <a:latin typeface="HG丸ｺﾞｼｯｸM-PRO" pitchFamily="50" charset="-128"/>
                <a:ea typeface="HG丸ｺﾞｼｯｸM-PRO" pitchFamily="50" charset="-128"/>
              </a:rPr>
            </a:br>
            <a:r>
              <a:rPr lang="ja-JP" altLang="en-US" sz="2000" dirty="0" smtClean="0">
                <a:latin typeface="HG丸ｺﾞｼｯｸM-PRO" pitchFamily="50" charset="-128"/>
                <a:ea typeface="HG丸ｺﾞｼｯｸM-PRO" pitchFamily="50" charset="-128"/>
              </a:rPr>
              <a:t>・延　長　等：０．９ｋｍ（</a:t>
            </a:r>
            <a:r>
              <a:rPr lang="en-US" altLang="ja-JP" sz="2000" dirty="0" smtClean="0">
                <a:latin typeface="HG丸ｺﾞｼｯｸM-PRO" pitchFamily="50" charset="-128"/>
                <a:ea typeface="HG丸ｺﾞｼｯｸM-PRO" pitchFamily="50" charset="-128"/>
              </a:rPr>
              <a:t>W=</a:t>
            </a:r>
            <a:r>
              <a:rPr lang="ja-JP" altLang="en-US" sz="2000" dirty="0" smtClean="0">
                <a:latin typeface="HG丸ｺﾞｼｯｸM-PRO" pitchFamily="50" charset="-128"/>
                <a:ea typeface="HG丸ｺﾞｼｯｸM-PRO" pitchFamily="50" charset="-128"/>
              </a:rPr>
              <a:t>２２ｍ～２４．５ｍ、４車線）</a:t>
            </a:r>
            <a:r>
              <a:rPr lang="en-US" altLang="ja-JP" sz="2000" dirty="0" smtClean="0">
                <a:latin typeface="HG丸ｺﾞｼｯｸM-PRO" pitchFamily="50" charset="-128"/>
                <a:ea typeface="HG丸ｺﾞｼｯｸM-PRO" pitchFamily="50" charset="-128"/>
              </a:rPr>
              <a:t/>
            </a:r>
            <a:br>
              <a:rPr lang="en-US" altLang="ja-JP" sz="2000" dirty="0" smtClean="0">
                <a:latin typeface="HG丸ｺﾞｼｯｸM-PRO" pitchFamily="50" charset="-128"/>
                <a:ea typeface="HG丸ｺﾞｼｯｸM-PRO" pitchFamily="50" charset="-128"/>
              </a:rPr>
            </a:br>
            <a:r>
              <a:rPr lang="ja-JP" altLang="en-US" sz="2000" dirty="0" smtClean="0">
                <a:latin typeface="HG丸ｺﾞｼｯｸM-PRO" pitchFamily="50" charset="-128"/>
                <a:ea typeface="HG丸ｺﾞｼｯｸM-PRO" pitchFamily="50" charset="-128"/>
              </a:rPr>
              <a:t>・道</a:t>
            </a:r>
            <a:r>
              <a:rPr lang="ja-JP" altLang="en-US" sz="1300" dirty="0" smtClean="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路 </a:t>
            </a:r>
            <a:r>
              <a:rPr lang="ja-JP" altLang="en-US" sz="1300" dirty="0" smtClean="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規</a:t>
            </a:r>
            <a:r>
              <a:rPr lang="ja-JP" altLang="en-US" sz="1400" dirty="0" smtClean="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格：第４種第</a:t>
            </a:r>
            <a:r>
              <a:rPr lang="en-US" altLang="ja-JP" sz="2000" dirty="0" smtClean="0">
                <a:latin typeface="HG丸ｺﾞｼｯｸM-PRO" pitchFamily="50" charset="-128"/>
                <a:ea typeface="HG丸ｺﾞｼｯｸM-PRO" pitchFamily="50" charset="-128"/>
              </a:rPr>
              <a:t>1</a:t>
            </a:r>
            <a:r>
              <a:rPr lang="ja-JP" altLang="en-US" sz="2000" dirty="0" smtClean="0">
                <a:latin typeface="HG丸ｺﾞｼｯｸM-PRO" pitchFamily="50" charset="-128"/>
                <a:ea typeface="HG丸ｺﾞｼｯｸM-PRO" pitchFamily="50" charset="-128"/>
              </a:rPr>
              <a:t>級</a:t>
            </a:r>
            <a:r>
              <a:rPr lang="en-US" altLang="ja-JP" sz="2000" dirty="0" smtClean="0">
                <a:latin typeface="HG丸ｺﾞｼｯｸM-PRO" pitchFamily="50" charset="-128"/>
                <a:ea typeface="HG丸ｺﾞｼｯｸM-PRO" pitchFamily="50" charset="-128"/>
              </a:rPr>
              <a:t/>
            </a:r>
            <a:br>
              <a:rPr lang="en-US" altLang="ja-JP" sz="2000" dirty="0" smtClean="0">
                <a:latin typeface="HG丸ｺﾞｼｯｸM-PRO" pitchFamily="50" charset="-128"/>
                <a:ea typeface="HG丸ｺﾞｼｯｸM-PRO" pitchFamily="50" charset="-128"/>
              </a:rPr>
            </a:br>
            <a:r>
              <a:rPr lang="en-US" altLang="ja-JP" sz="2000" dirty="0" smtClean="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設計速度</a:t>
            </a:r>
            <a:r>
              <a:rPr lang="en-US" altLang="ja-JP" sz="2000" dirty="0" smtClean="0">
                <a:latin typeface="HG丸ｺﾞｼｯｸM-PRO" pitchFamily="50" charset="-128"/>
                <a:ea typeface="HG丸ｺﾞｼｯｸM-PRO" pitchFamily="50" charset="-128"/>
              </a:rPr>
              <a:t>V=60</a:t>
            </a:r>
            <a:r>
              <a:rPr lang="ja-JP" altLang="en-US" sz="2000" dirty="0" smtClean="0">
                <a:latin typeface="HG丸ｺﾞｼｯｸM-PRO" pitchFamily="50" charset="-128"/>
                <a:ea typeface="HG丸ｺﾞｼｯｸM-PRO" pitchFamily="50" charset="-128"/>
              </a:rPr>
              <a:t>ｋｍ</a:t>
            </a:r>
            <a:r>
              <a:rPr lang="en-US" altLang="ja-JP" sz="2000" dirty="0" smtClean="0">
                <a:latin typeface="HG丸ｺﾞｼｯｸM-PRO" pitchFamily="50" charset="-128"/>
                <a:ea typeface="HG丸ｺﾞｼｯｸM-PRO" pitchFamily="50" charset="-128"/>
              </a:rPr>
              <a:t>/</a:t>
            </a:r>
            <a:r>
              <a:rPr lang="ja-JP" altLang="en-US" sz="2000" dirty="0" err="1" smtClean="0">
                <a:latin typeface="HG丸ｺﾞｼｯｸM-PRO" pitchFamily="50" charset="-128"/>
                <a:ea typeface="HG丸ｺﾞｼｯｸM-PRO" pitchFamily="50" charset="-128"/>
              </a:rPr>
              <a:t>ｈ</a:t>
            </a:r>
            <a:endParaRPr lang="en-US" altLang="ja-JP" sz="2000" dirty="0" smtClean="0">
              <a:latin typeface="HG丸ｺﾞｼｯｸM-PRO" pitchFamily="50" charset="-128"/>
              <a:ea typeface="HG丸ｺﾞｼｯｸM-PRO" pitchFamily="50" charset="-128"/>
            </a:endParaRPr>
          </a:p>
          <a:p>
            <a:pPr algn="l"/>
            <a:r>
              <a:rPr lang="ja-JP" altLang="en-US" sz="2000" dirty="0" smtClean="0">
                <a:latin typeface="HG丸ｺﾞｼｯｸM-PRO" pitchFamily="50" charset="-128"/>
                <a:ea typeface="HG丸ｺﾞｼｯｸM-PRO" pitchFamily="50" charset="-128"/>
              </a:rPr>
              <a:t>・全体</a:t>
            </a:r>
            <a:r>
              <a:rPr lang="ja-JP" altLang="en-US" sz="2000" dirty="0" smtClean="0">
                <a:solidFill>
                  <a:srgbClr val="000000"/>
                </a:solidFill>
                <a:latin typeface="HG丸ｺﾞｼｯｸM-PRO" pitchFamily="50" charset="-128"/>
                <a:ea typeface="HG丸ｺﾞｼｯｸM-PRO" pitchFamily="50" charset="-128"/>
              </a:rPr>
              <a:t>事業費：約  </a:t>
            </a:r>
            <a:r>
              <a:rPr lang="ja-JP" altLang="en-US" sz="2000" dirty="0">
                <a:solidFill>
                  <a:srgbClr val="000000"/>
                </a:solidFill>
                <a:latin typeface="HG丸ｺﾞｼｯｸM-PRO" pitchFamily="50" charset="-128"/>
                <a:ea typeface="HG丸ｺﾞｼｯｸM-PRO" pitchFamily="50" charset="-128"/>
              </a:rPr>
              <a:t> </a:t>
            </a:r>
            <a:r>
              <a:rPr lang="ja-JP" altLang="en-US" sz="2000" dirty="0" smtClean="0">
                <a:solidFill>
                  <a:srgbClr val="000000"/>
                </a:solidFill>
                <a:latin typeface="HG丸ｺﾞｼｯｸM-PRO" pitchFamily="50" charset="-128"/>
                <a:ea typeface="HG丸ｺﾞｼｯｸM-PRO" pitchFamily="50" charset="-128"/>
              </a:rPr>
              <a:t> ４０．０億円</a:t>
            </a:r>
            <a:br>
              <a:rPr lang="ja-JP" altLang="en-US" sz="2000" dirty="0" smtClean="0">
                <a:solidFill>
                  <a:srgbClr val="000000"/>
                </a:solidFill>
                <a:latin typeface="HG丸ｺﾞｼｯｸM-PRO" pitchFamily="50" charset="-128"/>
                <a:ea typeface="HG丸ｺﾞｼｯｸM-PRO" pitchFamily="50" charset="-128"/>
              </a:rPr>
            </a:br>
            <a:r>
              <a:rPr lang="en-US" altLang="ja-JP" sz="2000" dirty="0">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費用便益分析</a:t>
            </a:r>
            <a:r>
              <a:rPr lang="en-US" altLang="ja-JP" sz="2000" dirty="0">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
            </a:r>
            <a:br>
              <a:rPr lang="ja-JP" altLang="en-US" sz="2000" dirty="0">
                <a:latin typeface="HG丸ｺﾞｼｯｸM-PRO" pitchFamily="50" charset="-128"/>
                <a:ea typeface="HG丸ｺﾞｼｯｸM-PRO" pitchFamily="50" charset="-128"/>
              </a:rPr>
            </a:br>
            <a:r>
              <a:rPr lang="ja-JP" altLang="en-US" sz="2000" dirty="0" smtClean="0">
                <a:solidFill>
                  <a:srgbClr val="000000"/>
                </a:solidFill>
                <a:latin typeface="HG丸ｺﾞｼｯｸM-PRO" pitchFamily="50" charset="-128"/>
                <a:ea typeface="HG丸ｺﾞｼｯｸM-PRO" pitchFamily="50" charset="-128"/>
              </a:rPr>
              <a:t>・総　便　益：約 ３６０．２億円</a:t>
            </a:r>
            <a:br>
              <a:rPr lang="ja-JP" altLang="en-US" sz="2000" dirty="0" smtClean="0">
                <a:solidFill>
                  <a:srgbClr val="000000"/>
                </a:solidFill>
                <a:latin typeface="HG丸ｺﾞｼｯｸM-PRO" pitchFamily="50" charset="-128"/>
                <a:ea typeface="HG丸ｺﾞｼｯｸM-PRO" pitchFamily="50" charset="-128"/>
              </a:rPr>
            </a:br>
            <a:r>
              <a:rPr lang="ja-JP" altLang="en-US" sz="2000" dirty="0">
                <a:solidFill>
                  <a:srgbClr val="000000"/>
                </a:solidFill>
                <a:latin typeface="HG丸ｺﾞｼｯｸM-PRO" pitchFamily="50" charset="-128"/>
                <a:ea typeface="HG丸ｺﾞｼｯｸM-PRO" pitchFamily="50" charset="-128"/>
              </a:rPr>
              <a:t>・総　費　用：約    ４６．０億円</a:t>
            </a:r>
            <a:br>
              <a:rPr lang="ja-JP" altLang="en-US" sz="2000" dirty="0">
                <a:solidFill>
                  <a:srgbClr val="000000"/>
                </a:solidFill>
                <a:latin typeface="HG丸ｺﾞｼｯｸM-PRO" pitchFamily="50" charset="-128"/>
                <a:ea typeface="HG丸ｺﾞｼｯｸM-PRO" pitchFamily="50" charset="-128"/>
              </a:rPr>
            </a:br>
            <a:r>
              <a:rPr lang="ja-JP" altLang="en-US" sz="2000" dirty="0">
                <a:solidFill>
                  <a:srgbClr val="000000"/>
                </a:solidFill>
                <a:latin typeface="HG丸ｺﾞｼｯｸM-PRO" pitchFamily="50" charset="-128"/>
                <a:ea typeface="HG丸ｺﾞｼｯｸM-PRO" pitchFamily="50" charset="-128"/>
              </a:rPr>
              <a:t>・</a:t>
            </a:r>
            <a:r>
              <a:rPr lang="ja-JP" altLang="en-US" sz="2000" dirty="0" smtClean="0">
                <a:solidFill>
                  <a:srgbClr val="000000"/>
                </a:solidFill>
                <a:latin typeface="HG丸ｺﾞｼｯｸM-PRO" pitchFamily="50" charset="-128"/>
                <a:ea typeface="HG丸ｺﾞｼｯｸM-PRO" pitchFamily="50" charset="-128"/>
              </a:rPr>
              <a:t>Ｂ　／　Ｃ：</a:t>
            </a:r>
            <a:r>
              <a:rPr lang="ja-JP" altLang="en-US" sz="2000" dirty="0">
                <a:solidFill>
                  <a:srgbClr val="000000"/>
                </a:solidFill>
                <a:latin typeface="HG丸ｺﾞｼｯｸM-PRO" pitchFamily="50" charset="-128"/>
                <a:ea typeface="HG丸ｺﾞｼｯｸM-PRO" pitchFamily="50" charset="-128"/>
              </a:rPr>
              <a:t>７．８３</a:t>
            </a:r>
            <a:r>
              <a:rPr lang="en-US" altLang="ja-JP" sz="2000" dirty="0" smtClean="0">
                <a:solidFill>
                  <a:srgbClr val="000000"/>
                </a:solidFill>
                <a:latin typeface="HG丸ｺﾞｼｯｸM-PRO" pitchFamily="50" charset="-128"/>
                <a:ea typeface="HG丸ｺﾞｼｯｸM-PRO" pitchFamily="50" charset="-128"/>
              </a:rPr>
              <a:t/>
            </a:r>
            <a:br>
              <a:rPr lang="en-US" altLang="ja-JP" sz="2000" dirty="0" smtClean="0">
                <a:solidFill>
                  <a:srgbClr val="000000"/>
                </a:solidFill>
                <a:latin typeface="HG丸ｺﾞｼｯｸM-PRO" pitchFamily="50" charset="-128"/>
                <a:ea typeface="HG丸ｺﾞｼｯｸM-PRO" pitchFamily="50" charset="-128"/>
              </a:rPr>
            </a:br>
            <a:endParaRPr lang="en-US" altLang="ja-JP" sz="2000" dirty="0">
              <a:solidFill>
                <a:srgbClr val="000000"/>
              </a:solidFill>
              <a:latin typeface="HG丸ｺﾞｼｯｸM-PRO" pitchFamily="50" charset="-128"/>
              <a:ea typeface="HG丸ｺﾞｼｯｸM-PRO" pitchFamily="50" charset="-128"/>
            </a:endParaRPr>
          </a:p>
        </p:txBody>
      </p:sp>
      <p:grpSp>
        <p:nvGrpSpPr>
          <p:cNvPr id="2" name="グループ化 1"/>
          <p:cNvGrpSpPr>
            <a:grpSpLocks noChangeAspect="1"/>
          </p:cNvGrpSpPr>
          <p:nvPr/>
        </p:nvGrpSpPr>
        <p:grpSpPr>
          <a:xfrm>
            <a:off x="971600" y="4562150"/>
            <a:ext cx="7299121" cy="2107210"/>
            <a:chOff x="2112331" y="4725144"/>
            <a:chExt cx="6635563" cy="1915645"/>
          </a:xfrm>
        </p:grpSpPr>
        <p:pic>
          <p:nvPicPr>
            <p:cNvPr id="6" name="Picture 5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331" y="4725144"/>
              <a:ext cx="6635563" cy="1915645"/>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テキスト ボックス 9"/>
            <p:cNvSpPr txBox="1"/>
            <p:nvPr/>
          </p:nvSpPr>
          <p:spPr>
            <a:xfrm>
              <a:off x="2266307" y="5175620"/>
              <a:ext cx="385555" cy="585930"/>
            </a:xfrm>
            <a:prstGeom prst="rect">
              <a:avLst/>
            </a:prstGeom>
            <a:noFill/>
          </p:spPr>
          <p:style>
            <a:lnRef idx="0">
              <a:scrgbClr r="0" g="0" b="0"/>
            </a:lnRef>
            <a:fillRef idx="0">
              <a:scrgbClr r="0" g="0" b="0"/>
            </a:fillRef>
            <a:effectRef idx="0">
              <a:scrgbClr r="0" g="0" b="0"/>
            </a:effectRef>
            <a:fontRef idx="minor">
              <a:schemeClr val="tx1"/>
            </a:fontRef>
          </p:style>
          <p:txBody>
            <a:bodyPr vert="wordArtVertRtl"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100"/>
                <a:t>自歩道</a:t>
              </a:r>
            </a:p>
          </p:txBody>
        </p:sp>
        <p:sp>
          <p:nvSpPr>
            <p:cNvPr id="8" name="テキスト ボックス 112"/>
            <p:cNvSpPr txBox="1"/>
            <p:nvPr/>
          </p:nvSpPr>
          <p:spPr>
            <a:xfrm>
              <a:off x="7895774" y="5324658"/>
              <a:ext cx="385555" cy="585930"/>
            </a:xfrm>
            <a:prstGeom prst="rect">
              <a:avLst/>
            </a:prstGeom>
            <a:noFill/>
          </p:spPr>
          <p:style>
            <a:lnRef idx="0">
              <a:scrgbClr r="0" g="0" b="0"/>
            </a:lnRef>
            <a:fillRef idx="0">
              <a:scrgbClr r="0" g="0" b="0"/>
            </a:fillRef>
            <a:effectRef idx="0">
              <a:scrgbClr r="0" g="0" b="0"/>
            </a:effectRef>
            <a:fontRef idx="minor">
              <a:schemeClr val="tx1"/>
            </a:fontRef>
          </p:style>
          <p:txBody>
            <a:bodyPr vert="wordArtVertRtl"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100"/>
                <a:t>自歩道</a:t>
              </a:r>
            </a:p>
          </p:txBody>
        </p:sp>
        <p:sp>
          <p:nvSpPr>
            <p:cNvPr id="9" name="テキスト ボックス 113"/>
            <p:cNvSpPr txBox="1"/>
            <p:nvPr/>
          </p:nvSpPr>
          <p:spPr>
            <a:xfrm>
              <a:off x="4017939" y="5468585"/>
              <a:ext cx="385555" cy="421397"/>
            </a:xfrm>
            <a:prstGeom prst="rect">
              <a:avLst/>
            </a:prstGeom>
            <a:solidFill>
              <a:schemeClr val="bg1"/>
            </a:solidFill>
          </p:spPr>
          <p:style>
            <a:lnRef idx="0">
              <a:scrgbClr r="0" g="0" b="0"/>
            </a:lnRef>
            <a:fillRef idx="0">
              <a:scrgbClr r="0" g="0" b="0"/>
            </a:fillRef>
            <a:effectRef idx="0">
              <a:scrgbClr r="0" g="0" b="0"/>
            </a:effectRef>
            <a:fontRef idx="minor">
              <a:schemeClr val="tx1"/>
            </a:fontRef>
          </p:style>
          <p:txBody>
            <a:bodyPr vert="wordArtVertRtl"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100" dirty="0"/>
                <a:t>車道</a:t>
              </a:r>
            </a:p>
          </p:txBody>
        </p:sp>
        <p:sp>
          <p:nvSpPr>
            <p:cNvPr id="10" name="テキスト ボックス 114"/>
            <p:cNvSpPr txBox="1"/>
            <p:nvPr/>
          </p:nvSpPr>
          <p:spPr>
            <a:xfrm>
              <a:off x="6440025" y="5486506"/>
              <a:ext cx="385555" cy="421397"/>
            </a:xfrm>
            <a:prstGeom prst="rect">
              <a:avLst/>
            </a:prstGeom>
            <a:solidFill>
              <a:schemeClr val="bg1"/>
            </a:solidFill>
          </p:spPr>
          <p:style>
            <a:lnRef idx="0">
              <a:scrgbClr r="0" g="0" b="0"/>
            </a:lnRef>
            <a:fillRef idx="0">
              <a:scrgbClr r="0" g="0" b="0"/>
            </a:fillRef>
            <a:effectRef idx="0">
              <a:scrgbClr r="0" g="0" b="0"/>
            </a:effectRef>
            <a:fontRef idx="minor">
              <a:schemeClr val="tx1"/>
            </a:fontRef>
          </p:style>
          <p:txBody>
            <a:bodyPr vert="wordArtVertRtl"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100" dirty="0"/>
                <a:t>車道</a:t>
              </a:r>
            </a:p>
          </p:txBody>
        </p:sp>
      </p:grpSp>
      <p:sp>
        <p:nvSpPr>
          <p:cNvPr id="11" name="テキスト ボックス 10"/>
          <p:cNvSpPr txBox="1"/>
          <p:nvPr/>
        </p:nvSpPr>
        <p:spPr>
          <a:xfrm>
            <a:off x="8766744" y="44624"/>
            <a:ext cx="341760" cy="369332"/>
          </a:xfrm>
          <a:prstGeom prst="rect">
            <a:avLst/>
          </a:prstGeom>
          <a:noFill/>
        </p:spPr>
        <p:txBody>
          <a:bodyPr wrap="none" rtlCol="0">
            <a:spAutoFit/>
          </a:bodyPr>
          <a:lstStyle/>
          <a:p>
            <a:r>
              <a:rPr kumimoji="1" lang="ja-JP" altLang="en-US" dirty="0" smtClean="0"/>
              <a:t>４</a:t>
            </a:r>
            <a:endParaRPr kumimoji="1" lang="ja-JP" altLang="en-US" dirty="0"/>
          </a:p>
        </p:txBody>
      </p:sp>
      <p:sp>
        <p:nvSpPr>
          <p:cNvPr id="3" name="テキスト ボックス 2"/>
          <p:cNvSpPr txBox="1"/>
          <p:nvPr/>
        </p:nvSpPr>
        <p:spPr>
          <a:xfrm>
            <a:off x="4788024" y="3915819"/>
            <a:ext cx="3762696" cy="646331"/>
          </a:xfrm>
          <a:prstGeom prst="rect">
            <a:avLst/>
          </a:prstGeom>
          <a:noFill/>
        </p:spPr>
        <p:txBody>
          <a:bodyPr wrap="square" rtlCol="0">
            <a:spAutoFit/>
          </a:bodyPr>
          <a:lstStyle/>
          <a:p>
            <a:r>
              <a:rPr kumimoji="1" lang="en-US" altLang="ja-JP" dirty="0" smtClean="0"/>
              <a:t>H27</a:t>
            </a:r>
            <a:r>
              <a:rPr kumimoji="1" lang="ja-JP" altLang="en-US" dirty="0" smtClean="0"/>
              <a:t>交通センサス</a:t>
            </a:r>
            <a:endParaRPr kumimoji="1" lang="en-US" altLang="ja-JP" dirty="0" smtClean="0"/>
          </a:p>
          <a:p>
            <a:r>
              <a:rPr lang="ja-JP" altLang="en-US" dirty="0"/>
              <a:t>府</a:t>
            </a:r>
            <a:r>
              <a:rPr lang="ja-JP" altLang="en-US" dirty="0" smtClean="0"/>
              <a:t>道大阪和泉泉南線：</a:t>
            </a:r>
            <a:r>
              <a:rPr lang="en-US" altLang="ja-JP" dirty="0" smtClean="0"/>
              <a:t>8,077</a:t>
            </a:r>
            <a:r>
              <a:rPr lang="ja-JP" altLang="en-US" dirty="0" smtClean="0"/>
              <a:t>台</a:t>
            </a:r>
            <a:r>
              <a:rPr lang="en-US" altLang="ja-JP" dirty="0" smtClean="0"/>
              <a:t>/24</a:t>
            </a:r>
            <a:r>
              <a:rPr lang="ja-JP" altLang="en-US" dirty="0" err="1" smtClean="0"/>
              <a:t>ｈ</a:t>
            </a:r>
            <a:endParaRPr lang="en-US" altLang="ja-JP" dirty="0" smtClean="0"/>
          </a:p>
        </p:txBody>
      </p:sp>
    </p:spTree>
    <p:extLst>
      <p:ext uri="{BB962C8B-B14F-4D97-AF65-F5344CB8AC3E}">
        <p14:creationId xmlns:p14="http://schemas.microsoft.com/office/powerpoint/2010/main" val="25934754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221077" y="3212207"/>
            <a:ext cx="8568952" cy="3313137"/>
          </a:xfrm>
          <a:prstGeom prst="roundRect">
            <a:avLst>
              <a:gd name="adj" fmla="val 8951"/>
            </a:avLst>
          </a:prstGeom>
          <a:solidFill>
            <a:srgbClr val="00FF00">
              <a:alpha val="45000"/>
            </a:srgbClr>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Text Box 4"/>
          <p:cNvSpPr txBox="1">
            <a:spLocks noChangeArrowheads="1"/>
          </p:cNvSpPr>
          <p:nvPr/>
        </p:nvSpPr>
        <p:spPr bwMode="auto">
          <a:xfrm>
            <a:off x="251520" y="188640"/>
            <a:ext cx="3600400"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Ⅳ</a:t>
            </a:r>
            <a:r>
              <a:rPr lang="ja-JP" altLang="en-US" sz="2400" dirty="0">
                <a:solidFill>
                  <a:schemeClr val="bg1"/>
                </a:solidFill>
                <a:latin typeface="HG丸ｺﾞｼｯｸM-PRO" pitchFamily="50" charset="-128"/>
                <a:ea typeface="HG丸ｺﾞｼｯｸM-PRO" pitchFamily="50" charset="-128"/>
              </a:rPr>
              <a:t>　再</a:t>
            </a:r>
            <a:r>
              <a:rPr lang="ja-JP" altLang="en-US" sz="2400" dirty="0" smtClean="0">
                <a:solidFill>
                  <a:schemeClr val="bg1"/>
                </a:solidFill>
                <a:latin typeface="HG丸ｺﾞｼｯｸM-PRO" pitchFamily="50" charset="-128"/>
                <a:ea typeface="HG丸ｺﾞｼｯｸM-PRO" pitchFamily="50" charset="-128"/>
              </a:rPr>
              <a:t>評価</a:t>
            </a:r>
            <a:r>
              <a:rPr lang="ja-JP" altLang="en-US" sz="2400" dirty="0">
                <a:solidFill>
                  <a:schemeClr val="bg1"/>
                </a:solidFill>
                <a:latin typeface="HG丸ｺﾞｼｯｸM-PRO" pitchFamily="50" charset="-128"/>
                <a:ea typeface="HG丸ｺﾞｼｯｸM-PRO" pitchFamily="50" charset="-128"/>
              </a:rPr>
              <a:t>の視点</a:t>
            </a:r>
          </a:p>
        </p:txBody>
      </p:sp>
      <p:sp>
        <p:nvSpPr>
          <p:cNvPr id="11" name="Rectangle 2"/>
          <p:cNvSpPr txBox="1">
            <a:spLocks noChangeArrowheads="1"/>
          </p:cNvSpPr>
          <p:nvPr/>
        </p:nvSpPr>
        <p:spPr bwMode="auto">
          <a:xfrm>
            <a:off x="107504" y="908720"/>
            <a:ext cx="8964612"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800" u="sng" dirty="0" smtClean="0">
                <a:latin typeface="HG丸ｺﾞｼｯｸM-PRO" pitchFamily="50" charset="-128"/>
                <a:ea typeface="HG丸ｺﾞｼｯｸM-PRO" pitchFamily="50" charset="-128"/>
              </a:rPr>
              <a:t>大阪府建設事業評価実施要綱</a:t>
            </a:r>
            <a:endParaRPr lang="en-US" altLang="ja-JP" sz="2800" u="sng" dirty="0" smtClean="0">
              <a:latin typeface="HG丸ｺﾞｼｯｸM-PRO" pitchFamily="50" charset="-128"/>
              <a:ea typeface="HG丸ｺﾞｼｯｸM-PRO" pitchFamily="50" charset="-128"/>
            </a:endParaRPr>
          </a:p>
          <a:p>
            <a:pPr eaLnBrk="1" hangingPunct="1"/>
            <a:endParaRPr lang="en-US" altLang="ja-JP" u="sng" dirty="0" smtClean="0">
              <a:latin typeface="HG丸ｺﾞｼｯｸM-PRO" pitchFamily="50" charset="-128"/>
              <a:ea typeface="HG丸ｺﾞｼｯｸM-PRO" pitchFamily="50" charset="-128"/>
            </a:endParaRPr>
          </a:p>
          <a:p>
            <a:pPr eaLnBrk="1" hangingPunct="1"/>
            <a:r>
              <a:rPr lang="ja-JP" altLang="en-US" sz="2400" dirty="0" smtClean="0">
                <a:latin typeface="HG丸ｺﾞｼｯｸM-PRO" pitchFamily="50" charset="-128"/>
                <a:ea typeface="HG丸ｺﾞｼｯｸM-PRO" pitchFamily="50" charset="-128"/>
              </a:rPr>
              <a:t>（</a:t>
            </a:r>
            <a:r>
              <a:rPr lang="ja-JP" altLang="en-US" sz="2400" dirty="0">
                <a:latin typeface="HG丸ｺﾞｼｯｸM-PRO" pitchFamily="50" charset="-128"/>
                <a:ea typeface="HG丸ｺﾞｼｯｸM-PRO" pitchFamily="50" charset="-128"/>
              </a:rPr>
              <a:t>評価の視点）</a:t>
            </a:r>
            <a:endParaRPr lang="en-US" altLang="ja-JP" sz="2400" dirty="0">
              <a:latin typeface="HG丸ｺﾞｼｯｸM-PRO" pitchFamily="50" charset="-128"/>
              <a:ea typeface="HG丸ｺﾞｼｯｸM-PRO" pitchFamily="50" charset="-128"/>
            </a:endParaRPr>
          </a:p>
          <a:p>
            <a:pPr eaLnBrk="1" hangingPunct="1"/>
            <a:r>
              <a:rPr lang="ja-JP" altLang="en-US" sz="2400" dirty="0">
                <a:latin typeface="HG丸ｺﾞｼｯｸM-PRO" pitchFamily="50" charset="-128"/>
                <a:ea typeface="HG丸ｺﾞｼｯｸM-PRO" pitchFamily="50" charset="-128"/>
              </a:rPr>
              <a:t>第</a:t>
            </a:r>
            <a:r>
              <a:rPr lang="en-US" altLang="ja-JP" sz="2400" dirty="0">
                <a:latin typeface="HG丸ｺﾞｼｯｸM-PRO" pitchFamily="50" charset="-128"/>
                <a:ea typeface="HG丸ｺﾞｼｯｸM-PRO" pitchFamily="50" charset="-128"/>
              </a:rPr>
              <a:t>5</a:t>
            </a:r>
            <a:r>
              <a:rPr lang="ja-JP" altLang="en-US" sz="2400" dirty="0">
                <a:latin typeface="HG丸ｺﾞｼｯｸM-PRO" pitchFamily="50" charset="-128"/>
                <a:ea typeface="HG丸ｺﾞｼｯｸM-PRO" pitchFamily="50" charset="-128"/>
              </a:rPr>
              <a:t>条　建設事業評価の視点は、次の各号に掲げる類型の区分に応じ当該各号に定める視点とする。</a:t>
            </a:r>
            <a:endParaRPr lang="en-US" altLang="ja-JP" sz="2400" dirty="0">
              <a:latin typeface="HG丸ｺﾞｼｯｸM-PRO" pitchFamily="50" charset="-128"/>
              <a:ea typeface="HG丸ｺﾞｼｯｸM-PRO" pitchFamily="50" charset="-128"/>
            </a:endParaRPr>
          </a:p>
          <a:p>
            <a:pPr eaLnBrk="1" hangingPunct="1"/>
            <a:endParaRPr lang="en-US" altLang="ja-JP" sz="2400" dirty="0">
              <a:latin typeface="HG丸ｺﾞｼｯｸM-PRO" pitchFamily="50" charset="-128"/>
              <a:ea typeface="HG丸ｺﾞｼｯｸM-PRO" pitchFamily="50" charset="-128"/>
            </a:endParaRPr>
          </a:p>
          <a:p>
            <a:pPr eaLnBrk="1" hangingPunct="1"/>
            <a:endParaRPr lang="en-US" altLang="ja-JP" sz="2400" dirty="0">
              <a:latin typeface="HG丸ｺﾞｼｯｸM-PRO" pitchFamily="50" charset="-128"/>
              <a:ea typeface="HG丸ｺﾞｼｯｸM-PRO" pitchFamily="50" charset="-128"/>
            </a:endParaRPr>
          </a:p>
          <a:p>
            <a:pPr eaLnBrk="1" hangingPunct="1"/>
            <a:r>
              <a:rPr lang="ja-JP" altLang="en-US" sz="2400" b="1" dirty="0">
                <a:latin typeface="HG丸ｺﾞｼｯｸM-PRO" pitchFamily="50" charset="-128"/>
                <a:ea typeface="HG丸ｺﾞｼｯｸM-PRO" pitchFamily="50" charset="-128"/>
              </a:rPr>
              <a:t> </a:t>
            </a:r>
            <a:r>
              <a:rPr lang="ja-JP" altLang="en-US" sz="2400" b="1" dirty="0" smtClean="0">
                <a:latin typeface="HG丸ｺﾞｼｯｸM-PRO" pitchFamily="50" charset="-128"/>
                <a:ea typeface="HG丸ｺﾞｼｯｸM-PRO" pitchFamily="50" charset="-128"/>
              </a:rPr>
              <a:t>○再評価</a:t>
            </a:r>
            <a:r>
              <a:rPr lang="ja-JP" altLang="en-US" sz="2400" dirty="0"/>
              <a:t/>
            </a:r>
            <a:br>
              <a:rPr lang="ja-JP" altLang="en-US" sz="2400" dirty="0"/>
            </a:br>
            <a:r>
              <a:rPr lang="ja-JP" altLang="en-US" sz="2400" dirty="0"/>
              <a:t>　　</a:t>
            </a:r>
            <a:r>
              <a:rPr lang="ja-JP" altLang="en-US" sz="2400" dirty="0" smtClean="0"/>
              <a:t>① </a:t>
            </a:r>
            <a:r>
              <a:rPr lang="ja-JP" altLang="en-US" sz="2400" dirty="0"/>
              <a:t>事業の進捗状況（事業計画等の変更及び今後の進捗</a:t>
            </a:r>
            <a:r>
              <a:rPr lang="ja-JP" altLang="en-US" sz="2400" dirty="0" smtClean="0"/>
              <a:t>見通し</a:t>
            </a:r>
            <a:endParaRPr lang="en-US" altLang="ja-JP" sz="2400" dirty="0" smtClean="0"/>
          </a:p>
          <a:p>
            <a:pPr eaLnBrk="1" hangingPunct="1"/>
            <a:r>
              <a:rPr lang="ja-JP" altLang="en-US" sz="2400" dirty="0" smtClean="0"/>
              <a:t>　　　　を含む</a:t>
            </a:r>
            <a:r>
              <a:rPr lang="ja-JP" altLang="en-US" sz="2400" dirty="0"/>
              <a:t>。） </a:t>
            </a:r>
            <a:br>
              <a:rPr lang="ja-JP" altLang="en-US" sz="2400" dirty="0"/>
            </a:br>
            <a:r>
              <a:rPr lang="ja-JP" altLang="en-US" sz="2400" dirty="0"/>
              <a:t>　　</a:t>
            </a:r>
            <a:r>
              <a:rPr lang="ja-JP" altLang="en-US" sz="2400" dirty="0" smtClean="0"/>
              <a:t>② 事業</a:t>
            </a:r>
            <a:r>
              <a:rPr lang="ja-JP" altLang="en-US" sz="2400" dirty="0"/>
              <a:t>を巡る社会経済情勢の変化 </a:t>
            </a:r>
            <a:br>
              <a:rPr lang="ja-JP" altLang="en-US" sz="2400" dirty="0"/>
            </a:br>
            <a:r>
              <a:rPr lang="ja-JP" altLang="en-US" sz="2400" dirty="0"/>
              <a:t>　　③</a:t>
            </a:r>
            <a:r>
              <a:rPr lang="ja-JP" altLang="en-US" sz="2400" dirty="0" smtClean="0"/>
              <a:t> </a:t>
            </a:r>
            <a:r>
              <a:rPr lang="ja-JP" altLang="en-US" sz="2400" dirty="0"/>
              <a:t>費用便益分析等の効率性 </a:t>
            </a:r>
            <a:br>
              <a:rPr lang="ja-JP" altLang="en-US" sz="2400" dirty="0"/>
            </a:br>
            <a:r>
              <a:rPr lang="ja-JP" altLang="en-US" sz="2400" dirty="0"/>
              <a:t>　　</a:t>
            </a:r>
            <a:r>
              <a:rPr lang="ja-JP" altLang="en-US" sz="2400" dirty="0" smtClean="0"/>
              <a:t>④ </a:t>
            </a:r>
            <a:r>
              <a:rPr lang="ja-JP" altLang="en-US" sz="2400" dirty="0"/>
              <a:t>安全・安心、活力、快適性等の有効性 </a:t>
            </a:r>
            <a:br>
              <a:rPr lang="ja-JP" altLang="en-US" sz="2400" dirty="0"/>
            </a:br>
            <a:r>
              <a:rPr lang="ja-JP" altLang="en-US" sz="2400" dirty="0"/>
              <a:t>　　</a:t>
            </a:r>
            <a:r>
              <a:rPr lang="ja-JP" altLang="en-US" sz="2400" dirty="0" smtClean="0"/>
              <a:t>⑤ </a:t>
            </a:r>
            <a:r>
              <a:rPr lang="ja-JP" altLang="en-US" sz="2400" dirty="0"/>
              <a:t>自然環境等への影響と対策 </a:t>
            </a:r>
            <a:br>
              <a:rPr lang="ja-JP" altLang="en-US" sz="2400" dirty="0"/>
            </a:br>
            <a:endParaRPr lang="en-US" altLang="ja-JP" sz="2400" b="1" dirty="0">
              <a:latin typeface="HG丸ｺﾞｼｯｸM-PRO" pitchFamily="50" charset="-128"/>
              <a:ea typeface="HG丸ｺﾞｼｯｸM-PRO" pitchFamily="50" charset="-128"/>
            </a:endParaRPr>
          </a:p>
        </p:txBody>
      </p:sp>
      <p:sp>
        <p:nvSpPr>
          <p:cNvPr id="5" name="テキスト ボックス 4"/>
          <p:cNvSpPr txBox="1"/>
          <p:nvPr/>
        </p:nvSpPr>
        <p:spPr>
          <a:xfrm>
            <a:off x="8766744" y="44624"/>
            <a:ext cx="341760" cy="369332"/>
          </a:xfrm>
          <a:prstGeom prst="rect">
            <a:avLst/>
          </a:prstGeom>
          <a:noFill/>
        </p:spPr>
        <p:txBody>
          <a:bodyPr wrap="none" rtlCol="0">
            <a:spAutoFit/>
          </a:bodyPr>
          <a:lstStyle/>
          <a:p>
            <a:r>
              <a:rPr kumimoji="1" lang="ja-JP" altLang="en-US" dirty="0" smtClean="0"/>
              <a:t>５</a:t>
            </a:r>
            <a:endParaRPr kumimoji="1" lang="ja-JP" altLang="en-US" dirty="0"/>
          </a:p>
        </p:txBody>
      </p:sp>
    </p:spTree>
    <p:extLst>
      <p:ext uri="{BB962C8B-B14F-4D97-AF65-F5344CB8AC3E}">
        <p14:creationId xmlns:p14="http://schemas.microsoft.com/office/powerpoint/2010/main" val="38563400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87" y="674887"/>
            <a:ext cx="7130001" cy="4240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4"/>
          <p:cNvSpPr txBox="1">
            <a:spLocks noChangeArrowheads="1"/>
          </p:cNvSpPr>
          <p:nvPr/>
        </p:nvSpPr>
        <p:spPr bwMode="auto">
          <a:xfrm>
            <a:off x="251520" y="116632"/>
            <a:ext cx="3960440"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Ⅳ-</a:t>
            </a:r>
            <a:r>
              <a:rPr lang="ja-JP" altLang="en-US" sz="2400" dirty="0" smtClean="0">
                <a:solidFill>
                  <a:schemeClr val="bg1"/>
                </a:solidFill>
                <a:latin typeface="HG丸ｺﾞｼｯｸM-PRO" pitchFamily="50" charset="-128"/>
                <a:ea typeface="HG丸ｺﾞｼｯｸM-PRO" pitchFamily="50" charset="-128"/>
              </a:rPr>
              <a:t>①</a:t>
            </a:r>
            <a:r>
              <a:rPr lang="ja-JP" altLang="en-US" sz="2400" dirty="0">
                <a:solidFill>
                  <a:schemeClr val="bg1"/>
                </a:solidFill>
                <a:latin typeface="HG丸ｺﾞｼｯｸM-PRO" pitchFamily="50" charset="-128"/>
                <a:ea typeface="HG丸ｺﾞｼｯｸM-PRO" pitchFamily="50" charset="-128"/>
              </a:rPr>
              <a:t>　</a:t>
            </a:r>
            <a:r>
              <a:rPr lang="ja-JP" altLang="en-US" sz="2400" dirty="0" smtClean="0">
                <a:solidFill>
                  <a:schemeClr val="bg1"/>
                </a:solidFill>
                <a:latin typeface="HG丸ｺﾞｼｯｸM-PRO" pitchFamily="50" charset="-128"/>
                <a:ea typeface="HG丸ｺﾞｼｯｸM-PRO" pitchFamily="50" charset="-128"/>
              </a:rPr>
              <a:t>事業の進捗状況</a:t>
            </a:r>
            <a:endParaRPr lang="ja-JP" altLang="en-US" sz="2400" dirty="0">
              <a:solidFill>
                <a:schemeClr val="bg1"/>
              </a:solidFill>
              <a:latin typeface="HG丸ｺﾞｼｯｸM-PRO" pitchFamily="50" charset="-128"/>
              <a:ea typeface="HG丸ｺﾞｼｯｸM-PRO" pitchFamily="50" charset="-128"/>
            </a:endParaRPr>
          </a:p>
        </p:txBody>
      </p:sp>
      <p:sp>
        <p:nvSpPr>
          <p:cNvPr id="5" name="正方形/長方形 4"/>
          <p:cNvSpPr/>
          <p:nvPr/>
        </p:nvSpPr>
        <p:spPr>
          <a:xfrm>
            <a:off x="179512" y="5408056"/>
            <a:ext cx="8928992" cy="1477328"/>
          </a:xfrm>
          <a:prstGeom prst="rect">
            <a:avLst/>
          </a:prstGeom>
        </p:spPr>
        <p:txBody>
          <a:bodyPr wrap="square">
            <a:spAutoFit/>
          </a:bodyPr>
          <a:lstStyle/>
          <a:p>
            <a:r>
              <a:rPr lang="ja-JP" altLang="en-US" dirty="0" smtClean="0"/>
              <a:t>　</a:t>
            </a:r>
            <a:r>
              <a:rPr lang="ja-JP" altLang="en-US" u="sng" dirty="0" smtClean="0"/>
              <a:t>用地</a:t>
            </a:r>
            <a:r>
              <a:rPr lang="ja-JP" altLang="en-US" u="sng" dirty="0"/>
              <a:t>買収済みの箇所より工事に</a:t>
            </a:r>
            <a:r>
              <a:rPr lang="ja-JP" altLang="en-US" u="sng" dirty="0" smtClean="0"/>
              <a:t>着手</a:t>
            </a:r>
            <a:endParaRPr lang="en-US" altLang="ja-JP" u="sng" dirty="0" smtClean="0"/>
          </a:p>
          <a:p>
            <a:r>
              <a:rPr lang="ja-JP" altLang="en-US" dirty="0" smtClean="0"/>
              <a:t>① 国道４８０号から市道府中阪本線の区間　　　　　 ⇒   用地買収及び築造工事完了</a:t>
            </a:r>
            <a:endParaRPr lang="en-US" altLang="ja-JP" dirty="0" smtClean="0"/>
          </a:p>
          <a:p>
            <a:endParaRPr lang="en-US" altLang="ja-JP" dirty="0" smtClean="0"/>
          </a:p>
          <a:p>
            <a:r>
              <a:rPr lang="ja-JP" altLang="en-US" dirty="0" smtClean="0"/>
              <a:t>② 市道府中阪本線から市道泉大津阪本線の区間　⇒　用地買収　残５件</a:t>
            </a:r>
            <a:endParaRPr lang="en-US" altLang="ja-JP" dirty="0" smtClean="0"/>
          </a:p>
          <a:p>
            <a:r>
              <a:rPr lang="ja-JP" altLang="en-US" dirty="0"/>
              <a:t>　</a:t>
            </a:r>
            <a:r>
              <a:rPr lang="ja-JP" altLang="en-US" dirty="0" smtClean="0"/>
              <a:t>　　　　　　　　　　　　　　　　　　　　　　　　　　　　　　　　　  買収済みの箇所から工事に着手</a:t>
            </a:r>
            <a:endParaRPr lang="en-US" altLang="ja-JP" dirty="0"/>
          </a:p>
        </p:txBody>
      </p:sp>
      <p:sp>
        <p:nvSpPr>
          <p:cNvPr id="51" name="テキスト ボックス 50"/>
          <p:cNvSpPr txBox="1"/>
          <p:nvPr/>
        </p:nvSpPr>
        <p:spPr>
          <a:xfrm>
            <a:off x="10044608" y="1526424"/>
            <a:ext cx="2610400" cy="954107"/>
          </a:xfrm>
          <a:prstGeom prst="rect">
            <a:avLst/>
          </a:prstGeom>
          <a:noFill/>
          <a:ln>
            <a:noFill/>
          </a:ln>
        </p:spPr>
        <p:txBody>
          <a:bodyPr wrap="square" rtlCol="0">
            <a:spAutoFit/>
          </a:bodyPr>
          <a:lstStyle/>
          <a:p>
            <a:r>
              <a:rPr kumimoji="1" lang="ja-JP" altLang="en-US" sz="1400" dirty="0" smtClean="0"/>
              <a:t>和泉寺跡より文化価値</a:t>
            </a:r>
            <a:r>
              <a:rPr lang="ja-JP" altLang="en-US" sz="1400" dirty="0" smtClean="0"/>
              <a:t>の高い文字瓦が出土し、文化財調査が長期化したが、当該箇所</a:t>
            </a:r>
            <a:r>
              <a:rPr lang="ja-JP" altLang="en-US" sz="1400" dirty="0"/>
              <a:t>は既に</a:t>
            </a:r>
            <a:r>
              <a:rPr lang="ja-JP" altLang="en-US" sz="1400" dirty="0" smtClean="0"/>
              <a:t>供用済</a:t>
            </a:r>
            <a:endParaRPr lang="en-US" altLang="ja-JP" sz="1400" dirty="0"/>
          </a:p>
        </p:txBody>
      </p:sp>
      <p:grpSp>
        <p:nvGrpSpPr>
          <p:cNvPr id="10" name="グループ化 9"/>
          <p:cNvGrpSpPr/>
          <p:nvPr/>
        </p:nvGrpSpPr>
        <p:grpSpPr>
          <a:xfrm>
            <a:off x="7596336" y="635261"/>
            <a:ext cx="1008112" cy="1581452"/>
            <a:chOff x="5331290" y="3178528"/>
            <a:chExt cx="1152128" cy="2198715"/>
          </a:xfrm>
        </p:grpSpPr>
        <p:sp>
          <p:nvSpPr>
            <p:cNvPr id="66" name="正方形/長方形 65"/>
            <p:cNvSpPr/>
            <p:nvPr/>
          </p:nvSpPr>
          <p:spPr>
            <a:xfrm>
              <a:off x="5331290" y="3178528"/>
              <a:ext cx="1152128" cy="219871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9" name="グループ化 8"/>
            <p:cNvGrpSpPr/>
            <p:nvPr/>
          </p:nvGrpSpPr>
          <p:grpSpPr>
            <a:xfrm>
              <a:off x="5518094" y="3268795"/>
              <a:ext cx="821308" cy="2038087"/>
              <a:chOff x="6771200" y="3337940"/>
              <a:chExt cx="821308" cy="2038087"/>
            </a:xfrm>
          </p:grpSpPr>
          <p:pic>
            <p:nvPicPr>
              <p:cNvPr id="64" name="図 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1200" y="3769061"/>
                <a:ext cx="821308" cy="1606966"/>
              </a:xfrm>
              <a:prstGeom prst="rect">
                <a:avLst/>
              </a:prstGeom>
              <a:noFill/>
              <a:extLst>
                <a:ext uri="{909E8E84-426E-40DD-AFC4-6F175D3DCCD1}">
                  <a14:hiddenFill xmlns:a14="http://schemas.microsoft.com/office/drawing/2010/main">
                    <a:solidFill>
                      <a:srgbClr val="FFFFFF"/>
                    </a:solidFill>
                  </a14:hiddenFill>
                </a:ext>
              </a:extLst>
            </p:spPr>
          </p:pic>
          <p:sp>
            <p:nvSpPr>
              <p:cNvPr id="65" name="テキスト ボックス 2"/>
              <p:cNvSpPr txBox="1"/>
              <p:nvPr/>
            </p:nvSpPr>
            <p:spPr>
              <a:xfrm>
                <a:off x="6875941" y="3337940"/>
                <a:ext cx="543739" cy="30777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400" dirty="0"/>
                  <a:t>凡例</a:t>
                </a:r>
              </a:p>
            </p:txBody>
          </p:sp>
        </p:grpSp>
      </p:grpSp>
      <p:cxnSp>
        <p:nvCxnSpPr>
          <p:cNvPr id="19" name="直線コネクタ 18"/>
          <p:cNvCxnSpPr/>
          <p:nvPr/>
        </p:nvCxnSpPr>
        <p:spPr>
          <a:xfrm>
            <a:off x="2968321" y="924717"/>
            <a:ext cx="0" cy="1555814"/>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4774072" y="938234"/>
            <a:ext cx="0" cy="1542297"/>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2968640" y="1025118"/>
            <a:ext cx="1805432" cy="0"/>
          </a:xfrm>
          <a:prstGeom prst="straightConnector1">
            <a:avLst/>
          </a:prstGeom>
          <a:ln w="190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3357873" y="620688"/>
            <a:ext cx="1005403" cy="338554"/>
          </a:xfrm>
          <a:prstGeom prst="rect">
            <a:avLst/>
          </a:prstGeom>
          <a:noFill/>
        </p:spPr>
        <p:txBody>
          <a:bodyPr wrap="none" rtlCol="0">
            <a:spAutoFit/>
          </a:bodyPr>
          <a:lstStyle/>
          <a:p>
            <a:r>
              <a:rPr kumimoji="1" lang="ja-JP" altLang="en-US" sz="1600" b="1" dirty="0" smtClean="0"/>
              <a:t>府中工区</a:t>
            </a:r>
            <a:endParaRPr kumimoji="1" lang="ja-JP" altLang="en-US" sz="1600" b="1" dirty="0"/>
          </a:p>
        </p:txBody>
      </p:sp>
      <p:sp>
        <p:nvSpPr>
          <p:cNvPr id="47" name="テキスト ボックス 46"/>
          <p:cNvSpPr txBox="1"/>
          <p:nvPr/>
        </p:nvSpPr>
        <p:spPr>
          <a:xfrm>
            <a:off x="9396536" y="1686258"/>
            <a:ext cx="415498" cy="369332"/>
          </a:xfrm>
          <a:prstGeom prst="rect">
            <a:avLst/>
          </a:prstGeom>
          <a:noFill/>
        </p:spPr>
        <p:txBody>
          <a:bodyPr wrap="none" rtlCol="0">
            <a:spAutoFit/>
          </a:bodyPr>
          <a:lstStyle/>
          <a:p>
            <a:r>
              <a:rPr kumimoji="1" lang="ja-JP" altLang="en-US" dirty="0" smtClean="0"/>
              <a:t>①</a:t>
            </a:r>
            <a:endParaRPr kumimoji="1" lang="ja-JP" altLang="en-US" dirty="0"/>
          </a:p>
        </p:txBody>
      </p:sp>
      <p:sp>
        <p:nvSpPr>
          <p:cNvPr id="49" name="テキスト ボックス 48"/>
          <p:cNvSpPr txBox="1"/>
          <p:nvPr/>
        </p:nvSpPr>
        <p:spPr>
          <a:xfrm>
            <a:off x="6650067" y="4798272"/>
            <a:ext cx="1954381" cy="369332"/>
          </a:xfrm>
          <a:prstGeom prst="rect">
            <a:avLst/>
          </a:prstGeom>
          <a:noFill/>
        </p:spPr>
        <p:txBody>
          <a:bodyPr wrap="none" rtlCol="0">
            <a:spAutoFit/>
          </a:bodyPr>
          <a:lstStyle/>
          <a:p>
            <a:r>
              <a:rPr lang="ja-JP" altLang="en-US" dirty="0" smtClean="0"/>
              <a:t>①　築造工事完了</a:t>
            </a:r>
            <a:endParaRPr kumimoji="1" lang="ja-JP" altLang="en-US" dirty="0"/>
          </a:p>
        </p:txBody>
      </p:sp>
      <p:sp>
        <p:nvSpPr>
          <p:cNvPr id="23" name="テキスト ボックス 22"/>
          <p:cNvSpPr txBox="1"/>
          <p:nvPr/>
        </p:nvSpPr>
        <p:spPr>
          <a:xfrm>
            <a:off x="8766744" y="44624"/>
            <a:ext cx="341760" cy="369332"/>
          </a:xfrm>
          <a:prstGeom prst="rect">
            <a:avLst/>
          </a:prstGeom>
          <a:noFill/>
        </p:spPr>
        <p:txBody>
          <a:bodyPr wrap="none" rtlCol="0">
            <a:spAutoFit/>
          </a:bodyPr>
          <a:lstStyle/>
          <a:p>
            <a:r>
              <a:rPr kumimoji="1" lang="ja-JP" altLang="en-US" dirty="0" smtClean="0"/>
              <a:t>６</a:t>
            </a:r>
            <a:endParaRPr kumimoji="1" lang="ja-JP" altLang="en-US" dirty="0"/>
          </a:p>
        </p:txBody>
      </p:sp>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2242" y="3062927"/>
            <a:ext cx="2880360" cy="1619112"/>
          </a:xfrm>
          <a:prstGeom prst="rect">
            <a:avLst/>
          </a:prstGeom>
          <a:ln>
            <a:solidFill>
              <a:schemeClr val="tx1"/>
            </a:solidFill>
          </a:ln>
        </p:spPr>
      </p:pic>
      <p:sp>
        <p:nvSpPr>
          <p:cNvPr id="26" name="テキスト ボックス 25"/>
          <p:cNvSpPr txBox="1"/>
          <p:nvPr/>
        </p:nvSpPr>
        <p:spPr>
          <a:xfrm>
            <a:off x="3393442" y="4947320"/>
            <a:ext cx="415498" cy="369332"/>
          </a:xfrm>
          <a:prstGeom prst="rect">
            <a:avLst/>
          </a:prstGeom>
          <a:noFill/>
        </p:spPr>
        <p:txBody>
          <a:bodyPr wrap="none" rtlCol="0">
            <a:spAutoFit/>
          </a:bodyPr>
          <a:lstStyle/>
          <a:p>
            <a:r>
              <a:rPr lang="ja-JP" altLang="en-US" dirty="0"/>
              <a:t>①</a:t>
            </a:r>
            <a:endParaRPr kumimoji="1" lang="ja-JP" altLang="en-US" dirty="0"/>
          </a:p>
        </p:txBody>
      </p:sp>
      <p:cxnSp>
        <p:nvCxnSpPr>
          <p:cNvPr id="7" name="直線コネクタ 6"/>
          <p:cNvCxnSpPr/>
          <p:nvPr/>
        </p:nvCxnSpPr>
        <p:spPr>
          <a:xfrm>
            <a:off x="2910827" y="4667088"/>
            <a:ext cx="0" cy="3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3381656" y="4681602"/>
            <a:ext cx="0" cy="3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3823454" y="4717072"/>
            <a:ext cx="0" cy="3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4831566" y="4754172"/>
            <a:ext cx="0" cy="25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2910826" y="4865096"/>
            <a:ext cx="468000" cy="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a:off x="3376892" y="4868823"/>
            <a:ext cx="432000" cy="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a:off x="3823004" y="4860461"/>
            <a:ext cx="1026000" cy="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4156502" y="4951165"/>
            <a:ext cx="415498" cy="369332"/>
          </a:xfrm>
          <a:prstGeom prst="rect">
            <a:avLst/>
          </a:prstGeom>
          <a:noFill/>
        </p:spPr>
        <p:txBody>
          <a:bodyPr wrap="none" rtlCol="0">
            <a:spAutoFit/>
          </a:bodyPr>
          <a:lstStyle/>
          <a:p>
            <a:r>
              <a:rPr lang="ja-JP" altLang="en-US" dirty="0"/>
              <a:t>②</a:t>
            </a:r>
            <a:endParaRPr kumimoji="1" lang="ja-JP" altLang="en-US" dirty="0"/>
          </a:p>
        </p:txBody>
      </p:sp>
      <p:sp>
        <p:nvSpPr>
          <p:cNvPr id="41" name="テキスト ボックス 40"/>
          <p:cNvSpPr txBox="1"/>
          <p:nvPr/>
        </p:nvSpPr>
        <p:spPr>
          <a:xfrm>
            <a:off x="2283972" y="4984041"/>
            <a:ext cx="1107996" cy="369332"/>
          </a:xfrm>
          <a:prstGeom prst="rect">
            <a:avLst/>
          </a:prstGeom>
          <a:noFill/>
        </p:spPr>
        <p:txBody>
          <a:bodyPr wrap="none" rtlCol="0">
            <a:spAutoFit/>
          </a:bodyPr>
          <a:lstStyle/>
          <a:p>
            <a:r>
              <a:rPr lang="ja-JP" altLang="en-US" dirty="0"/>
              <a:t>部分供用</a:t>
            </a:r>
            <a:endParaRPr kumimoji="1" lang="ja-JP" altLang="en-US" dirty="0"/>
          </a:p>
        </p:txBody>
      </p:sp>
    </p:spTree>
    <p:extLst>
      <p:ext uri="{BB962C8B-B14F-4D97-AF65-F5344CB8AC3E}">
        <p14:creationId xmlns:p14="http://schemas.microsoft.com/office/powerpoint/2010/main" val="26220148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389" y="517106"/>
            <a:ext cx="8237537" cy="601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4"/>
          <p:cNvSpPr txBox="1">
            <a:spLocks noChangeArrowheads="1"/>
          </p:cNvSpPr>
          <p:nvPr/>
        </p:nvSpPr>
        <p:spPr bwMode="auto">
          <a:xfrm>
            <a:off x="251520" y="44624"/>
            <a:ext cx="5184775" cy="461963"/>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Ⅳ-</a:t>
            </a:r>
            <a:r>
              <a:rPr lang="ja-JP" altLang="en-US" sz="2400" dirty="0" smtClean="0">
                <a:solidFill>
                  <a:schemeClr val="bg1"/>
                </a:solidFill>
                <a:latin typeface="HG丸ｺﾞｼｯｸM-PRO" pitchFamily="50" charset="-128"/>
                <a:ea typeface="HG丸ｺﾞｼｯｸM-PRO" pitchFamily="50" charset="-128"/>
              </a:rPr>
              <a:t>②　事業</a:t>
            </a:r>
            <a:r>
              <a:rPr lang="ja-JP" altLang="en-US" sz="2400" dirty="0">
                <a:solidFill>
                  <a:schemeClr val="bg1"/>
                </a:solidFill>
                <a:latin typeface="HG丸ｺﾞｼｯｸM-PRO" pitchFamily="50" charset="-128"/>
                <a:ea typeface="HG丸ｺﾞｼｯｸM-PRO" pitchFamily="50" charset="-128"/>
              </a:rPr>
              <a:t>を巡る社会経済情勢</a:t>
            </a:r>
          </a:p>
        </p:txBody>
      </p:sp>
      <p:sp>
        <p:nvSpPr>
          <p:cNvPr id="37" name="テキスト ボックス 36"/>
          <p:cNvSpPr txBox="1"/>
          <p:nvPr/>
        </p:nvSpPr>
        <p:spPr>
          <a:xfrm>
            <a:off x="8766744" y="44624"/>
            <a:ext cx="341760" cy="369332"/>
          </a:xfrm>
          <a:prstGeom prst="rect">
            <a:avLst/>
          </a:prstGeom>
          <a:noFill/>
        </p:spPr>
        <p:txBody>
          <a:bodyPr wrap="none" rtlCol="0">
            <a:spAutoFit/>
          </a:bodyPr>
          <a:lstStyle/>
          <a:p>
            <a:r>
              <a:rPr kumimoji="1" lang="ja-JP" altLang="en-US" dirty="0" smtClean="0"/>
              <a:t>７</a:t>
            </a:r>
            <a:endParaRPr kumimoji="1" lang="ja-JP" altLang="en-US" dirty="0"/>
          </a:p>
        </p:txBody>
      </p:sp>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343" r="13982"/>
          <a:stretch/>
        </p:blipFill>
        <p:spPr bwMode="auto">
          <a:xfrm>
            <a:off x="6750485" y="1683636"/>
            <a:ext cx="2378493" cy="172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1" name="テキスト ボックス 2050"/>
          <p:cNvSpPr txBox="1"/>
          <p:nvPr/>
        </p:nvSpPr>
        <p:spPr>
          <a:xfrm>
            <a:off x="6779513" y="1283274"/>
            <a:ext cx="2345218" cy="369332"/>
          </a:xfrm>
          <a:prstGeom prst="rect">
            <a:avLst/>
          </a:prstGeom>
          <a:solidFill>
            <a:schemeClr val="bg1"/>
          </a:solidFill>
          <a:ln>
            <a:solidFill>
              <a:srgbClr val="000000"/>
            </a:solidFill>
          </a:ln>
        </p:spPr>
        <p:txBody>
          <a:bodyPr wrap="square" lIns="90000" tIns="0" bIns="0" rtlCol="0">
            <a:spAutoFit/>
          </a:bodyPr>
          <a:lstStyle/>
          <a:p>
            <a:r>
              <a:rPr lang="ja-JP" altLang="en-US" sz="1200" dirty="0"/>
              <a:t>④</a:t>
            </a:r>
            <a:r>
              <a:rPr kumimoji="1" lang="ja-JP" altLang="en-US" sz="1200" dirty="0" smtClean="0"/>
              <a:t>大阪岸和田南海線（上町工区）</a:t>
            </a:r>
            <a:endParaRPr kumimoji="1" lang="en-US" altLang="ja-JP" sz="1200" dirty="0" smtClean="0"/>
          </a:p>
          <a:p>
            <a:r>
              <a:rPr kumimoji="1" lang="ja-JP" altLang="en-US" sz="1200" dirty="0" smtClean="0"/>
              <a:t>　 </a:t>
            </a:r>
            <a:r>
              <a:rPr kumimoji="1" lang="en-US" altLang="ja-JP" sz="1200" dirty="0" smtClean="0"/>
              <a:t>H30.3.14</a:t>
            </a:r>
            <a:r>
              <a:rPr kumimoji="1" lang="ja-JP" altLang="en-US" sz="1200" dirty="0" smtClean="0"/>
              <a:t>　事業認可取得</a:t>
            </a:r>
            <a:endParaRPr kumimoji="1" lang="ja-JP" altLang="en-US" sz="1200" dirty="0"/>
          </a:p>
        </p:txBody>
      </p:sp>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146"/>
          <a:stretch/>
        </p:blipFill>
        <p:spPr bwMode="auto">
          <a:xfrm>
            <a:off x="28761" y="5108479"/>
            <a:ext cx="2371622" cy="1720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テキスト ボックス 53"/>
          <p:cNvSpPr txBox="1"/>
          <p:nvPr/>
        </p:nvSpPr>
        <p:spPr>
          <a:xfrm>
            <a:off x="2425333" y="6444044"/>
            <a:ext cx="2362691" cy="369332"/>
          </a:xfrm>
          <a:prstGeom prst="rect">
            <a:avLst/>
          </a:prstGeom>
          <a:solidFill>
            <a:schemeClr val="bg1"/>
          </a:solidFill>
          <a:ln>
            <a:solidFill>
              <a:srgbClr val="000000"/>
            </a:solidFill>
          </a:ln>
        </p:spPr>
        <p:txBody>
          <a:bodyPr wrap="square" tIns="0" bIns="0" rtlCol="0">
            <a:spAutoFit/>
          </a:bodyPr>
          <a:lstStyle/>
          <a:p>
            <a:r>
              <a:rPr lang="ja-JP" altLang="en-US" sz="1200" dirty="0"/>
              <a:t>②</a:t>
            </a:r>
            <a:r>
              <a:rPr lang="ja-JP" altLang="en-US" sz="1200" dirty="0" smtClean="0"/>
              <a:t>大阪岸和田南海</a:t>
            </a:r>
            <a:r>
              <a:rPr kumimoji="1" lang="ja-JP" altLang="en-US" sz="1200" dirty="0" smtClean="0"/>
              <a:t>線（府中工区） </a:t>
            </a:r>
            <a:endParaRPr kumimoji="1" lang="en-US" altLang="ja-JP" sz="1200" dirty="0" smtClean="0"/>
          </a:p>
          <a:p>
            <a:r>
              <a:rPr kumimoji="1" lang="ja-JP" altLang="en-US" sz="1200" dirty="0" smtClean="0"/>
              <a:t>　 </a:t>
            </a:r>
            <a:r>
              <a:rPr kumimoji="1" lang="en-US" altLang="ja-JP" sz="1200" dirty="0" smtClean="0"/>
              <a:t>H24.3 </a:t>
            </a:r>
            <a:r>
              <a:rPr kumimoji="1" lang="ja-JP" altLang="en-US" sz="1200" dirty="0" smtClean="0"/>
              <a:t>部分供用</a:t>
            </a:r>
            <a:endParaRPr kumimoji="1" lang="ja-JP" altLang="en-US" sz="1200" dirty="0"/>
          </a:p>
        </p:txBody>
      </p:sp>
      <p:sp>
        <p:nvSpPr>
          <p:cNvPr id="41" name="テキスト ボックス 40"/>
          <p:cNvSpPr txBox="1"/>
          <p:nvPr/>
        </p:nvSpPr>
        <p:spPr>
          <a:xfrm>
            <a:off x="6712261" y="3435638"/>
            <a:ext cx="1151277" cy="369332"/>
          </a:xfrm>
          <a:prstGeom prst="rect">
            <a:avLst/>
          </a:prstGeom>
          <a:solidFill>
            <a:schemeClr val="bg1"/>
          </a:solidFill>
          <a:ln>
            <a:solidFill>
              <a:srgbClr val="000000"/>
            </a:solidFill>
          </a:ln>
        </p:spPr>
        <p:txBody>
          <a:bodyPr wrap="none" tIns="0" bIns="0" rtlCol="0">
            <a:spAutoFit/>
          </a:bodyPr>
          <a:lstStyle/>
          <a:p>
            <a:r>
              <a:rPr lang="ja-JP" altLang="en-US" sz="1200" dirty="0"/>
              <a:t>③</a:t>
            </a:r>
            <a:r>
              <a:rPr lang="ja-JP" altLang="en-US" sz="1200" dirty="0" smtClean="0"/>
              <a:t>池上下宮線</a:t>
            </a:r>
            <a:r>
              <a:rPr kumimoji="1" lang="ja-JP" altLang="en-US" sz="1200" dirty="0" smtClean="0"/>
              <a:t> </a:t>
            </a:r>
            <a:endParaRPr kumimoji="1" lang="en-US" altLang="ja-JP" sz="1200" dirty="0" smtClean="0"/>
          </a:p>
          <a:p>
            <a:r>
              <a:rPr kumimoji="1" lang="ja-JP" altLang="en-US" sz="1200" dirty="0" smtClean="0"/>
              <a:t>　 </a:t>
            </a:r>
            <a:r>
              <a:rPr kumimoji="1" lang="en-US" altLang="ja-JP" sz="1200" dirty="0" smtClean="0"/>
              <a:t>H30.5 </a:t>
            </a:r>
            <a:r>
              <a:rPr kumimoji="1" lang="ja-JP" altLang="en-US" sz="1200" dirty="0" smtClean="0"/>
              <a:t>供用</a:t>
            </a:r>
            <a:endParaRPr kumimoji="1" lang="ja-JP" altLang="en-US" sz="1200" dirty="0"/>
          </a:p>
        </p:txBody>
      </p:sp>
      <p:pic>
        <p:nvPicPr>
          <p:cNvPr id="10" name="図 9"/>
          <p:cNvPicPr>
            <a:picLocks noChangeAspect="1"/>
          </p:cNvPicPr>
          <p:nvPr/>
        </p:nvPicPr>
        <p:blipFill rotWithShape="1">
          <a:blip r:embed="rId6" cstate="print">
            <a:extLst>
              <a:ext uri="{28A0092B-C50C-407E-A947-70E740481C1C}">
                <a14:useLocalDpi xmlns:a14="http://schemas.microsoft.com/office/drawing/2010/main" val="0"/>
              </a:ext>
            </a:extLst>
          </a:blip>
          <a:srcRect l="21296" t="823" r="5910"/>
          <a:stretch/>
        </p:blipFill>
        <p:spPr>
          <a:xfrm>
            <a:off x="6732240" y="3832581"/>
            <a:ext cx="2393539" cy="1836431"/>
          </a:xfrm>
          <a:prstGeom prst="rect">
            <a:avLst/>
          </a:prstGeom>
        </p:spPr>
      </p:pic>
      <p:sp>
        <p:nvSpPr>
          <p:cNvPr id="19" name="右矢印 18"/>
          <p:cNvSpPr/>
          <p:nvPr/>
        </p:nvSpPr>
        <p:spPr>
          <a:xfrm rot="13476192">
            <a:off x="3081820" y="5199526"/>
            <a:ext cx="394056" cy="40787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右矢印 45"/>
          <p:cNvSpPr/>
          <p:nvPr/>
        </p:nvSpPr>
        <p:spPr>
          <a:xfrm rot="6947943">
            <a:off x="3924282" y="5367015"/>
            <a:ext cx="394056" cy="40787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3130285" y="5290034"/>
            <a:ext cx="432048" cy="276999"/>
          </a:xfrm>
          <a:prstGeom prst="rect">
            <a:avLst/>
          </a:prstGeom>
          <a:noFill/>
        </p:spPr>
        <p:txBody>
          <a:bodyPr wrap="square" rtlCol="0">
            <a:spAutoFit/>
          </a:bodyPr>
          <a:lstStyle/>
          <a:p>
            <a:r>
              <a:rPr kumimoji="1" lang="ja-JP" altLang="en-US" sz="1200" dirty="0" smtClean="0"/>
              <a:t>①</a:t>
            </a:r>
            <a:endParaRPr kumimoji="1" lang="ja-JP" altLang="en-US" sz="1200" dirty="0"/>
          </a:p>
        </p:txBody>
      </p:sp>
      <p:sp>
        <p:nvSpPr>
          <p:cNvPr id="48" name="右矢印 47"/>
          <p:cNvSpPr/>
          <p:nvPr/>
        </p:nvSpPr>
        <p:spPr>
          <a:xfrm rot="18051984">
            <a:off x="5731228" y="2123436"/>
            <a:ext cx="394056" cy="40787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a:off x="5743316" y="2261443"/>
            <a:ext cx="432048" cy="276999"/>
          </a:xfrm>
          <a:prstGeom prst="rect">
            <a:avLst/>
          </a:prstGeom>
          <a:noFill/>
        </p:spPr>
        <p:txBody>
          <a:bodyPr wrap="square" rtlCol="0">
            <a:spAutoFit/>
          </a:bodyPr>
          <a:lstStyle/>
          <a:p>
            <a:r>
              <a:rPr lang="ja-JP" altLang="en-US" sz="1200" dirty="0"/>
              <a:t>④</a:t>
            </a:r>
            <a:endParaRPr kumimoji="1" lang="ja-JP" altLang="en-US" sz="1200" dirty="0"/>
          </a:p>
        </p:txBody>
      </p:sp>
      <p:sp>
        <p:nvSpPr>
          <p:cNvPr id="51" name="テキスト ボックス 50"/>
          <p:cNvSpPr txBox="1"/>
          <p:nvPr/>
        </p:nvSpPr>
        <p:spPr>
          <a:xfrm>
            <a:off x="3963342" y="5461480"/>
            <a:ext cx="432048" cy="276999"/>
          </a:xfrm>
          <a:prstGeom prst="rect">
            <a:avLst/>
          </a:prstGeom>
          <a:noFill/>
        </p:spPr>
        <p:txBody>
          <a:bodyPr wrap="square" rtlCol="0">
            <a:spAutoFit/>
          </a:bodyPr>
          <a:lstStyle/>
          <a:p>
            <a:r>
              <a:rPr kumimoji="1" lang="ja-JP" altLang="en-US" sz="1200" dirty="0" smtClean="0"/>
              <a:t>②</a:t>
            </a:r>
            <a:endParaRPr kumimoji="1" lang="ja-JP" altLang="en-US" sz="1200" dirty="0"/>
          </a:p>
        </p:txBody>
      </p:sp>
      <p:sp>
        <p:nvSpPr>
          <p:cNvPr id="55" name="右矢印 54"/>
          <p:cNvSpPr/>
          <p:nvPr/>
        </p:nvSpPr>
        <p:spPr>
          <a:xfrm rot="12869374">
            <a:off x="5920881" y="3807053"/>
            <a:ext cx="394056" cy="40787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5952444" y="3887004"/>
            <a:ext cx="432048" cy="276999"/>
          </a:xfrm>
          <a:prstGeom prst="rect">
            <a:avLst/>
          </a:prstGeom>
          <a:noFill/>
        </p:spPr>
        <p:txBody>
          <a:bodyPr wrap="square" rtlCol="0">
            <a:spAutoFit/>
          </a:bodyPr>
          <a:lstStyle/>
          <a:p>
            <a:r>
              <a:rPr lang="ja-JP" altLang="en-US" sz="1200" dirty="0"/>
              <a:t>③</a:t>
            </a:r>
            <a:endParaRPr kumimoji="1" lang="ja-JP" altLang="en-US" sz="1200" dirty="0"/>
          </a:p>
        </p:txBody>
      </p:sp>
      <p:pic>
        <p:nvPicPr>
          <p:cNvPr id="57" name="Picture 3" descr="Y:\府街路\18　現場写真\6鳳\和泉中央線\230606\アンダー府中側.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764" y="1052174"/>
            <a:ext cx="2427732" cy="1817994"/>
          </a:xfrm>
          <a:prstGeom prst="rect">
            <a:avLst/>
          </a:prstGeom>
          <a:noFill/>
          <a:extLst>
            <a:ext uri="{909E8E84-426E-40DD-AFC4-6F175D3DCCD1}">
              <a14:hiddenFill xmlns:a14="http://schemas.microsoft.com/office/drawing/2010/main">
                <a:solidFill>
                  <a:srgbClr val="FFFFFF"/>
                </a:solidFill>
              </a14:hiddenFill>
            </a:ext>
          </a:extLst>
        </p:spPr>
      </p:pic>
      <p:sp>
        <p:nvSpPr>
          <p:cNvPr id="58" name="テキスト ボックス 57"/>
          <p:cNvSpPr txBox="1"/>
          <p:nvPr/>
        </p:nvSpPr>
        <p:spPr>
          <a:xfrm>
            <a:off x="46445" y="636480"/>
            <a:ext cx="2286203" cy="369332"/>
          </a:xfrm>
          <a:prstGeom prst="rect">
            <a:avLst/>
          </a:prstGeom>
          <a:solidFill>
            <a:schemeClr val="bg1"/>
          </a:solidFill>
          <a:ln>
            <a:solidFill>
              <a:srgbClr val="000000"/>
            </a:solidFill>
          </a:ln>
        </p:spPr>
        <p:txBody>
          <a:bodyPr wrap="none" tIns="0" bIns="0" rtlCol="0">
            <a:spAutoFit/>
          </a:bodyPr>
          <a:lstStyle/>
          <a:p>
            <a:r>
              <a:rPr kumimoji="1" lang="ja-JP" altLang="en-US" sz="1200" dirty="0" smtClean="0"/>
              <a:t>①和泉中央線 </a:t>
            </a:r>
            <a:endParaRPr kumimoji="1" lang="en-US" altLang="ja-JP" sz="1200" dirty="0" smtClean="0"/>
          </a:p>
          <a:p>
            <a:r>
              <a:rPr kumimoji="1" lang="ja-JP" altLang="en-US" sz="1200" dirty="0" smtClean="0"/>
              <a:t>　 </a:t>
            </a:r>
            <a:r>
              <a:rPr kumimoji="1" lang="en-US" altLang="ja-JP" sz="1200" dirty="0" smtClean="0"/>
              <a:t>H23.3 JR</a:t>
            </a:r>
            <a:r>
              <a:rPr kumimoji="1" lang="ja-JP" altLang="en-US" sz="1200" dirty="0" smtClean="0"/>
              <a:t>アンダーパス部供用</a:t>
            </a:r>
            <a:endParaRPr kumimoji="1" lang="ja-JP" altLang="en-US" sz="1200" dirty="0"/>
          </a:p>
        </p:txBody>
      </p:sp>
      <p:pic>
        <p:nvPicPr>
          <p:cNvPr id="2" name="図 1"/>
          <p:cNvPicPr>
            <a:picLocks noChangeAspect="1"/>
          </p:cNvPicPr>
          <p:nvPr/>
        </p:nvPicPr>
        <p:blipFill rotWithShape="1">
          <a:blip r:embed="rId8" cstate="print">
            <a:extLst>
              <a:ext uri="{28A0092B-C50C-407E-A947-70E740481C1C}">
                <a14:useLocalDpi xmlns:a14="http://schemas.microsoft.com/office/drawing/2010/main" val="0"/>
              </a:ext>
            </a:extLst>
          </a:blip>
          <a:srcRect r="17108"/>
          <a:stretch/>
        </p:blipFill>
        <p:spPr>
          <a:xfrm>
            <a:off x="10332640" y="1602227"/>
            <a:ext cx="3802460" cy="2580323"/>
          </a:xfrm>
          <a:prstGeom prst="rect">
            <a:avLst/>
          </a:prstGeom>
        </p:spPr>
      </p:pic>
      <p:sp>
        <p:nvSpPr>
          <p:cNvPr id="3" name="テキスト ボックス 2"/>
          <p:cNvSpPr txBox="1"/>
          <p:nvPr/>
        </p:nvSpPr>
        <p:spPr>
          <a:xfrm>
            <a:off x="6712262" y="5690838"/>
            <a:ext cx="2383442" cy="1144347"/>
          </a:xfrm>
          <a:prstGeom prst="rect">
            <a:avLst/>
          </a:prstGeom>
          <a:solidFill>
            <a:schemeClr val="bg1"/>
          </a:solidFill>
          <a:ln>
            <a:solidFill>
              <a:srgbClr val="000000"/>
            </a:solidFill>
          </a:ln>
        </p:spPr>
        <p:txBody>
          <a:bodyPr wrap="square" tIns="36000" bIns="0" rtlCol="0">
            <a:spAutoFit/>
          </a:bodyPr>
          <a:lstStyle/>
          <a:p>
            <a:r>
              <a:rPr kumimoji="1" lang="en-US" altLang="ja-JP" sz="1200" dirty="0" smtClean="0"/>
              <a:t>【</a:t>
            </a:r>
            <a:r>
              <a:rPr kumimoji="1" lang="ja-JP" altLang="en-US" sz="1200" dirty="0" smtClean="0"/>
              <a:t>凡例</a:t>
            </a:r>
            <a:r>
              <a:rPr kumimoji="1" lang="en-US" altLang="ja-JP" sz="1200" dirty="0" smtClean="0"/>
              <a:t>】</a:t>
            </a:r>
          </a:p>
          <a:p>
            <a:r>
              <a:rPr lang="ja-JP" altLang="en-US" sz="1200" dirty="0"/>
              <a:t>　</a:t>
            </a:r>
            <a:r>
              <a:rPr lang="ja-JP" altLang="en-US" sz="1200" dirty="0" smtClean="0"/>
              <a:t>　　　　　　　府中工区</a:t>
            </a:r>
            <a:endParaRPr lang="en-US" altLang="ja-JP" sz="1200" dirty="0" smtClean="0"/>
          </a:p>
          <a:p>
            <a:r>
              <a:rPr lang="ja-JP" altLang="en-US" sz="1200" dirty="0"/>
              <a:t>　</a:t>
            </a:r>
            <a:r>
              <a:rPr lang="ja-JP" altLang="en-US" sz="1200" dirty="0" smtClean="0"/>
              <a:t>　　　　　　　供用済み</a:t>
            </a:r>
            <a:endParaRPr lang="en-US" altLang="ja-JP" sz="1200" dirty="0" smtClean="0"/>
          </a:p>
          <a:p>
            <a:r>
              <a:rPr kumimoji="1" lang="ja-JP" altLang="en-US" sz="1200" dirty="0"/>
              <a:t>　</a:t>
            </a:r>
            <a:r>
              <a:rPr kumimoji="1" lang="ja-JP" altLang="en-US" sz="1200" dirty="0" smtClean="0"/>
              <a:t>　　　　　　　事業認可取得路線</a:t>
            </a:r>
            <a:endParaRPr kumimoji="1" lang="en-US" altLang="ja-JP" sz="1200" dirty="0" smtClean="0"/>
          </a:p>
          <a:p>
            <a:r>
              <a:rPr lang="ja-JP" altLang="en-US" sz="1200" dirty="0"/>
              <a:t>　</a:t>
            </a:r>
            <a:r>
              <a:rPr lang="ja-JP" altLang="en-US" sz="1200" dirty="0" smtClean="0"/>
              <a:t>　　　　　　　</a:t>
            </a:r>
            <a:r>
              <a:rPr lang="ja-JP" altLang="en-US" sz="1200" dirty="0"/>
              <a:t>計画路線</a:t>
            </a:r>
            <a:endParaRPr kumimoji="1" lang="en-US" altLang="ja-JP" sz="1200" dirty="0" smtClean="0"/>
          </a:p>
          <a:p>
            <a:r>
              <a:rPr lang="ja-JP" altLang="en-US" sz="1200" dirty="0"/>
              <a:t>　</a:t>
            </a:r>
            <a:r>
              <a:rPr lang="ja-JP" altLang="en-US" sz="1200" dirty="0" smtClean="0"/>
              <a:t>　　　　　　　既存路線</a:t>
            </a:r>
            <a:endParaRPr kumimoji="1" lang="ja-JP" altLang="en-US" sz="1200" dirty="0"/>
          </a:p>
        </p:txBody>
      </p:sp>
      <p:cxnSp>
        <p:nvCxnSpPr>
          <p:cNvPr id="6" name="直線コネクタ 5"/>
          <p:cNvCxnSpPr/>
          <p:nvPr/>
        </p:nvCxnSpPr>
        <p:spPr>
          <a:xfrm>
            <a:off x="6890770" y="5992005"/>
            <a:ext cx="41164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6890770" y="6187947"/>
            <a:ext cx="411643"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6890770" y="6369375"/>
            <a:ext cx="411643"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6890770" y="6740551"/>
            <a:ext cx="4116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6905284" y="6539041"/>
            <a:ext cx="411643" cy="0"/>
          </a:xfrm>
          <a:prstGeom prst="line">
            <a:avLst/>
          </a:prstGeom>
          <a:ln w="25400">
            <a:solidFill>
              <a:srgbClr val="0000FF"/>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96907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892175"/>
            <a:ext cx="9144000" cy="2395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2400" dirty="0">
                <a:solidFill>
                  <a:schemeClr val="tx1"/>
                </a:solidFill>
              </a:rPr>
              <a:t>　</a:t>
            </a:r>
            <a:r>
              <a:rPr lang="ja-JP" altLang="en-US" b="1" dirty="0">
                <a:solidFill>
                  <a:schemeClr val="tx1"/>
                </a:solidFill>
              </a:rPr>
              <a:t> </a:t>
            </a:r>
            <a:r>
              <a:rPr lang="ja-JP" altLang="en-US" b="1" u="sng" dirty="0">
                <a:solidFill>
                  <a:schemeClr val="tx1"/>
                </a:solidFill>
              </a:rPr>
              <a:t>◆費用便益比とは</a:t>
            </a:r>
            <a:endParaRPr lang="en-US" altLang="ja-JP" b="1" u="sng" dirty="0">
              <a:solidFill>
                <a:schemeClr val="tx1"/>
              </a:solidFill>
            </a:endParaRPr>
          </a:p>
          <a:p>
            <a:pPr>
              <a:defRPr/>
            </a:pPr>
            <a:r>
              <a:rPr lang="ja-JP" altLang="en-US" dirty="0">
                <a:solidFill>
                  <a:schemeClr val="tx1"/>
                </a:solidFill>
              </a:rPr>
              <a:t>　　　　 ＜便益＞を＜費用＞ で割ったものであり、値が大きいほど投資効果が大きい。</a:t>
            </a:r>
          </a:p>
          <a:p>
            <a:pPr>
              <a:defRPr/>
            </a:pPr>
            <a:r>
              <a:rPr lang="ja-JP" altLang="en-US" sz="2400" b="1" dirty="0">
                <a:solidFill>
                  <a:schemeClr val="tx1"/>
                </a:solidFill>
              </a:rPr>
              <a:t>　 </a:t>
            </a:r>
            <a:r>
              <a:rPr lang="ja-JP" altLang="en-US" b="1" u="sng" dirty="0">
                <a:solidFill>
                  <a:schemeClr val="tx1"/>
                </a:solidFill>
              </a:rPr>
              <a:t>◆道路事業の費用便益比</a:t>
            </a:r>
            <a:r>
              <a:rPr lang="ja-JP" altLang="en-US" b="1" u="sng" dirty="0">
                <a:solidFill>
                  <a:schemeClr val="tx1"/>
                </a:solidFill>
                <a:latin typeface="ＭＳ Ｐゴシック" pitchFamily="50" charset="-128"/>
              </a:rPr>
              <a:t>（</a:t>
            </a:r>
            <a:r>
              <a:rPr lang="en-US" altLang="ja-JP" b="1" u="sng" dirty="0">
                <a:solidFill>
                  <a:schemeClr val="tx1"/>
                </a:solidFill>
                <a:latin typeface="ＭＳ Ｐゴシック" pitchFamily="50" charset="-128"/>
              </a:rPr>
              <a:t>B</a:t>
            </a:r>
            <a:r>
              <a:rPr lang="ja-JP" altLang="en-US" b="1" u="sng" dirty="0">
                <a:solidFill>
                  <a:schemeClr val="tx1"/>
                </a:solidFill>
                <a:latin typeface="ＭＳ Ｐゴシック" pitchFamily="50" charset="-128"/>
              </a:rPr>
              <a:t>／</a:t>
            </a:r>
            <a:r>
              <a:rPr lang="en-US" altLang="ja-JP" b="1" u="sng" dirty="0">
                <a:solidFill>
                  <a:schemeClr val="tx1"/>
                </a:solidFill>
                <a:latin typeface="ＭＳ Ｐゴシック" pitchFamily="50" charset="-128"/>
              </a:rPr>
              <a:t>C</a:t>
            </a:r>
            <a:r>
              <a:rPr lang="ja-JP" altLang="en-US" b="1" u="sng" dirty="0">
                <a:solidFill>
                  <a:schemeClr val="tx1"/>
                </a:solidFill>
                <a:latin typeface="ＭＳ Ｐゴシック" pitchFamily="50" charset="-128"/>
              </a:rPr>
              <a:t>）</a:t>
            </a:r>
            <a:endParaRPr lang="en-US" altLang="ja-JP" b="1" u="sng" dirty="0">
              <a:solidFill>
                <a:schemeClr val="tx1"/>
              </a:solidFill>
            </a:endParaRPr>
          </a:p>
          <a:p>
            <a:pPr>
              <a:defRPr/>
            </a:pPr>
            <a:r>
              <a:rPr lang="ja-JP" altLang="en-US" dirty="0">
                <a:solidFill>
                  <a:schemeClr val="tx1"/>
                </a:solidFill>
              </a:rPr>
              <a:t>　　　　　費用：道路整備に要する事業費＋維持管理に要する費用（</a:t>
            </a:r>
            <a:r>
              <a:rPr lang="en-US" altLang="ja-JP" dirty="0">
                <a:solidFill>
                  <a:schemeClr val="tx1"/>
                </a:solidFill>
              </a:rPr>
              <a:t>C</a:t>
            </a:r>
            <a:r>
              <a:rPr lang="ja-JP" altLang="en-US" dirty="0">
                <a:solidFill>
                  <a:schemeClr val="tx1"/>
                </a:solidFill>
              </a:rPr>
              <a:t>：コスト）</a:t>
            </a:r>
          </a:p>
          <a:p>
            <a:pPr>
              <a:defRPr/>
            </a:pPr>
            <a:r>
              <a:rPr lang="ja-JP" altLang="en-US" dirty="0">
                <a:solidFill>
                  <a:schemeClr val="tx1"/>
                </a:solidFill>
              </a:rPr>
              <a:t>　　　　　便益：整備効果を貨幣価値に換算したもの（</a:t>
            </a:r>
            <a:r>
              <a:rPr lang="en-US" altLang="ja-JP" dirty="0">
                <a:solidFill>
                  <a:schemeClr val="tx1"/>
                </a:solidFill>
              </a:rPr>
              <a:t>B</a:t>
            </a:r>
            <a:r>
              <a:rPr lang="ja-JP" altLang="en-US" dirty="0">
                <a:solidFill>
                  <a:schemeClr val="tx1"/>
                </a:solidFill>
              </a:rPr>
              <a:t>：ベネフィット）</a:t>
            </a:r>
            <a:endParaRPr lang="en-US" altLang="ja-JP" dirty="0">
              <a:solidFill>
                <a:schemeClr val="tx1"/>
              </a:solidFill>
            </a:endParaRPr>
          </a:p>
          <a:p>
            <a:pPr>
              <a:defRPr/>
            </a:pPr>
            <a:r>
              <a:rPr lang="ja-JP" altLang="en-US" sz="2000" dirty="0">
                <a:solidFill>
                  <a:schemeClr val="tx1"/>
                </a:solidFill>
              </a:rPr>
              <a:t>　　　　　　　</a:t>
            </a:r>
            <a:r>
              <a:rPr lang="ja-JP" altLang="en-US" dirty="0">
                <a:solidFill>
                  <a:schemeClr val="tx1"/>
                </a:solidFill>
              </a:rPr>
              <a:t>　</a:t>
            </a:r>
            <a:r>
              <a:rPr lang="ja-JP" altLang="en-US" u="sng" dirty="0">
                <a:solidFill>
                  <a:schemeClr val="tx1"/>
                </a:solidFill>
              </a:rPr>
              <a:t>走行時間短縮</a:t>
            </a:r>
            <a:r>
              <a:rPr lang="ja-JP" altLang="en-US" dirty="0">
                <a:solidFill>
                  <a:schemeClr val="tx1"/>
                </a:solidFill>
              </a:rPr>
              <a:t>便益＋</a:t>
            </a:r>
            <a:r>
              <a:rPr lang="ja-JP" altLang="en-US" u="sng" dirty="0">
                <a:solidFill>
                  <a:schemeClr val="tx1"/>
                </a:solidFill>
              </a:rPr>
              <a:t>走行経費減少</a:t>
            </a:r>
            <a:r>
              <a:rPr lang="ja-JP" altLang="en-US" dirty="0">
                <a:solidFill>
                  <a:schemeClr val="tx1"/>
                </a:solidFill>
              </a:rPr>
              <a:t>便益＋</a:t>
            </a:r>
            <a:r>
              <a:rPr lang="ja-JP" altLang="en-US" u="sng" dirty="0">
                <a:solidFill>
                  <a:schemeClr val="tx1"/>
                </a:solidFill>
              </a:rPr>
              <a:t>交通事故減少</a:t>
            </a:r>
            <a:r>
              <a:rPr lang="ja-JP" altLang="en-US" dirty="0">
                <a:solidFill>
                  <a:schemeClr val="tx1"/>
                </a:solidFill>
              </a:rPr>
              <a:t>便益　</a:t>
            </a:r>
            <a:endParaRPr lang="en-US" altLang="ja-JP" dirty="0">
              <a:solidFill>
                <a:schemeClr val="tx1"/>
              </a:solidFill>
            </a:endParaRPr>
          </a:p>
          <a:p>
            <a:pPr>
              <a:defRPr/>
            </a:pPr>
            <a:endParaRPr lang="en-US" altLang="ja-JP" sz="700" b="1" dirty="0">
              <a:solidFill>
                <a:schemeClr val="tx1"/>
              </a:solidFill>
            </a:endParaRPr>
          </a:p>
          <a:p>
            <a:pPr>
              <a:defRPr/>
            </a:pPr>
            <a:r>
              <a:rPr lang="ja-JP" altLang="en-US" sz="2000" b="1" dirty="0">
                <a:solidFill>
                  <a:schemeClr val="tx1"/>
                </a:solidFill>
              </a:rPr>
              <a:t>　　　</a:t>
            </a:r>
            <a:endParaRPr lang="ja-JP" altLang="en-US" b="1" u="sng" dirty="0">
              <a:solidFill>
                <a:schemeClr val="tx1"/>
              </a:solidFill>
            </a:endParaRPr>
          </a:p>
        </p:txBody>
      </p:sp>
      <p:sp>
        <p:nvSpPr>
          <p:cNvPr id="21509" name="正方形/長方形 4"/>
          <p:cNvSpPr>
            <a:spLocks noChangeArrowheads="1"/>
          </p:cNvSpPr>
          <p:nvPr/>
        </p:nvSpPr>
        <p:spPr bwMode="auto">
          <a:xfrm>
            <a:off x="107504" y="549275"/>
            <a:ext cx="40575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b="1" dirty="0">
                <a:latin typeface="HGSｺﾞｼｯｸM" pitchFamily="50" charset="-128"/>
                <a:ea typeface="HGSｺﾞｼｯｸM" pitchFamily="50" charset="-128"/>
              </a:rPr>
              <a:t>■</a:t>
            </a:r>
            <a:r>
              <a:rPr lang="ja-JP" altLang="en-US" sz="2000" b="1" dirty="0">
                <a:latin typeface="Arial" charset="0"/>
              </a:rPr>
              <a:t>事業の投資効果（費用便益分析</a:t>
            </a:r>
            <a:r>
              <a:rPr lang="ja-JP" altLang="en-US" sz="2000" b="1" dirty="0" smtClean="0">
                <a:latin typeface="Arial" charset="0"/>
              </a:rPr>
              <a:t>）</a:t>
            </a:r>
            <a:endParaRPr lang="ja-JP" altLang="en-US" sz="2000" b="1" dirty="0">
              <a:latin typeface="Arial" charset="0"/>
            </a:endParaRPr>
          </a:p>
        </p:txBody>
      </p:sp>
      <p:grpSp>
        <p:nvGrpSpPr>
          <p:cNvPr id="21510" name="グループ化 16"/>
          <p:cNvGrpSpPr>
            <a:grpSpLocks/>
          </p:cNvGrpSpPr>
          <p:nvPr/>
        </p:nvGrpSpPr>
        <p:grpSpPr bwMode="auto">
          <a:xfrm>
            <a:off x="703263" y="4681538"/>
            <a:ext cx="7685087" cy="2011362"/>
            <a:chOff x="703262" y="4812249"/>
            <a:chExt cx="7685161" cy="2011700"/>
          </a:xfrm>
        </p:grpSpPr>
        <p:grpSp>
          <p:nvGrpSpPr>
            <p:cNvPr id="21523" name="グループ化 12"/>
            <p:cNvGrpSpPr>
              <a:grpSpLocks/>
            </p:cNvGrpSpPr>
            <p:nvPr/>
          </p:nvGrpSpPr>
          <p:grpSpPr bwMode="auto">
            <a:xfrm>
              <a:off x="3039442" y="4849813"/>
              <a:ext cx="5051425" cy="1966912"/>
              <a:chOff x="2562225" y="4849813"/>
              <a:chExt cx="5051425" cy="1966912"/>
            </a:xfrm>
          </p:grpSpPr>
          <p:grpSp>
            <p:nvGrpSpPr>
              <p:cNvPr id="21526" name="グループ化 9"/>
              <p:cNvGrpSpPr>
                <a:grpSpLocks/>
              </p:cNvGrpSpPr>
              <p:nvPr/>
            </p:nvGrpSpPr>
            <p:grpSpPr bwMode="auto">
              <a:xfrm>
                <a:off x="2644775" y="4849813"/>
                <a:ext cx="4968875" cy="1966912"/>
                <a:chOff x="2644775" y="4849813"/>
                <a:chExt cx="4968875" cy="1966912"/>
              </a:xfrm>
            </p:grpSpPr>
            <p:pic>
              <p:nvPicPr>
                <p:cNvPr id="21528" name="図 6"/>
                <p:cNvPicPr>
                  <a:picLocks noChangeAspect="1"/>
                </p:cNvPicPr>
                <p:nvPr/>
              </p:nvPicPr>
              <p:blipFill>
                <a:blip r:embed="rId3">
                  <a:extLst>
                    <a:ext uri="{28A0092B-C50C-407E-A947-70E740481C1C}">
                      <a14:useLocalDpi xmlns:a14="http://schemas.microsoft.com/office/drawing/2010/main" val="0"/>
                    </a:ext>
                  </a:extLst>
                </a:blip>
                <a:srcRect l="7687" t="32166" r="45528" b="23299"/>
                <a:stretch>
                  <a:fillRect/>
                </a:stretch>
              </p:blipFill>
              <p:spPr bwMode="auto">
                <a:xfrm>
                  <a:off x="2644775" y="4849813"/>
                  <a:ext cx="49688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9" name="テキスト ボックス 17"/>
                <p:cNvSpPr txBox="1">
                  <a:spLocks noChangeArrowheads="1"/>
                </p:cNvSpPr>
                <p:nvPr/>
              </p:nvSpPr>
              <p:spPr bwMode="auto">
                <a:xfrm>
                  <a:off x="3783891" y="6585423"/>
                  <a:ext cx="805171"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200" b="1">
                      <a:solidFill>
                        <a:schemeClr val="tx2"/>
                      </a:solidFill>
                      <a:latin typeface="Arial" charset="0"/>
                    </a:rPr>
                    <a:t>整備なし</a:t>
                  </a:r>
                </a:p>
              </p:txBody>
            </p:sp>
            <p:sp>
              <p:nvSpPr>
                <p:cNvPr id="21530" name="テキスト ボックス 18"/>
                <p:cNvSpPr txBox="1">
                  <a:spLocks noChangeArrowheads="1"/>
                </p:cNvSpPr>
                <p:nvPr/>
              </p:nvSpPr>
              <p:spPr bwMode="auto">
                <a:xfrm>
                  <a:off x="6196051" y="6585423"/>
                  <a:ext cx="805171"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200" b="1">
                      <a:solidFill>
                        <a:schemeClr val="tx2"/>
                      </a:solidFill>
                      <a:latin typeface="Arial" charset="0"/>
                    </a:rPr>
                    <a:t>整備あり</a:t>
                  </a:r>
                </a:p>
              </p:txBody>
            </p:sp>
          </p:grpSp>
          <p:sp>
            <p:nvSpPr>
              <p:cNvPr id="21527" name="テキスト ボックス 12"/>
              <p:cNvSpPr txBox="1">
                <a:spLocks noChangeArrowheads="1"/>
              </p:cNvSpPr>
              <p:nvPr/>
            </p:nvSpPr>
            <p:spPr bwMode="auto">
              <a:xfrm rot="5400000">
                <a:off x="1906587" y="5541963"/>
                <a:ext cx="1814513"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400">
                  <a:solidFill>
                    <a:schemeClr val="tx2"/>
                  </a:solidFill>
                  <a:latin typeface="Meiryo UI" pitchFamily="50" charset="-128"/>
                  <a:ea typeface="Meiryo UI" pitchFamily="50" charset="-128"/>
                  <a:cs typeface="Meiryo UI" pitchFamily="50" charset="-128"/>
                </a:endParaRPr>
              </a:p>
            </p:txBody>
          </p:sp>
        </p:grpSp>
        <p:sp>
          <p:nvSpPr>
            <p:cNvPr id="26" name="正方形/長方形 25"/>
            <p:cNvSpPr/>
            <p:nvPr/>
          </p:nvSpPr>
          <p:spPr>
            <a:xfrm>
              <a:off x="703262" y="4812249"/>
              <a:ext cx="7685161" cy="2011700"/>
            </a:xfrm>
            <a:prstGeom prst="rect">
              <a:avLst/>
            </a:prstGeom>
            <a:noFill/>
            <a:ln w="254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正方形/長方形 5"/>
            <p:cNvSpPr/>
            <p:nvPr/>
          </p:nvSpPr>
          <p:spPr>
            <a:xfrm>
              <a:off x="703262" y="4812249"/>
              <a:ext cx="1404951" cy="33819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a:defRPr/>
              </a:pPr>
              <a:r>
                <a:rPr lang="ja-JP" altLang="en-US" sz="1600" b="1" dirty="0">
                  <a:solidFill>
                    <a:schemeClr val="tx1"/>
                  </a:solidFill>
                </a:rPr>
                <a:t>便益の考え方</a:t>
              </a:r>
            </a:p>
          </p:txBody>
        </p:sp>
      </p:grpSp>
      <p:grpSp>
        <p:nvGrpSpPr>
          <p:cNvPr id="21511" name="グループ化 19"/>
          <p:cNvGrpSpPr>
            <a:grpSpLocks/>
          </p:cNvGrpSpPr>
          <p:nvPr/>
        </p:nvGrpSpPr>
        <p:grpSpPr bwMode="auto">
          <a:xfrm>
            <a:off x="712788" y="2862263"/>
            <a:ext cx="7675562" cy="1790700"/>
            <a:chOff x="712787" y="2921001"/>
            <a:chExt cx="7675635" cy="1791443"/>
          </a:xfrm>
        </p:grpSpPr>
        <p:sp>
          <p:nvSpPr>
            <p:cNvPr id="16" name="正方形/長方形 15"/>
            <p:cNvSpPr/>
            <p:nvPr/>
          </p:nvSpPr>
          <p:spPr>
            <a:xfrm>
              <a:off x="712787" y="2921001"/>
              <a:ext cx="7675635" cy="1791443"/>
            </a:xfrm>
            <a:prstGeom prst="rect">
              <a:avLst/>
            </a:prstGeom>
            <a:noFill/>
            <a:ln w="254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1513" name="グループ化 6"/>
            <p:cNvGrpSpPr>
              <a:grpSpLocks/>
            </p:cNvGrpSpPr>
            <p:nvPr/>
          </p:nvGrpSpPr>
          <p:grpSpPr bwMode="auto">
            <a:xfrm>
              <a:off x="2124075" y="3016459"/>
              <a:ext cx="5600700" cy="1614487"/>
              <a:chOff x="2124075" y="2944813"/>
              <a:chExt cx="5600700" cy="1614487"/>
            </a:xfrm>
          </p:grpSpPr>
          <p:pic>
            <p:nvPicPr>
              <p:cNvPr id="21515" name="図 9"/>
              <p:cNvPicPr>
                <a:picLocks noChangeAspect="1"/>
              </p:cNvPicPr>
              <p:nvPr/>
            </p:nvPicPr>
            <p:blipFill>
              <a:blip r:embed="rId4">
                <a:extLst>
                  <a:ext uri="{28A0092B-C50C-407E-A947-70E740481C1C}">
                    <a14:useLocalDpi xmlns:a14="http://schemas.microsoft.com/office/drawing/2010/main" val="0"/>
                  </a:ext>
                </a:extLst>
              </a:blip>
              <a:srcRect l="9006" t="46230" r="30006" b="27986"/>
              <a:stretch>
                <a:fillRect/>
              </a:stretch>
            </p:blipFill>
            <p:spPr bwMode="auto">
              <a:xfrm>
                <a:off x="2124075" y="3090863"/>
                <a:ext cx="56007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bwMode="auto">
              <a:xfrm>
                <a:off x="3868767" y="2944645"/>
                <a:ext cx="3856073" cy="30810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ja-JP" altLang="en-US" sz="1400" dirty="0">
                    <a:latin typeface="Meiryo UI" pitchFamily="50" charset="-128"/>
                    <a:ea typeface="Meiryo UI" pitchFamily="50" charset="-128"/>
                    <a:cs typeface="Meiryo UI" pitchFamily="50" charset="-128"/>
                  </a:rPr>
                  <a:t>整備効果を貨幣価値に換算したもの（</a:t>
                </a:r>
                <a:r>
                  <a:rPr lang="en-US" altLang="ja-JP" sz="1400" dirty="0">
                    <a:latin typeface="Meiryo UI" pitchFamily="50" charset="-128"/>
                    <a:ea typeface="Meiryo UI" pitchFamily="50" charset="-128"/>
                    <a:cs typeface="Meiryo UI" pitchFamily="50" charset="-128"/>
                  </a:rPr>
                  <a:t>B</a:t>
                </a:r>
                <a:r>
                  <a:rPr lang="ja-JP" altLang="en-US" sz="1400" dirty="0">
                    <a:latin typeface="Meiryo UI" pitchFamily="50" charset="-128"/>
                    <a:ea typeface="Meiryo UI" pitchFamily="50" charset="-128"/>
                    <a:cs typeface="Meiryo UI" pitchFamily="50" charset="-128"/>
                  </a:rPr>
                  <a:t>）</a:t>
                </a:r>
              </a:p>
            </p:txBody>
          </p:sp>
          <p:sp>
            <p:nvSpPr>
              <p:cNvPr id="12" name="テキスト ボックス 11"/>
              <p:cNvSpPr txBox="1"/>
              <p:nvPr/>
            </p:nvSpPr>
            <p:spPr bwMode="auto">
              <a:xfrm>
                <a:off x="3851303" y="4251699"/>
                <a:ext cx="3856074" cy="30810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ja-JP" altLang="en-US" sz="1400" dirty="0">
                    <a:latin typeface="Meiryo UI" pitchFamily="50" charset="-128"/>
                    <a:ea typeface="Meiryo UI" pitchFamily="50" charset="-128"/>
                    <a:cs typeface="Meiryo UI" pitchFamily="50" charset="-128"/>
                  </a:rPr>
                  <a:t>事業</a:t>
                </a:r>
                <a:r>
                  <a:rPr lang="zh-TW" altLang="en-US" sz="1400" dirty="0">
                    <a:latin typeface="Meiryo UI" pitchFamily="50" charset="-128"/>
                    <a:ea typeface="Meiryo UI" pitchFamily="50" charset="-128"/>
                    <a:cs typeface="Meiryo UI" pitchFamily="50" charset="-128"/>
                  </a:rPr>
                  <a:t>費、維持管理費</a:t>
                </a:r>
                <a:r>
                  <a:rPr lang="ja-JP" altLang="en-US" sz="1400" dirty="0">
                    <a:latin typeface="Meiryo UI" pitchFamily="50" charset="-128"/>
                    <a:ea typeface="Meiryo UI" pitchFamily="50" charset="-128"/>
                    <a:cs typeface="Meiryo UI" pitchFamily="50" charset="-128"/>
                  </a:rPr>
                  <a:t>（</a:t>
                </a:r>
                <a:r>
                  <a:rPr lang="en-US" altLang="ja-JP" sz="1400" dirty="0">
                    <a:latin typeface="Meiryo UI" pitchFamily="50" charset="-128"/>
                    <a:ea typeface="Meiryo UI" pitchFamily="50" charset="-128"/>
                    <a:cs typeface="Meiryo UI" pitchFamily="50" charset="-128"/>
                  </a:rPr>
                  <a:t>C</a:t>
                </a:r>
                <a:r>
                  <a:rPr lang="ja-JP" altLang="en-US" sz="1400" dirty="0">
                    <a:latin typeface="Meiryo UI" pitchFamily="50" charset="-128"/>
                    <a:ea typeface="Meiryo UI" pitchFamily="50" charset="-128"/>
                    <a:cs typeface="Meiryo UI" pitchFamily="50" charset="-128"/>
                  </a:rPr>
                  <a:t>）</a:t>
                </a:r>
              </a:p>
            </p:txBody>
          </p:sp>
          <p:grpSp>
            <p:nvGrpSpPr>
              <p:cNvPr id="21518" name="グループ化 4"/>
              <p:cNvGrpSpPr>
                <a:grpSpLocks/>
              </p:cNvGrpSpPr>
              <p:nvPr/>
            </p:nvGrpSpPr>
            <p:grpSpPr bwMode="auto">
              <a:xfrm>
                <a:off x="4211960" y="3789040"/>
                <a:ext cx="3096344" cy="432048"/>
                <a:chOff x="4211960" y="3789040"/>
                <a:chExt cx="3096344" cy="432048"/>
              </a:xfrm>
            </p:grpSpPr>
            <p:sp>
              <p:nvSpPr>
                <p:cNvPr id="3" name="正方形/長方形 2"/>
                <p:cNvSpPr/>
                <p:nvPr/>
              </p:nvSpPr>
              <p:spPr>
                <a:xfrm>
                  <a:off x="4211670" y="3789545"/>
                  <a:ext cx="3097241" cy="43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520" name="テキスト ボックス 3"/>
                <p:cNvSpPr txBox="1">
                  <a:spLocks noChangeArrowheads="1"/>
                </p:cNvSpPr>
                <p:nvPr/>
              </p:nvSpPr>
              <p:spPr bwMode="auto">
                <a:xfrm>
                  <a:off x="4355976" y="3840014"/>
                  <a:ext cx="972000" cy="36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100" b="1">
                      <a:solidFill>
                        <a:schemeClr val="tx2"/>
                      </a:solidFill>
                      <a:latin typeface="Arial" charset="0"/>
                    </a:rPr>
                    <a:t>事業費</a:t>
                  </a:r>
                </a:p>
              </p:txBody>
            </p:sp>
            <p:sp>
              <p:nvSpPr>
                <p:cNvPr id="21521" name="テキスト ボックス 13"/>
                <p:cNvSpPr txBox="1">
                  <a:spLocks noChangeArrowheads="1"/>
                </p:cNvSpPr>
                <p:nvPr/>
              </p:nvSpPr>
              <p:spPr bwMode="auto">
                <a:xfrm>
                  <a:off x="5940152" y="3840014"/>
                  <a:ext cx="972000" cy="36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100" b="1">
                      <a:solidFill>
                        <a:schemeClr val="tx2"/>
                      </a:solidFill>
                      <a:latin typeface="Arial" charset="0"/>
                    </a:rPr>
                    <a:t>維持管理費</a:t>
                  </a:r>
                </a:p>
              </p:txBody>
            </p:sp>
            <p:sp>
              <p:nvSpPr>
                <p:cNvPr id="21522" name="テキスト ボックス 14"/>
                <p:cNvSpPr txBox="1">
                  <a:spLocks noChangeArrowheads="1"/>
                </p:cNvSpPr>
                <p:nvPr/>
              </p:nvSpPr>
              <p:spPr bwMode="auto">
                <a:xfrm>
                  <a:off x="5471025" y="3899516"/>
                  <a:ext cx="3385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200" b="1">
                      <a:solidFill>
                        <a:schemeClr val="tx2"/>
                      </a:solidFill>
                      <a:latin typeface="Arial" charset="0"/>
                    </a:rPr>
                    <a:t>＋</a:t>
                  </a:r>
                </a:p>
              </p:txBody>
            </p:sp>
          </p:grpSp>
        </p:grpSp>
        <p:sp>
          <p:nvSpPr>
            <p:cNvPr id="9" name="正方形/長方形 8"/>
            <p:cNvSpPr/>
            <p:nvPr/>
          </p:nvSpPr>
          <p:spPr>
            <a:xfrm>
              <a:off x="712787" y="2921001"/>
              <a:ext cx="1219212" cy="33827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a:defRPr/>
              </a:pPr>
              <a:r>
                <a:rPr lang="ja-JP" altLang="en-US" sz="1600" b="1" dirty="0">
                  <a:solidFill>
                    <a:schemeClr val="tx1"/>
                  </a:solidFill>
                </a:rPr>
                <a:t>費用便益比</a:t>
              </a:r>
            </a:p>
          </p:txBody>
        </p:sp>
      </p:grpSp>
      <p:sp>
        <p:nvSpPr>
          <p:cNvPr id="27" name="Text Box 4"/>
          <p:cNvSpPr txBox="1">
            <a:spLocks noChangeArrowheads="1"/>
          </p:cNvSpPr>
          <p:nvPr/>
        </p:nvSpPr>
        <p:spPr bwMode="auto">
          <a:xfrm>
            <a:off x="35496" y="87015"/>
            <a:ext cx="5184775"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Ⅳ-</a:t>
            </a:r>
            <a:r>
              <a:rPr lang="ja-JP" altLang="en-US" sz="2400" dirty="0" smtClean="0">
                <a:solidFill>
                  <a:schemeClr val="bg1"/>
                </a:solidFill>
                <a:latin typeface="HG丸ｺﾞｼｯｸM-PRO" pitchFamily="50" charset="-128"/>
                <a:ea typeface="HG丸ｺﾞｼｯｸM-PRO" pitchFamily="50" charset="-128"/>
              </a:rPr>
              <a:t>③　費用便益分析等の効率性　</a:t>
            </a:r>
            <a:r>
              <a:rPr lang="ja-JP" altLang="en-US" sz="2400" dirty="0" smtClean="0">
                <a:solidFill>
                  <a:schemeClr val="bg1"/>
                </a:solidFill>
              </a:rPr>
              <a:t> </a:t>
            </a:r>
            <a:endParaRPr lang="ja-JP" altLang="en-US" sz="2400" dirty="0">
              <a:solidFill>
                <a:schemeClr val="bg1"/>
              </a:solidFill>
            </a:endParaRPr>
          </a:p>
        </p:txBody>
      </p:sp>
      <p:sp>
        <p:nvSpPr>
          <p:cNvPr id="28" name="テキスト ボックス 27"/>
          <p:cNvSpPr txBox="1"/>
          <p:nvPr/>
        </p:nvSpPr>
        <p:spPr>
          <a:xfrm>
            <a:off x="8766744" y="44624"/>
            <a:ext cx="341760" cy="369332"/>
          </a:xfrm>
          <a:prstGeom prst="rect">
            <a:avLst/>
          </a:prstGeom>
          <a:noFill/>
        </p:spPr>
        <p:txBody>
          <a:bodyPr wrap="none" rtlCol="0">
            <a:spAutoFit/>
          </a:bodyPr>
          <a:lstStyle/>
          <a:p>
            <a:r>
              <a:rPr kumimoji="1" lang="ja-JP" altLang="en-US" dirty="0" smtClean="0"/>
              <a:t>８</a:t>
            </a:r>
            <a:endParaRPr kumimoji="1" lang="ja-JP" altLang="en-US" dirty="0"/>
          </a:p>
        </p:txBody>
      </p:sp>
    </p:spTree>
    <p:extLst>
      <p:ext uri="{BB962C8B-B14F-4D97-AF65-F5344CB8AC3E}">
        <p14:creationId xmlns:p14="http://schemas.microsoft.com/office/powerpoint/2010/main" val="950450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1" ma:contentTypeDescription="新しいドキュメントを作成します。" ma:contentTypeScope="" ma:versionID="17a047c5ff0483f8bed5e9b271a4b474">
  <xsd:schema xmlns:xsd="http://www.w3.org/2001/XMLSchema" xmlns:xs="http://www.w3.org/2001/XMLSchema" xmlns:p="http://schemas.microsoft.com/office/2006/metadata/properties" xmlns:ns1="http://schemas.microsoft.com/sharepoint/v3" targetNamespace="http://schemas.microsoft.com/office/2006/metadata/properties" ma:root="true" ma:fieldsID="b80dedcaabf93eecb3f8d093b26cd29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445EE3-DC01-4FED-BF91-FD0545968F2D}">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47A26487-2D92-419E-8A1A-BF747115D8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F1C94BD-B40D-4794-A29B-91FE83C81D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4283</TotalTime>
  <Words>703</Words>
  <Application>Microsoft Office PowerPoint</Application>
  <PresentationFormat>画面に合わせる (4:3)</PresentationFormat>
  <Paragraphs>236</Paragraphs>
  <Slides>16</Slides>
  <Notes>16</Notes>
  <HiddenSlides>0</HiddenSlides>
  <MMClips>0</MMClips>
  <ScaleCrop>false</ScaleCrop>
  <HeadingPairs>
    <vt:vector size="4" baseType="variant">
      <vt:variant>
        <vt:lpstr>テーマ</vt:lpstr>
      </vt:variant>
      <vt:variant>
        <vt:i4>1</vt:i4>
      </vt:variant>
      <vt:variant>
        <vt:lpstr>スライド タイトル</vt:lpstr>
      </vt:variant>
      <vt:variant>
        <vt:i4>16</vt:i4>
      </vt:variant>
    </vt:vector>
  </HeadingPairs>
  <TitlesOfParts>
    <vt:vector size="17" baseType="lpstr">
      <vt:lpstr>Office ​​テーマ</vt:lpstr>
      <vt:lpstr>都市計画道路　大阪岸和田南海線（府中工区） 街路事業 （和泉市） 建設事業評価 【再々評価】  平成３０年７月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HOSTNAME</cp:lastModifiedBy>
  <cp:revision>217</cp:revision>
  <cp:lastPrinted>2018-07-06T10:06:27Z</cp:lastPrinted>
  <dcterms:created xsi:type="dcterms:W3CDTF">2012-06-04T05:14:54Z</dcterms:created>
  <dcterms:modified xsi:type="dcterms:W3CDTF">2018-07-25T02:23:11Z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