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61" r:id="rId5"/>
    <p:sldId id="256" r:id="rId6"/>
    <p:sldId id="257" r:id="rId7"/>
    <p:sldId id="260" r:id="rId8"/>
    <p:sldId id="262" r:id="rId9"/>
    <p:sldId id="287" r:id="rId10"/>
    <p:sldId id="289" r:id="rId11"/>
    <p:sldId id="263" r:id="rId12"/>
    <p:sldId id="270" r:id="rId13"/>
    <p:sldId id="277" r:id="rId14"/>
    <p:sldId id="271" r:id="rId15"/>
    <p:sldId id="273" r:id="rId16"/>
    <p:sldId id="274" r:id="rId17"/>
    <p:sldId id="275" r:id="rId18"/>
    <p:sldId id="282" r:id="rId19"/>
    <p:sldId id="283" r:id="rId20"/>
    <p:sldId id="284" r:id="rId21"/>
    <p:sldId id="285" r:id="rId22"/>
    <p:sldId id="286" r:id="rId23"/>
    <p:sldId id="280" r:id="rId24"/>
    <p:sldId id="276" r:id="rId25"/>
    <p:sldId id="269" r:id="rId26"/>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559CDD"/>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70" autoAdjust="0"/>
    <p:restoredTop sz="98057" autoAdjust="0"/>
  </p:normalViewPr>
  <p:slideViewPr>
    <p:cSldViewPr>
      <p:cViewPr varScale="1">
        <p:scale>
          <a:sx n="73" d="100"/>
          <a:sy n="73" d="100"/>
        </p:scale>
        <p:origin x="-156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4BE2AEEB-F4B4-415E-9D13-8446CEEA6BBC}" type="datetimeFigureOut">
              <a:rPr kumimoji="1" lang="ja-JP" altLang="en-US" smtClean="0"/>
              <a:t>2018/7/25</a:t>
            </a:fld>
            <a:endParaRPr kumimoji="1"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F4697878-7F00-450A-B22E-3DA0989CDC58}" type="slidenum">
              <a:rPr kumimoji="1" lang="ja-JP" altLang="en-US" smtClean="0"/>
              <a:t>‹#›</a:t>
            </a:fld>
            <a:endParaRPr kumimoji="1" lang="ja-JP" altLang="en-US"/>
          </a:p>
        </p:txBody>
      </p:sp>
    </p:spTree>
    <p:extLst>
      <p:ext uri="{BB962C8B-B14F-4D97-AF65-F5344CB8AC3E}">
        <p14:creationId xmlns:p14="http://schemas.microsoft.com/office/powerpoint/2010/main" val="3112257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AADEB07C-E8BB-43DC-ADB8-8CCB97A06562}" type="datetimeFigureOut">
              <a:rPr kumimoji="1" lang="ja-JP" altLang="en-US" smtClean="0"/>
              <a:t>2018/7/25</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736FAE79-70E4-4E8C-B626-53BDF38687BB}" type="slidenum">
              <a:rPr kumimoji="1" lang="ja-JP" altLang="en-US" smtClean="0"/>
              <a:t>‹#›</a:t>
            </a:fld>
            <a:endParaRPr kumimoji="1" lang="ja-JP" altLang="en-US"/>
          </a:p>
        </p:txBody>
      </p:sp>
    </p:spTree>
    <p:extLst>
      <p:ext uri="{BB962C8B-B14F-4D97-AF65-F5344CB8AC3E}">
        <p14:creationId xmlns:p14="http://schemas.microsoft.com/office/powerpoint/2010/main" val="14178554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1C9DF83-65CB-4625-98BC-0B063D5ADC34}" type="slidenum">
              <a:rPr kumimoji="1" lang="ja-JP" altLang="en-US" smtClean="0"/>
              <a:t>1</a:t>
            </a:fld>
            <a:endParaRPr kumimoji="1" lang="ja-JP" altLang="en-US"/>
          </a:p>
        </p:txBody>
      </p:sp>
    </p:spTree>
    <p:extLst>
      <p:ext uri="{BB962C8B-B14F-4D97-AF65-F5344CB8AC3E}">
        <p14:creationId xmlns:p14="http://schemas.microsoft.com/office/powerpoint/2010/main" val="994167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056948E0-7AD4-4A5B-9033-856DC77C787F}" type="slidenum">
              <a:rPr kumimoji="1" lang="ja-JP" altLang="en-US" smtClean="0"/>
              <a:t>20</a:t>
            </a:fld>
            <a:endParaRPr kumimoji="1" lang="ja-JP" altLang="en-US"/>
          </a:p>
        </p:txBody>
      </p:sp>
    </p:spTree>
    <p:extLst>
      <p:ext uri="{BB962C8B-B14F-4D97-AF65-F5344CB8AC3E}">
        <p14:creationId xmlns:p14="http://schemas.microsoft.com/office/powerpoint/2010/main" val="3784685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36FAE79-70E4-4E8C-B626-53BDF38687BB}" type="slidenum">
              <a:rPr kumimoji="1" lang="ja-JP" altLang="en-US" smtClean="0"/>
              <a:t>21</a:t>
            </a:fld>
            <a:endParaRPr kumimoji="1" lang="ja-JP" altLang="en-US"/>
          </a:p>
        </p:txBody>
      </p:sp>
    </p:spTree>
    <p:extLst>
      <p:ext uri="{BB962C8B-B14F-4D97-AF65-F5344CB8AC3E}">
        <p14:creationId xmlns:p14="http://schemas.microsoft.com/office/powerpoint/2010/main" val="3251083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36FAE79-70E4-4E8C-B626-53BDF38687BB}" type="slidenum">
              <a:rPr kumimoji="1" lang="ja-JP" altLang="en-US" smtClean="0"/>
              <a:t>22</a:t>
            </a:fld>
            <a:endParaRPr kumimoji="1" lang="ja-JP" altLang="en-US"/>
          </a:p>
        </p:txBody>
      </p:sp>
    </p:spTree>
    <p:extLst>
      <p:ext uri="{BB962C8B-B14F-4D97-AF65-F5344CB8AC3E}">
        <p14:creationId xmlns:p14="http://schemas.microsoft.com/office/powerpoint/2010/main" val="3878213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36FAE79-70E4-4E8C-B626-53BDF38687BB}" type="slidenum">
              <a:rPr kumimoji="1" lang="ja-JP" altLang="en-US" smtClean="0"/>
              <a:t>2</a:t>
            </a:fld>
            <a:endParaRPr kumimoji="1" lang="ja-JP" altLang="en-US"/>
          </a:p>
        </p:txBody>
      </p:sp>
    </p:spTree>
    <p:extLst>
      <p:ext uri="{BB962C8B-B14F-4D97-AF65-F5344CB8AC3E}">
        <p14:creationId xmlns:p14="http://schemas.microsoft.com/office/powerpoint/2010/main" val="181953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36FAE79-70E4-4E8C-B626-53BDF38687BB}" type="slidenum">
              <a:rPr kumimoji="1" lang="ja-JP" altLang="en-US" smtClean="0"/>
              <a:t>3</a:t>
            </a:fld>
            <a:endParaRPr kumimoji="1" lang="ja-JP" altLang="en-US"/>
          </a:p>
        </p:txBody>
      </p:sp>
    </p:spTree>
    <p:extLst>
      <p:ext uri="{BB962C8B-B14F-4D97-AF65-F5344CB8AC3E}">
        <p14:creationId xmlns:p14="http://schemas.microsoft.com/office/powerpoint/2010/main" val="3148796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36FAE79-70E4-4E8C-B626-53BDF38687BB}" type="slidenum">
              <a:rPr kumimoji="1" lang="ja-JP" altLang="en-US" smtClean="0"/>
              <a:t>4</a:t>
            </a:fld>
            <a:endParaRPr kumimoji="1" lang="ja-JP" altLang="en-US"/>
          </a:p>
        </p:txBody>
      </p:sp>
    </p:spTree>
    <p:extLst>
      <p:ext uri="{BB962C8B-B14F-4D97-AF65-F5344CB8AC3E}">
        <p14:creationId xmlns:p14="http://schemas.microsoft.com/office/powerpoint/2010/main" val="3148796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36FAE79-70E4-4E8C-B626-53BDF38687BB}" type="slidenum">
              <a:rPr kumimoji="1" lang="ja-JP" altLang="en-US" smtClean="0"/>
              <a:t>5</a:t>
            </a:fld>
            <a:endParaRPr kumimoji="1" lang="ja-JP" altLang="en-US"/>
          </a:p>
        </p:txBody>
      </p:sp>
    </p:spTree>
    <p:extLst>
      <p:ext uri="{BB962C8B-B14F-4D97-AF65-F5344CB8AC3E}">
        <p14:creationId xmlns:p14="http://schemas.microsoft.com/office/powerpoint/2010/main" val="365498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40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2048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B345A9-914B-4A6A-BF14-81B75291A68A}" type="slidenum">
              <a:rPr lang="ja-JP" altLang="en-US" smtClean="0"/>
              <a:pPr fontAlgn="base">
                <a:spcBef>
                  <a:spcPct val="0"/>
                </a:spcBef>
                <a:spcAft>
                  <a:spcPct val="0"/>
                </a:spcAft>
                <a:defRPr/>
              </a:pPr>
              <a:t>7</a:t>
            </a:fld>
            <a:endParaRPr lang="ja-JP" altLang="en-US" smtClean="0"/>
          </a:p>
        </p:txBody>
      </p:sp>
    </p:spTree>
    <p:extLst>
      <p:ext uri="{BB962C8B-B14F-4D97-AF65-F5344CB8AC3E}">
        <p14:creationId xmlns:p14="http://schemas.microsoft.com/office/powerpoint/2010/main" val="3089427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36FAE79-70E4-4E8C-B626-53BDF38687BB}" type="slidenum">
              <a:rPr kumimoji="1" lang="ja-JP" altLang="en-US" smtClean="0"/>
              <a:t>8</a:t>
            </a:fld>
            <a:endParaRPr kumimoji="1" lang="ja-JP" altLang="en-US"/>
          </a:p>
        </p:txBody>
      </p:sp>
    </p:spTree>
    <p:extLst>
      <p:ext uri="{BB962C8B-B14F-4D97-AF65-F5344CB8AC3E}">
        <p14:creationId xmlns:p14="http://schemas.microsoft.com/office/powerpoint/2010/main" val="2361462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TextEdit="1"/>
          </p:cNvSpPr>
          <p:nvPr>
            <p:ph type="sldImg"/>
          </p:nvPr>
        </p:nvSpPr>
        <p:spPr>
          <a:ln/>
        </p:spPr>
      </p:sp>
      <p:sp>
        <p:nvSpPr>
          <p:cNvPr id="36867" name="ノート プレースホルダー 2"/>
          <p:cNvSpPr>
            <a:spLocks noGrp="1"/>
          </p:cNvSpPr>
          <p:nvPr>
            <p:ph type="body" idx="1"/>
          </p:nvPr>
        </p:nvSpPr>
        <p:spPr>
          <a:noFill/>
        </p:spPr>
        <p:txBody>
          <a:bodyPr/>
          <a:lstStyle/>
          <a:p>
            <a:endParaRPr lang="ja-JP" altLang="en-US" smtClean="0">
              <a:ea typeface="ＭＳ Ｐ明朝" charset="-128"/>
            </a:endParaRPr>
          </a:p>
        </p:txBody>
      </p:sp>
      <p:sp>
        <p:nvSpPr>
          <p:cNvPr id="36868" name="スライド番号プレースホルダー 3"/>
          <p:cNvSpPr>
            <a:spLocks noGrp="1"/>
          </p:cNvSpPr>
          <p:nvPr>
            <p:ph type="sldNum" sz="quarter" idx="5"/>
          </p:nvPr>
        </p:nvSpPr>
        <p:spPr>
          <a:noFill/>
        </p:spPr>
        <p:txBody>
          <a:bodyPr/>
          <a:lstStyle>
            <a:lvl1pPr defTabSz="911281" eaLnBrk="0" hangingPunct="0">
              <a:spcBef>
                <a:spcPct val="30000"/>
              </a:spcBef>
              <a:defRPr kumimoji="1" sz="1200">
                <a:solidFill>
                  <a:schemeClr val="tx1"/>
                </a:solidFill>
                <a:latin typeface="Arial" charset="0"/>
                <a:ea typeface="ＭＳ Ｐ明朝" charset="-128"/>
              </a:defRPr>
            </a:lvl1pPr>
            <a:lvl2pPr marL="741326" indent="-284876" defTabSz="911281" eaLnBrk="0" hangingPunct="0">
              <a:spcBef>
                <a:spcPct val="30000"/>
              </a:spcBef>
              <a:defRPr kumimoji="1" sz="1200">
                <a:solidFill>
                  <a:schemeClr val="tx1"/>
                </a:solidFill>
                <a:latin typeface="Arial" charset="0"/>
                <a:ea typeface="ＭＳ Ｐ明朝" charset="-128"/>
              </a:defRPr>
            </a:lvl2pPr>
            <a:lvl3pPr marL="1142742" indent="-228225" defTabSz="911281" eaLnBrk="0" hangingPunct="0">
              <a:spcBef>
                <a:spcPct val="30000"/>
              </a:spcBef>
              <a:defRPr kumimoji="1" sz="1200">
                <a:solidFill>
                  <a:schemeClr val="tx1"/>
                </a:solidFill>
                <a:latin typeface="Arial" charset="0"/>
                <a:ea typeface="ＭＳ Ｐ明朝" charset="-128"/>
              </a:defRPr>
            </a:lvl3pPr>
            <a:lvl4pPr marL="1599192" indent="-228225" defTabSz="911281" eaLnBrk="0" hangingPunct="0">
              <a:spcBef>
                <a:spcPct val="30000"/>
              </a:spcBef>
              <a:defRPr kumimoji="1" sz="1200">
                <a:solidFill>
                  <a:schemeClr val="tx1"/>
                </a:solidFill>
                <a:latin typeface="Arial" charset="0"/>
                <a:ea typeface="ＭＳ Ｐ明朝" charset="-128"/>
              </a:defRPr>
            </a:lvl4pPr>
            <a:lvl5pPr marL="2055641" indent="-228225" defTabSz="911281" eaLnBrk="0" hangingPunct="0">
              <a:spcBef>
                <a:spcPct val="30000"/>
              </a:spcBef>
              <a:defRPr kumimoji="1" sz="1200">
                <a:solidFill>
                  <a:schemeClr val="tx1"/>
                </a:solidFill>
                <a:latin typeface="Arial" charset="0"/>
                <a:ea typeface="ＭＳ Ｐ明朝" charset="-128"/>
              </a:defRPr>
            </a:lvl5pPr>
            <a:lvl6pPr marL="2521802" indent="-228225" defTabSz="911281" eaLnBrk="0" fontAlgn="base" hangingPunct="0">
              <a:spcBef>
                <a:spcPct val="30000"/>
              </a:spcBef>
              <a:spcAft>
                <a:spcPct val="0"/>
              </a:spcAft>
              <a:defRPr kumimoji="1" sz="1200">
                <a:solidFill>
                  <a:schemeClr val="tx1"/>
                </a:solidFill>
                <a:latin typeface="Arial" charset="0"/>
                <a:ea typeface="ＭＳ Ｐ明朝" charset="-128"/>
              </a:defRPr>
            </a:lvl6pPr>
            <a:lvl7pPr marL="2987963" indent="-228225" defTabSz="911281" eaLnBrk="0" fontAlgn="base" hangingPunct="0">
              <a:spcBef>
                <a:spcPct val="30000"/>
              </a:spcBef>
              <a:spcAft>
                <a:spcPct val="0"/>
              </a:spcAft>
              <a:defRPr kumimoji="1" sz="1200">
                <a:solidFill>
                  <a:schemeClr val="tx1"/>
                </a:solidFill>
                <a:latin typeface="Arial" charset="0"/>
                <a:ea typeface="ＭＳ Ｐ明朝" charset="-128"/>
              </a:defRPr>
            </a:lvl7pPr>
            <a:lvl8pPr marL="3454124" indent="-228225" defTabSz="911281" eaLnBrk="0" fontAlgn="base" hangingPunct="0">
              <a:spcBef>
                <a:spcPct val="30000"/>
              </a:spcBef>
              <a:spcAft>
                <a:spcPct val="0"/>
              </a:spcAft>
              <a:defRPr kumimoji="1" sz="1200">
                <a:solidFill>
                  <a:schemeClr val="tx1"/>
                </a:solidFill>
                <a:latin typeface="Arial" charset="0"/>
                <a:ea typeface="ＭＳ Ｐ明朝" charset="-128"/>
              </a:defRPr>
            </a:lvl8pPr>
            <a:lvl9pPr marL="3920286" indent="-228225" defTabSz="911281"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05F1AB24-AB47-4A05-B9F2-7772DB867D4E}" type="slidenum">
              <a:rPr lang="ja-JP" altLang="en-US" smtClean="0">
                <a:ea typeface="ＭＳ Ｐゴシック" charset="-128"/>
              </a:rPr>
              <a:pPr eaLnBrk="1" hangingPunct="1">
                <a:spcBef>
                  <a:spcPct val="0"/>
                </a:spcBef>
              </a:pPr>
              <a:t>15</a:t>
            </a:fld>
            <a:endParaRPr lang="ja-JP" altLang="en-US" smtClean="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ln/>
        </p:spPr>
      </p:sp>
      <p:sp>
        <p:nvSpPr>
          <p:cNvPr id="37891" name="ノート プレースホルダー 2"/>
          <p:cNvSpPr>
            <a:spLocks noGrp="1"/>
          </p:cNvSpPr>
          <p:nvPr>
            <p:ph type="body" idx="1"/>
          </p:nvPr>
        </p:nvSpPr>
        <p:spPr>
          <a:noFill/>
        </p:spPr>
        <p:txBody>
          <a:bodyPr/>
          <a:lstStyle/>
          <a:p>
            <a:endParaRPr lang="ja-JP" altLang="en-US" smtClean="0">
              <a:ea typeface="ＭＳ Ｐ明朝" charset="-128"/>
            </a:endParaRPr>
          </a:p>
        </p:txBody>
      </p:sp>
      <p:sp>
        <p:nvSpPr>
          <p:cNvPr id="37892" name="スライド番号プレースホルダー 3"/>
          <p:cNvSpPr>
            <a:spLocks noGrp="1"/>
          </p:cNvSpPr>
          <p:nvPr>
            <p:ph type="sldNum" sz="quarter" idx="5"/>
          </p:nvPr>
        </p:nvSpPr>
        <p:spPr>
          <a:noFill/>
        </p:spPr>
        <p:txBody>
          <a:bodyPr/>
          <a:lstStyle>
            <a:lvl1pPr defTabSz="908044" eaLnBrk="0" hangingPunct="0">
              <a:spcBef>
                <a:spcPct val="30000"/>
              </a:spcBef>
              <a:defRPr kumimoji="1" sz="1200">
                <a:solidFill>
                  <a:schemeClr val="tx1"/>
                </a:solidFill>
                <a:latin typeface="Arial" charset="0"/>
                <a:ea typeface="ＭＳ Ｐ明朝" charset="-128"/>
              </a:defRPr>
            </a:lvl1pPr>
            <a:lvl2pPr marL="738088" indent="-281639" defTabSz="908044" eaLnBrk="0" hangingPunct="0">
              <a:spcBef>
                <a:spcPct val="30000"/>
              </a:spcBef>
              <a:defRPr kumimoji="1" sz="1200">
                <a:solidFill>
                  <a:schemeClr val="tx1"/>
                </a:solidFill>
                <a:latin typeface="Arial" charset="0"/>
                <a:ea typeface="ＭＳ Ｐ明朝" charset="-128"/>
              </a:defRPr>
            </a:lvl2pPr>
            <a:lvl3pPr marL="1139505" indent="-224988" defTabSz="908044" eaLnBrk="0" hangingPunct="0">
              <a:spcBef>
                <a:spcPct val="30000"/>
              </a:spcBef>
              <a:defRPr kumimoji="1" sz="1200">
                <a:solidFill>
                  <a:schemeClr val="tx1"/>
                </a:solidFill>
                <a:latin typeface="Arial" charset="0"/>
                <a:ea typeface="ＭＳ Ｐ明朝" charset="-128"/>
              </a:defRPr>
            </a:lvl3pPr>
            <a:lvl4pPr marL="1595954" indent="-224988" defTabSz="908044" eaLnBrk="0" hangingPunct="0">
              <a:spcBef>
                <a:spcPct val="30000"/>
              </a:spcBef>
              <a:defRPr kumimoji="1" sz="1200">
                <a:solidFill>
                  <a:schemeClr val="tx1"/>
                </a:solidFill>
                <a:latin typeface="Arial" charset="0"/>
                <a:ea typeface="ＭＳ Ｐ明朝" charset="-128"/>
              </a:defRPr>
            </a:lvl4pPr>
            <a:lvl5pPr marL="2052404" indent="-224988" defTabSz="908044" eaLnBrk="0" hangingPunct="0">
              <a:spcBef>
                <a:spcPct val="30000"/>
              </a:spcBef>
              <a:defRPr kumimoji="1" sz="1200">
                <a:solidFill>
                  <a:schemeClr val="tx1"/>
                </a:solidFill>
                <a:latin typeface="Arial" charset="0"/>
                <a:ea typeface="ＭＳ Ｐ明朝" charset="-128"/>
              </a:defRPr>
            </a:lvl5pPr>
            <a:lvl6pPr marL="2518565" indent="-224988" defTabSz="908044" eaLnBrk="0" fontAlgn="base" hangingPunct="0">
              <a:spcBef>
                <a:spcPct val="30000"/>
              </a:spcBef>
              <a:spcAft>
                <a:spcPct val="0"/>
              </a:spcAft>
              <a:defRPr kumimoji="1" sz="1200">
                <a:solidFill>
                  <a:schemeClr val="tx1"/>
                </a:solidFill>
                <a:latin typeface="Arial" charset="0"/>
                <a:ea typeface="ＭＳ Ｐ明朝" charset="-128"/>
              </a:defRPr>
            </a:lvl6pPr>
            <a:lvl7pPr marL="2984726" indent="-224988" defTabSz="908044" eaLnBrk="0" fontAlgn="base" hangingPunct="0">
              <a:spcBef>
                <a:spcPct val="30000"/>
              </a:spcBef>
              <a:spcAft>
                <a:spcPct val="0"/>
              </a:spcAft>
              <a:defRPr kumimoji="1" sz="1200">
                <a:solidFill>
                  <a:schemeClr val="tx1"/>
                </a:solidFill>
                <a:latin typeface="Arial" charset="0"/>
                <a:ea typeface="ＭＳ Ｐ明朝" charset="-128"/>
              </a:defRPr>
            </a:lvl7pPr>
            <a:lvl8pPr marL="3450887" indent="-224988" defTabSz="908044" eaLnBrk="0" fontAlgn="base" hangingPunct="0">
              <a:spcBef>
                <a:spcPct val="30000"/>
              </a:spcBef>
              <a:spcAft>
                <a:spcPct val="0"/>
              </a:spcAft>
              <a:defRPr kumimoji="1" sz="1200">
                <a:solidFill>
                  <a:schemeClr val="tx1"/>
                </a:solidFill>
                <a:latin typeface="Arial" charset="0"/>
                <a:ea typeface="ＭＳ Ｐ明朝" charset="-128"/>
              </a:defRPr>
            </a:lvl8pPr>
            <a:lvl9pPr marL="3917048" indent="-224988" defTabSz="908044"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1C7E2E6F-C0B6-4BE5-994E-4E34DE9FD043}" type="slidenum">
              <a:rPr lang="ja-JP" altLang="en-US" smtClean="0">
                <a:ea typeface="ＭＳ Ｐゴシック" charset="-128"/>
              </a:rPr>
              <a:pPr eaLnBrk="1" hangingPunct="1">
                <a:spcBef>
                  <a:spcPct val="0"/>
                </a:spcBef>
              </a:pPr>
              <a:t>19</a:t>
            </a:fld>
            <a:endParaRPr lang="ja-JP" altLang="en-US" smtClean="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1949D682-CC7C-4B27-9246-D292617CCA81}" type="datetime1">
              <a:rPr lang="ja-JP" altLang="en-US" smtClean="0"/>
              <a:t>2018/7/25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CAA00085-491D-4D2A-87A7-277CD7EA0C7B}"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99D27B00-44FE-4B38-A22C-CB6108F9AE51}" type="datetime1">
              <a:rPr lang="ja-JP" altLang="en-US" smtClean="0"/>
              <a:t>2018/7/25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FE52C747-FB97-462D-A943-3646AE4976D9}"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78865503-F734-479D-A7C5-A46D39CFACDF}" type="datetime1">
              <a:rPr lang="ja-JP" altLang="en-US" smtClean="0"/>
              <a:t>2018/7/25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4ABB335D-7831-4FA0-B7E5-3790BC46349A}"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8ABDAEE1-5323-4D28-83EB-2FE1B158CB61}" type="datetime1">
              <a:rPr lang="ja-JP" altLang="en-US" smtClean="0"/>
              <a:t>2018/7/25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F2BD3AF-05AE-4E14-80B5-D6AB1F94E73A}"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4262111A-5D18-4D10-96C5-5983D2B9E226}" type="datetime1">
              <a:rPr lang="ja-JP" altLang="en-US" smtClean="0"/>
              <a:t>2018/7/25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215396AC-F765-4FC0-8BF2-6A33E4837C9F}"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CEC3652D-E10C-4187-800D-11D475B4363F}" type="datetime1">
              <a:rPr lang="ja-JP" altLang="en-US" smtClean="0"/>
              <a:t>2018/7/25</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6ED7794A-5D21-4FEA-9ED9-A5CC1F6FBD12}"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CD612E4F-C90A-4BB6-BDCA-CAE0A5406592}" type="datetime1">
              <a:rPr lang="ja-JP" altLang="en-US" smtClean="0"/>
              <a:t>2018/7/25</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49DB1AA5-9346-4B08-A312-AB9E8EB484FD}"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6D4472A6-6DFF-43F1-9828-24EB41CDDEE8}" type="datetime1">
              <a:rPr lang="ja-JP" altLang="en-US" smtClean="0"/>
              <a:t>2018/7/25</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142FA544-FAE1-46A2-B6C8-A53CB2EDFA1C}"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453BBD0B-1E6B-46FE-AF88-897862F64533}" type="datetime1">
              <a:rPr lang="ja-JP" altLang="en-US" smtClean="0"/>
              <a:t>2018/7/25</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AEBB1EF2-C0ED-4F4D-9386-35CCFB50869A}"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1F8AE677-7231-4F98-A6DD-9DEC9783DA49}" type="datetime1">
              <a:rPr lang="ja-JP" altLang="en-US" smtClean="0"/>
              <a:t>2018/7/25</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5BB8FDB-4B76-43D8-933B-7CC3B48FE086}"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C580E603-4215-4F81-B834-7F6334D2CBA7}" type="datetime1">
              <a:rPr lang="ja-JP" altLang="en-US" smtClean="0"/>
              <a:t>2018/7/25</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B1B7979C-B244-49F2-AC16-F2D6EFF0CBB9}"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9D171044-B734-4B66-A297-B19561541E61}" type="datetime1">
              <a:rPr lang="ja-JP" altLang="en-US" smtClean="0"/>
              <a:t>2018/7/25</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30B11702-672C-49BD-B3D7-2318C8377F17}"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a:ex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年度建設事業評価（</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街路</a:t>
            </a:r>
            <a:r>
              <a:rPr lang="ja-JP" altLang="en-US" sz="2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事業）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18"/>
          <p:cNvSpPr txBox="1">
            <a:spLocks noChangeArrowheads="1"/>
          </p:cNvSpPr>
          <p:nvPr/>
        </p:nvSpPr>
        <p:spPr bwMode="auto">
          <a:xfrm>
            <a:off x="7596188" y="106363"/>
            <a:ext cx="1397000" cy="369332"/>
          </a:xfrm>
          <a:prstGeom prst="rect">
            <a:avLst/>
          </a:prstGeom>
          <a:solidFill>
            <a:schemeClr val="bg1"/>
          </a:solidFill>
          <a:ln w="9525" algn="ctr">
            <a:solidFill>
              <a:schemeClr val="tx1"/>
            </a:solidFill>
            <a:miter lim="800000"/>
            <a:headEnd/>
            <a:tailEnd/>
          </a:ln>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50000"/>
              </a:spcBef>
              <a:buFontTx/>
              <a:buNone/>
            </a:pPr>
            <a:r>
              <a:rPr lang="ja-JP" altLang="en-US" sz="1800" dirty="0" smtClean="0">
                <a:solidFill>
                  <a:srgbClr val="000000"/>
                </a:solidFill>
                <a:latin typeface="HG丸ｺﾞｼｯｸM-PRO" pitchFamily="50" charset="-128"/>
                <a:ea typeface="HG丸ｺﾞｼｯｸM-PRO" pitchFamily="50" charset="-128"/>
              </a:rPr>
              <a:t>資料１－３</a:t>
            </a:r>
            <a:r>
              <a:rPr lang="ja-JP" altLang="en-US" sz="1800" dirty="0">
                <a:solidFill>
                  <a:srgbClr val="000000"/>
                </a:solidFill>
                <a:latin typeface="HG丸ｺﾞｼｯｸM-PRO" pitchFamily="50" charset="-128"/>
                <a:ea typeface="HG丸ｺﾞｼｯｸM-PRO" pitchFamily="50" charset="-128"/>
              </a:rPr>
              <a:t>　</a:t>
            </a:r>
          </a:p>
        </p:txBody>
      </p:sp>
      <p:sp>
        <p:nvSpPr>
          <p:cNvPr id="7" name="Rectangle 2"/>
          <p:cNvSpPr>
            <a:spLocks noChangeArrowheads="1"/>
          </p:cNvSpPr>
          <p:nvPr/>
        </p:nvSpPr>
        <p:spPr bwMode="auto">
          <a:xfrm>
            <a:off x="6624638" y="620713"/>
            <a:ext cx="2476500" cy="7200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ts val="1300"/>
              </a:lnSpc>
              <a:spcBef>
                <a:spcPct val="0"/>
              </a:spcBef>
              <a:buFontTx/>
              <a:buNone/>
            </a:pPr>
            <a:r>
              <a:rPr lang="ja-JP" altLang="en-US" sz="1200" dirty="0">
                <a:solidFill>
                  <a:srgbClr val="000000"/>
                </a:solidFill>
                <a:latin typeface="HGPｺﾞｼｯｸM" pitchFamily="50" charset="-128"/>
                <a:ea typeface="HGPｺﾞｼｯｸM" pitchFamily="50" charset="-128"/>
              </a:rPr>
              <a:t>平成</a:t>
            </a:r>
            <a:r>
              <a:rPr lang="en-US" altLang="ja-JP" sz="1200" dirty="0">
                <a:solidFill>
                  <a:srgbClr val="000000"/>
                </a:solidFill>
                <a:latin typeface="HGPｺﾞｼｯｸM" pitchFamily="50" charset="-128"/>
                <a:ea typeface="HGPｺﾞｼｯｸM" pitchFamily="50" charset="-128"/>
              </a:rPr>
              <a:t>30</a:t>
            </a:r>
            <a:r>
              <a:rPr lang="ja-JP" altLang="en-US" sz="1200" dirty="0" smtClean="0">
                <a:solidFill>
                  <a:srgbClr val="000000"/>
                </a:solidFill>
                <a:latin typeface="HGPｺﾞｼｯｸM" pitchFamily="50" charset="-128"/>
                <a:ea typeface="HGPｺﾞｼｯｸM" pitchFamily="50" charset="-128"/>
              </a:rPr>
              <a:t>年度第</a:t>
            </a:r>
            <a:r>
              <a:rPr lang="en-US" altLang="ja-JP" sz="1200" dirty="0" smtClean="0">
                <a:solidFill>
                  <a:srgbClr val="000000"/>
                </a:solidFill>
                <a:latin typeface="HGPｺﾞｼｯｸM" pitchFamily="50" charset="-128"/>
                <a:ea typeface="HGPｺﾞｼｯｸM" pitchFamily="50" charset="-128"/>
              </a:rPr>
              <a:t>3</a:t>
            </a:r>
            <a:r>
              <a:rPr lang="ja-JP" altLang="en-US" sz="1200" dirty="0" smtClean="0">
                <a:solidFill>
                  <a:srgbClr val="000000"/>
                </a:solidFill>
                <a:latin typeface="HGPｺﾞｼｯｸM" pitchFamily="50" charset="-128"/>
                <a:ea typeface="HGPｺﾞｼｯｸM" pitchFamily="50" charset="-128"/>
              </a:rPr>
              <a:t>回</a:t>
            </a:r>
            <a:r>
              <a:rPr lang="ja-JP" altLang="en-US" sz="1200" dirty="0">
                <a:solidFill>
                  <a:srgbClr val="000000"/>
                </a:solidFill>
                <a:latin typeface="HGPｺﾞｼｯｸM" pitchFamily="50" charset="-128"/>
                <a:ea typeface="HGPｺﾞｼｯｸM" pitchFamily="50" charset="-128"/>
              </a:rPr>
              <a:t>（</a:t>
            </a:r>
            <a:r>
              <a:rPr lang="en-US" altLang="ja-JP" sz="1200" dirty="0" smtClean="0">
                <a:solidFill>
                  <a:srgbClr val="000000"/>
                </a:solidFill>
                <a:latin typeface="HGPｺﾞｼｯｸM" pitchFamily="50" charset="-128"/>
                <a:ea typeface="HGPｺﾞｼｯｸM" pitchFamily="50" charset="-128"/>
              </a:rPr>
              <a:t>H30.7.27</a:t>
            </a:r>
            <a:r>
              <a:rPr lang="ja-JP" altLang="en-US" sz="1200" dirty="0" smtClean="0">
                <a:solidFill>
                  <a:srgbClr val="000000"/>
                </a:solidFill>
                <a:latin typeface="HGPｺﾞｼｯｸM" pitchFamily="50" charset="-128"/>
                <a:ea typeface="HGPｺﾞｼｯｸM" pitchFamily="50" charset="-128"/>
              </a:rPr>
              <a:t>）</a:t>
            </a:r>
            <a:r>
              <a:rPr lang="ja-JP" altLang="en-US" sz="1200" dirty="0">
                <a:solidFill>
                  <a:srgbClr val="000000"/>
                </a:solidFill>
                <a:latin typeface="HGPｺﾞｼｯｸM" pitchFamily="50" charset="-128"/>
                <a:ea typeface="HGPｺﾞｼｯｸM" pitchFamily="50" charset="-128"/>
              </a:rPr>
              <a:t>　</a:t>
            </a:r>
            <a:endParaRPr lang="ja-JP" altLang="en-US" sz="1200" dirty="0">
              <a:solidFill>
                <a:srgbClr val="000000"/>
              </a:solidFill>
              <a:latin typeface="HGPｺﾞｼｯｸM" pitchFamily="50" charset="-128"/>
              <a:ea typeface="HGPｺﾞｼｯｸM" pitchFamily="50" charset="-128"/>
              <a:cs typeface="Times New Roman" pitchFamily="18" charset="0"/>
            </a:endParaRPr>
          </a:p>
          <a:p>
            <a:pPr eaLnBrk="1" hangingPunct="1">
              <a:lnSpc>
                <a:spcPts val="1300"/>
              </a:lnSpc>
              <a:spcBef>
                <a:spcPct val="0"/>
              </a:spcBef>
              <a:buFontTx/>
              <a:buNone/>
            </a:pPr>
            <a:r>
              <a:rPr lang="ja-JP" altLang="en-US" sz="1200" dirty="0">
                <a:solidFill>
                  <a:srgbClr val="000000"/>
                </a:solidFill>
                <a:latin typeface="HGPｺﾞｼｯｸM" pitchFamily="50" charset="-128"/>
                <a:ea typeface="HGPｺﾞｼｯｸM" pitchFamily="50" charset="-128"/>
              </a:rPr>
              <a:t>大阪府建設事業評価審</a:t>
            </a:r>
            <a:r>
              <a:rPr lang="ja-JP" altLang="en-US" sz="1200" dirty="0" smtClean="0">
                <a:solidFill>
                  <a:srgbClr val="000000"/>
                </a:solidFill>
                <a:latin typeface="HGPｺﾞｼｯｸM" pitchFamily="50" charset="-128"/>
                <a:ea typeface="HGPｺﾞｼｯｸM" pitchFamily="50" charset="-128"/>
              </a:rPr>
              <a:t>議会</a:t>
            </a:r>
            <a:endParaRPr lang="en-US" altLang="ja-JP" sz="1200" dirty="0" smtClean="0">
              <a:solidFill>
                <a:srgbClr val="000000"/>
              </a:solidFill>
              <a:latin typeface="HGPｺﾞｼｯｸM" pitchFamily="50" charset="-128"/>
              <a:ea typeface="HGPｺﾞｼｯｸM" pitchFamily="50" charset="-128"/>
            </a:endParaRPr>
          </a:p>
          <a:p>
            <a:pPr eaLnBrk="1" hangingPunct="1">
              <a:lnSpc>
                <a:spcPts val="1300"/>
              </a:lnSpc>
              <a:spcBef>
                <a:spcPct val="0"/>
              </a:spcBef>
              <a:buFontTx/>
              <a:buNone/>
            </a:pPr>
            <a:r>
              <a:rPr lang="ja-JP" altLang="en-US" sz="1200" dirty="0">
                <a:solidFill>
                  <a:srgbClr val="000000"/>
                </a:solidFill>
                <a:latin typeface="HGPｺﾞｼｯｸM" pitchFamily="50" charset="-128"/>
                <a:ea typeface="HGPｺﾞｼｯｸM" pitchFamily="50" charset="-128"/>
              </a:rPr>
              <a:t>都市</a:t>
            </a:r>
            <a:r>
              <a:rPr lang="ja-JP" altLang="en-US" sz="1200" dirty="0" smtClean="0">
                <a:solidFill>
                  <a:srgbClr val="000000"/>
                </a:solidFill>
                <a:latin typeface="HGPｺﾞｼｯｸM" pitchFamily="50" charset="-128"/>
                <a:ea typeface="HGPｺﾞｼｯｸM" pitchFamily="50" charset="-128"/>
              </a:rPr>
              <a:t>整備</a:t>
            </a:r>
            <a:r>
              <a:rPr lang="ja-JP" altLang="en-US" sz="1200" dirty="0">
                <a:solidFill>
                  <a:srgbClr val="000000"/>
                </a:solidFill>
                <a:latin typeface="HGPｺﾞｼｯｸM" pitchFamily="50" charset="-128"/>
                <a:ea typeface="HGPｺﾞｼｯｸM" pitchFamily="50" charset="-128"/>
              </a:rPr>
              <a:t>部会</a:t>
            </a:r>
            <a:endParaRPr lang="en-US" altLang="ja-JP" sz="1200" dirty="0">
              <a:solidFill>
                <a:srgbClr val="000000"/>
              </a:solidFill>
              <a:latin typeface="HGPｺﾞｼｯｸM" pitchFamily="50" charset="-128"/>
              <a:ea typeface="HGPｺﾞｼｯｸM" pitchFamily="50" charset="-128"/>
            </a:endParaRPr>
          </a:p>
        </p:txBody>
      </p:sp>
      <p:sp>
        <p:nvSpPr>
          <p:cNvPr id="9" name="テキスト ボックス 4"/>
          <p:cNvSpPr txBox="1">
            <a:spLocks noChangeArrowheads="1"/>
          </p:cNvSpPr>
          <p:nvPr/>
        </p:nvSpPr>
        <p:spPr bwMode="auto">
          <a:xfrm>
            <a:off x="395536" y="1844675"/>
            <a:ext cx="842493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3600" dirty="0" smtClean="0">
                <a:latin typeface="Arial" charset="0"/>
              </a:rPr>
              <a:t>都市計画道路　十三高槻線（正雀工区）</a:t>
            </a:r>
            <a:endParaRPr lang="en-US" altLang="ja-JP" sz="3600" dirty="0" smtClean="0">
              <a:latin typeface="Arial" charset="0"/>
            </a:endParaRPr>
          </a:p>
          <a:p>
            <a:pPr algn="ctr" eaLnBrk="1" hangingPunct="1">
              <a:spcBef>
                <a:spcPct val="0"/>
              </a:spcBef>
              <a:buFontTx/>
              <a:buNone/>
            </a:pPr>
            <a:r>
              <a:rPr lang="ja-JP" altLang="en-US" sz="3600" dirty="0">
                <a:latin typeface="Arial" charset="0"/>
              </a:rPr>
              <a:t>街路事業</a:t>
            </a:r>
            <a:endParaRPr lang="en-US" altLang="ja-JP" sz="3600" dirty="0" smtClean="0">
              <a:latin typeface="Arial" charset="0"/>
            </a:endParaRPr>
          </a:p>
          <a:p>
            <a:pPr algn="ctr" eaLnBrk="1" hangingPunct="1">
              <a:spcBef>
                <a:spcPct val="0"/>
              </a:spcBef>
              <a:buFontTx/>
              <a:buNone/>
            </a:pPr>
            <a:r>
              <a:rPr lang="ja-JP" altLang="en-US" sz="3600" dirty="0" smtClean="0">
                <a:latin typeface="Arial" charset="0"/>
              </a:rPr>
              <a:t>［摂津市</a:t>
            </a:r>
            <a:r>
              <a:rPr lang="ja-JP" altLang="en-US" sz="3600" dirty="0">
                <a:latin typeface="Arial" charset="0"/>
              </a:rPr>
              <a:t>・</a:t>
            </a:r>
            <a:r>
              <a:rPr lang="ja-JP" altLang="en-US" sz="3600" dirty="0" smtClean="0">
                <a:latin typeface="Arial" charset="0"/>
              </a:rPr>
              <a:t>吹田市］</a:t>
            </a:r>
            <a:endParaRPr lang="en-US" altLang="ja-JP" sz="3600" dirty="0">
              <a:latin typeface="Arial" charset="0"/>
            </a:endParaRPr>
          </a:p>
          <a:p>
            <a:pPr algn="ctr" eaLnBrk="1" hangingPunct="1">
              <a:spcBef>
                <a:spcPct val="0"/>
              </a:spcBef>
              <a:buFontTx/>
              <a:buNone/>
            </a:pPr>
            <a:endParaRPr lang="en-US" altLang="ja-JP" sz="3600" dirty="0">
              <a:latin typeface="Arial" charset="0"/>
            </a:endParaRPr>
          </a:p>
          <a:p>
            <a:pPr algn="ctr" eaLnBrk="1" hangingPunct="1">
              <a:spcBef>
                <a:spcPct val="0"/>
              </a:spcBef>
              <a:buFont typeface="Arial" charset="0"/>
              <a:buNone/>
            </a:pPr>
            <a:r>
              <a:rPr lang="en-US" altLang="ja-JP" sz="3600" dirty="0" smtClean="0">
                <a:latin typeface="Arial" charset="0"/>
              </a:rPr>
              <a:t>【</a:t>
            </a:r>
            <a:r>
              <a:rPr lang="ja-JP" altLang="en-US" sz="3600" dirty="0" smtClean="0">
                <a:latin typeface="Arial" charset="0"/>
              </a:rPr>
              <a:t>再々評価</a:t>
            </a:r>
            <a:r>
              <a:rPr lang="en-US" altLang="ja-JP" sz="3600" dirty="0">
                <a:latin typeface="Arial" charset="0"/>
              </a:rPr>
              <a:t>】</a:t>
            </a:r>
            <a:endParaRPr lang="ja-JP" altLang="en-US" sz="3600" dirty="0">
              <a:latin typeface="Arial" charset="0"/>
            </a:endParaRPr>
          </a:p>
          <a:p>
            <a:pPr algn="ctr" eaLnBrk="1" hangingPunct="1">
              <a:spcBef>
                <a:spcPct val="0"/>
              </a:spcBef>
              <a:buFontTx/>
              <a:buNone/>
            </a:pPr>
            <a:endParaRPr lang="ja-JP" altLang="en-US" sz="3600" dirty="0">
              <a:latin typeface="Arial" charset="0"/>
            </a:endParaRPr>
          </a:p>
        </p:txBody>
      </p:sp>
      <p:sp>
        <p:nvSpPr>
          <p:cNvPr id="2" name="スライド番号プレースホルダー 1"/>
          <p:cNvSpPr>
            <a:spLocks noGrp="1"/>
          </p:cNvSpPr>
          <p:nvPr>
            <p:ph type="sldNum" sz="quarter" idx="12"/>
          </p:nvPr>
        </p:nvSpPr>
        <p:spPr/>
        <p:txBody>
          <a:bodyPr/>
          <a:lstStyle/>
          <a:p>
            <a:pPr>
              <a:defRPr/>
            </a:pPr>
            <a:fld id="{CAA00085-491D-4D2A-87A7-277CD7EA0C7B}" type="slidenum">
              <a:rPr lang="ja-JP" altLang="en-US" smtClean="0"/>
              <a:pPr>
                <a:defRPr/>
              </a:pPr>
              <a:t>1</a:t>
            </a:fld>
            <a:endParaRPr lang="ja-JP" altLang="en-US"/>
          </a:p>
        </p:txBody>
      </p:sp>
    </p:spTree>
    <p:extLst>
      <p:ext uri="{BB962C8B-B14F-4D97-AF65-F5344CB8AC3E}">
        <p14:creationId xmlns:p14="http://schemas.microsoft.com/office/powerpoint/2010/main" val="1334594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51520" y="188640"/>
            <a:ext cx="3960440"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①</a:t>
            </a:r>
            <a:r>
              <a:rPr lang="ja-JP" altLang="en-US" sz="2400" dirty="0">
                <a:solidFill>
                  <a:schemeClr val="bg1"/>
                </a:solidFill>
                <a:latin typeface="HG丸ｺﾞｼｯｸM-PRO" pitchFamily="50" charset="-128"/>
                <a:ea typeface="HG丸ｺﾞｼｯｸM-PRO" pitchFamily="50" charset="-128"/>
              </a:rPr>
              <a:t>　</a:t>
            </a:r>
            <a:r>
              <a:rPr lang="ja-JP" altLang="en-US" sz="2400" dirty="0" smtClean="0">
                <a:solidFill>
                  <a:schemeClr val="bg1"/>
                </a:solidFill>
                <a:latin typeface="HG丸ｺﾞｼｯｸM-PRO" pitchFamily="50" charset="-128"/>
                <a:ea typeface="HG丸ｺﾞｼｯｸM-PRO" pitchFamily="50" charset="-128"/>
              </a:rPr>
              <a:t>事業の進捗状況</a:t>
            </a:r>
            <a:endParaRPr lang="ja-JP" altLang="en-US" sz="2400" dirty="0">
              <a:solidFill>
                <a:schemeClr val="bg1"/>
              </a:solidFill>
              <a:latin typeface="HG丸ｺﾞｼｯｸM-PRO" pitchFamily="50" charset="-128"/>
              <a:ea typeface="HG丸ｺﾞｼｯｸM-PRO" pitchFamily="50" charset="-128"/>
            </a:endParaRPr>
          </a:p>
        </p:txBody>
      </p:sp>
      <p:sp>
        <p:nvSpPr>
          <p:cNvPr id="5" name="テキスト ボックス 4"/>
          <p:cNvSpPr txBox="1"/>
          <p:nvPr/>
        </p:nvSpPr>
        <p:spPr>
          <a:xfrm>
            <a:off x="539552" y="5032691"/>
            <a:ext cx="3816424" cy="830997"/>
          </a:xfrm>
          <a:prstGeom prst="rect">
            <a:avLst/>
          </a:prstGeom>
          <a:noFill/>
        </p:spPr>
        <p:txBody>
          <a:bodyPr wrap="square" rtlCol="0">
            <a:spAutoFit/>
          </a:bodyPr>
          <a:lstStyle/>
          <a:p>
            <a:r>
              <a:rPr kumimoji="1" lang="ja-JP" altLang="en-US" sz="1600" dirty="0" smtClean="0"/>
              <a:t>◆２期区間</a:t>
            </a:r>
            <a:endParaRPr kumimoji="1" lang="en-US" altLang="ja-JP" sz="1600" dirty="0" smtClean="0"/>
          </a:p>
          <a:p>
            <a:r>
              <a:rPr kumimoji="1" lang="ja-JP" altLang="en-US" sz="1600" dirty="0" smtClean="0"/>
              <a:t>　・用地進捗率９２％。</a:t>
            </a:r>
            <a:endParaRPr kumimoji="1" lang="en-US" altLang="ja-JP" sz="1600" dirty="0" smtClean="0"/>
          </a:p>
          <a:p>
            <a:r>
              <a:rPr lang="ja-JP" altLang="en-US" sz="1600" dirty="0" smtClean="0"/>
              <a:t>　</a:t>
            </a:r>
            <a:r>
              <a:rPr kumimoji="1" lang="ja-JP" altLang="en-US" sz="1600" dirty="0" smtClean="0"/>
              <a:t>・全２６件中、未買収</a:t>
            </a:r>
            <a:r>
              <a:rPr lang="ja-JP" altLang="en-US" sz="1600" dirty="0" smtClean="0"/>
              <a:t>４</a:t>
            </a:r>
            <a:r>
              <a:rPr kumimoji="1" lang="ja-JP" altLang="en-US" sz="1600" dirty="0" smtClean="0"/>
              <a:t>件。</a:t>
            </a:r>
            <a:endParaRPr lang="en-US" altLang="ja-JP" sz="1600" dirty="0"/>
          </a:p>
        </p:txBody>
      </p:sp>
      <p:sp>
        <p:nvSpPr>
          <p:cNvPr id="12" name="テキスト ボックス 11"/>
          <p:cNvSpPr txBox="1"/>
          <p:nvPr/>
        </p:nvSpPr>
        <p:spPr>
          <a:xfrm>
            <a:off x="4427984" y="5013176"/>
            <a:ext cx="4680520" cy="584775"/>
          </a:xfrm>
          <a:prstGeom prst="rect">
            <a:avLst/>
          </a:prstGeom>
          <a:noFill/>
        </p:spPr>
        <p:txBody>
          <a:bodyPr wrap="square" rtlCol="0">
            <a:spAutoFit/>
          </a:bodyPr>
          <a:lstStyle/>
          <a:p>
            <a:r>
              <a:rPr kumimoji="1" lang="ja-JP" altLang="en-US" sz="1600" dirty="0" smtClean="0"/>
              <a:t>◆１期区間</a:t>
            </a:r>
            <a:endParaRPr kumimoji="1" lang="en-US" altLang="ja-JP" sz="1600" dirty="0" smtClean="0"/>
          </a:p>
          <a:p>
            <a:r>
              <a:rPr kumimoji="1" lang="ja-JP" altLang="en-US" sz="1600" dirty="0" smtClean="0"/>
              <a:t>　・用地進捗率</a:t>
            </a:r>
            <a:r>
              <a:rPr lang="ja-JP" altLang="en-US" sz="1600" dirty="0" smtClean="0"/>
              <a:t>１００％。（平成</a:t>
            </a:r>
            <a:r>
              <a:rPr lang="ja-JP" altLang="en-US" sz="1600" dirty="0"/>
              <a:t>２６年</a:t>
            </a:r>
            <a:r>
              <a:rPr lang="ja-JP" altLang="en-US" sz="1600" dirty="0" smtClean="0"/>
              <a:t>４月本線供用）</a:t>
            </a:r>
            <a:endParaRPr kumimoji="1" lang="en-US" altLang="ja-JP" sz="1600" dirty="0" smtClean="0"/>
          </a:p>
        </p:txBody>
      </p:sp>
      <p:sp>
        <p:nvSpPr>
          <p:cNvPr id="8" name="テキスト ボックス 7"/>
          <p:cNvSpPr txBox="1"/>
          <p:nvPr/>
        </p:nvSpPr>
        <p:spPr>
          <a:xfrm>
            <a:off x="251520" y="744959"/>
            <a:ext cx="1728192" cy="307777"/>
          </a:xfrm>
          <a:prstGeom prst="rect">
            <a:avLst/>
          </a:prstGeom>
          <a:noFill/>
          <a:ln w="25400" cmpd="dbl">
            <a:solidFill>
              <a:schemeClr val="tx1"/>
            </a:solidFill>
          </a:ln>
        </p:spPr>
        <p:txBody>
          <a:bodyPr wrap="square" rtlCol="0">
            <a:spAutoFit/>
          </a:bodyPr>
          <a:lstStyle/>
          <a:p>
            <a:r>
              <a:rPr kumimoji="1" lang="ja-JP" altLang="en-US" sz="1400" b="1" dirty="0" smtClean="0"/>
              <a:t>～用地進捗状況～</a:t>
            </a:r>
            <a:endParaRPr kumimoji="1" lang="ja-JP" altLang="en-US" sz="1400" b="1" dirty="0"/>
          </a:p>
        </p:txBody>
      </p:sp>
      <p:pic>
        <p:nvPicPr>
          <p:cNvPr id="4123"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540204"/>
            <a:ext cx="8856984" cy="339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620688"/>
            <a:ext cx="160972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pPr>
              <a:defRPr/>
            </a:pPr>
            <a:fld id="{7F2BD3AF-05AE-4E14-80B5-D6AB1F94E73A}" type="slidenum">
              <a:rPr lang="ja-JP" altLang="en-US" smtClean="0"/>
              <a:pPr>
                <a:defRPr/>
              </a:pPr>
              <a:t>10</a:t>
            </a:fld>
            <a:endParaRPr lang="ja-JP" altLang="en-US"/>
          </a:p>
        </p:txBody>
      </p:sp>
    </p:spTree>
    <p:extLst>
      <p:ext uri="{BB962C8B-B14F-4D97-AF65-F5344CB8AC3E}">
        <p14:creationId xmlns:p14="http://schemas.microsoft.com/office/powerpoint/2010/main" val="1061434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07504" y="44624"/>
            <a:ext cx="3960440"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①</a:t>
            </a:r>
            <a:r>
              <a:rPr lang="ja-JP" altLang="en-US" sz="2400" dirty="0">
                <a:solidFill>
                  <a:schemeClr val="bg1"/>
                </a:solidFill>
                <a:latin typeface="HG丸ｺﾞｼｯｸM-PRO" pitchFamily="50" charset="-128"/>
                <a:ea typeface="HG丸ｺﾞｼｯｸM-PRO" pitchFamily="50" charset="-128"/>
              </a:rPr>
              <a:t>　</a:t>
            </a:r>
            <a:r>
              <a:rPr lang="ja-JP" altLang="en-US" sz="2400" dirty="0" smtClean="0">
                <a:solidFill>
                  <a:schemeClr val="bg1"/>
                </a:solidFill>
                <a:latin typeface="HG丸ｺﾞｼｯｸM-PRO" pitchFamily="50" charset="-128"/>
                <a:ea typeface="HG丸ｺﾞｼｯｸM-PRO" pitchFamily="50" charset="-128"/>
              </a:rPr>
              <a:t>事業の進捗状況</a:t>
            </a:r>
            <a:endParaRPr lang="ja-JP" altLang="en-US" sz="2400" dirty="0">
              <a:solidFill>
                <a:schemeClr val="bg1"/>
              </a:solidFill>
              <a:latin typeface="HG丸ｺﾞｼｯｸM-PRO" pitchFamily="50" charset="-128"/>
              <a:ea typeface="HG丸ｺﾞｼｯｸM-PRO" pitchFamily="50" charset="-128"/>
            </a:endParaRPr>
          </a:p>
        </p:txBody>
      </p:sp>
      <p:sp>
        <p:nvSpPr>
          <p:cNvPr id="2" name="テキスト ボックス 1"/>
          <p:cNvSpPr txBox="1"/>
          <p:nvPr/>
        </p:nvSpPr>
        <p:spPr>
          <a:xfrm>
            <a:off x="107504" y="710528"/>
            <a:ext cx="1728192" cy="307777"/>
          </a:xfrm>
          <a:prstGeom prst="rect">
            <a:avLst/>
          </a:prstGeom>
          <a:noFill/>
          <a:ln w="25400" cmpd="dbl">
            <a:solidFill>
              <a:schemeClr val="tx1"/>
            </a:solidFill>
          </a:ln>
        </p:spPr>
        <p:txBody>
          <a:bodyPr wrap="square" rtlCol="0">
            <a:spAutoFit/>
          </a:bodyPr>
          <a:lstStyle/>
          <a:p>
            <a:r>
              <a:rPr kumimoji="1" lang="ja-JP" altLang="en-US" sz="1400" b="1" dirty="0" smtClean="0"/>
              <a:t>～工事進捗状況～</a:t>
            </a:r>
            <a:endParaRPr kumimoji="1" lang="ja-JP" altLang="en-US" sz="1400" b="1" dirty="0"/>
          </a:p>
        </p:txBody>
      </p:sp>
      <p:pic>
        <p:nvPicPr>
          <p:cNvPr id="5125" name="Picture 5" descr="D:\SuzukiYasutomo\Desktop\キャプチャ.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37" y="3684277"/>
            <a:ext cx="8809951" cy="291307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107504" y="1178749"/>
            <a:ext cx="3600400" cy="1169551"/>
          </a:xfrm>
          <a:prstGeom prst="rect">
            <a:avLst/>
          </a:prstGeom>
          <a:solidFill>
            <a:schemeClr val="bg1"/>
          </a:solidFill>
          <a:ln w="25400">
            <a:solidFill>
              <a:schemeClr val="tx1"/>
            </a:solidFill>
          </a:ln>
        </p:spPr>
        <p:txBody>
          <a:bodyPr wrap="square" rtlCol="0">
            <a:spAutoFit/>
          </a:bodyPr>
          <a:lstStyle/>
          <a:p>
            <a:r>
              <a:rPr lang="ja-JP" altLang="en-US" sz="1400" dirty="0" smtClean="0"/>
              <a:t>◆１期区間</a:t>
            </a:r>
            <a:endParaRPr lang="en-US" altLang="ja-JP" sz="1400" dirty="0" smtClean="0"/>
          </a:p>
          <a:p>
            <a:r>
              <a:rPr lang="ja-JP" altLang="en-US" sz="1400" dirty="0" smtClean="0"/>
              <a:t>　・工事進捗率</a:t>
            </a:r>
            <a:r>
              <a:rPr lang="ja-JP" altLang="en-US" sz="1400" dirty="0"/>
              <a:t>９８</a:t>
            </a:r>
            <a:r>
              <a:rPr lang="ja-JP" altLang="en-US" sz="1400" dirty="0" smtClean="0"/>
              <a:t>％。</a:t>
            </a:r>
            <a:endParaRPr lang="en-US" altLang="ja-JP" sz="1400" dirty="0" smtClean="0"/>
          </a:p>
          <a:p>
            <a:r>
              <a:rPr lang="ja-JP" altLang="en-US" sz="1400" dirty="0" smtClean="0"/>
              <a:t>　・平成２６年４月に本線供用。</a:t>
            </a:r>
            <a:endParaRPr lang="en-US" altLang="ja-JP" sz="1400" dirty="0" smtClean="0"/>
          </a:p>
          <a:p>
            <a:r>
              <a:rPr lang="ja-JP" altLang="en-US" sz="1400" dirty="0" smtClean="0"/>
              <a:t>　・電線共同溝等の残工事を平成３１年度に</a:t>
            </a:r>
            <a:endParaRPr lang="en-US" altLang="ja-JP" sz="1400" dirty="0" smtClean="0"/>
          </a:p>
          <a:p>
            <a:r>
              <a:rPr lang="ja-JP" altLang="en-US" sz="1400" dirty="0"/>
              <a:t>　</a:t>
            </a:r>
            <a:r>
              <a:rPr lang="ja-JP" altLang="en-US" sz="1400" dirty="0" smtClean="0"/>
              <a:t>　完了予定</a:t>
            </a:r>
            <a:r>
              <a:rPr lang="ja-JP" altLang="en-US" sz="1400" dirty="0"/>
              <a:t>。</a:t>
            </a:r>
            <a:endParaRPr lang="en-US" altLang="ja-JP" sz="1400" dirty="0" smtClean="0"/>
          </a:p>
        </p:txBody>
      </p:sp>
      <p:pic>
        <p:nvPicPr>
          <p:cNvPr id="18" name="Picture 2" descr="F:\道路整備G\02_街路事業\【街路各路線】\十三高槻線\【１】正雀工区\Ⅰ期（正雀東工区）\05_写真集\05_事業認可延伸用写真\Ⅰ期区間\DSCF08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4217" y="595864"/>
            <a:ext cx="4732279" cy="299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p:nvSpPr>
        <p:spPr>
          <a:xfrm>
            <a:off x="4350242" y="671791"/>
            <a:ext cx="432048" cy="369332"/>
          </a:xfrm>
          <a:prstGeom prst="rect">
            <a:avLst/>
          </a:prstGeom>
          <a:solidFill>
            <a:schemeClr val="bg1"/>
          </a:solidFill>
        </p:spPr>
        <p:txBody>
          <a:bodyPr wrap="square" rtlCol="0">
            <a:spAutoFit/>
          </a:bodyPr>
          <a:lstStyle/>
          <a:p>
            <a:r>
              <a:rPr lang="ja-JP" altLang="en-US" dirty="0"/>
              <a:t>①</a:t>
            </a:r>
            <a:endParaRPr kumimoji="1" lang="ja-JP" altLang="en-US" dirty="0"/>
          </a:p>
        </p:txBody>
      </p:sp>
      <p:sp>
        <p:nvSpPr>
          <p:cNvPr id="20" name="テキスト ボックス 19"/>
          <p:cNvSpPr txBox="1"/>
          <p:nvPr/>
        </p:nvSpPr>
        <p:spPr>
          <a:xfrm>
            <a:off x="7487700" y="3266133"/>
            <a:ext cx="1476788" cy="261610"/>
          </a:xfrm>
          <a:prstGeom prst="rect">
            <a:avLst/>
          </a:prstGeom>
          <a:solidFill>
            <a:schemeClr val="bg1"/>
          </a:solidFill>
          <a:ln w="9525" cmpd="dbl">
            <a:solidFill>
              <a:schemeClr val="tx1"/>
            </a:solidFill>
          </a:ln>
        </p:spPr>
        <p:txBody>
          <a:bodyPr wrap="square" rtlCol="0">
            <a:spAutoFit/>
          </a:bodyPr>
          <a:lstStyle/>
          <a:p>
            <a:pPr algn="ctr"/>
            <a:r>
              <a:rPr kumimoji="1" lang="en-US" altLang="ja-JP" sz="1100" b="1" dirty="0" smtClean="0"/>
              <a:t>H26.4</a:t>
            </a:r>
            <a:r>
              <a:rPr kumimoji="1" lang="ja-JP" altLang="en-US" sz="1100" b="1" dirty="0" smtClean="0"/>
              <a:t>供用時撮影</a:t>
            </a:r>
            <a:endParaRPr kumimoji="1" lang="ja-JP" altLang="en-US" sz="1100" b="1" dirty="0"/>
          </a:p>
        </p:txBody>
      </p:sp>
      <p:sp>
        <p:nvSpPr>
          <p:cNvPr id="3" name="スライド番号プレースホルダー 2"/>
          <p:cNvSpPr>
            <a:spLocks noGrp="1"/>
          </p:cNvSpPr>
          <p:nvPr>
            <p:ph type="sldNum" sz="quarter" idx="12"/>
          </p:nvPr>
        </p:nvSpPr>
        <p:spPr>
          <a:xfrm>
            <a:off x="6974904" y="6520259"/>
            <a:ext cx="2133600" cy="365125"/>
          </a:xfrm>
        </p:spPr>
        <p:txBody>
          <a:bodyPr/>
          <a:lstStyle/>
          <a:p>
            <a:pPr>
              <a:defRPr/>
            </a:pPr>
            <a:fld id="{7F2BD3AF-05AE-4E14-80B5-D6AB1F94E73A}" type="slidenum">
              <a:rPr lang="ja-JP" altLang="en-US" smtClean="0"/>
              <a:pPr>
                <a:defRPr/>
              </a:pPr>
              <a:t>11</a:t>
            </a:fld>
            <a:endParaRPr lang="ja-JP" altLang="en-US"/>
          </a:p>
        </p:txBody>
      </p:sp>
    </p:spTree>
    <p:extLst>
      <p:ext uri="{BB962C8B-B14F-4D97-AF65-F5344CB8AC3E}">
        <p14:creationId xmlns:p14="http://schemas.microsoft.com/office/powerpoint/2010/main" val="30042126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79512" y="116632"/>
            <a:ext cx="3960440"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①</a:t>
            </a:r>
            <a:r>
              <a:rPr lang="ja-JP" altLang="en-US" sz="2400" dirty="0">
                <a:solidFill>
                  <a:schemeClr val="bg1"/>
                </a:solidFill>
                <a:latin typeface="HG丸ｺﾞｼｯｸM-PRO" pitchFamily="50" charset="-128"/>
                <a:ea typeface="HG丸ｺﾞｼｯｸM-PRO" pitchFamily="50" charset="-128"/>
              </a:rPr>
              <a:t>　</a:t>
            </a:r>
            <a:r>
              <a:rPr lang="ja-JP" altLang="en-US" sz="2400" dirty="0" smtClean="0">
                <a:solidFill>
                  <a:schemeClr val="bg1"/>
                </a:solidFill>
                <a:latin typeface="HG丸ｺﾞｼｯｸM-PRO" pitchFamily="50" charset="-128"/>
                <a:ea typeface="HG丸ｺﾞｼｯｸM-PRO" pitchFamily="50" charset="-128"/>
              </a:rPr>
              <a:t>事業の進捗状況</a:t>
            </a:r>
            <a:endParaRPr lang="ja-JP" altLang="en-US" sz="2400" dirty="0">
              <a:solidFill>
                <a:schemeClr val="bg1"/>
              </a:solidFill>
              <a:latin typeface="HG丸ｺﾞｼｯｸM-PRO" pitchFamily="50" charset="-128"/>
              <a:ea typeface="HG丸ｺﾞｼｯｸM-PRO" pitchFamily="50" charset="-128"/>
            </a:endParaRPr>
          </a:p>
        </p:txBody>
      </p:sp>
      <p:sp>
        <p:nvSpPr>
          <p:cNvPr id="8" name="テキスト ボックス 7"/>
          <p:cNvSpPr txBox="1"/>
          <p:nvPr/>
        </p:nvSpPr>
        <p:spPr>
          <a:xfrm>
            <a:off x="4238242" y="242064"/>
            <a:ext cx="4438214" cy="738664"/>
          </a:xfrm>
          <a:prstGeom prst="rect">
            <a:avLst/>
          </a:prstGeom>
          <a:noFill/>
          <a:ln w="25400">
            <a:solidFill>
              <a:schemeClr val="tx1"/>
            </a:solidFill>
          </a:ln>
        </p:spPr>
        <p:txBody>
          <a:bodyPr wrap="square" rtlCol="0">
            <a:spAutoFit/>
          </a:bodyPr>
          <a:lstStyle/>
          <a:p>
            <a:r>
              <a:rPr lang="ja-JP" altLang="en-US" sz="1400" dirty="0" smtClean="0"/>
              <a:t>◆２期区間</a:t>
            </a:r>
            <a:endParaRPr lang="en-US" altLang="ja-JP" sz="1400" dirty="0" smtClean="0"/>
          </a:p>
          <a:p>
            <a:r>
              <a:rPr lang="ja-JP" altLang="en-US" sz="1400" dirty="0"/>
              <a:t>　・工事</a:t>
            </a:r>
            <a:r>
              <a:rPr lang="ja-JP" altLang="en-US" sz="1400" dirty="0" smtClean="0"/>
              <a:t>進捗率</a:t>
            </a:r>
            <a:r>
              <a:rPr lang="en-US" altLang="ja-JP" sz="1400" dirty="0"/>
              <a:t>5</a:t>
            </a:r>
            <a:r>
              <a:rPr lang="ja-JP" altLang="en-US" sz="1400" dirty="0" smtClean="0"/>
              <a:t>％。</a:t>
            </a:r>
            <a:endParaRPr lang="en-US" altLang="ja-JP" sz="1400" dirty="0" smtClean="0"/>
          </a:p>
          <a:p>
            <a:r>
              <a:rPr lang="ja-JP" altLang="en-US" sz="1400" dirty="0" smtClean="0"/>
              <a:t>　・用地買収が完了</a:t>
            </a:r>
            <a:r>
              <a:rPr lang="ja-JP" altLang="en-US" sz="1400" dirty="0"/>
              <a:t>した</a:t>
            </a:r>
            <a:r>
              <a:rPr lang="ja-JP" altLang="en-US" sz="1400" dirty="0" smtClean="0"/>
              <a:t>区間</a:t>
            </a:r>
            <a:r>
              <a:rPr lang="ja-JP" altLang="en-US" sz="1400" dirty="0"/>
              <a:t>から</a:t>
            </a:r>
            <a:r>
              <a:rPr lang="ja-JP" altLang="en-US" sz="1400" dirty="0" smtClean="0"/>
              <a:t>順次</a:t>
            </a:r>
            <a:r>
              <a:rPr lang="ja-JP" altLang="en-US" sz="1400" dirty="0"/>
              <a:t>工事中</a:t>
            </a:r>
            <a:r>
              <a:rPr lang="ja-JP" altLang="en-US" sz="1400" dirty="0" smtClean="0"/>
              <a:t>。</a:t>
            </a:r>
            <a:endParaRPr lang="en-US" altLang="ja-JP" sz="1400" dirty="0" smtClean="0"/>
          </a:p>
        </p:txBody>
      </p:sp>
      <p:sp>
        <p:nvSpPr>
          <p:cNvPr id="12" name="テキスト ボックス 11"/>
          <p:cNvSpPr txBox="1"/>
          <p:nvPr/>
        </p:nvSpPr>
        <p:spPr>
          <a:xfrm>
            <a:off x="251520" y="692696"/>
            <a:ext cx="1728192" cy="307777"/>
          </a:xfrm>
          <a:prstGeom prst="rect">
            <a:avLst/>
          </a:prstGeom>
          <a:noFill/>
          <a:ln w="25400" cmpd="dbl">
            <a:solidFill>
              <a:schemeClr val="tx1"/>
            </a:solidFill>
          </a:ln>
        </p:spPr>
        <p:txBody>
          <a:bodyPr wrap="square" rtlCol="0">
            <a:spAutoFit/>
          </a:bodyPr>
          <a:lstStyle/>
          <a:p>
            <a:r>
              <a:rPr kumimoji="1" lang="ja-JP" altLang="en-US" sz="1400" b="1" dirty="0" smtClean="0"/>
              <a:t>～工事進捗状況～</a:t>
            </a:r>
            <a:endParaRPr kumimoji="1" lang="ja-JP" altLang="en-US" sz="1400" b="1" dirty="0"/>
          </a:p>
        </p:txBody>
      </p:sp>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07" y="4102744"/>
            <a:ext cx="4353880" cy="260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888" y="4075563"/>
            <a:ext cx="4332527" cy="263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p:nvSpPr>
        <p:spPr>
          <a:xfrm>
            <a:off x="4644008" y="4139788"/>
            <a:ext cx="432048" cy="369332"/>
          </a:xfrm>
          <a:prstGeom prst="rect">
            <a:avLst/>
          </a:prstGeom>
          <a:solidFill>
            <a:schemeClr val="bg1"/>
          </a:solidFill>
        </p:spPr>
        <p:txBody>
          <a:bodyPr wrap="square" rtlCol="0">
            <a:spAutoFit/>
          </a:bodyPr>
          <a:lstStyle/>
          <a:p>
            <a:r>
              <a:rPr lang="ja-JP" altLang="en-US" dirty="0"/>
              <a:t>③</a:t>
            </a:r>
            <a:endParaRPr kumimoji="1" lang="ja-JP" altLang="en-US" dirty="0"/>
          </a:p>
        </p:txBody>
      </p:sp>
      <p:sp>
        <p:nvSpPr>
          <p:cNvPr id="20" name="テキスト ボックス 19"/>
          <p:cNvSpPr txBox="1"/>
          <p:nvPr/>
        </p:nvSpPr>
        <p:spPr>
          <a:xfrm>
            <a:off x="179512" y="4139788"/>
            <a:ext cx="432048" cy="369332"/>
          </a:xfrm>
          <a:prstGeom prst="rect">
            <a:avLst/>
          </a:prstGeom>
          <a:solidFill>
            <a:schemeClr val="bg1"/>
          </a:solidFill>
        </p:spPr>
        <p:txBody>
          <a:bodyPr wrap="square" rtlCol="0">
            <a:spAutoFit/>
          </a:bodyPr>
          <a:lstStyle/>
          <a:p>
            <a:r>
              <a:rPr lang="ja-JP" altLang="en-US" dirty="0"/>
              <a:t>②</a:t>
            </a:r>
            <a:endParaRPr lang="en-US" altLang="ja-JP" dirty="0" smtClean="0"/>
          </a:p>
        </p:txBody>
      </p:sp>
      <p:pic>
        <p:nvPicPr>
          <p:cNvPr id="7170" name="Picture 2" descr="D:\SuzukiYasutomo\Desktop\キャプチャ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68" y="1021884"/>
            <a:ext cx="8269288"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a:xfrm>
            <a:off x="7020272" y="6453336"/>
            <a:ext cx="2133600" cy="365125"/>
          </a:xfrm>
        </p:spPr>
        <p:txBody>
          <a:bodyPr/>
          <a:lstStyle/>
          <a:p>
            <a:pPr>
              <a:defRPr/>
            </a:pPr>
            <a:fld id="{7F2BD3AF-05AE-4E14-80B5-D6AB1F94E73A}" type="slidenum">
              <a:rPr lang="ja-JP" altLang="en-US" smtClean="0"/>
              <a:pPr>
                <a:defRPr/>
              </a:pPr>
              <a:t>12</a:t>
            </a:fld>
            <a:endParaRPr lang="ja-JP" altLang="en-US" dirty="0"/>
          </a:p>
        </p:txBody>
      </p:sp>
    </p:spTree>
    <p:extLst>
      <p:ext uri="{BB962C8B-B14F-4D97-AF65-F5344CB8AC3E}">
        <p14:creationId xmlns:p14="http://schemas.microsoft.com/office/powerpoint/2010/main" val="1696464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607"/>
          <a:stretch/>
        </p:blipFill>
        <p:spPr bwMode="auto">
          <a:xfrm>
            <a:off x="215291" y="620688"/>
            <a:ext cx="4568338" cy="449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4"/>
          <p:cNvSpPr txBox="1">
            <a:spLocks noChangeArrowheads="1"/>
          </p:cNvSpPr>
          <p:nvPr/>
        </p:nvSpPr>
        <p:spPr bwMode="auto">
          <a:xfrm>
            <a:off x="107504" y="86717"/>
            <a:ext cx="5184775" cy="461963"/>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②　事業</a:t>
            </a:r>
            <a:r>
              <a:rPr lang="ja-JP" altLang="en-US" sz="2400" dirty="0">
                <a:solidFill>
                  <a:schemeClr val="bg1"/>
                </a:solidFill>
                <a:latin typeface="HG丸ｺﾞｼｯｸM-PRO" pitchFamily="50" charset="-128"/>
                <a:ea typeface="HG丸ｺﾞｼｯｸM-PRO" pitchFamily="50" charset="-128"/>
              </a:rPr>
              <a:t>を巡る社会経済情勢</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0310" y="836712"/>
            <a:ext cx="3728258" cy="2795155"/>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190" y="3861048"/>
            <a:ext cx="3728258" cy="2795155"/>
          </a:xfrm>
          <a:prstGeom prst="rect">
            <a:avLst/>
          </a:prstGeom>
        </p:spPr>
      </p:pic>
      <p:sp>
        <p:nvSpPr>
          <p:cNvPr id="8" name="テキスト ボックス 7"/>
          <p:cNvSpPr txBox="1"/>
          <p:nvPr/>
        </p:nvSpPr>
        <p:spPr>
          <a:xfrm>
            <a:off x="4953694" y="1187460"/>
            <a:ext cx="432048" cy="369332"/>
          </a:xfrm>
          <a:prstGeom prst="rect">
            <a:avLst/>
          </a:prstGeom>
          <a:solidFill>
            <a:schemeClr val="bg1"/>
          </a:solidFill>
        </p:spPr>
        <p:txBody>
          <a:bodyPr wrap="square" rtlCol="0">
            <a:spAutoFit/>
          </a:bodyPr>
          <a:lstStyle/>
          <a:p>
            <a:r>
              <a:rPr lang="ja-JP" altLang="en-US" dirty="0"/>
              <a:t>①</a:t>
            </a:r>
            <a:endParaRPr kumimoji="1" lang="ja-JP" altLang="en-US" dirty="0"/>
          </a:p>
        </p:txBody>
      </p:sp>
      <p:sp>
        <p:nvSpPr>
          <p:cNvPr id="9" name="テキスト ボックス 8"/>
          <p:cNvSpPr txBox="1"/>
          <p:nvPr/>
        </p:nvSpPr>
        <p:spPr>
          <a:xfrm>
            <a:off x="4953694" y="4067780"/>
            <a:ext cx="432048" cy="369332"/>
          </a:xfrm>
          <a:prstGeom prst="rect">
            <a:avLst/>
          </a:prstGeom>
          <a:solidFill>
            <a:schemeClr val="bg1"/>
          </a:solidFill>
        </p:spPr>
        <p:txBody>
          <a:bodyPr wrap="square" rtlCol="0">
            <a:spAutoFit/>
          </a:bodyPr>
          <a:lstStyle/>
          <a:p>
            <a:r>
              <a:rPr kumimoji="1" lang="ja-JP" altLang="en-US" dirty="0" smtClean="0"/>
              <a:t>②</a:t>
            </a:r>
            <a:endParaRPr kumimoji="1" lang="ja-JP" altLang="en-US" dirty="0"/>
          </a:p>
        </p:txBody>
      </p:sp>
      <p:sp>
        <p:nvSpPr>
          <p:cNvPr id="6" name="四角形吹き出し 5"/>
          <p:cNvSpPr/>
          <p:nvPr/>
        </p:nvSpPr>
        <p:spPr>
          <a:xfrm>
            <a:off x="36422" y="1556792"/>
            <a:ext cx="3024336" cy="607422"/>
          </a:xfrm>
          <a:prstGeom prst="wedgeRectCallout">
            <a:avLst>
              <a:gd name="adj1" fmla="val 17073"/>
              <a:gd name="adj2" fmla="val 166686"/>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主要地方道大阪高槻京都線は依然として渋滞が発生している。</a:t>
            </a:r>
            <a:endParaRPr kumimoji="1" lang="ja-JP" altLang="en-US" sz="1600" dirty="0">
              <a:solidFill>
                <a:schemeClr val="tx1"/>
              </a:solidFill>
            </a:endParaRPr>
          </a:p>
        </p:txBody>
      </p:sp>
      <p:sp>
        <p:nvSpPr>
          <p:cNvPr id="13" name="テキスト ボックス 12"/>
          <p:cNvSpPr txBox="1"/>
          <p:nvPr/>
        </p:nvSpPr>
        <p:spPr>
          <a:xfrm>
            <a:off x="107504" y="5171708"/>
            <a:ext cx="4676125" cy="1569660"/>
          </a:xfrm>
          <a:prstGeom prst="rect">
            <a:avLst/>
          </a:prstGeom>
          <a:noFill/>
          <a:ln w="25400">
            <a:solidFill>
              <a:schemeClr val="tx1"/>
            </a:solidFill>
          </a:ln>
        </p:spPr>
        <p:txBody>
          <a:bodyPr wrap="square" rtlCol="0">
            <a:spAutoFit/>
          </a:bodyPr>
          <a:lstStyle/>
          <a:p>
            <a:r>
              <a:rPr kumimoji="1" lang="ja-JP" altLang="en-US" sz="1600" dirty="0" smtClean="0"/>
              <a:t>◆主要地方道大阪高槻京都線（道路交通センサス）</a:t>
            </a:r>
            <a:endParaRPr kumimoji="1" lang="en-US" altLang="ja-JP" sz="1600" dirty="0" smtClean="0"/>
          </a:p>
          <a:p>
            <a:r>
              <a:rPr kumimoji="1" lang="ja-JP" altLang="en-US" sz="1600" dirty="0" smtClean="0"/>
              <a:t>　交通量（平日１２時間）　　交通量（平日２４時間）</a:t>
            </a:r>
            <a:endParaRPr kumimoji="1" lang="en-US" altLang="ja-JP" sz="1600" dirty="0" smtClean="0"/>
          </a:p>
          <a:p>
            <a:r>
              <a:rPr lang="ja-JP" altLang="en-US" sz="1600" dirty="0" smtClean="0"/>
              <a:t>　　　</a:t>
            </a:r>
            <a:r>
              <a:rPr lang="en-US" altLang="ja-JP" sz="1600" dirty="0" smtClean="0"/>
              <a:t>H11</a:t>
            </a:r>
            <a:r>
              <a:rPr lang="ja-JP" altLang="en-US" sz="1600" dirty="0" smtClean="0"/>
              <a:t>　</a:t>
            </a:r>
            <a:r>
              <a:rPr lang="en-US" altLang="ja-JP" sz="1600" dirty="0" smtClean="0"/>
              <a:t>12,732</a:t>
            </a:r>
            <a:r>
              <a:rPr lang="ja-JP" altLang="en-US" sz="1600" dirty="0" smtClean="0"/>
              <a:t>台　　　　　　</a:t>
            </a:r>
            <a:r>
              <a:rPr lang="en-US" altLang="ja-JP" sz="1600" dirty="0"/>
              <a:t> H11</a:t>
            </a:r>
            <a:r>
              <a:rPr lang="ja-JP" altLang="en-US" sz="1600" dirty="0"/>
              <a:t>　</a:t>
            </a:r>
            <a:r>
              <a:rPr lang="en-US" altLang="ja-JP" sz="1600" dirty="0"/>
              <a:t>18,971</a:t>
            </a:r>
            <a:r>
              <a:rPr lang="ja-JP" altLang="en-US" sz="1600" dirty="0" smtClean="0"/>
              <a:t>台</a:t>
            </a:r>
            <a:endParaRPr lang="en-US" altLang="ja-JP" sz="1600" dirty="0" smtClean="0"/>
          </a:p>
          <a:p>
            <a:r>
              <a:rPr lang="ja-JP" altLang="en-US" sz="1600" dirty="0" smtClean="0"/>
              <a:t>　　　</a:t>
            </a:r>
            <a:r>
              <a:rPr lang="en-US" altLang="ja-JP" sz="1600" dirty="0" smtClean="0"/>
              <a:t>H17</a:t>
            </a:r>
            <a:r>
              <a:rPr lang="ja-JP" altLang="en-US" sz="1600" dirty="0" smtClean="0"/>
              <a:t>　</a:t>
            </a:r>
            <a:r>
              <a:rPr lang="en-US" altLang="ja-JP" sz="1600" dirty="0" smtClean="0"/>
              <a:t>12,967</a:t>
            </a:r>
            <a:r>
              <a:rPr lang="ja-JP" altLang="en-US" sz="1600" dirty="0" smtClean="0"/>
              <a:t>台　　　　　　 </a:t>
            </a:r>
            <a:r>
              <a:rPr lang="en-US" altLang="ja-JP" sz="1600" dirty="0" smtClean="0"/>
              <a:t>H17</a:t>
            </a:r>
            <a:r>
              <a:rPr lang="ja-JP" altLang="en-US" sz="1600" dirty="0"/>
              <a:t>　</a:t>
            </a:r>
            <a:r>
              <a:rPr lang="en-US" altLang="ja-JP" sz="1600" dirty="0" smtClean="0"/>
              <a:t>19,451</a:t>
            </a:r>
            <a:r>
              <a:rPr lang="ja-JP" altLang="en-US" sz="1600" dirty="0" smtClean="0"/>
              <a:t>台</a:t>
            </a:r>
            <a:endParaRPr lang="en-US" altLang="ja-JP" sz="1600" dirty="0"/>
          </a:p>
          <a:p>
            <a:r>
              <a:rPr lang="ja-JP" altLang="en-US" sz="1600" dirty="0" smtClean="0"/>
              <a:t>　　　</a:t>
            </a:r>
            <a:r>
              <a:rPr lang="en-US" altLang="ja-JP" sz="1600" dirty="0" smtClean="0"/>
              <a:t>H22</a:t>
            </a:r>
            <a:r>
              <a:rPr lang="ja-JP" altLang="en-US" sz="1600" dirty="0" smtClean="0"/>
              <a:t>　</a:t>
            </a:r>
            <a:r>
              <a:rPr lang="en-US" altLang="ja-JP" sz="1600" dirty="0" smtClean="0"/>
              <a:t>13,940</a:t>
            </a:r>
            <a:r>
              <a:rPr lang="ja-JP" altLang="en-US" sz="1600" dirty="0" smtClean="0"/>
              <a:t>台　　　　　　 </a:t>
            </a:r>
            <a:r>
              <a:rPr lang="en-US" altLang="ja-JP" sz="1600" dirty="0"/>
              <a:t>H22</a:t>
            </a:r>
            <a:r>
              <a:rPr lang="ja-JP" altLang="en-US" sz="1600" dirty="0"/>
              <a:t>　</a:t>
            </a:r>
            <a:r>
              <a:rPr lang="en-US" altLang="ja-JP" sz="1600" dirty="0" smtClean="0"/>
              <a:t>19,516</a:t>
            </a:r>
            <a:r>
              <a:rPr lang="ja-JP" altLang="en-US" sz="1600" dirty="0" smtClean="0"/>
              <a:t>台</a:t>
            </a:r>
            <a:endParaRPr lang="en-US" altLang="ja-JP" sz="1600" dirty="0" smtClean="0"/>
          </a:p>
          <a:p>
            <a:r>
              <a:rPr lang="ja-JP" altLang="en-US" sz="1600" dirty="0"/>
              <a:t>　　　</a:t>
            </a:r>
            <a:r>
              <a:rPr lang="en-US" altLang="ja-JP" sz="1600" dirty="0" smtClean="0"/>
              <a:t>H27</a:t>
            </a:r>
            <a:r>
              <a:rPr lang="ja-JP" altLang="en-US" sz="1600" dirty="0"/>
              <a:t>　</a:t>
            </a:r>
            <a:r>
              <a:rPr lang="en-US" altLang="ja-JP" sz="1600" dirty="0" smtClean="0"/>
              <a:t>13,369</a:t>
            </a:r>
            <a:r>
              <a:rPr lang="ja-JP" altLang="en-US" sz="1600" dirty="0" smtClean="0"/>
              <a:t>台</a:t>
            </a:r>
            <a:r>
              <a:rPr lang="ja-JP" altLang="en-US" sz="1600" dirty="0"/>
              <a:t>　　　　　　 </a:t>
            </a:r>
            <a:r>
              <a:rPr lang="en-US" altLang="ja-JP" sz="1600" dirty="0" smtClean="0"/>
              <a:t>H27</a:t>
            </a:r>
            <a:r>
              <a:rPr lang="ja-JP" altLang="en-US" sz="1600" dirty="0"/>
              <a:t>　</a:t>
            </a:r>
            <a:r>
              <a:rPr lang="en-US" altLang="ja-JP" sz="1600" dirty="0" smtClean="0"/>
              <a:t>17,914</a:t>
            </a:r>
            <a:r>
              <a:rPr lang="ja-JP" altLang="en-US" sz="1600" dirty="0" smtClean="0"/>
              <a:t>台</a:t>
            </a:r>
            <a:endParaRPr lang="en-US" altLang="ja-JP" sz="1600" dirty="0"/>
          </a:p>
        </p:txBody>
      </p:sp>
      <p:sp>
        <p:nvSpPr>
          <p:cNvPr id="5" name="スライド番号プレースホルダー 4"/>
          <p:cNvSpPr>
            <a:spLocks noGrp="1"/>
          </p:cNvSpPr>
          <p:nvPr>
            <p:ph type="sldNum" sz="quarter" idx="12"/>
          </p:nvPr>
        </p:nvSpPr>
        <p:spPr>
          <a:xfrm>
            <a:off x="6974904" y="6356350"/>
            <a:ext cx="2133600" cy="365125"/>
          </a:xfrm>
        </p:spPr>
        <p:txBody>
          <a:bodyPr/>
          <a:lstStyle/>
          <a:p>
            <a:pPr>
              <a:defRPr/>
            </a:pPr>
            <a:fld id="{7F2BD3AF-05AE-4E14-80B5-D6AB1F94E73A}" type="slidenum">
              <a:rPr lang="ja-JP" altLang="en-US" smtClean="0"/>
              <a:pPr>
                <a:defRPr/>
              </a:pPr>
              <a:t>13</a:t>
            </a:fld>
            <a:endParaRPr lang="ja-JP" altLang="en-US"/>
          </a:p>
        </p:txBody>
      </p:sp>
    </p:spTree>
    <p:extLst>
      <p:ext uri="{BB962C8B-B14F-4D97-AF65-F5344CB8AC3E}">
        <p14:creationId xmlns:p14="http://schemas.microsoft.com/office/powerpoint/2010/main" val="1562679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038947" y="4577383"/>
            <a:ext cx="2981325" cy="223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4"/>
          <p:cNvSpPr txBox="1">
            <a:spLocks noChangeArrowheads="1"/>
          </p:cNvSpPr>
          <p:nvPr/>
        </p:nvSpPr>
        <p:spPr bwMode="auto">
          <a:xfrm>
            <a:off x="107504" y="116632"/>
            <a:ext cx="5184775" cy="461963"/>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②　事業</a:t>
            </a:r>
            <a:r>
              <a:rPr lang="ja-JP" altLang="en-US" sz="2400" dirty="0">
                <a:solidFill>
                  <a:schemeClr val="bg1"/>
                </a:solidFill>
                <a:latin typeface="HG丸ｺﾞｼｯｸM-PRO" pitchFamily="50" charset="-128"/>
                <a:ea typeface="HG丸ｺﾞｼｯｸM-PRO" pitchFamily="50" charset="-128"/>
              </a:rPr>
              <a:t>を巡る社会経済情勢</a:t>
            </a:r>
          </a:p>
        </p:txBody>
      </p:sp>
      <p:sp>
        <p:nvSpPr>
          <p:cNvPr id="12" name="テキスト ボックス 11"/>
          <p:cNvSpPr txBox="1"/>
          <p:nvPr/>
        </p:nvSpPr>
        <p:spPr>
          <a:xfrm>
            <a:off x="4089250" y="4581128"/>
            <a:ext cx="1296343" cy="276999"/>
          </a:xfrm>
          <a:prstGeom prst="rect">
            <a:avLst/>
          </a:prstGeom>
          <a:solidFill>
            <a:schemeClr val="bg1"/>
          </a:solidFill>
        </p:spPr>
        <p:txBody>
          <a:bodyPr wrap="square" rtlCol="0">
            <a:spAutoFit/>
          </a:bodyPr>
          <a:lstStyle/>
          <a:p>
            <a:pPr algn="ctr"/>
            <a:r>
              <a:rPr kumimoji="1" lang="en-US" altLang="ja-JP" sz="1200" dirty="0" smtClean="0"/>
              <a:t>H11</a:t>
            </a:r>
            <a:r>
              <a:rPr kumimoji="1" lang="ja-JP" altLang="en-US" sz="1200" dirty="0" smtClean="0"/>
              <a:t>供用区間</a:t>
            </a:r>
            <a:endParaRPr kumimoji="1" lang="ja-JP" altLang="en-US" sz="12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336" y="4381065"/>
            <a:ext cx="1973290" cy="1285504"/>
          </a:xfrm>
          <a:prstGeom prst="rect">
            <a:avLst/>
          </a:prstGeom>
          <a:solidFill>
            <a:schemeClr val="bg1"/>
          </a:solidFill>
          <a:ln>
            <a:noFill/>
          </a:ln>
          <a:effectLst/>
        </p:spPr>
      </p:pic>
      <p:pic>
        <p:nvPicPr>
          <p:cNvPr id="1026" name="Picture 2" descr="D:\SuzukiYasutomo\Desktop\P7290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899" y="4543694"/>
            <a:ext cx="2800772" cy="2263029"/>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992906" y="4581128"/>
            <a:ext cx="1800299" cy="276999"/>
          </a:xfrm>
          <a:prstGeom prst="rect">
            <a:avLst/>
          </a:prstGeom>
          <a:solidFill>
            <a:schemeClr val="bg1"/>
          </a:solidFill>
        </p:spPr>
        <p:txBody>
          <a:bodyPr wrap="square" rtlCol="0">
            <a:spAutoFit/>
          </a:bodyPr>
          <a:lstStyle/>
          <a:p>
            <a:pPr algn="ctr"/>
            <a:r>
              <a:rPr lang="ja-JP" altLang="en-US" sz="1200" dirty="0" smtClean="0"/>
              <a:t>寿町工区（</a:t>
            </a:r>
            <a:r>
              <a:rPr lang="en-US" altLang="ja-JP" sz="1200" dirty="0" smtClean="0"/>
              <a:t>H26.4</a:t>
            </a:r>
            <a:r>
              <a:rPr lang="ja-JP" altLang="en-US" sz="1200" dirty="0" smtClean="0"/>
              <a:t>供用）</a:t>
            </a:r>
            <a:endParaRPr kumimoji="1" lang="ja-JP" altLang="en-US" sz="1200" dirty="0"/>
          </a:p>
        </p:txBody>
      </p:sp>
      <p:sp>
        <p:nvSpPr>
          <p:cNvPr id="14" name="テキスト ボックス 13"/>
          <p:cNvSpPr txBox="1"/>
          <p:nvPr/>
        </p:nvSpPr>
        <p:spPr>
          <a:xfrm>
            <a:off x="2793107" y="6525344"/>
            <a:ext cx="900149" cy="246221"/>
          </a:xfrm>
          <a:prstGeom prst="rect">
            <a:avLst/>
          </a:prstGeom>
          <a:solidFill>
            <a:schemeClr val="bg1"/>
          </a:solidFill>
        </p:spPr>
        <p:txBody>
          <a:bodyPr wrap="square" rtlCol="0">
            <a:spAutoFit/>
          </a:bodyPr>
          <a:lstStyle/>
          <a:p>
            <a:pPr algn="ctr"/>
            <a:r>
              <a:rPr kumimoji="1" lang="en-US" altLang="ja-JP" sz="1000" dirty="0" smtClean="0"/>
              <a:t>H27.7</a:t>
            </a:r>
            <a:r>
              <a:rPr kumimoji="1" lang="ja-JP" altLang="en-US" sz="1000" dirty="0" smtClean="0"/>
              <a:t>撮影</a:t>
            </a:r>
            <a:endParaRPr kumimoji="1" lang="ja-JP" altLang="en-US" sz="1000" dirty="0"/>
          </a:p>
        </p:txBody>
      </p:sp>
      <p:sp>
        <p:nvSpPr>
          <p:cNvPr id="2" name="スライド番号プレースホルダー 1"/>
          <p:cNvSpPr>
            <a:spLocks noGrp="1"/>
          </p:cNvSpPr>
          <p:nvPr>
            <p:ph type="sldNum" sz="quarter" idx="12"/>
          </p:nvPr>
        </p:nvSpPr>
        <p:spPr/>
        <p:txBody>
          <a:bodyPr/>
          <a:lstStyle/>
          <a:p>
            <a:pPr>
              <a:defRPr/>
            </a:pPr>
            <a:fld id="{7F2BD3AF-05AE-4E14-80B5-D6AB1F94E73A}" type="slidenum">
              <a:rPr lang="ja-JP" altLang="en-US" smtClean="0"/>
              <a:pPr>
                <a:defRPr/>
              </a:pPr>
              <a:t>14</a:t>
            </a:fld>
            <a:endParaRPr lang="ja-JP" altLang="en-US"/>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53" y="692696"/>
            <a:ext cx="9086251" cy="394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425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892175"/>
            <a:ext cx="9144000" cy="2395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◆費用便益比とは</a:t>
            </a:r>
            <a:endParaRPr lang="en-US" altLang="ja-JP" b="1" u="sng" dirty="0">
              <a:solidFill>
                <a:schemeClr val="tx1"/>
              </a:solidFill>
            </a:endParaRPr>
          </a:p>
          <a:p>
            <a:pPr>
              <a:defRPr/>
            </a:pPr>
            <a:r>
              <a:rPr lang="ja-JP" altLang="en-US" dirty="0">
                <a:solidFill>
                  <a:schemeClr val="tx1"/>
                </a:solidFill>
              </a:rPr>
              <a:t>　　　　 ＜便益＞を＜費用＞ で割ったものであり、値が大きいほど投資効果が大きい。</a:t>
            </a:r>
          </a:p>
          <a:p>
            <a:pPr>
              <a:defRPr/>
            </a:pPr>
            <a:r>
              <a:rPr lang="ja-JP" altLang="en-US" sz="2400" b="1" dirty="0">
                <a:solidFill>
                  <a:schemeClr val="tx1"/>
                </a:solidFill>
              </a:rPr>
              <a:t>　 </a:t>
            </a:r>
            <a:r>
              <a:rPr lang="ja-JP" altLang="en-US" b="1" u="sng" dirty="0">
                <a:solidFill>
                  <a:schemeClr val="tx1"/>
                </a:solidFill>
              </a:rPr>
              <a:t>◆道路事業の費用便益比</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B</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C</a:t>
            </a:r>
            <a:r>
              <a:rPr lang="ja-JP" altLang="en-US" b="1" u="sng" dirty="0">
                <a:solidFill>
                  <a:schemeClr val="tx1"/>
                </a:solidFill>
                <a:latin typeface="ＭＳ Ｐゴシック" pitchFamily="50" charset="-128"/>
              </a:rPr>
              <a:t>）</a:t>
            </a:r>
            <a:endParaRPr lang="en-US" altLang="ja-JP" b="1" u="sng" dirty="0">
              <a:solidFill>
                <a:schemeClr val="tx1"/>
              </a:solidFill>
            </a:endParaRPr>
          </a:p>
          <a:p>
            <a:pPr>
              <a:defRPr/>
            </a:pPr>
            <a:r>
              <a:rPr lang="ja-JP" altLang="en-US" dirty="0">
                <a:solidFill>
                  <a:schemeClr val="tx1"/>
                </a:solidFill>
              </a:rPr>
              <a:t>　　　　　費用：道路整備に要する事業費＋維持管理に要する費用（</a:t>
            </a:r>
            <a:r>
              <a:rPr lang="en-US" altLang="ja-JP" dirty="0">
                <a:solidFill>
                  <a:schemeClr val="tx1"/>
                </a:solidFill>
              </a:rPr>
              <a:t>C</a:t>
            </a:r>
            <a:r>
              <a:rPr lang="ja-JP" altLang="en-US" dirty="0">
                <a:solidFill>
                  <a:schemeClr val="tx1"/>
                </a:solidFill>
              </a:rPr>
              <a:t>：コスト）</a:t>
            </a:r>
          </a:p>
          <a:p>
            <a:pPr>
              <a:defRPr/>
            </a:pPr>
            <a:r>
              <a:rPr lang="ja-JP" altLang="en-US" dirty="0">
                <a:solidFill>
                  <a:schemeClr val="tx1"/>
                </a:solidFill>
              </a:rPr>
              <a:t>　　　　　便益：整備効果を貨幣価値に換算したもの（</a:t>
            </a:r>
            <a:r>
              <a:rPr lang="en-US" altLang="ja-JP" dirty="0">
                <a:solidFill>
                  <a:schemeClr val="tx1"/>
                </a:solidFill>
              </a:rPr>
              <a:t>B</a:t>
            </a:r>
            <a:r>
              <a:rPr lang="ja-JP" altLang="en-US" dirty="0">
                <a:solidFill>
                  <a:schemeClr val="tx1"/>
                </a:solidFill>
              </a:rPr>
              <a:t>：ベネフィット）</a:t>
            </a:r>
            <a:endParaRPr lang="en-US" altLang="ja-JP" dirty="0">
              <a:solidFill>
                <a:schemeClr val="tx1"/>
              </a:solidFill>
            </a:endParaRPr>
          </a:p>
          <a:p>
            <a:pPr>
              <a:defRPr/>
            </a:pPr>
            <a:r>
              <a:rPr lang="ja-JP" altLang="en-US" sz="2000" dirty="0">
                <a:solidFill>
                  <a:schemeClr val="tx1"/>
                </a:solidFill>
              </a:rPr>
              <a:t>　　　　　　　</a:t>
            </a:r>
            <a:r>
              <a:rPr lang="ja-JP" altLang="en-US" dirty="0">
                <a:solidFill>
                  <a:schemeClr val="tx1"/>
                </a:solidFill>
              </a:rPr>
              <a:t>　</a:t>
            </a:r>
            <a:r>
              <a:rPr lang="ja-JP" altLang="en-US" u="sng" dirty="0">
                <a:solidFill>
                  <a:schemeClr val="tx1"/>
                </a:solidFill>
              </a:rPr>
              <a:t>走行時間短縮</a:t>
            </a:r>
            <a:r>
              <a:rPr lang="ja-JP" altLang="en-US" dirty="0">
                <a:solidFill>
                  <a:schemeClr val="tx1"/>
                </a:solidFill>
              </a:rPr>
              <a:t>便益＋</a:t>
            </a:r>
            <a:r>
              <a:rPr lang="ja-JP" altLang="en-US" u="sng" dirty="0">
                <a:solidFill>
                  <a:schemeClr val="tx1"/>
                </a:solidFill>
              </a:rPr>
              <a:t>走行経費減少</a:t>
            </a:r>
            <a:r>
              <a:rPr lang="ja-JP" altLang="en-US" dirty="0">
                <a:solidFill>
                  <a:schemeClr val="tx1"/>
                </a:solidFill>
              </a:rPr>
              <a:t>便益＋</a:t>
            </a:r>
            <a:r>
              <a:rPr lang="ja-JP" altLang="en-US" u="sng" dirty="0">
                <a:solidFill>
                  <a:schemeClr val="tx1"/>
                </a:solidFill>
              </a:rPr>
              <a:t>交通事故減少</a:t>
            </a:r>
            <a:r>
              <a:rPr lang="ja-JP" altLang="en-US" dirty="0">
                <a:solidFill>
                  <a:schemeClr val="tx1"/>
                </a:solidFill>
              </a:rPr>
              <a:t>便益　</a:t>
            </a:r>
            <a:endParaRPr lang="en-US" altLang="ja-JP" dirty="0">
              <a:solidFill>
                <a:schemeClr val="tx1"/>
              </a:solidFill>
            </a:endParaRPr>
          </a:p>
          <a:p>
            <a:pPr>
              <a:defRPr/>
            </a:pPr>
            <a:endParaRPr lang="en-US" altLang="ja-JP" sz="700" b="1" dirty="0">
              <a:solidFill>
                <a:schemeClr val="tx1"/>
              </a:solidFill>
            </a:endParaRPr>
          </a:p>
          <a:p>
            <a:pPr>
              <a:defRPr/>
            </a:pPr>
            <a:r>
              <a:rPr lang="ja-JP" altLang="en-US" sz="2000" b="1" dirty="0">
                <a:solidFill>
                  <a:schemeClr val="tx1"/>
                </a:solidFill>
              </a:rPr>
              <a:t>　　　</a:t>
            </a:r>
            <a:endParaRPr lang="ja-JP" altLang="en-US" b="1" u="sng" dirty="0">
              <a:solidFill>
                <a:schemeClr val="tx1"/>
              </a:solidFill>
            </a:endParaRPr>
          </a:p>
        </p:txBody>
      </p:sp>
      <p:sp>
        <p:nvSpPr>
          <p:cNvPr id="21509" name="正方形/長方形 4"/>
          <p:cNvSpPr>
            <a:spLocks noChangeArrowheads="1"/>
          </p:cNvSpPr>
          <p:nvPr/>
        </p:nvSpPr>
        <p:spPr bwMode="auto">
          <a:xfrm>
            <a:off x="149225" y="549275"/>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a:latin typeface="HGSｺﾞｼｯｸM" pitchFamily="50" charset="-128"/>
                <a:ea typeface="HGSｺﾞｼｯｸM" pitchFamily="50" charset="-128"/>
              </a:rPr>
              <a:t>■</a:t>
            </a:r>
            <a:r>
              <a:rPr lang="ja-JP" altLang="en-US" sz="2000" b="1">
                <a:latin typeface="Arial" charset="0"/>
              </a:rPr>
              <a:t>事業の投資効果（費用便益分析）①</a:t>
            </a:r>
          </a:p>
        </p:txBody>
      </p:sp>
      <p:grpSp>
        <p:nvGrpSpPr>
          <p:cNvPr id="21510" name="グループ化 16"/>
          <p:cNvGrpSpPr>
            <a:grpSpLocks/>
          </p:cNvGrpSpPr>
          <p:nvPr/>
        </p:nvGrpSpPr>
        <p:grpSpPr bwMode="auto">
          <a:xfrm>
            <a:off x="703263" y="4681538"/>
            <a:ext cx="7685087" cy="2011362"/>
            <a:chOff x="703262" y="4812249"/>
            <a:chExt cx="7685161" cy="2011700"/>
          </a:xfrm>
        </p:grpSpPr>
        <p:grpSp>
          <p:nvGrpSpPr>
            <p:cNvPr id="21523" name="グループ化 12"/>
            <p:cNvGrpSpPr>
              <a:grpSpLocks/>
            </p:cNvGrpSpPr>
            <p:nvPr/>
          </p:nvGrpSpPr>
          <p:grpSpPr bwMode="auto">
            <a:xfrm>
              <a:off x="3039442" y="4849813"/>
              <a:ext cx="5051425" cy="1966912"/>
              <a:chOff x="2562225" y="4849813"/>
              <a:chExt cx="5051425" cy="1966912"/>
            </a:xfrm>
          </p:grpSpPr>
          <p:grpSp>
            <p:nvGrpSpPr>
              <p:cNvPr id="21526" name="グループ化 9"/>
              <p:cNvGrpSpPr>
                <a:grpSpLocks/>
              </p:cNvGrpSpPr>
              <p:nvPr/>
            </p:nvGrpSpPr>
            <p:grpSpPr bwMode="auto">
              <a:xfrm>
                <a:off x="2644775" y="4849813"/>
                <a:ext cx="4968875" cy="1966912"/>
                <a:chOff x="2644775" y="4849813"/>
                <a:chExt cx="4968875" cy="1966912"/>
              </a:xfrm>
            </p:grpSpPr>
            <p:pic>
              <p:nvPicPr>
                <p:cNvPr id="21528" name="図 6"/>
                <p:cNvPicPr>
                  <a:picLocks noChangeAspect="1"/>
                </p:cNvPicPr>
                <p:nvPr/>
              </p:nvPicPr>
              <p:blipFill>
                <a:blip r:embed="rId3">
                  <a:extLst>
                    <a:ext uri="{28A0092B-C50C-407E-A947-70E740481C1C}">
                      <a14:useLocalDpi xmlns:a14="http://schemas.microsoft.com/office/drawing/2010/main" val="0"/>
                    </a:ext>
                  </a:extLst>
                </a:blip>
                <a:srcRect l="7687" t="32166" r="45528" b="23299"/>
                <a:stretch>
                  <a:fillRect/>
                </a:stretch>
              </p:blipFill>
              <p:spPr bwMode="auto">
                <a:xfrm>
                  <a:off x="2644775" y="4849813"/>
                  <a:ext cx="49688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9" name="テキスト ボックス 17"/>
                <p:cNvSpPr txBox="1">
                  <a:spLocks noChangeArrowheads="1"/>
                </p:cNvSpPr>
                <p:nvPr/>
              </p:nvSpPr>
              <p:spPr bwMode="auto">
                <a:xfrm>
                  <a:off x="378389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a:solidFill>
                        <a:schemeClr val="tx2"/>
                      </a:solidFill>
                      <a:latin typeface="Arial" charset="0"/>
                    </a:rPr>
                    <a:t>整備なし</a:t>
                  </a:r>
                </a:p>
              </p:txBody>
            </p:sp>
            <p:sp>
              <p:nvSpPr>
                <p:cNvPr id="21530" name="テキスト ボックス 18"/>
                <p:cNvSpPr txBox="1">
                  <a:spLocks noChangeArrowheads="1"/>
                </p:cNvSpPr>
                <p:nvPr/>
              </p:nvSpPr>
              <p:spPr bwMode="auto">
                <a:xfrm>
                  <a:off x="619605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a:solidFill>
                        <a:schemeClr val="tx2"/>
                      </a:solidFill>
                      <a:latin typeface="Arial" charset="0"/>
                    </a:rPr>
                    <a:t>整備あり</a:t>
                  </a:r>
                </a:p>
              </p:txBody>
            </p:sp>
          </p:grpSp>
          <p:sp>
            <p:nvSpPr>
              <p:cNvPr id="21527" name="テキスト ボックス 12"/>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400">
                  <a:solidFill>
                    <a:schemeClr val="tx2"/>
                  </a:solidFill>
                  <a:latin typeface="Meiryo UI" pitchFamily="50" charset="-128"/>
                  <a:ea typeface="Meiryo UI" pitchFamily="50" charset="-128"/>
                  <a:cs typeface="Meiryo UI" pitchFamily="50" charset="-128"/>
                </a:endParaRPr>
              </a:p>
            </p:txBody>
          </p:sp>
        </p:grpSp>
        <p:sp>
          <p:nvSpPr>
            <p:cNvPr id="26" name="正方形/長方形 25"/>
            <p:cNvSpPr/>
            <p:nvPr/>
          </p:nvSpPr>
          <p:spPr>
            <a:xfrm>
              <a:off x="703262" y="4812249"/>
              <a:ext cx="7685161"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a:xfrm>
              <a:off x="703262" y="4812249"/>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600" b="1" dirty="0">
                  <a:solidFill>
                    <a:schemeClr val="tx1"/>
                  </a:solidFill>
                </a:rPr>
                <a:t>便益の考え方</a:t>
              </a:r>
            </a:p>
          </p:txBody>
        </p:sp>
      </p:grpSp>
      <p:grpSp>
        <p:nvGrpSpPr>
          <p:cNvPr id="21511" name="グループ化 19"/>
          <p:cNvGrpSpPr>
            <a:grpSpLocks/>
          </p:cNvGrpSpPr>
          <p:nvPr/>
        </p:nvGrpSpPr>
        <p:grpSpPr bwMode="auto">
          <a:xfrm>
            <a:off x="712788" y="2862263"/>
            <a:ext cx="7675562" cy="1790700"/>
            <a:chOff x="712787" y="2921001"/>
            <a:chExt cx="7675635" cy="1791443"/>
          </a:xfrm>
        </p:grpSpPr>
        <p:sp>
          <p:nvSpPr>
            <p:cNvPr id="16" name="正方形/長方形 15"/>
            <p:cNvSpPr/>
            <p:nvPr/>
          </p:nvSpPr>
          <p:spPr>
            <a:xfrm>
              <a:off x="712787" y="2921001"/>
              <a:ext cx="7675635"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1513" name="グループ化 6"/>
            <p:cNvGrpSpPr>
              <a:grpSpLocks/>
            </p:cNvGrpSpPr>
            <p:nvPr/>
          </p:nvGrpSpPr>
          <p:grpSpPr bwMode="auto">
            <a:xfrm>
              <a:off x="2124075" y="3016459"/>
              <a:ext cx="5600700" cy="1614487"/>
              <a:chOff x="2124075" y="2944813"/>
              <a:chExt cx="5600700" cy="1614487"/>
            </a:xfrm>
          </p:grpSpPr>
          <p:pic>
            <p:nvPicPr>
              <p:cNvPr id="21515" name="図 9"/>
              <p:cNvPicPr>
                <a:picLocks noChangeAspect="1"/>
              </p:cNvPicPr>
              <p:nvPr/>
            </p:nvPicPr>
            <p:blipFill>
              <a:blip r:embed="rId4">
                <a:extLst>
                  <a:ext uri="{28A0092B-C50C-407E-A947-70E740481C1C}">
                    <a14:useLocalDpi xmlns:a14="http://schemas.microsoft.com/office/drawing/2010/main" val="0"/>
                  </a:ext>
                </a:extLst>
              </a:blip>
              <a:srcRect l="9006" t="46230" r="30006" b="27986"/>
              <a:stretch>
                <a:fillRect/>
              </a:stretch>
            </p:blipFill>
            <p:spPr bwMode="auto">
              <a:xfrm>
                <a:off x="2124075" y="3090863"/>
                <a:ext cx="56007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bwMode="auto">
              <a:xfrm>
                <a:off x="3868767" y="2944645"/>
                <a:ext cx="3856073"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12" name="テキスト ボックス 11"/>
              <p:cNvSpPr txBox="1"/>
              <p:nvPr/>
            </p:nvSpPr>
            <p:spPr bwMode="auto">
              <a:xfrm>
                <a:off x="3851303" y="4251699"/>
                <a:ext cx="3856074"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ja-JP" altLang="en-US" sz="1400" dirty="0">
                    <a:latin typeface="Meiryo UI" pitchFamily="50" charset="-128"/>
                    <a:ea typeface="Meiryo UI" pitchFamily="50" charset="-128"/>
                    <a:cs typeface="Meiryo UI" pitchFamily="50" charset="-128"/>
                  </a:rPr>
                  <a:t>事業</a:t>
                </a:r>
                <a:r>
                  <a:rPr lang="zh-TW" altLang="en-US" sz="1400" dirty="0">
                    <a:latin typeface="Meiryo UI" pitchFamily="50" charset="-128"/>
                    <a:ea typeface="Meiryo UI" pitchFamily="50" charset="-128"/>
                    <a:cs typeface="Meiryo UI" pitchFamily="50" charset="-128"/>
                  </a:rPr>
                  <a:t>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21518" name="グループ化 4"/>
              <p:cNvGrpSpPr>
                <a:grpSpLocks/>
              </p:cNvGrpSpPr>
              <p:nvPr/>
            </p:nvGrpSpPr>
            <p:grpSpPr bwMode="auto">
              <a:xfrm>
                <a:off x="4211960" y="3789040"/>
                <a:ext cx="3096344" cy="432048"/>
                <a:chOff x="4211960" y="3789040"/>
                <a:chExt cx="3096344" cy="432048"/>
              </a:xfrm>
            </p:grpSpPr>
            <p:sp>
              <p:nvSpPr>
                <p:cNvPr id="3" name="正方形/長方形 2"/>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520" name="テキスト ボックス 3"/>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100" b="1">
                      <a:solidFill>
                        <a:schemeClr val="tx2"/>
                      </a:solidFill>
                      <a:latin typeface="Arial" charset="0"/>
                    </a:rPr>
                    <a:t>事業費</a:t>
                  </a:r>
                </a:p>
              </p:txBody>
            </p:sp>
            <p:sp>
              <p:nvSpPr>
                <p:cNvPr id="21521" name="テキスト ボックス 13"/>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100" b="1">
                      <a:solidFill>
                        <a:schemeClr val="tx2"/>
                      </a:solidFill>
                      <a:latin typeface="Arial" charset="0"/>
                    </a:rPr>
                    <a:t>維持管理費</a:t>
                  </a:r>
                </a:p>
              </p:txBody>
            </p:sp>
            <p:sp>
              <p:nvSpPr>
                <p:cNvPr id="21522" name="テキスト ボックス 14"/>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a:solidFill>
                        <a:schemeClr val="tx2"/>
                      </a:solidFill>
                      <a:latin typeface="Arial" charset="0"/>
                    </a:rPr>
                    <a:t>＋</a:t>
                  </a:r>
                </a:p>
              </p:txBody>
            </p:sp>
          </p:grpSp>
        </p:grpSp>
        <p:sp>
          <p:nvSpPr>
            <p:cNvPr id="9" name="正方形/長方形 8"/>
            <p:cNvSpPr/>
            <p:nvPr/>
          </p:nvSpPr>
          <p:spPr>
            <a:xfrm>
              <a:off x="712787" y="2921001"/>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600" b="1" dirty="0">
                  <a:solidFill>
                    <a:schemeClr val="tx1"/>
                  </a:solidFill>
                </a:rPr>
                <a:t>費用便益比</a:t>
              </a:r>
            </a:p>
          </p:txBody>
        </p:sp>
      </p:grpSp>
      <p:sp>
        <p:nvSpPr>
          <p:cNvPr id="27" name="Text Box 4"/>
          <p:cNvSpPr txBox="1">
            <a:spLocks noChangeArrowheads="1"/>
          </p:cNvSpPr>
          <p:nvPr/>
        </p:nvSpPr>
        <p:spPr bwMode="auto">
          <a:xfrm>
            <a:off x="122294" y="87610"/>
            <a:ext cx="7762073"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③　費用便益分析等の効率性（費用便益分析）　</a:t>
            </a:r>
            <a:r>
              <a:rPr lang="ja-JP" altLang="en-US" sz="2400" dirty="0" smtClean="0">
                <a:solidFill>
                  <a:schemeClr val="bg1"/>
                </a:solidFill>
              </a:rPr>
              <a:t> </a:t>
            </a:r>
            <a:endParaRPr lang="ja-JP" altLang="en-US" sz="24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CAA00085-491D-4D2A-87A7-277CD7EA0C7B}" type="slidenum">
              <a:rPr lang="ja-JP" altLang="en-US" smtClean="0"/>
              <a:pPr>
                <a:defRPr/>
              </a:pPr>
              <a:t>15</a:t>
            </a:fld>
            <a:endParaRPr lang="ja-JP" altLang="en-US"/>
          </a:p>
        </p:txBody>
      </p:sp>
    </p:spTree>
    <p:extLst>
      <p:ext uri="{BB962C8B-B14F-4D97-AF65-F5344CB8AC3E}">
        <p14:creationId xmlns:p14="http://schemas.microsoft.com/office/powerpoint/2010/main" val="1418177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extLst>
          </p:cNvPr>
          <p:cNvSpPr/>
          <p:nvPr/>
        </p:nvSpPr>
        <p:spPr>
          <a:xfrm>
            <a:off x="250825" y="487363"/>
            <a:ext cx="8713788" cy="1069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b="1" u="sng" dirty="0">
                <a:solidFill>
                  <a:schemeClr val="tx1"/>
                </a:solidFill>
              </a:rPr>
              <a:t>◆走行時間短縮便益とは</a:t>
            </a:r>
            <a:endParaRPr lang="en-US" altLang="ja-JP" sz="2000" b="1" u="sng" dirty="0">
              <a:solidFill>
                <a:schemeClr val="tx1"/>
              </a:solidFill>
            </a:endParaRPr>
          </a:p>
          <a:p>
            <a:pPr>
              <a:defRPr/>
            </a:pPr>
            <a:r>
              <a:rPr lang="ja-JP" altLang="en-US" b="1" dirty="0">
                <a:solidFill>
                  <a:schemeClr val="tx1"/>
                </a:solidFill>
              </a:rPr>
              <a:t>　　</a:t>
            </a:r>
            <a:r>
              <a:rPr lang="ja-JP" altLang="en-US" dirty="0">
                <a:solidFill>
                  <a:schemeClr val="tx1"/>
                </a:solidFill>
              </a:rPr>
              <a:t>道路整備・改良に伴い自動車交通が円滑化し、走行時間が短縮されることにより</a:t>
            </a:r>
            <a:endParaRPr lang="en-US" altLang="ja-JP" dirty="0">
              <a:solidFill>
                <a:schemeClr val="tx1"/>
              </a:solidFill>
            </a:endParaRPr>
          </a:p>
          <a:p>
            <a:pPr>
              <a:defRPr/>
            </a:pPr>
            <a:r>
              <a:rPr lang="ja-JP" altLang="en-US" dirty="0">
                <a:solidFill>
                  <a:schemeClr val="tx1"/>
                </a:solidFill>
              </a:rPr>
              <a:t>　　道路利用者の得られる利益を貨幣換算したもの。　</a:t>
            </a:r>
          </a:p>
        </p:txBody>
      </p:sp>
      <p:sp>
        <p:nvSpPr>
          <p:cNvPr id="13" name="テキスト ボックス 12">
            <a:extLst>
              <a:ext uri="{FF2B5EF4-FFF2-40B4-BE49-F238E27FC236}"/>
            </a:extLst>
          </p:cNvPr>
          <p:cNvSpPr txBox="1"/>
          <p:nvPr/>
        </p:nvSpPr>
        <p:spPr bwMode="auto">
          <a:xfrm>
            <a:off x="60325" y="1444625"/>
            <a:ext cx="9023350"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a:defRPr/>
            </a:pPr>
            <a:r>
              <a:rPr lang="ja-JP" altLang="en-US" sz="1600" dirty="0">
                <a:solidFill>
                  <a:schemeClr val="tx1"/>
                </a:solidFill>
                <a:latin typeface="Meiryo UI" pitchFamily="50" charset="-128"/>
                <a:ea typeface="Meiryo UI" pitchFamily="50" charset="-128"/>
                <a:cs typeface="Meiryo UI" pitchFamily="50" charset="-128"/>
              </a:rPr>
              <a:t>　○整備の有無による走行時間費用の年間の総和の差により算出</a:t>
            </a:r>
          </a:p>
          <a:p>
            <a:pPr>
              <a:defRPr/>
            </a:pPr>
            <a:r>
              <a:rPr lang="ja-JP" altLang="en-US" sz="1600" dirty="0">
                <a:solidFill>
                  <a:schemeClr val="tx1"/>
                </a:solidFill>
                <a:latin typeface="Meiryo UI" pitchFamily="50" charset="-128"/>
                <a:ea typeface="Meiryo UI" pitchFamily="50" charset="-128"/>
                <a:cs typeface="Meiryo UI" pitchFamily="50" charset="-128"/>
              </a:rPr>
              <a:t>　　　走行時間費用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a:defRPr/>
            </a:pPr>
            <a:r>
              <a:rPr lang="ja-JP" altLang="en-US" sz="1600" dirty="0">
                <a:solidFill>
                  <a:schemeClr val="tx1"/>
                </a:solidFill>
                <a:latin typeface="Meiryo UI" pitchFamily="50" charset="-128"/>
                <a:ea typeface="Meiryo UI" pitchFamily="50" charset="-128"/>
                <a:cs typeface="Meiryo UI" pitchFamily="50" charset="-128"/>
              </a:rPr>
              <a:t>　　　　　　　　　　＝交通量（台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走行時間（分）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時間価値原単位（円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台・分）</a:t>
            </a:r>
            <a:r>
              <a:rPr lang="en-US" altLang="ja-JP" sz="1600" dirty="0">
                <a:solidFill>
                  <a:schemeClr val="tx1"/>
                </a:solidFill>
                <a:latin typeface="Meiryo UI" pitchFamily="50" charset="-128"/>
                <a:ea typeface="Meiryo UI" pitchFamily="50" charset="-128"/>
                <a:cs typeface="Meiryo UI" pitchFamily="50" charset="-128"/>
              </a:rPr>
              <a:t>×365(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grpSp>
        <p:nvGrpSpPr>
          <p:cNvPr id="22534" name="グループ化 1"/>
          <p:cNvGrpSpPr>
            <a:grpSpLocks/>
          </p:cNvGrpSpPr>
          <p:nvPr/>
        </p:nvGrpSpPr>
        <p:grpSpPr bwMode="auto">
          <a:xfrm>
            <a:off x="4284663" y="2205038"/>
            <a:ext cx="4751387" cy="1609725"/>
            <a:chOff x="1190624" y="4381641"/>
            <a:chExt cx="6762750" cy="1885950"/>
          </a:xfrm>
        </p:grpSpPr>
        <p:grpSp>
          <p:nvGrpSpPr>
            <p:cNvPr id="22545" name="グループ化 3"/>
            <p:cNvGrpSpPr>
              <a:grpSpLocks/>
            </p:cNvGrpSpPr>
            <p:nvPr/>
          </p:nvGrpSpPr>
          <p:grpSpPr bwMode="auto">
            <a:xfrm>
              <a:off x="1190624" y="4381641"/>
              <a:ext cx="6762750" cy="1885950"/>
              <a:chOff x="1049338" y="1109663"/>
              <a:chExt cx="6762750" cy="1885950"/>
            </a:xfrm>
          </p:grpSpPr>
          <p:pic>
            <p:nvPicPr>
              <p:cNvPr id="22547" name="図 4"/>
              <p:cNvPicPr>
                <a:picLocks noChangeAspect="1"/>
              </p:cNvPicPr>
              <p:nvPr/>
            </p:nvPicPr>
            <p:blipFill>
              <a:blip r:embed="rId2">
                <a:extLst>
                  <a:ext uri="{28A0092B-C50C-407E-A947-70E740481C1C}">
                    <a14:useLocalDpi xmlns:a14="http://schemas.microsoft.com/office/drawing/2010/main" val="0"/>
                  </a:ext>
                </a:extLst>
              </a:blip>
              <a:srcRect l="13544" t="41541" r="34473" b="32674"/>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a:extLst>
                  <a:ext uri="{FF2B5EF4-FFF2-40B4-BE49-F238E27FC236}"/>
                </a:extLst>
              </p:cNvPr>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49" name="テキスト ボックス 11"/>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a:latin typeface="Arial" charset="0"/>
                  </a:rPr>
                  <a:t>整備なし</a:t>
                </a:r>
              </a:p>
            </p:txBody>
          </p:sp>
          <p:sp>
            <p:nvSpPr>
              <p:cNvPr id="22550" name="テキスト ボックス 14"/>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200" b="1">
                    <a:latin typeface="Arial" charset="0"/>
                  </a:rPr>
                  <a:t>整備あり</a:t>
                </a:r>
              </a:p>
            </p:txBody>
          </p:sp>
        </p:grpSp>
        <p:sp>
          <p:nvSpPr>
            <p:cNvPr id="14" name="正方形/長方形 13">
              <a:extLst>
                <a:ext uri="{FF2B5EF4-FFF2-40B4-BE49-F238E27FC236}"/>
              </a:extLst>
            </p:cNvPr>
            <p:cNvSpPr/>
            <p:nvPr/>
          </p:nvSpPr>
          <p:spPr bwMode="auto">
            <a:xfrm>
              <a:off x="3899791" y="5395292"/>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a:defRPr/>
              </a:pPr>
              <a:r>
                <a:rPr lang="ja-JP" altLang="en-US" sz="900" b="1" dirty="0">
                  <a:solidFill>
                    <a:schemeClr val="tx1"/>
                  </a:solidFill>
                </a:rPr>
                <a:t>渋滞解消による</a:t>
              </a:r>
              <a:endParaRPr lang="en-US" altLang="ja-JP" sz="900" b="1" dirty="0">
                <a:solidFill>
                  <a:schemeClr val="tx1"/>
                </a:solidFill>
              </a:endParaRPr>
            </a:p>
            <a:p>
              <a:pPr algn="ctr">
                <a:defRPr/>
              </a:pPr>
              <a:r>
                <a:rPr lang="ja-JP" altLang="en-US" sz="900" b="1" dirty="0">
                  <a:solidFill>
                    <a:schemeClr val="tx1"/>
                  </a:solidFill>
                </a:rPr>
                <a:t>走行時間短縮</a:t>
              </a:r>
            </a:p>
          </p:txBody>
        </p:sp>
      </p:grpSp>
      <p:grpSp>
        <p:nvGrpSpPr>
          <p:cNvPr id="22535" name="グループ化 9"/>
          <p:cNvGrpSpPr>
            <a:grpSpLocks/>
          </p:cNvGrpSpPr>
          <p:nvPr/>
        </p:nvGrpSpPr>
        <p:grpSpPr bwMode="auto">
          <a:xfrm>
            <a:off x="136525" y="2373313"/>
            <a:ext cx="4489450" cy="1441450"/>
            <a:chOff x="1434599" y="3226719"/>
            <a:chExt cx="6264696" cy="2411405"/>
          </a:xfrm>
        </p:grpSpPr>
        <p:pic>
          <p:nvPicPr>
            <p:cNvPr id="22543" name="図 3"/>
            <p:cNvPicPr>
              <a:picLocks noChangeAspect="1"/>
            </p:cNvPicPr>
            <p:nvPr/>
          </p:nvPicPr>
          <p:blipFill>
            <a:blip r:embed="rId3">
              <a:extLst>
                <a:ext uri="{28A0092B-C50C-407E-A947-70E740481C1C}">
                  <a14:useLocalDpi xmlns:a14="http://schemas.microsoft.com/office/drawing/2010/main" val="0"/>
                </a:ext>
              </a:extLst>
            </a:blip>
            <a:srcRect l="7834" t="32321" r="39011" b="24861"/>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extLst>
            </p:cNvPr>
            <p:cNvSpPr/>
            <p:nvPr/>
          </p:nvSpPr>
          <p:spPr>
            <a:xfrm>
              <a:off x="3441606" y="4520060"/>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a:defRPr/>
              </a:pPr>
              <a:r>
                <a:rPr lang="ja-JP" altLang="en-US" sz="1100" b="1" dirty="0">
                  <a:solidFill>
                    <a:schemeClr val="tx1"/>
                  </a:solidFill>
                </a:rPr>
                <a:t>バイパス整備による</a:t>
              </a:r>
            </a:p>
            <a:p>
              <a:pPr algn="ctr">
                <a:defRPr/>
              </a:pPr>
              <a:r>
                <a:rPr lang="ja-JP" altLang="en-US" sz="1100" b="1" dirty="0">
                  <a:solidFill>
                    <a:schemeClr val="tx1"/>
                  </a:solidFill>
                </a:rPr>
                <a:t>走行時間短縮</a:t>
              </a:r>
            </a:p>
          </p:txBody>
        </p:sp>
      </p:grpSp>
      <p:sp>
        <p:nvSpPr>
          <p:cNvPr id="22536" name="テキスト ボックス 15"/>
          <p:cNvSpPr txBox="1">
            <a:spLocks noChangeArrowheads="1"/>
          </p:cNvSpPr>
          <p:nvPr/>
        </p:nvSpPr>
        <p:spPr bwMode="auto">
          <a:xfrm>
            <a:off x="49213" y="2333625"/>
            <a:ext cx="70326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600">
                <a:latin typeface="Arial" charset="0"/>
              </a:rPr>
              <a:t>例①</a:t>
            </a:r>
          </a:p>
        </p:txBody>
      </p:sp>
      <p:sp>
        <p:nvSpPr>
          <p:cNvPr id="22537" name="テキスト ボックス 16"/>
          <p:cNvSpPr txBox="1">
            <a:spLocks noChangeArrowheads="1"/>
          </p:cNvSpPr>
          <p:nvPr/>
        </p:nvSpPr>
        <p:spPr bwMode="auto">
          <a:xfrm>
            <a:off x="4284663" y="2301875"/>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600">
                <a:latin typeface="Arial" charset="0"/>
              </a:rPr>
              <a:t>例②</a:t>
            </a:r>
          </a:p>
        </p:txBody>
      </p:sp>
      <p:sp>
        <p:nvSpPr>
          <p:cNvPr id="22539" name="テキスト ボックス 18"/>
          <p:cNvSpPr txBox="1">
            <a:spLocks noChangeArrowheads="1"/>
          </p:cNvSpPr>
          <p:nvPr/>
        </p:nvSpPr>
        <p:spPr bwMode="auto">
          <a:xfrm>
            <a:off x="115888" y="5661248"/>
            <a:ext cx="8932862" cy="774700"/>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dirty="0">
                <a:latin typeface="Meiryo UI" pitchFamily="50" charset="-128"/>
                <a:ea typeface="Meiryo UI" pitchFamily="50" charset="-128"/>
                <a:cs typeface="Meiryo UI" pitchFamily="50" charset="-128"/>
              </a:rPr>
              <a:t>⇒この整備</a:t>
            </a:r>
            <a:r>
              <a:rPr lang="ja-JP" altLang="en-US" sz="1800" b="1" dirty="0">
                <a:latin typeface="Meiryo UI" pitchFamily="50" charset="-128"/>
                <a:ea typeface="Meiryo UI" pitchFamily="50" charset="-128"/>
                <a:cs typeface="Meiryo UI" pitchFamily="50" charset="-128"/>
              </a:rPr>
              <a:t>無</a:t>
            </a:r>
            <a:r>
              <a:rPr lang="ja-JP" altLang="en-US" sz="1800" b="1" dirty="0" err="1">
                <a:latin typeface="Meiryo UI" pitchFamily="50" charset="-128"/>
                <a:ea typeface="Meiryo UI" pitchFamily="50" charset="-128"/>
                <a:cs typeface="Meiryo UI" pitchFamily="50" charset="-128"/>
              </a:rPr>
              <a:t>し</a:t>
            </a:r>
            <a:r>
              <a:rPr lang="ja-JP" altLang="en-US" sz="1800" dirty="0" err="1">
                <a:latin typeface="Meiryo UI" pitchFamily="50" charset="-128"/>
                <a:ea typeface="Meiryo UI" pitchFamily="50" charset="-128"/>
                <a:cs typeface="Meiryo UI" pitchFamily="50" charset="-128"/>
              </a:rPr>
              <a:t>と</a:t>
            </a:r>
            <a:r>
              <a:rPr lang="ja-JP" altLang="en-US" sz="1800" b="1" dirty="0">
                <a:latin typeface="Meiryo UI" pitchFamily="50" charset="-128"/>
                <a:ea typeface="Meiryo UI" pitchFamily="50" charset="-128"/>
                <a:cs typeface="Meiryo UI" pitchFamily="50" charset="-128"/>
              </a:rPr>
              <a:t>有り</a:t>
            </a:r>
            <a:r>
              <a:rPr lang="ja-JP" altLang="en-US" sz="1800" dirty="0">
                <a:latin typeface="Meiryo UI" pitchFamily="50" charset="-128"/>
                <a:ea typeface="Meiryo UI" pitchFamily="50" charset="-128"/>
                <a:cs typeface="Meiryo UI" pitchFamily="50" charset="-128"/>
              </a:rPr>
              <a:t>の費用の差を、リンクごとに集計し、さらに供用後</a:t>
            </a:r>
            <a:r>
              <a:rPr lang="en-US" altLang="ja-JP" sz="1800" dirty="0">
                <a:latin typeface="Meiryo UI" pitchFamily="50" charset="-128"/>
                <a:ea typeface="Meiryo UI" pitchFamily="50" charset="-128"/>
                <a:cs typeface="Meiryo UI" pitchFamily="50" charset="-128"/>
              </a:rPr>
              <a:t>50</a:t>
            </a:r>
            <a:r>
              <a:rPr lang="ja-JP" altLang="en-US" sz="1800" dirty="0">
                <a:latin typeface="Meiryo UI" pitchFamily="50" charset="-128"/>
                <a:ea typeface="Meiryo UI" pitchFamily="50" charset="-128"/>
                <a:cs typeface="Meiryo UI" pitchFamily="50" charset="-128"/>
              </a:rPr>
              <a:t>年間分を合計することで、</a:t>
            </a:r>
            <a:endParaRPr lang="en-US" altLang="ja-JP" sz="18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800" dirty="0">
                <a:latin typeface="Meiryo UI" pitchFamily="50" charset="-128"/>
                <a:ea typeface="Meiryo UI" pitchFamily="50" charset="-128"/>
                <a:cs typeface="Meiryo UI" pitchFamily="50" charset="-128"/>
              </a:rPr>
              <a:t>　 本事業の</a:t>
            </a:r>
            <a:r>
              <a:rPr lang="ja-JP" altLang="en-US" sz="1800" b="1" dirty="0">
                <a:latin typeface="Meiryo UI" pitchFamily="50" charset="-128"/>
                <a:ea typeface="Meiryo UI" pitchFamily="50" charset="-128"/>
                <a:cs typeface="Meiryo UI" pitchFamily="50" charset="-128"/>
              </a:rPr>
              <a:t>走行時間短縮便益 </a:t>
            </a:r>
            <a:r>
              <a:rPr lang="en-US" altLang="ja-JP" sz="1800" b="1" dirty="0" smtClean="0">
                <a:latin typeface="Meiryo UI" pitchFamily="50" charset="-128"/>
                <a:ea typeface="Meiryo UI" pitchFamily="50" charset="-128"/>
                <a:cs typeface="Meiryo UI" pitchFamily="50" charset="-128"/>
              </a:rPr>
              <a:t>375.5</a:t>
            </a:r>
            <a:r>
              <a:rPr lang="ja-JP" altLang="en-US" sz="1800" b="1" dirty="0" smtClean="0">
                <a:latin typeface="Meiryo UI" pitchFamily="50" charset="-128"/>
                <a:ea typeface="Meiryo UI" pitchFamily="50" charset="-128"/>
                <a:cs typeface="Meiryo UI" pitchFamily="50" charset="-128"/>
              </a:rPr>
              <a:t>億円</a:t>
            </a:r>
            <a:r>
              <a:rPr lang="ja-JP" altLang="en-US" sz="1800" dirty="0">
                <a:latin typeface="Meiryo UI" pitchFamily="50" charset="-128"/>
                <a:ea typeface="Meiryo UI" pitchFamily="50" charset="-128"/>
                <a:cs typeface="Meiryo UI" pitchFamily="50" charset="-128"/>
              </a:rPr>
              <a:t>が算出される。</a:t>
            </a:r>
          </a:p>
        </p:txBody>
      </p:sp>
      <p:sp>
        <p:nvSpPr>
          <p:cNvPr id="22540" name="正方形/長方形 20"/>
          <p:cNvSpPr>
            <a:spLocks noChangeArrowheads="1"/>
          </p:cNvSpPr>
          <p:nvPr/>
        </p:nvSpPr>
        <p:spPr bwMode="auto">
          <a:xfrm>
            <a:off x="158750" y="3960813"/>
            <a:ext cx="282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dirty="0">
                <a:solidFill>
                  <a:schemeClr val="tx2"/>
                </a:solidFill>
                <a:latin typeface="Arial" charset="0"/>
              </a:rPr>
              <a:t>（例）</a:t>
            </a:r>
            <a:r>
              <a:rPr lang="en-US" altLang="ja-JP" sz="1400" dirty="0">
                <a:solidFill>
                  <a:schemeClr val="tx2"/>
                </a:solidFill>
                <a:latin typeface="Arial" charset="0"/>
              </a:rPr>
              <a:t> </a:t>
            </a:r>
            <a:r>
              <a:rPr lang="ja-JP" altLang="en-US" sz="1400" dirty="0" smtClean="0">
                <a:solidFill>
                  <a:schemeClr val="tx2"/>
                </a:solidFill>
                <a:latin typeface="Arial" charset="0"/>
              </a:rPr>
              <a:t>リンク</a:t>
            </a:r>
            <a:r>
              <a:rPr lang="en-US" altLang="ja-JP" sz="1400" dirty="0">
                <a:solidFill>
                  <a:schemeClr val="tx2"/>
                </a:solidFill>
                <a:latin typeface="Arial" charset="0"/>
              </a:rPr>
              <a:t>X</a:t>
            </a:r>
            <a:r>
              <a:rPr lang="ja-JP" altLang="en-US" sz="1400" dirty="0" smtClean="0">
                <a:solidFill>
                  <a:schemeClr val="tx2"/>
                </a:solidFill>
                <a:latin typeface="Arial" charset="0"/>
              </a:rPr>
              <a:t>の</a:t>
            </a:r>
            <a:r>
              <a:rPr lang="ja-JP" altLang="en-US" sz="1400" dirty="0">
                <a:solidFill>
                  <a:schemeClr val="tx2"/>
                </a:solidFill>
                <a:latin typeface="Arial" charset="0"/>
              </a:rPr>
              <a:t>場合の算出</a:t>
            </a:r>
          </a:p>
        </p:txBody>
      </p:sp>
      <p:sp>
        <p:nvSpPr>
          <p:cNvPr id="24" name="Text Box 4"/>
          <p:cNvSpPr txBox="1">
            <a:spLocks noChangeArrowheads="1"/>
          </p:cNvSpPr>
          <p:nvPr/>
        </p:nvSpPr>
        <p:spPr bwMode="auto">
          <a:xfrm>
            <a:off x="122294" y="87610"/>
            <a:ext cx="7762073"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③　費用便益分析等の効率性（費用便益分析）　</a:t>
            </a:r>
            <a:r>
              <a:rPr lang="ja-JP" altLang="en-US" sz="2400" dirty="0" smtClean="0">
                <a:solidFill>
                  <a:schemeClr val="bg1"/>
                </a:solidFill>
              </a:rPr>
              <a:t> </a:t>
            </a:r>
            <a:endParaRPr lang="ja-JP" altLang="en-US" sz="2400" dirty="0">
              <a:solidFill>
                <a:schemeClr val="bg1"/>
              </a:solidFill>
            </a:endParaRPr>
          </a:p>
        </p:txBody>
      </p:sp>
      <p:sp>
        <p:nvSpPr>
          <p:cNvPr id="4" name="スライド番号プレースホルダー 3"/>
          <p:cNvSpPr>
            <a:spLocks noGrp="1"/>
          </p:cNvSpPr>
          <p:nvPr>
            <p:ph type="sldNum" sz="quarter" idx="12"/>
          </p:nvPr>
        </p:nvSpPr>
        <p:spPr/>
        <p:txBody>
          <a:bodyPr/>
          <a:lstStyle/>
          <a:p>
            <a:pPr>
              <a:defRPr/>
            </a:pPr>
            <a:fld id="{CAA00085-491D-4D2A-87A7-277CD7EA0C7B}" type="slidenum">
              <a:rPr lang="ja-JP" altLang="en-US" smtClean="0"/>
              <a:pPr>
                <a:defRPr/>
              </a:pPr>
              <a:t>16</a:t>
            </a:fld>
            <a:endParaRPr lang="ja-JP" altLang="en-US"/>
          </a:p>
        </p:txBody>
      </p:sp>
      <p:pic>
        <p:nvPicPr>
          <p:cNvPr id="23" name="図 3"/>
          <p:cNvPicPr>
            <a:picLocks noChangeAspect="1" noChangeArrowheads="1"/>
          </p:cNvPicPr>
          <p:nvPr/>
        </p:nvPicPr>
        <p:blipFill>
          <a:blip r:embed="rId4">
            <a:extLst>
              <a:ext uri="{28A0092B-C50C-407E-A947-70E740481C1C}">
                <a14:useLocalDpi xmlns:a14="http://schemas.microsoft.com/office/drawing/2010/main" val="0"/>
              </a:ext>
            </a:extLst>
          </a:blip>
          <a:srcRect t="-5672" b="33298"/>
          <a:stretch>
            <a:fillRect/>
          </a:stretch>
        </p:blipFill>
        <p:spPr bwMode="auto">
          <a:xfrm>
            <a:off x="395536" y="4175919"/>
            <a:ext cx="838835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24"/>
          <p:cNvSpPr txBox="1"/>
          <p:nvPr/>
        </p:nvSpPr>
        <p:spPr>
          <a:xfrm>
            <a:off x="418727" y="4923259"/>
            <a:ext cx="552873" cy="161925"/>
          </a:xfrm>
          <a:prstGeom prst="rect">
            <a:avLst/>
          </a:prstGeom>
          <a:solidFill>
            <a:schemeClr val="bg1"/>
          </a:solidFill>
        </p:spPr>
        <p:txBody>
          <a:bodyPr wrap="square" lIns="0" tIns="0" rIns="0" bIns="0">
            <a:spAutoFit/>
          </a:bodyPr>
          <a:lstStyle/>
          <a:p>
            <a:pPr>
              <a:defRPr/>
            </a:pPr>
            <a:r>
              <a:rPr lang="ja-JP" altLang="en-US" sz="1050" dirty="0">
                <a:solidFill>
                  <a:schemeClr val="tx1"/>
                </a:solidFill>
                <a:ea typeface="ＭＳ Ｐゴシック" pitchFamily="50" charset="-128"/>
              </a:rPr>
              <a:t>整備あり</a:t>
            </a:r>
          </a:p>
        </p:txBody>
      </p:sp>
      <p:sp>
        <p:nvSpPr>
          <p:cNvPr id="26" name="テキスト ボックス 25"/>
          <p:cNvSpPr txBox="1"/>
          <p:nvPr/>
        </p:nvSpPr>
        <p:spPr>
          <a:xfrm>
            <a:off x="418729" y="5133975"/>
            <a:ext cx="552872" cy="160338"/>
          </a:xfrm>
          <a:prstGeom prst="rect">
            <a:avLst/>
          </a:prstGeom>
          <a:solidFill>
            <a:schemeClr val="bg1"/>
          </a:solidFill>
        </p:spPr>
        <p:txBody>
          <a:bodyPr wrap="square" lIns="0" tIns="0" rIns="0" bIns="0">
            <a:spAutoFit/>
          </a:bodyPr>
          <a:lstStyle/>
          <a:p>
            <a:pPr>
              <a:defRPr/>
            </a:pPr>
            <a:r>
              <a:rPr lang="ja-JP" altLang="en-US" sz="1050" dirty="0">
                <a:solidFill>
                  <a:schemeClr val="tx1"/>
                </a:solidFill>
                <a:ea typeface="ＭＳ Ｐゴシック" pitchFamily="50" charset="-128"/>
              </a:rPr>
              <a:t>整備なし</a:t>
            </a:r>
          </a:p>
        </p:txBody>
      </p:sp>
      <p:sp>
        <p:nvSpPr>
          <p:cNvPr id="27" name="テキスト ボックス 26"/>
          <p:cNvSpPr txBox="1"/>
          <p:nvPr/>
        </p:nvSpPr>
        <p:spPr>
          <a:xfrm>
            <a:off x="1366317" y="4916488"/>
            <a:ext cx="206895" cy="161583"/>
          </a:xfrm>
          <a:prstGeom prst="rect">
            <a:avLst/>
          </a:prstGeom>
          <a:solidFill>
            <a:schemeClr val="bg1"/>
          </a:solidFill>
        </p:spPr>
        <p:txBody>
          <a:bodyPr wrap="square" lIns="0" tIns="0" rIns="0" bIns="0">
            <a:spAutoFit/>
          </a:bodyPr>
          <a:lstStyle/>
          <a:p>
            <a:pPr>
              <a:defRPr/>
            </a:pPr>
            <a:r>
              <a:rPr lang="en-US" altLang="ja-JP" sz="1050" dirty="0" smtClean="0">
                <a:solidFill>
                  <a:schemeClr val="tx1"/>
                </a:solidFill>
                <a:ea typeface="ＭＳ Ｐゴシック" pitchFamily="50" charset="-128"/>
              </a:rPr>
              <a:t>X</a:t>
            </a:r>
            <a:endParaRPr lang="ja-JP" altLang="en-US" sz="1050" dirty="0">
              <a:solidFill>
                <a:schemeClr val="tx1"/>
              </a:solidFill>
              <a:ea typeface="ＭＳ Ｐゴシック" pitchFamily="50" charset="-128"/>
            </a:endParaRPr>
          </a:p>
        </p:txBody>
      </p:sp>
      <p:sp>
        <p:nvSpPr>
          <p:cNvPr id="28" name="テキスト ボックス 27"/>
          <p:cNvSpPr txBox="1"/>
          <p:nvPr/>
        </p:nvSpPr>
        <p:spPr>
          <a:xfrm>
            <a:off x="1366317" y="5139625"/>
            <a:ext cx="208483" cy="161583"/>
          </a:xfrm>
          <a:prstGeom prst="rect">
            <a:avLst/>
          </a:prstGeom>
          <a:solidFill>
            <a:schemeClr val="bg1"/>
          </a:solidFill>
        </p:spPr>
        <p:txBody>
          <a:bodyPr wrap="square" lIns="0" tIns="0" rIns="0" bIns="0">
            <a:spAutoFit/>
          </a:bodyPr>
          <a:lstStyle/>
          <a:p>
            <a:pPr>
              <a:defRPr/>
            </a:pPr>
            <a:r>
              <a:rPr lang="en-US" altLang="ja-JP" sz="1050" dirty="0" smtClean="0">
                <a:solidFill>
                  <a:schemeClr val="tx1"/>
                </a:solidFill>
                <a:ea typeface="ＭＳ Ｐゴシック" pitchFamily="50" charset="-128"/>
              </a:rPr>
              <a:t>X</a:t>
            </a:r>
            <a:endParaRPr lang="ja-JP" altLang="en-US" sz="1050" dirty="0">
              <a:solidFill>
                <a:schemeClr val="tx1"/>
              </a:solidFill>
              <a:ea typeface="ＭＳ Ｐゴシック" pitchFamily="50" charset="-128"/>
            </a:endParaRPr>
          </a:p>
        </p:txBody>
      </p:sp>
    </p:spTree>
    <p:extLst>
      <p:ext uri="{BB962C8B-B14F-4D97-AF65-F5344CB8AC3E}">
        <p14:creationId xmlns:p14="http://schemas.microsoft.com/office/powerpoint/2010/main" val="217226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extLst>
          </p:cNvPr>
          <p:cNvSpPr/>
          <p:nvPr/>
        </p:nvSpPr>
        <p:spPr>
          <a:xfrm>
            <a:off x="250825" y="476250"/>
            <a:ext cx="86423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走行経費減少便益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a:defRPr/>
            </a:pPr>
            <a:r>
              <a:rPr lang="ja-JP" altLang="en-US" b="1" dirty="0">
                <a:solidFill>
                  <a:schemeClr val="tx1"/>
                </a:solidFill>
                <a:latin typeface="ＭＳ Ｐゴシック" pitchFamily="50" charset="-128"/>
              </a:rPr>
              <a:t>　　</a:t>
            </a:r>
            <a:r>
              <a:rPr lang="ja-JP" altLang="en-US" dirty="0">
                <a:solidFill>
                  <a:schemeClr val="tx1"/>
                </a:solidFill>
              </a:rPr>
              <a:t>道路整備・改良に伴い自動車交通が円滑化し、</a:t>
            </a:r>
            <a:r>
              <a:rPr lang="ja-JP" altLang="en-US" dirty="0">
                <a:solidFill>
                  <a:schemeClr val="tx1"/>
                </a:solidFill>
                <a:latin typeface="ＭＳ Ｐゴシック" pitchFamily="50" charset="-128"/>
              </a:rPr>
              <a:t>燃費が向上するなど走行経費（</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）が</a:t>
            </a:r>
            <a:endParaRPr lang="en-US" altLang="ja-JP" dirty="0">
              <a:solidFill>
                <a:schemeClr val="tx1"/>
              </a:solidFill>
              <a:latin typeface="ＭＳ Ｐゴシック" pitchFamily="50" charset="-128"/>
            </a:endParaRPr>
          </a:p>
          <a:p>
            <a:pPr>
              <a:defRPr/>
            </a:pPr>
            <a:r>
              <a:rPr lang="ja-JP" altLang="en-US" dirty="0">
                <a:solidFill>
                  <a:schemeClr val="tx1"/>
                </a:solidFill>
                <a:latin typeface="ＭＳ Ｐゴシック" pitchFamily="50" charset="-128"/>
              </a:rPr>
              <a:t>　　節約されることにより、</a:t>
            </a:r>
            <a:r>
              <a:rPr lang="ja-JP" altLang="en-US" dirty="0">
                <a:solidFill>
                  <a:schemeClr val="tx1"/>
                </a:solidFill>
              </a:rPr>
              <a:t>道路利用者の得られる利益を貨幣換算したもの。</a:t>
            </a:r>
            <a:endParaRPr lang="ja-JP" altLang="en-US" dirty="0">
              <a:solidFill>
                <a:schemeClr val="tx1"/>
              </a:solidFill>
              <a:latin typeface="ＭＳ Ｐゴシック" pitchFamily="50" charset="-128"/>
            </a:endParaRPr>
          </a:p>
        </p:txBody>
      </p:sp>
      <p:sp>
        <p:nvSpPr>
          <p:cNvPr id="1672" name="正方形/長方形 1671">
            <a:extLst>
              <a:ext uri="{FF2B5EF4-FFF2-40B4-BE49-F238E27FC236}"/>
            </a:extLst>
          </p:cNvPr>
          <p:cNvSpPr/>
          <p:nvPr/>
        </p:nvSpPr>
        <p:spPr>
          <a:xfrm>
            <a:off x="684213" y="1446213"/>
            <a:ext cx="8678862" cy="730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rPr>
              <a:t>※</a:t>
            </a:r>
            <a:r>
              <a:rPr lang="ja-JP" altLang="en-US" sz="1600" dirty="0">
                <a:solidFill>
                  <a:schemeClr val="tx1"/>
                </a:solidFill>
              </a:rPr>
              <a:t>走行経費：燃料費、タイヤ・チューブ費、車両整備（維持・修繕）費など</a:t>
            </a:r>
            <a:endParaRPr lang="en-US" altLang="ja-JP" sz="1600" dirty="0">
              <a:solidFill>
                <a:schemeClr val="tx1"/>
              </a:solidFill>
            </a:endParaRPr>
          </a:p>
          <a:p>
            <a:pPr>
              <a:defRPr/>
            </a:pPr>
            <a:r>
              <a:rPr lang="ja-JP" altLang="en-US" sz="1600" b="1" dirty="0">
                <a:solidFill>
                  <a:schemeClr val="tx1"/>
                </a:solidFill>
                <a:effectLst>
                  <a:outerShdw blurRad="38100" dist="38100" dir="2700000" algn="tl">
                    <a:srgbClr val="000000">
                      <a:alpha val="43137"/>
                    </a:srgbClr>
                  </a:outerShdw>
                </a:effectLst>
              </a:rPr>
              <a:t>　　</a:t>
            </a:r>
            <a:endParaRPr lang="en-US" altLang="ja-JP" sz="1600" b="1" dirty="0">
              <a:solidFill>
                <a:schemeClr val="tx1"/>
              </a:solidFill>
              <a:effectLst>
                <a:outerShdw blurRad="38100" dist="38100" dir="2700000" algn="tl">
                  <a:srgbClr val="000000">
                    <a:alpha val="43137"/>
                  </a:srgbClr>
                </a:outerShdw>
              </a:effectLst>
            </a:endParaRPr>
          </a:p>
        </p:txBody>
      </p:sp>
      <p:sp>
        <p:nvSpPr>
          <p:cNvPr id="1668" name="テキスト ボックス 1667">
            <a:extLst>
              <a:ext uri="{FF2B5EF4-FFF2-40B4-BE49-F238E27FC236}"/>
            </a:extLst>
          </p:cNvPr>
          <p:cNvSpPr txBox="1"/>
          <p:nvPr/>
        </p:nvSpPr>
        <p:spPr bwMode="auto">
          <a:xfrm>
            <a:off x="611188" y="1844675"/>
            <a:ext cx="8399462"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a:defRPr/>
            </a:pPr>
            <a:r>
              <a:rPr lang="ja-JP" altLang="en-US" sz="1600" dirty="0">
                <a:solidFill>
                  <a:schemeClr val="tx1"/>
                </a:solidFill>
                <a:latin typeface="Meiryo UI" pitchFamily="50" charset="-128"/>
                <a:ea typeface="Meiryo UI" pitchFamily="50" charset="-128"/>
                <a:cs typeface="Meiryo UI" pitchFamily="50" charset="-128"/>
              </a:rPr>
              <a:t>　○整備の有無による走行費用の年間の総和の差により算出</a:t>
            </a:r>
          </a:p>
          <a:p>
            <a:pPr>
              <a:defRPr/>
            </a:pPr>
            <a:r>
              <a:rPr lang="ja-JP" altLang="en-US" sz="1600" dirty="0">
                <a:solidFill>
                  <a:schemeClr val="tx1"/>
                </a:solidFill>
                <a:latin typeface="Meiryo UI" pitchFamily="50" charset="-128"/>
                <a:ea typeface="Meiryo UI" pitchFamily="50" charset="-128"/>
                <a:cs typeface="Meiryo UI" pitchFamily="50" charset="-128"/>
              </a:rPr>
              <a:t>　　　走行費用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a:defRPr/>
            </a:pPr>
            <a:r>
              <a:rPr lang="ja-JP" altLang="en-US" sz="1600" dirty="0">
                <a:solidFill>
                  <a:schemeClr val="tx1"/>
                </a:solidFill>
                <a:latin typeface="Meiryo UI" pitchFamily="50" charset="-128"/>
                <a:ea typeface="Meiryo UI" pitchFamily="50" charset="-128"/>
                <a:cs typeface="Meiryo UI" pitchFamily="50" charset="-128"/>
              </a:rPr>
              <a:t>　　　　　　　　＝交通量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リンク延長</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走行経費原単位</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3560" name="テキスト ボックス 7"/>
          <p:cNvSpPr txBox="1">
            <a:spLocks noChangeArrowheads="1"/>
          </p:cNvSpPr>
          <p:nvPr/>
        </p:nvSpPr>
        <p:spPr bwMode="auto">
          <a:xfrm>
            <a:off x="115888" y="5229225"/>
            <a:ext cx="8932862" cy="773113"/>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dirty="0">
                <a:latin typeface="Meiryo UI" pitchFamily="50" charset="-128"/>
                <a:ea typeface="Meiryo UI" pitchFamily="50" charset="-128"/>
                <a:cs typeface="Meiryo UI" pitchFamily="50" charset="-128"/>
              </a:rPr>
              <a:t>⇒この整備</a:t>
            </a:r>
            <a:r>
              <a:rPr lang="ja-JP" altLang="en-US" sz="1800" b="1" dirty="0">
                <a:latin typeface="Meiryo UI" pitchFamily="50" charset="-128"/>
                <a:ea typeface="Meiryo UI" pitchFamily="50" charset="-128"/>
                <a:cs typeface="Meiryo UI" pitchFamily="50" charset="-128"/>
              </a:rPr>
              <a:t>無</a:t>
            </a:r>
            <a:r>
              <a:rPr lang="ja-JP" altLang="en-US" sz="1800" b="1" dirty="0" err="1">
                <a:latin typeface="Meiryo UI" pitchFamily="50" charset="-128"/>
                <a:ea typeface="Meiryo UI" pitchFamily="50" charset="-128"/>
                <a:cs typeface="Meiryo UI" pitchFamily="50" charset="-128"/>
              </a:rPr>
              <a:t>し</a:t>
            </a:r>
            <a:r>
              <a:rPr lang="ja-JP" altLang="en-US" sz="1800" dirty="0" err="1">
                <a:latin typeface="Meiryo UI" pitchFamily="50" charset="-128"/>
                <a:ea typeface="Meiryo UI" pitchFamily="50" charset="-128"/>
                <a:cs typeface="Meiryo UI" pitchFamily="50" charset="-128"/>
              </a:rPr>
              <a:t>と</a:t>
            </a:r>
            <a:r>
              <a:rPr lang="ja-JP" altLang="en-US" sz="1800" b="1" dirty="0">
                <a:latin typeface="Meiryo UI" pitchFamily="50" charset="-128"/>
                <a:ea typeface="Meiryo UI" pitchFamily="50" charset="-128"/>
                <a:cs typeface="Meiryo UI" pitchFamily="50" charset="-128"/>
              </a:rPr>
              <a:t>有り</a:t>
            </a:r>
            <a:r>
              <a:rPr lang="ja-JP" altLang="en-US" sz="1800" dirty="0">
                <a:latin typeface="Meiryo UI" pitchFamily="50" charset="-128"/>
                <a:ea typeface="Meiryo UI" pitchFamily="50" charset="-128"/>
                <a:cs typeface="Meiryo UI" pitchFamily="50" charset="-128"/>
              </a:rPr>
              <a:t>の費用の差を、リンクごとに集計し、さらに供用後</a:t>
            </a:r>
            <a:r>
              <a:rPr lang="en-US" altLang="ja-JP" sz="1800" dirty="0">
                <a:latin typeface="Meiryo UI" pitchFamily="50" charset="-128"/>
                <a:ea typeface="Meiryo UI" pitchFamily="50" charset="-128"/>
                <a:cs typeface="Meiryo UI" pitchFamily="50" charset="-128"/>
              </a:rPr>
              <a:t>50</a:t>
            </a:r>
            <a:r>
              <a:rPr lang="ja-JP" altLang="en-US" sz="1800" dirty="0">
                <a:latin typeface="Meiryo UI" pitchFamily="50" charset="-128"/>
                <a:ea typeface="Meiryo UI" pitchFamily="50" charset="-128"/>
                <a:cs typeface="Meiryo UI" pitchFamily="50" charset="-128"/>
              </a:rPr>
              <a:t>年間分を合計することで、</a:t>
            </a:r>
            <a:endParaRPr lang="en-US" altLang="ja-JP" sz="18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800" dirty="0">
                <a:latin typeface="Meiryo UI" pitchFamily="50" charset="-128"/>
                <a:ea typeface="Meiryo UI" pitchFamily="50" charset="-128"/>
                <a:cs typeface="Meiryo UI" pitchFamily="50" charset="-128"/>
              </a:rPr>
              <a:t>　 本事業の</a:t>
            </a:r>
            <a:r>
              <a:rPr lang="ja-JP" altLang="en-US" sz="1800" b="1" dirty="0">
                <a:latin typeface="Meiryo UI" pitchFamily="50" charset="-128"/>
                <a:ea typeface="Meiryo UI" pitchFamily="50" charset="-128"/>
                <a:cs typeface="Meiryo UI" pitchFamily="50" charset="-128"/>
              </a:rPr>
              <a:t>走行経費減少便益 </a:t>
            </a:r>
            <a:r>
              <a:rPr lang="en-US" altLang="ja-JP" sz="1800" b="1" dirty="0" smtClean="0">
                <a:latin typeface="Meiryo UI" pitchFamily="50" charset="-128"/>
                <a:ea typeface="Meiryo UI" pitchFamily="50" charset="-128"/>
                <a:cs typeface="Meiryo UI" pitchFamily="50" charset="-128"/>
              </a:rPr>
              <a:t>43.8</a:t>
            </a:r>
            <a:r>
              <a:rPr lang="ja-JP" altLang="en-US" sz="1800" b="1" dirty="0" smtClean="0">
                <a:latin typeface="Meiryo UI" pitchFamily="50" charset="-128"/>
                <a:ea typeface="Meiryo UI" pitchFamily="50" charset="-128"/>
                <a:cs typeface="Meiryo UI" pitchFamily="50" charset="-128"/>
              </a:rPr>
              <a:t>億円</a:t>
            </a:r>
            <a:r>
              <a:rPr lang="ja-JP" altLang="en-US" sz="1800" dirty="0">
                <a:latin typeface="Meiryo UI" pitchFamily="50" charset="-128"/>
                <a:ea typeface="Meiryo UI" pitchFamily="50" charset="-128"/>
                <a:cs typeface="Meiryo UI" pitchFamily="50" charset="-128"/>
              </a:rPr>
              <a:t>が算出される。</a:t>
            </a:r>
          </a:p>
        </p:txBody>
      </p:sp>
      <p:sp>
        <p:nvSpPr>
          <p:cNvPr id="23561" name="正方形/長方形 20"/>
          <p:cNvSpPr>
            <a:spLocks noChangeArrowheads="1"/>
          </p:cNvSpPr>
          <p:nvPr/>
        </p:nvSpPr>
        <p:spPr bwMode="auto">
          <a:xfrm>
            <a:off x="292100" y="2997200"/>
            <a:ext cx="282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dirty="0">
                <a:solidFill>
                  <a:schemeClr val="tx2"/>
                </a:solidFill>
                <a:latin typeface="Arial" charset="0"/>
              </a:rPr>
              <a:t>（例）</a:t>
            </a:r>
            <a:r>
              <a:rPr lang="en-US" altLang="ja-JP" sz="1400" dirty="0">
                <a:solidFill>
                  <a:schemeClr val="tx2"/>
                </a:solidFill>
                <a:latin typeface="Arial" charset="0"/>
              </a:rPr>
              <a:t> </a:t>
            </a:r>
            <a:r>
              <a:rPr lang="ja-JP" altLang="en-US" sz="1400" dirty="0" smtClean="0">
                <a:solidFill>
                  <a:schemeClr val="tx2"/>
                </a:solidFill>
                <a:latin typeface="Arial" charset="0"/>
              </a:rPr>
              <a:t>リンク</a:t>
            </a:r>
            <a:r>
              <a:rPr lang="en-US" altLang="ja-JP" sz="1400" dirty="0">
                <a:solidFill>
                  <a:schemeClr val="tx2"/>
                </a:solidFill>
                <a:latin typeface="Arial" charset="0"/>
              </a:rPr>
              <a:t>X</a:t>
            </a:r>
            <a:r>
              <a:rPr lang="ja-JP" altLang="en-US" sz="1400" dirty="0" smtClean="0">
                <a:solidFill>
                  <a:schemeClr val="tx2"/>
                </a:solidFill>
                <a:latin typeface="Arial" charset="0"/>
              </a:rPr>
              <a:t>の</a:t>
            </a:r>
            <a:r>
              <a:rPr lang="ja-JP" altLang="en-US" sz="1400" dirty="0">
                <a:solidFill>
                  <a:schemeClr val="tx2"/>
                </a:solidFill>
                <a:latin typeface="Arial" charset="0"/>
              </a:rPr>
              <a:t>場合の算出</a:t>
            </a:r>
          </a:p>
        </p:txBody>
      </p:sp>
      <p:sp>
        <p:nvSpPr>
          <p:cNvPr id="13" name="Text Box 4"/>
          <p:cNvSpPr txBox="1">
            <a:spLocks noChangeArrowheads="1"/>
          </p:cNvSpPr>
          <p:nvPr/>
        </p:nvSpPr>
        <p:spPr bwMode="auto">
          <a:xfrm>
            <a:off x="122294" y="87610"/>
            <a:ext cx="7762073"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③　費用便益分析等の効率性（費用便益分析）　</a:t>
            </a:r>
            <a:r>
              <a:rPr lang="ja-JP" altLang="en-US" sz="2400" dirty="0" smtClean="0">
                <a:solidFill>
                  <a:schemeClr val="bg1"/>
                </a:solidFill>
              </a:rPr>
              <a:t> </a:t>
            </a:r>
            <a:endParaRPr lang="ja-JP" altLang="en-US" sz="2400" dirty="0">
              <a:solidFill>
                <a:schemeClr val="bg1"/>
              </a:solidFill>
            </a:endParaRPr>
          </a:p>
        </p:txBody>
      </p:sp>
      <p:sp>
        <p:nvSpPr>
          <p:cNvPr id="2" name="スライド番号プレースホルダー 1"/>
          <p:cNvSpPr>
            <a:spLocks noGrp="1"/>
          </p:cNvSpPr>
          <p:nvPr>
            <p:ph type="sldNum" sz="quarter" idx="12"/>
          </p:nvPr>
        </p:nvSpPr>
        <p:spPr/>
        <p:txBody>
          <a:bodyPr/>
          <a:lstStyle/>
          <a:p>
            <a:pPr>
              <a:defRPr/>
            </a:pPr>
            <a:fld id="{CAA00085-491D-4D2A-87A7-277CD7EA0C7B}" type="slidenum">
              <a:rPr lang="ja-JP" altLang="en-US" smtClean="0"/>
              <a:pPr>
                <a:defRPr/>
              </a:pPr>
              <a:t>17</a:t>
            </a:fld>
            <a:endParaRPr lang="ja-JP" altLang="en-US"/>
          </a:p>
        </p:txBody>
      </p:sp>
      <p:pic>
        <p:nvPicPr>
          <p:cNvPr id="11" name="図 1"/>
          <p:cNvPicPr>
            <a:picLocks noChangeAspect="1" noChangeArrowheads="1"/>
          </p:cNvPicPr>
          <p:nvPr/>
        </p:nvPicPr>
        <p:blipFill>
          <a:blip r:embed="rId2">
            <a:extLst>
              <a:ext uri="{28A0092B-C50C-407E-A947-70E740481C1C}">
                <a14:useLocalDpi xmlns:a14="http://schemas.microsoft.com/office/drawing/2010/main" val="0"/>
              </a:ext>
            </a:extLst>
          </a:blip>
          <a:srcRect b="33711"/>
          <a:stretch>
            <a:fillRect/>
          </a:stretch>
        </p:blipFill>
        <p:spPr bwMode="auto">
          <a:xfrm>
            <a:off x="467544" y="3581400"/>
            <a:ext cx="83994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9"/>
          <p:cNvSpPr txBox="1">
            <a:spLocks noChangeArrowheads="1"/>
          </p:cNvSpPr>
          <p:nvPr/>
        </p:nvSpPr>
        <p:spPr bwMode="auto">
          <a:xfrm>
            <a:off x="510407" y="4339257"/>
            <a:ext cx="605209" cy="169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100" dirty="0">
                <a:latin typeface="Arial" charset="0"/>
              </a:rPr>
              <a:t>整備あり</a:t>
            </a:r>
          </a:p>
        </p:txBody>
      </p:sp>
      <p:sp>
        <p:nvSpPr>
          <p:cNvPr id="14" name="テキスト ボックス 10"/>
          <p:cNvSpPr txBox="1">
            <a:spLocks noChangeArrowheads="1"/>
          </p:cNvSpPr>
          <p:nvPr/>
        </p:nvSpPr>
        <p:spPr bwMode="auto">
          <a:xfrm>
            <a:off x="510407" y="4591050"/>
            <a:ext cx="633412" cy="169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100" dirty="0">
                <a:latin typeface="Arial" charset="0"/>
              </a:rPr>
              <a:t>整備なし</a:t>
            </a:r>
          </a:p>
        </p:txBody>
      </p:sp>
      <p:sp>
        <p:nvSpPr>
          <p:cNvPr id="15" name="テキスト ボックス 14"/>
          <p:cNvSpPr txBox="1"/>
          <p:nvPr/>
        </p:nvSpPr>
        <p:spPr>
          <a:xfrm>
            <a:off x="1475656" y="4347537"/>
            <a:ext cx="360040" cy="153888"/>
          </a:xfrm>
          <a:prstGeom prst="rect">
            <a:avLst/>
          </a:prstGeom>
          <a:solidFill>
            <a:schemeClr val="bg1"/>
          </a:solidFill>
        </p:spPr>
        <p:txBody>
          <a:bodyPr wrap="square" lIns="0" tIns="0" rIns="0" bIns="0">
            <a:spAutoFit/>
          </a:bodyPr>
          <a:lstStyle/>
          <a:p>
            <a:pPr>
              <a:defRPr/>
            </a:pPr>
            <a:r>
              <a:rPr lang="en-US" altLang="ja-JP" sz="1000" dirty="0" smtClean="0">
                <a:solidFill>
                  <a:schemeClr val="tx1"/>
                </a:solidFill>
                <a:ea typeface="ＭＳ Ｐゴシック" pitchFamily="50" charset="-128"/>
              </a:rPr>
              <a:t>X</a:t>
            </a:r>
            <a:endParaRPr lang="ja-JP" altLang="en-US" sz="1000" dirty="0">
              <a:solidFill>
                <a:schemeClr val="tx1"/>
              </a:solidFill>
              <a:ea typeface="ＭＳ Ｐゴシック" pitchFamily="50" charset="-128"/>
            </a:endParaRPr>
          </a:p>
        </p:txBody>
      </p:sp>
      <p:sp>
        <p:nvSpPr>
          <p:cNvPr id="16" name="テキスト ボックス 15"/>
          <p:cNvSpPr txBox="1"/>
          <p:nvPr/>
        </p:nvSpPr>
        <p:spPr>
          <a:xfrm>
            <a:off x="1475656" y="4593298"/>
            <a:ext cx="360040" cy="153888"/>
          </a:xfrm>
          <a:prstGeom prst="rect">
            <a:avLst/>
          </a:prstGeom>
          <a:solidFill>
            <a:schemeClr val="bg1"/>
          </a:solidFill>
        </p:spPr>
        <p:txBody>
          <a:bodyPr wrap="square" lIns="0" tIns="0" rIns="0" bIns="0">
            <a:spAutoFit/>
          </a:bodyPr>
          <a:lstStyle/>
          <a:p>
            <a:pPr>
              <a:defRPr/>
            </a:pPr>
            <a:r>
              <a:rPr lang="en-US" altLang="ja-JP" sz="1000" dirty="0" smtClean="0">
                <a:solidFill>
                  <a:schemeClr val="tx1"/>
                </a:solidFill>
                <a:ea typeface="ＭＳ Ｐゴシック" pitchFamily="50" charset="-128"/>
              </a:rPr>
              <a:t>X</a:t>
            </a:r>
            <a:endParaRPr lang="ja-JP" altLang="en-US" sz="1000" dirty="0">
              <a:solidFill>
                <a:schemeClr val="tx1"/>
              </a:solidFill>
              <a:ea typeface="ＭＳ Ｐゴシック" pitchFamily="50" charset="-128"/>
            </a:endParaRPr>
          </a:p>
        </p:txBody>
      </p:sp>
    </p:spTree>
    <p:extLst>
      <p:ext uri="{BB962C8B-B14F-4D97-AF65-F5344CB8AC3E}">
        <p14:creationId xmlns:p14="http://schemas.microsoft.com/office/powerpoint/2010/main" val="2874498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9" name="グループ化 3"/>
          <p:cNvGrpSpPr>
            <a:grpSpLocks/>
          </p:cNvGrpSpPr>
          <p:nvPr/>
        </p:nvGrpSpPr>
        <p:grpSpPr bwMode="auto">
          <a:xfrm>
            <a:off x="203200" y="2420888"/>
            <a:ext cx="8258175" cy="1773287"/>
            <a:chOff x="346075" y="5085184"/>
            <a:chExt cx="8258175" cy="1774060"/>
          </a:xfrm>
        </p:grpSpPr>
        <p:grpSp>
          <p:nvGrpSpPr>
            <p:cNvPr id="26240" name="グループ化 1"/>
            <p:cNvGrpSpPr>
              <a:grpSpLocks/>
            </p:cNvGrpSpPr>
            <p:nvPr/>
          </p:nvGrpSpPr>
          <p:grpSpPr bwMode="auto">
            <a:xfrm>
              <a:off x="346075" y="5085184"/>
              <a:ext cx="8258175" cy="1774060"/>
              <a:chOff x="346075" y="4094164"/>
              <a:chExt cx="8258175" cy="1774060"/>
            </a:xfrm>
          </p:grpSpPr>
          <p:pic>
            <p:nvPicPr>
              <p:cNvPr id="26243" name="Picture 2"/>
              <p:cNvPicPr>
                <a:picLocks noChangeAspect="1" noChangeArrowheads="1"/>
              </p:cNvPicPr>
              <p:nvPr/>
            </p:nvPicPr>
            <p:blipFill>
              <a:blip r:embed="rId2">
                <a:extLst>
                  <a:ext uri="{28A0092B-C50C-407E-A947-70E740481C1C}">
                    <a14:useLocalDpi xmlns:a14="http://schemas.microsoft.com/office/drawing/2010/main" val="0"/>
                  </a:ext>
                </a:extLst>
              </a:blip>
              <a:srcRect b="8351"/>
              <a:stretch>
                <a:fillRect/>
              </a:stretch>
            </p:blipFill>
            <p:spPr bwMode="auto">
              <a:xfrm>
                <a:off x="346075" y="4094164"/>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244" name="テキスト ボックス 1665"/>
              <p:cNvSpPr txBox="1">
                <a:spLocks noChangeArrowheads="1"/>
              </p:cNvSpPr>
              <p:nvPr/>
            </p:nvSpPr>
            <p:spPr bwMode="auto">
              <a:xfrm>
                <a:off x="2123728" y="5378589"/>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600" b="1" dirty="0">
                    <a:latin typeface="Arial" charset="0"/>
                  </a:rPr>
                  <a:t>整備なし</a:t>
                </a:r>
              </a:p>
            </p:txBody>
          </p:sp>
          <p:sp>
            <p:nvSpPr>
              <p:cNvPr id="26245" name="テキスト ボックス 1666"/>
              <p:cNvSpPr txBox="1">
                <a:spLocks noChangeArrowheads="1"/>
              </p:cNvSpPr>
              <p:nvPr/>
            </p:nvSpPr>
            <p:spPr bwMode="auto">
              <a:xfrm>
                <a:off x="6611044" y="5430430"/>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600" b="1">
                    <a:latin typeface="Arial" charset="0"/>
                  </a:rPr>
                  <a:t>整備あり</a:t>
                </a:r>
              </a:p>
            </p:txBody>
          </p:sp>
        </p:grpSp>
        <p:sp>
          <p:nvSpPr>
            <p:cNvPr id="7" name="正方形/長方形 6">
              <a:extLst>
                <a:ext uri="{FF2B5EF4-FFF2-40B4-BE49-F238E27FC236}"/>
              </a:extLst>
            </p:cNvPr>
            <p:cNvSpPr/>
            <p:nvPr/>
          </p:nvSpPr>
          <p:spPr bwMode="auto">
            <a:xfrm>
              <a:off x="4633913" y="6019040"/>
              <a:ext cx="722312" cy="522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anchor="ctr">
              <a:spAutoFit/>
            </a:bodyPr>
            <a:lstStyle/>
            <a:p>
              <a:pPr algn="ctr">
                <a:defRPr/>
              </a:pPr>
              <a:r>
                <a:rPr lang="ja-JP" altLang="en-US" sz="1400" b="1" dirty="0">
                  <a:solidFill>
                    <a:schemeClr val="tx1"/>
                  </a:solidFill>
                </a:rPr>
                <a:t>　　　　　　</a:t>
              </a:r>
              <a:endParaRPr lang="en-US" altLang="ja-JP" sz="1400" b="1" dirty="0">
                <a:solidFill>
                  <a:schemeClr val="tx1"/>
                </a:solidFill>
              </a:endParaRPr>
            </a:p>
            <a:p>
              <a:pPr algn="ctr">
                <a:defRPr/>
              </a:pPr>
              <a:r>
                <a:rPr lang="ja-JP" altLang="en-US" sz="1400" b="1" dirty="0">
                  <a:solidFill>
                    <a:schemeClr val="tx1"/>
                  </a:solidFill>
                </a:rPr>
                <a:t>　　　</a:t>
              </a:r>
            </a:p>
          </p:txBody>
        </p:sp>
        <p:sp>
          <p:nvSpPr>
            <p:cNvPr id="8" name="右矢印 7">
              <a:extLst>
                <a:ext uri="{FF2B5EF4-FFF2-40B4-BE49-F238E27FC236}"/>
              </a:extLst>
            </p:cNvPr>
            <p:cNvSpPr/>
            <p:nvPr/>
          </p:nvSpPr>
          <p:spPr>
            <a:xfrm>
              <a:off x="4643438" y="6019040"/>
              <a:ext cx="701675" cy="320815"/>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24580" name="グループ化 11"/>
          <p:cNvGrpSpPr>
            <a:grpSpLocks/>
          </p:cNvGrpSpPr>
          <p:nvPr/>
        </p:nvGrpSpPr>
        <p:grpSpPr bwMode="auto">
          <a:xfrm>
            <a:off x="1000125" y="1057275"/>
            <a:ext cx="0" cy="0"/>
            <a:chOff x="0" y="0"/>
            <a:chExt cx="345" cy="104"/>
          </a:xfrm>
        </p:grpSpPr>
        <p:sp>
          <p:nvSpPr>
            <p:cNvPr id="25966"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967"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968"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69"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0"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1"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2"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3"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4"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5"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6"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77"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78"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79"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80"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81"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82"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83"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84"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85"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86"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87"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88"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89"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0"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91"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2"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3"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4"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5"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6"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7"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8"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99"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00"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01"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02"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03"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04"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05"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06"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07"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08"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09"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10"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1"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2"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3"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4"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5"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6"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17"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18"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19"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20"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21"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22"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23"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24"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25"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26"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27"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28"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29"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0"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31"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2"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3"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4"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5"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6"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7"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8"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39"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40"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41"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42"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43"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44"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45"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46"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47"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48"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49"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0"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1"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2"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3"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4"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5"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6"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7"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8"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59"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0"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61"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62"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3"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4"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5"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66"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7"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8"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69"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0"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1"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2"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3"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74"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5"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76"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77"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8"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79"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80"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81"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82"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83"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84"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85"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86"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87"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88"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89"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90"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91"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92"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93"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94"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95"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96"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097"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98"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099"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00"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01"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2"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3"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4"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5"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06"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7"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8"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09"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10"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11"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12"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13"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14"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15"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16"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17"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18"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19"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20"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21"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22"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23"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24"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25"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26"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27"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28"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29"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30"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31"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32"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33"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34"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35"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36"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37"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38"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39"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0"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1"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2"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43"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44"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5"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6"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47"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8"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49"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50"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51"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52"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53"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54"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55"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56"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57"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58"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59"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60"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61"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62"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63"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64"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65"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66"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67"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68"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69"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70"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71"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72"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73"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74"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75"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76"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77"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78"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79"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0"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1"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2"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3"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4"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5"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6"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87"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188"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89"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0"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1"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2"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3"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4"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5"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6"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7"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8"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199"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0"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1"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2"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03"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4"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5"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6"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7"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08"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09"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10"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11"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12"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13"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14"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15"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16"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17"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18"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19"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0"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1"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22"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3"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4"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5"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6"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27"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28"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29"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0"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31"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2"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233"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800">
                <a:solidFill>
                  <a:schemeClr val="tx2"/>
                </a:solidFill>
                <a:latin typeface="Arial" charset="0"/>
              </a:endParaRPr>
            </a:p>
          </p:txBody>
        </p:sp>
        <p:sp>
          <p:nvSpPr>
            <p:cNvPr id="26234"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5"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6"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7"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8"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6239"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4581" name="グループ化 286"/>
          <p:cNvGrpSpPr>
            <a:grpSpLocks/>
          </p:cNvGrpSpPr>
          <p:nvPr/>
        </p:nvGrpSpPr>
        <p:grpSpPr bwMode="auto">
          <a:xfrm>
            <a:off x="1000125" y="1057275"/>
            <a:ext cx="0" cy="0"/>
            <a:chOff x="0" y="0"/>
            <a:chExt cx="345" cy="104"/>
          </a:xfrm>
        </p:grpSpPr>
        <p:sp>
          <p:nvSpPr>
            <p:cNvPr id="25692"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693"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694"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95"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96"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97"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98"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99"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00"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01"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02"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03"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04"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05"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06"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07"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08"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09"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0"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11"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12"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3"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4"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5"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6"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17"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8"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19"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0"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1"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2"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3"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4"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5"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6"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7"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28"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29"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30"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31"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32"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33"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34"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35"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36"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37"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38"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39"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0"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1"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2"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43"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44"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5"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6"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47"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8"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49"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50"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51"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2"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3"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4"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5"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6"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57"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8"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59"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0"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1"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2"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3"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4"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5"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66"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67"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8"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69"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70"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71"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2"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3"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4"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75"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6"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7"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8"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79"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0"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1"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2"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3"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4"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5"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6"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87"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88"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89"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0"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1"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792"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3"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4"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5"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6"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7"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8"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799"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00"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01"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02"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03"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04"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05"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06"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07"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08"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09"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10"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11"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12"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13"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14"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15"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16"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17"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18"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19"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20"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21"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22"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23"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24"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25"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26"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27"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28"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29"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30"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31"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32"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33"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34"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35"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36"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37"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38"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39"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40"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41"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42"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43"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44"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45"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46"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47"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48"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49"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50"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51"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52"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53"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54"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55"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56"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57"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58"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59"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60"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61"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62"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63"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64"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65"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66"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67"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68"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69"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70"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71"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72"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73"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74"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75"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76"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77"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78"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79"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80"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81"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82"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83"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84"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85"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86"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87"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88"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89"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90"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91"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92"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93"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94"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95"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896"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97"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98"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899"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0"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1"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2"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3"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4"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05"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6"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7"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8"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09"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0"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1"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2"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13"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14"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5"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6"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7"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8"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19"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0"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1"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2"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3"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4"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5"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26"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27"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28"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29"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0"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1"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2"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3"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34"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5"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6"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37"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38"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39"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0"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1"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2"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43"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44"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5"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6"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7"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48"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49"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50"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51"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52"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53"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54"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55"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56"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57"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58"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959"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800">
                <a:solidFill>
                  <a:schemeClr val="tx2"/>
                </a:solidFill>
                <a:latin typeface="Arial" charset="0"/>
              </a:endParaRPr>
            </a:p>
          </p:txBody>
        </p:sp>
        <p:sp>
          <p:nvSpPr>
            <p:cNvPr id="25960"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61"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62"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63"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64"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965"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4582" name="グループ化 561"/>
          <p:cNvGrpSpPr>
            <a:grpSpLocks/>
          </p:cNvGrpSpPr>
          <p:nvPr/>
        </p:nvGrpSpPr>
        <p:grpSpPr bwMode="auto">
          <a:xfrm>
            <a:off x="1000125" y="1057275"/>
            <a:ext cx="0" cy="0"/>
            <a:chOff x="0" y="0"/>
            <a:chExt cx="345" cy="104"/>
          </a:xfrm>
        </p:grpSpPr>
        <p:sp>
          <p:nvSpPr>
            <p:cNvPr id="25418"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419"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420"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1"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2"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3"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4"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5"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6"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7"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8"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29"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0"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1"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2"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3"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4"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5"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36"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7"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38"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39"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0"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1"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2"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43"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4"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5"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6"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7"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8"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49"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0"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1"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2"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3"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54"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5"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6"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7"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58"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59"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60"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61"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62"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63"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64"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65"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66"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67"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68"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69"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70"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71"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72"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73"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74"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75"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76"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77"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78"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79"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0"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1"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2"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83"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4"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5"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6"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7"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8"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89"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90"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91"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92"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93"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94"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95"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96"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97"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98"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99"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0"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01"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2"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3"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4"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5"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6"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7"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8"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09"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0"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1"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2"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13"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14"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5"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6"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7"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18"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19"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0"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1"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2"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3"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4"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5"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26"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27"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28"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29"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30"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31"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32"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33"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34"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35"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36"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37"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38"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39"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40"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41"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42"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43"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44"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45"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46"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47"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48"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49"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50"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51"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52"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53"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54"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55"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56"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57"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58"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59"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60"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61"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62"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63"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64"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65"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66"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67"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68"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69"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70"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71"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72"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73"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74"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75"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76"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77"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78"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79"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80"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81"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82"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83"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84"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85"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86"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87"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88"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89"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90"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91"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92"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93"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94"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95"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96"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97"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598"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599"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00"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01"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02"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03"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04"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05"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06"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07"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08"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09"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0"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11"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2"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13"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4"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5"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16"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17"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18"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19"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0"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1"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2"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23"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24"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25"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6"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7"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8"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29"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0"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31"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2"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3"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4"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5"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6"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7"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38"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39"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40"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1"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2"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3"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4"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5"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6"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7"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8"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49"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50"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51"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2"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3"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4"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55"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6"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7"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8"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59"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0"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61"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62"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63"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4"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5"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6"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7"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68"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69"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70"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1"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2"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3"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74"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5"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6"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7"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8"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79"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0"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1"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2"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83"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4"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685"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800">
                <a:solidFill>
                  <a:schemeClr val="tx2"/>
                </a:solidFill>
                <a:latin typeface="Arial" charset="0"/>
              </a:endParaRPr>
            </a:p>
          </p:txBody>
        </p:sp>
        <p:sp>
          <p:nvSpPr>
            <p:cNvPr id="25686"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7"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8"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89"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90"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691"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4583" name="グループ化 836"/>
          <p:cNvGrpSpPr>
            <a:grpSpLocks/>
          </p:cNvGrpSpPr>
          <p:nvPr/>
        </p:nvGrpSpPr>
        <p:grpSpPr bwMode="auto">
          <a:xfrm>
            <a:off x="1000125" y="1057275"/>
            <a:ext cx="0" cy="0"/>
            <a:chOff x="0" y="0"/>
            <a:chExt cx="345" cy="104"/>
          </a:xfrm>
        </p:grpSpPr>
        <p:sp>
          <p:nvSpPr>
            <p:cNvPr id="25144"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145"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25146"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47"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48"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49"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50"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51"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52"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53"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54"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55"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56"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57"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58"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59"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60"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61"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62"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63"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64"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65"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66"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67"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68"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69"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0"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1"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2"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3"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4"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5"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6"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7"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8"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79"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80"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81"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82"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83"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84"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85"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86"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87"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88"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89"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0"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1"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2"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3"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4"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95"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96"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7"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198"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199"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00"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01"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02"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03"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04"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05"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06"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07"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08"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09"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0"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1"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2"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3"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4"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5"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6"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17"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18"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19"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20"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21"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22"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23"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24"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25"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26"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27"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28"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29"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0"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1"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2"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3"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4"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5"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6"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7"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38"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39"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40"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1"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2"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3"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44"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5"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6"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7"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8"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49"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50"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51"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52"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53"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54"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55"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56"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57"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58"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59"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60"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61"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62"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63"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64"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65"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66"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67"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68"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69"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70"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71"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72"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73"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74"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75"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76"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77"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78"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79"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0"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1"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2"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3"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84"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5"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6"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87"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88"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89"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90"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91"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92"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93"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94"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95"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96"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97"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298"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299"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00"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01"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02"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03"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04"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05"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06"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07"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08"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09"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10"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11"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12"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13"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14"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15"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16"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17"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18"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19"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20"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21"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22"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23"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24"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25"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26"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27"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28"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29"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30"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31"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32"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33"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34"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35"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36"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37"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38"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39"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40"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41"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42"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43"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44"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45"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46"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47"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48"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49"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50"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51"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2"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3"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4"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5"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6"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57"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8"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59"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0"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1"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2"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3"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4"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65"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66"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7"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8"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69"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0"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1"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2"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3"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4"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5"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6"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77"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78"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79"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0"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81"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2"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3"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4"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5"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86"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7"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8"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89"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0"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1"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2"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3"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4"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95"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396"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7"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8"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399"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00"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01"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02"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03"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04"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05"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06"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07"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08"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09"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10"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411"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800">
                <a:solidFill>
                  <a:schemeClr val="tx2"/>
                </a:solidFill>
                <a:latin typeface="Arial" charset="0"/>
              </a:endParaRPr>
            </a:p>
          </p:txBody>
        </p:sp>
        <p:sp>
          <p:nvSpPr>
            <p:cNvPr id="25412"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13"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14"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15"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16"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5417"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4584" name="グループ化 1111"/>
          <p:cNvGrpSpPr>
            <a:grpSpLocks/>
          </p:cNvGrpSpPr>
          <p:nvPr/>
        </p:nvGrpSpPr>
        <p:grpSpPr bwMode="auto">
          <a:xfrm>
            <a:off x="1000125" y="1057275"/>
            <a:ext cx="0" cy="0"/>
            <a:chOff x="0" y="0"/>
            <a:chExt cx="345" cy="104"/>
          </a:xfrm>
        </p:grpSpPr>
        <p:sp>
          <p:nvSpPr>
            <p:cNvPr id="1113" name="Freeform 1710">
              <a:extLst>
                <a:ext uri="{FF2B5EF4-FFF2-40B4-BE49-F238E27FC236}"/>
              </a:extLst>
            </p:cNvPr>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a:defRPr/>
              </a:pPr>
              <a:endParaRPr lang="ja-JP" altLang="en-US">
                <a:ea typeface="ＭＳ Ｐゴシック" pitchFamily="50" charset="-128"/>
              </a:endParaRPr>
            </a:p>
          </p:txBody>
        </p:sp>
        <p:sp>
          <p:nvSpPr>
            <p:cNvPr id="1114" name="Freeform 1711">
              <a:extLst>
                <a:ext uri="{FF2B5EF4-FFF2-40B4-BE49-F238E27FC236}"/>
              </a:extLst>
            </p:cNvPr>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a:defRPr/>
              </a:pPr>
              <a:endParaRPr lang="ja-JP" altLang="en-US">
                <a:ea typeface="ＭＳ Ｐゴシック" pitchFamily="50" charset="-128"/>
              </a:endParaRPr>
            </a:p>
          </p:txBody>
        </p:sp>
        <p:sp>
          <p:nvSpPr>
            <p:cNvPr id="1115" name="Line 171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16" name="Line 171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17" name="Line 171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18" name="Line 1715">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19" name="Line 171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20" name="Line 171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21" name="Line 171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22" name="Line 171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23" name="Line 172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24" name="Freeform 1721">
              <a:extLst>
                <a:ext uri="{FF2B5EF4-FFF2-40B4-BE49-F238E27FC236}"/>
              </a:extLst>
            </p:cNvPr>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25" name="Freeform 1722">
              <a:extLst>
                <a:ext uri="{FF2B5EF4-FFF2-40B4-BE49-F238E27FC236}"/>
              </a:extLst>
            </p:cNvPr>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26" name="Freeform 1723">
              <a:extLst>
                <a:ext uri="{FF2B5EF4-FFF2-40B4-BE49-F238E27FC236}"/>
              </a:extLst>
            </p:cNvPr>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27" name="Freeform 1724">
              <a:extLst>
                <a:ext uri="{FF2B5EF4-FFF2-40B4-BE49-F238E27FC236}"/>
              </a:extLst>
            </p:cNvPr>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28" name="Freeform 1725">
              <a:extLst>
                <a:ext uri="{FF2B5EF4-FFF2-40B4-BE49-F238E27FC236}"/>
              </a:extLst>
            </p:cNvPr>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29" name="Freeform 1726">
              <a:extLst>
                <a:ext uri="{FF2B5EF4-FFF2-40B4-BE49-F238E27FC236}"/>
              </a:extLst>
            </p:cNvPr>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30" name="Line 1727">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31" name="Freeform 1728">
              <a:extLst>
                <a:ext uri="{FF2B5EF4-FFF2-40B4-BE49-F238E27FC236}"/>
              </a:extLst>
            </p:cNvPr>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32" name="Freeform 1729">
              <a:extLst>
                <a:ext uri="{FF2B5EF4-FFF2-40B4-BE49-F238E27FC236}"/>
              </a:extLst>
            </p:cNvPr>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33" name="Line 173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34" name="Line 173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35" name="Line 173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36" name="Line 173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37" name="Freeform 1734">
              <a:extLst>
                <a:ext uri="{FF2B5EF4-FFF2-40B4-BE49-F238E27FC236}"/>
              </a:extLst>
            </p:cNvPr>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38" name="Line 1735">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39" name="Line 173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40" name="Line 173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41" name="Line 173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42" name="Line 173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43" name="Line 174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44" name="Line 174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45" name="Line 174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46" name="Line 174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47" name="Line 1744">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48" name="Freeform 1745">
              <a:extLst>
                <a:ext uri="{FF2B5EF4-FFF2-40B4-BE49-F238E27FC236}"/>
              </a:extLst>
            </p:cNvPr>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49" name="Line 174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50" name="Line 174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51" name="Line 174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52" name="Line 174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53" name="Freeform 1750">
              <a:extLst>
                <a:ext uri="{FF2B5EF4-FFF2-40B4-BE49-F238E27FC236}"/>
              </a:extLst>
            </p:cNvPr>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54" name="Freeform 1751">
              <a:extLst>
                <a:ext uri="{FF2B5EF4-FFF2-40B4-BE49-F238E27FC236}"/>
              </a:extLst>
            </p:cNvPr>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55" name="Freeform 1752">
              <a:extLst>
                <a:ext uri="{FF2B5EF4-FFF2-40B4-BE49-F238E27FC236}"/>
              </a:extLst>
            </p:cNvPr>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56" name="Freeform 1753">
              <a:extLst>
                <a:ext uri="{FF2B5EF4-FFF2-40B4-BE49-F238E27FC236}"/>
              </a:extLst>
            </p:cNvPr>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57" name="Line 1754">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58" name="Line 175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59" name="Line 175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60" name="Line 1757">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61" name="Line 175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62" name="Line 175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63" name="Freeform 1760">
              <a:extLst>
                <a:ext uri="{FF2B5EF4-FFF2-40B4-BE49-F238E27FC236}"/>
              </a:extLst>
            </p:cNvPr>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64" name="Freeform 1761">
              <a:extLst>
                <a:ext uri="{FF2B5EF4-FFF2-40B4-BE49-F238E27FC236}"/>
              </a:extLst>
            </p:cNvPr>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65" name="Line 176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66" name="Line 176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67" name="Freeform 1764">
              <a:extLst>
                <a:ext uri="{FF2B5EF4-FFF2-40B4-BE49-F238E27FC236}"/>
              </a:extLst>
            </p:cNvPr>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68" name="Line 176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69" name="Line 176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70" name="Line 176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71" name="Line 176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72" name="Freeform 1769">
              <a:extLst>
                <a:ext uri="{FF2B5EF4-FFF2-40B4-BE49-F238E27FC236}"/>
              </a:extLst>
            </p:cNvPr>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73" name="Freeform 1770">
              <a:extLst>
                <a:ext uri="{FF2B5EF4-FFF2-40B4-BE49-F238E27FC236}"/>
              </a:extLst>
            </p:cNvPr>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74" name="Freeform 1771">
              <a:extLst>
                <a:ext uri="{FF2B5EF4-FFF2-40B4-BE49-F238E27FC236}"/>
              </a:extLst>
            </p:cNvPr>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75" name="Freeform 1772">
              <a:extLst>
                <a:ext uri="{FF2B5EF4-FFF2-40B4-BE49-F238E27FC236}"/>
              </a:extLst>
            </p:cNvPr>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76" name="Freeform 1773">
              <a:extLst>
                <a:ext uri="{FF2B5EF4-FFF2-40B4-BE49-F238E27FC236}"/>
              </a:extLst>
            </p:cNvPr>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77" name="Line 1774">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78" name="Freeform 1775">
              <a:extLst>
                <a:ext uri="{FF2B5EF4-FFF2-40B4-BE49-F238E27FC236}"/>
              </a:extLst>
            </p:cNvPr>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79" name="Freeform 1776">
              <a:extLst>
                <a:ext uri="{FF2B5EF4-FFF2-40B4-BE49-F238E27FC236}"/>
              </a:extLst>
            </p:cNvPr>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80" name="Freeform 1777">
              <a:extLst>
                <a:ext uri="{FF2B5EF4-FFF2-40B4-BE49-F238E27FC236}"/>
              </a:extLst>
            </p:cNvPr>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81" name="Freeform 1778">
              <a:extLst>
                <a:ext uri="{FF2B5EF4-FFF2-40B4-BE49-F238E27FC236}"/>
              </a:extLst>
            </p:cNvPr>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82" name="Freeform 1779">
              <a:extLst>
                <a:ext uri="{FF2B5EF4-FFF2-40B4-BE49-F238E27FC236}"/>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ea typeface="ＭＳ Ｐゴシック" pitchFamily="50" charset="-128"/>
              </a:endParaRPr>
            </a:p>
          </p:txBody>
        </p:sp>
        <p:sp>
          <p:nvSpPr>
            <p:cNvPr id="1183" name="Freeform 1780">
              <a:extLst>
                <a:ext uri="{FF2B5EF4-FFF2-40B4-BE49-F238E27FC236}"/>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ea typeface="ＭＳ Ｐゴシック" pitchFamily="50" charset="-128"/>
              </a:endParaRPr>
            </a:p>
          </p:txBody>
        </p:sp>
        <p:sp>
          <p:nvSpPr>
            <p:cNvPr id="1184" name="Freeform 1781">
              <a:extLst>
                <a:ext uri="{FF2B5EF4-FFF2-40B4-BE49-F238E27FC236}"/>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ea typeface="ＭＳ Ｐゴシック" pitchFamily="50" charset="-128"/>
              </a:endParaRPr>
            </a:p>
          </p:txBody>
        </p:sp>
        <p:sp>
          <p:nvSpPr>
            <p:cNvPr id="1185" name="Freeform 1782">
              <a:extLst>
                <a:ext uri="{FF2B5EF4-FFF2-40B4-BE49-F238E27FC236}"/>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ea typeface="ＭＳ Ｐゴシック" pitchFamily="50" charset="-128"/>
              </a:endParaRPr>
            </a:p>
          </p:txBody>
        </p:sp>
        <p:sp>
          <p:nvSpPr>
            <p:cNvPr id="1186" name="Line 178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87" name="Line 178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88" name="Freeform 1785">
              <a:extLst>
                <a:ext uri="{FF2B5EF4-FFF2-40B4-BE49-F238E27FC236}"/>
              </a:extLst>
            </p:cNvPr>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89" name="Freeform 1786">
              <a:extLst>
                <a:ext uri="{FF2B5EF4-FFF2-40B4-BE49-F238E27FC236}"/>
              </a:extLst>
            </p:cNvPr>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90" name="Freeform 1787">
              <a:extLst>
                <a:ext uri="{FF2B5EF4-FFF2-40B4-BE49-F238E27FC236}"/>
              </a:extLst>
            </p:cNvPr>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91" name="Freeform 1788">
              <a:extLst>
                <a:ext uri="{FF2B5EF4-FFF2-40B4-BE49-F238E27FC236}"/>
              </a:extLst>
            </p:cNvPr>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92" name="Line 178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93" name="Line 179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94" name="Line 179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95" name="Freeform 1792">
              <a:extLst>
                <a:ext uri="{FF2B5EF4-FFF2-40B4-BE49-F238E27FC236}"/>
              </a:extLst>
            </p:cNvPr>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196" name="Line 179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97" name="Line 1794">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98" name="Line 1795">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199" name="Line 179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00" name="Line 179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01" name="Line 1798">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02" name="Line 179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03" name="Line 1800">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04" name="Line 1801">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05" name="Line 1802">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06" name="Line 1803">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07" name="Freeform 1804">
              <a:extLst>
                <a:ext uri="{FF2B5EF4-FFF2-40B4-BE49-F238E27FC236}"/>
              </a:extLst>
            </p:cNvPr>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08" name="Freeform 1805">
              <a:extLst>
                <a:ext uri="{FF2B5EF4-FFF2-40B4-BE49-F238E27FC236}"/>
              </a:extLst>
            </p:cNvPr>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09" name="Line 180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10" name="Line 180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11" name="Line 180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12" name="Freeform 1809">
              <a:extLst>
                <a:ext uri="{FF2B5EF4-FFF2-40B4-BE49-F238E27FC236}"/>
              </a:extLst>
            </p:cNvPr>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13" name="Line 181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14" name="Line 181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15" name="Line 181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16" name="Line 181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17" name="Line 181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18" name="Line 181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19" name="Line 181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20" name="Freeform 1817">
              <a:extLst>
                <a:ext uri="{FF2B5EF4-FFF2-40B4-BE49-F238E27FC236}"/>
              </a:extLst>
            </p:cNvPr>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21" name="Line 181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22" name="Freeform 1819">
              <a:extLst>
                <a:ext uri="{FF2B5EF4-FFF2-40B4-BE49-F238E27FC236}"/>
              </a:extLst>
            </p:cNvPr>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23" name="Freeform 1820">
              <a:extLst>
                <a:ext uri="{FF2B5EF4-FFF2-40B4-BE49-F238E27FC236}"/>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24" name="Line 182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25" name="Line 182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26" name="Freeform 1823">
              <a:extLst>
                <a:ext uri="{FF2B5EF4-FFF2-40B4-BE49-F238E27FC236}"/>
              </a:extLst>
            </p:cNvPr>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27" name="Line 182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28" name="Line 182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29" name="Line 182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30" name="Freeform 1827">
              <a:extLst>
                <a:ext uri="{FF2B5EF4-FFF2-40B4-BE49-F238E27FC236}"/>
              </a:extLst>
            </p:cNvPr>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31" name="Freeform 1828">
              <a:extLst>
                <a:ext uri="{FF2B5EF4-FFF2-40B4-BE49-F238E27FC236}"/>
              </a:extLst>
            </p:cNvPr>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32" name="Freeform 1829">
              <a:extLst>
                <a:ext uri="{FF2B5EF4-FFF2-40B4-BE49-F238E27FC236}"/>
              </a:extLst>
            </p:cNvPr>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33" name="Line 183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34" name="Freeform 1831">
              <a:extLst>
                <a:ext uri="{FF2B5EF4-FFF2-40B4-BE49-F238E27FC236}"/>
              </a:extLst>
            </p:cNvPr>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35" name="Line 183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36" name="Freeform 1833">
              <a:extLst>
                <a:ext uri="{FF2B5EF4-FFF2-40B4-BE49-F238E27FC236}"/>
              </a:extLst>
            </p:cNvPr>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37" name="Freeform 1834">
              <a:extLst>
                <a:ext uri="{FF2B5EF4-FFF2-40B4-BE49-F238E27FC236}"/>
              </a:extLst>
            </p:cNvPr>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38" name="Line 1835">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39" name="Line 183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40" name="Freeform 1837">
              <a:extLst>
                <a:ext uri="{FF2B5EF4-FFF2-40B4-BE49-F238E27FC236}"/>
              </a:extLst>
            </p:cNvPr>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41" name="Line 183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42" name="Line 183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43" name="Line 184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44" name="Freeform 1841">
              <a:extLst>
                <a:ext uri="{FF2B5EF4-FFF2-40B4-BE49-F238E27FC236}"/>
              </a:extLst>
            </p:cNvPr>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45" name="Freeform 1842">
              <a:extLst>
                <a:ext uri="{FF2B5EF4-FFF2-40B4-BE49-F238E27FC236}"/>
              </a:extLst>
            </p:cNvPr>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46" name="Freeform 1843">
              <a:extLst>
                <a:ext uri="{FF2B5EF4-FFF2-40B4-BE49-F238E27FC236}"/>
              </a:extLst>
            </p:cNvPr>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47" name="Freeform 1844">
              <a:extLst>
                <a:ext uri="{FF2B5EF4-FFF2-40B4-BE49-F238E27FC236}"/>
              </a:extLst>
            </p:cNvPr>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48" name="Line 184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49" name="Line 184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50" name="Line 184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51" name="Line 184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52" name="Freeform 1849">
              <a:extLst>
                <a:ext uri="{FF2B5EF4-FFF2-40B4-BE49-F238E27FC236}"/>
              </a:extLst>
            </p:cNvPr>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53" name="Line 185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54" name="Line 1851">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55" name="Line 1852">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56" name="Freeform 1853">
              <a:extLst>
                <a:ext uri="{FF2B5EF4-FFF2-40B4-BE49-F238E27FC236}"/>
              </a:extLst>
            </p:cNvPr>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57" name="Freeform 1854">
              <a:extLst>
                <a:ext uri="{FF2B5EF4-FFF2-40B4-BE49-F238E27FC236}"/>
              </a:extLst>
            </p:cNvPr>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58" name="Freeform 1855">
              <a:extLst>
                <a:ext uri="{FF2B5EF4-FFF2-40B4-BE49-F238E27FC236}"/>
              </a:extLst>
            </p:cNvPr>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59" name="Line 185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60" name="Line 185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61" name="Freeform 1858">
              <a:extLst>
                <a:ext uri="{FF2B5EF4-FFF2-40B4-BE49-F238E27FC236}"/>
              </a:extLst>
            </p:cNvPr>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62" name="Freeform 1859">
              <a:extLst>
                <a:ext uri="{FF2B5EF4-FFF2-40B4-BE49-F238E27FC236}"/>
              </a:extLst>
            </p:cNvPr>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63" name="Freeform 1860">
              <a:extLst>
                <a:ext uri="{FF2B5EF4-FFF2-40B4-BE49-F238E27FC236}"/>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64" name="Line 1861">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65" name="Line 1862">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66" name="Line 186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67" name="Freeform 1864">
              <a:extLst>
                <a:ext uri="{FF2B5EF4-FFF2-40B4-BE49-F238E27FC236}"/>
              </a:extLst>
            </p:cNvPr>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68" name="Freeform 1865">
              <a:extLst>
                <a:ext uri="{FF2B5EF4-FFF2-40B4-BE49-F238E27FC236}"/>
              </a:extLst>
            </p:cNvPr>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69" name="Line 186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70" name="Freeform 1867">
              <a:extLst>
                <a:ext uri="{FF2B5EF4-FFF2-40B4-BE49-F238E27FC236}"/>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71" name="Freeform 1868">
              <a:extLst>
                <a:ext uri="{FF2B5EF4-FFF2-40B4-BE49-F238E27FC236}"/>
              </a:extLst>
            </p:cNvPr>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72" name="Line 186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73" name="Line 187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74" name="Freeform 1871">
              <a:extLst>
                <a:ext uri="{FF2B5EF4-FFF2-40B4-BE49-F238E27FC236}"/>
              </a:extLst>
            </p:cNvPr>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75" name="Line 1872">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76" name="Line 1873">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77" name="Freeform 1874">
              <a:extLst>
                <a:ext uri="{FF2B5EF4-FFF2-40B4-BE49-F238E27FC236}"/>
              </a:extLst>
            </p:cNvPr>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78" name="Line 1875">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79" name="Freeform 1876">
              <a:extLst>
                <a:ext uri="{FF2B5EF4-FFF2-40B4-BE49-F238E27FC236}"/>
              </a:extLst>
            </p:cNvPr>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80" name="Line 187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81" name="Freeform 1878">
              <a:extLst>
                <a:ext uri="{FF2B5EF4-FFF2-40B4-BE49-F238E27FC236}"/>
              </a:extLst>
            </p:cNvPr>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82" name="Line 187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83" name="Freeform 1880">
              <a:extLst>
                <a:ext uri="{FF2B5EF4-FFF2-40B4-BE49-F238E27FC236}"/>
              </a:extLst>
            </p:cNvPr>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84" name="Freeform 1881">
              <a:extLst>
                <a:ext uri="{FF2B5EF4-FFF2-40B4-BE49-F238E27FC236}"/>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85" name="Freeform 1882">
              <a:extLst>
                <a:ext uri="{FF2B5EF4-FFF2-40B4-BE49-F238E27FC236}"/>
              </a:extLst>
            </p:cNvPr>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86" name="Line 188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87" name="Line 188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88" name="Line 1885">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89" name="Freeform 1886">
              <a:extLst>
                <a:ext uri="{FF2B5EF4-FFF2-40B4-BE49-F238E27FC236}"/>
              </a:extLst>
            </p:cNvPr>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90" name="Freeform 1887">
              <a:extLst>
                <a:ext uri="{FF2B5EF4-FFF2-40B4-BE49-F238E27FC236}"/>
              </a:extLst>
            </p:cNvPr>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91" name="Line 188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92" name="Line 188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93" name="Freeform 1890">
              <a:extLst>
                <a:ext uri="{FF2B5EF4-FFF2-40B4-BE49-F238E27FC236}"/>
              </a:extLst>
            </p:cNvPr>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94" name="Line 1891">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95" name="Line 1892">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96" name="Freeform 1893">
              <a:extLst>
                <a:ext uri="{FF2B5EF4-FFF2-40B4-BE49-F238E27FC236}"/>
              </a:extLst>
            </p:cNvPr>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97" name="Freeform 1894">
              <a:extLst>
                <a:ext uri="{FF2B5EF4-FFF2-40B4-BE49-F238E27FC236}"/>
              </a:extLst>
            </p:cNvPr>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298" name="Line 189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299" name="Line 189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00" name="Line 1897">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01" name="Freeform 1898">
              <a:extLst>
                <a:ext uri="{FF2B5EF4-FFF2-40B4-BE49-F238E27FC236}"/>
              </a:extLst>
            </p:cNvPr>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02" name="Freeform 1899">
              <a:extLst>
                <a:ext uri="{FF2B5EF4-FFF2-40B4-BE49-F238E27FC236}"/>
              </a:extLst>
            </p:cNvPr>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03" name="Freeform 1900">
              <a:extLst>
                <a:ext uri="{FF2B5EF4-FFF2-40B4-BE49-F238E27FC236}"/>
              </a:extLst>
            </p:cNvPr>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04" name="Line 190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05" name="Freeform 1902">
              <a:extLst>
                <a:ext uri="{FF2B5EF4-FFF2-40B4-BE49-F238E27FC236}"/>
              </a:extLst>
            </p:cNvPr>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06" name="Line 190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07" name="Freeform 1904">
              <a:extLst>
                <a:ext uri="{FF2B5EF4-FFF2-40B4-BE49-F238E27FC236}"/>
              </a:extLst>
            </p:cNvPr>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08" name="Line 1905">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09" name="Line 190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10" name="Line 190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11" name="Freeform 1908">
              <a:extLst>
                <a:ext uri="{FF2B5EF4-FFF2-40B4-BE49-F238E27FC236}"/>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12" name="Freeform 1909">
              <a:extLst>
                <a:ext uri="{FF2B5EF4-FFF2-40B4-BE49-F238E27FC236}"/>
              </a:extLst>
            </p:cNvPr>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13" name="Freeform 1910">
              <a:extLst>
                <a:ext uri="{FF2B5EF4-FFF2-40B4-BE49-F238E27FC236}"/>
              </a:extLst>
            </p:cNvPr>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14" name="Line 1911">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15" name="Line 191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16" name="Line 191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17" name="Freeform 1914">
              <a:extLst>
                <a:ext uri="{FF2B5EF4-FFF2-40B4-BE49-F238E27FC236}"/>
              </a:extLst>
            </p:cNvPr>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18" name="Freeform 1915">
              <a:extLst>
                <a:ext uri="{FF2B5EF4-FFF2-40B4-BE49-F238E27FC236}"/>
              </a:extLst>
            </p:cNvPr>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19" name="Freeform 1916">
              <a:extLst>
                <a:ext uri="{FF2B5EF4-FFF2-40B4-BE49-F238E27FC236}"/>
              </a:extLst>
            </p:cNvPr>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20" name="Line 191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21" name="Line 1918">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22" name="Line 191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23" name="Line 1920">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24" name="Line 192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25" name="Freeform 1922">
              <a:extLst>
                <a:ext uri="{FF2B5EF4-FFF2-40B4-BE49-F238E27FC236}"/>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26" name="Line 1923">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27" name="Line 192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28" name="Line 192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29" name="Line 192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30" name="Line 192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31" name="Line 192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32" name="Line 192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33" name="Freeform 1930">
              <a:extLst>
                <a:ext uri="{FF2B5EF4-FFF2-40B4-BE49-F238E27FC236}"/>
              </a:extLst>
            </p:cNvPr>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34" name="Freeform 1931">
              <a:extLst>
                <a:ext uri="{FF2B5EF4-FFF2-40B4-BE49-F238E27FC236}"/>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35" name="Line 193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36" name="Line 193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37" name="Line 193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38" name="Line 193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39" name="Line 193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40" name="Line 193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41" name="Line 1938">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42" name="Line 193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43" name="Line 194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44" name="Line 194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45" name="Line 194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46" name="Freeform 1943">
              <a:extLst>
                <a:ext uri="{FF2B5EF4-FFF2-40B4-BE49-F238E27FC236}"/>
              </a:extLst>
            </p:cNvPr>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47" name="Freeform 1944">
              <a:extLst>
                <a:ext uri="{FF2B5EF4-FFF2-40B4-BE49-F238E27FC236}"/>
              </a:extLst>
            </p:cNvPr>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48" name="Freeform 1945">
              <a:extLst>
                <a:ext uri="{FF2B5EF4-FFF2-40B4-BE49-F238E27FC236}"/>
              </a:extLst>
            </p:cNvPr>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49" name="Line 194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50" name="Freeform 1947">
              <a:extLst>
                <a:ext uri="{FF2B5EF4-FFF2-40B4-BE49-F238E27FC236}"/>
              </a:extLst>
            </p:cNvPr>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51" name="Freeform 1948">
              <a:extLst>
                <a:ext uri="{FF2B5EF4-FFF2-40B4-BE49-F238E27FC236}"/>
              </a:extLst>
            </p:cNvPr>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52" name="Freeform 1949">
              <a:extLst>
                <a:ext uri="{FF2B5EF4-FFF2-40B4-BE49-F238E27FC236}"/>
              </a:extLst>
            </p:cNvPr>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53" name="Freeform 1950">
              <a:extLst>
                <a:ext uri="{FF2B5EF4-FFF2-40B4-BE49-F238E27FC236}"/>
              </a:extLst>
            </p:cNvPr>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54" name="Line 195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55" name="Freeform 1952">
              <a:extLst>
                <a:ext uri="{FF2B5EF4-FFF2-40B4-BE49-F238E27FC236}"/>
              </a:extLst>
            </p:cNvPr>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56" name="Freeform 1953">
              <a:extLst>
                <a:ext uri="{FF2B5EF4-FFF2-40B4-BE49-F238E27FC236}"/>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57" name="Freeform 1954">
              <a:extLst>
                <a:ext uri="{FF2B5EF4-FFF2-40B4-BE49-F238E27FC236}"/>
              </a:extLst>
            </p:cNvPr>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58" name="Line 195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59" name="Line 195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60" name="Line 195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61" name="Line 195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62" name="Line 1959">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63" name="Freeform 1960">
              <a:extLst>
                <a:ext uri="{FF2B5EF4-FFF2-40B4-BE49-F238E27FC236}"/>
              </a:extLst>
            </p:cNvPr>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64" name="Freeform 1961">
              <a:extLst>
                <a:ext uri="{FF2B5EF4-FFF2-40B4-BE49-F238E27FC236}"/>
              </a:extLst>
            </p:cNvPr>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65" name="Line 1962">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66" name="Line 1963">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67" name="Line 1964">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68" name="Freeform 1965">
              <a:extLst>
                <a:ext uri="{FF2B5EF4-FFF2-40B4-BE49-F238E27FC236}"/>
              </a:extLst>
            </p:cNvPr>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69" name="Line 196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70" name="Line 196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71" name="Line 1968">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72" name="Line 1969">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73" name="Line 197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74" name="Freeform 1971">
              <a:extLst>
                <a:ext uri="{FF2B5EF4-FFF2-40B4-BE49-F238E27FC236}"/>
              </a:extLst>
            </p:cNvPr>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75" name="Freeform 1972">
              <a:extLst>
                <a:ext uri="{FF2B5EF4-FFF2-40B4-BE49-F238E27FC236}"/>
              </a:extLst>
            </p:cNvPr>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76" name="Freeform 1973">
              <a:extLst>
                <a:ext uri="{FF2B5EF4-FFF2-40B4-BE49-F238E27FC236}"/>
              </a:extLst>
            </p:cNvPr>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ea typeface="ＭＳ Ｐゴシック" pitchFamily="50" charset="-128"/>
              </a:endParaRPr>
            </a:p>
          </p:txBody>
        </p:sp>
        <p:sp>
          <p:nvSpPr>
            <p:cNvPr id="1377" name="Line 1974">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78" name="Freeform 1975">
              <a:extLst>
                <a:ext uri="{FF2B5EF4-FFF2-40B4-BE49-F238E27FC236}"/>
              </a:extLst>
            </p:cNvPr>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79" name="Line 197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80" name="Rectangle 1977">
              <a:extLst>
                <a:ext uri="{FF2B5EF4-FFF2-40B4-BE49-F238E27FC236}"/>
              </a:extLst>
            </p:cNvPr>
            <p:cNvSpPr>
              <a:spLocks noChangeArrowheads="1"/>
            </p:cNvSpPr>
            <p:nvPr/>
          </p:nvSpPr>
          <p:spPr bwMode="auto">
            <a:xfrm>
              <a:off x="1000125" y="1057275"/>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a:extLst/>
          </p:spPr>
          <p:txBody>
            <a:bodyPr/>
            <a:lstStyle/>
            <a:p>
              <a:pPr>
                <a:defRPr/>
              </a:pPr>
              <a:endParaRPr lang="ja-JP" altLang="en-US">
                <a:ea typeface="ＭＳ Ｐゴシック" pitchFamily="50" charset="-128"/>
              </a:endParaRPr>
            </a:p>
          </p:txBody>
        </p:sp>
        <p:sp>
          <p:nvSpPr>
            <p:cNvPr id="1381" name="Freeform 1978">
              <a:extLst>
                <a:ext uri="{FF2B5EF4-FFF2-40B4-BE49-F238E27FC236}"/>
              </a:extLst>
            </p:cNvPr>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82" name="Freeform 1979">
              <a:extLst>
                <a:ext uri="{FF2B5EF4-FFF2-40B4-BE49-F238E27FC236}"/>
              </a:extLst>
            </p:cNvPr>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83" name="Freeform 1980">
              <a:extLst>
                <a:ext uri="{FF2B5EF4-FFF2-40B4-BE49-F238E27FC236}"/>
              </a:extLst>
            </p:cNvPr>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84" name="Freeform 1981">
              <a:extLst>
                <a:ext uri="{FF2B5EF4-FFF2-40B4-BE49-F238E27FC236}"/>
              </a:extLst>
            </p:cNvPr>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85" name="Freeform 1982">
              <a:extLst>
                <a:ext uri="{FF2B5EF4-FFF2-40B4-BE49-F238E27FC236}"/>
              </a:extLst>
            </p:cNvPr>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386" name="Freeform 1983">
              <a:extLst>
                <a:ext uri="{FF2B5EF4-FFF2-40B4-BE49-F238E27FC236}"/>
              </a:extLst>
            </p:cNvPr>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grpSp>
      <p:grpSp>
        <p:nvGrpSpPr>
          <p:cNvPr id="24585" name="グループ化 1386"/>
          <p:cNvGrpSpPr>
            <a:grpSpLocks/>
          </p:cNvGrpSpPr>
          <p:nvPr/>
        </p:nvGrpSpPr>
        <p:grpSpPr bwMode="auto">
          <a:xfrm>
            <a:off x="1000125" y="1057275"/>
            <a:ext cx="0" cy="0"/>
            <a:chOff x="0" y="0"/>
            <a:chExt cx="345" cy="104"/>
          </a:xfrm>
        </p:grpSpPr>
        <p:sp>
          <p:nvSpPr>
            <p:cNvPr id="1388" name="Freeform 1710">
              <a:extLst>
                <a:ext uri="{FF2B5EF4-FFF2-40B4-BE49-F238E27FC236}"/>
              </a:extLst>
            </p:cNvPr>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a:defRPr/>
              </a:pPr>
              <a:endParaRPr lang="ja-JP" altLang="en-US">
                <a:ea typeface="ＭＳ Ｐゴシック" pitchFamily="50" charset="-128"/>
              </a:endParaRPr>
            </a:p>
          </p:txBody>
        </p:sp>
        <p:sp>
          <p:nvSpPr>
            <p:cNvPr id="1389" name="Freeform 1711">
              <a:extLst>
                <a:ext uri="{FF2B5EF4-FFF2-40B4-BE49-F238E27FC236}"/>
              </a:extLst>
            </p:cNvPr>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a:defRPr/>
              </a:pPr>
              <a:endParaRPr lang="ja-JP" altLang="en-US">
                <a:ea typeface="ＭＳ Ｐゴシック" pitchFamily="50" charset="-128"/>
              </a:endParaRPr>
            </a:p>
          </p:txBody>
        </p:sp>
        <p:sp>
          <p:nvSpPr>
            <p:cNvPr id="1390" name="Line 171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91" name="Line 171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92" name="Line 171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93" name="Line 1715">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94" name="Line 171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95" name="Line 171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96" name="Line 171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97" name="Line 171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98" name="Line 172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399" name="Freeform 1721">
              <a:extLst>
                <a:ext uri="{FF2B5EF4-FFF2-40B4-BE49-F238E27FC236}"/>
              </a:extLst>
            </p:cNvPr>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00" name="Freeform 1722">
              <a:extLst>
                <a:ext uri="{FF2B5EF4-FFF2-40B4-BE49-F238E27FC236}"/>
              </a:extLst>
            </p:cNvPr>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01" name="Freeform 1723">
              <a:extLst>
                <a:ext uri="{FF2B5EF4-FFF2-40B4-BE49-F238E27FC236}"/>
              </a:extLst>
            </p:cNvPr>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02" name="Freeform 1724">
              <a:extLst>
                <a:ext uri="{FF2B5EF4-FFF2-40B4-BE49-F238E27FC236}"/>
              </a:extLst>
            </p:cNvPr>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03" name="Freeform 1725">
              <a:extLst>
                <a:ext uri="{FF2B5EF4-FFF2-40B4-BE49-F238E27FC236}"/>
              </a:extLst>
            </p:cNvPr>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04" name="Freeform 1726">
              <a:extLst>
                <a:ext uri="{FF2B5EF4-FFF2-40B4-BE49-F238E27FC236}"/>
              </a:extLst>
            </p:cNvPr>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05" name="Line 1727">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06" name="Freeform 1728">
              <a:extLst>
                <a:ext uri="{FF2B5EF4-FFF2-40B4-BE49-F238E27FC236}"/>
              </a:extLst>
            </p:cNvPr>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07" name="Freeform 1729">
              <a:extLst>
                <a:ext uri="{FF2B5EF4-FFF2-40B4-BE49-F238E27FC236}"/>
              </a:extLst>
            </p:cNvPr>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08" name="Line 173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09" name="Line 173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10" name="Line 173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11" name="Line 173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12" name="Freeform 1734">
              <a:extLst>
                <a:ext uri="{FF2B5EF4-FFF2-40B4-BE49-F238E27FC236}"/>
              </a:extLst>
            </p:cNvPr>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13" name="Line 1735">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14" name="Line 173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15" name="Line 173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16" name="Line 173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17" name="Line 173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18" name="Line 174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19" name="Line 174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20" name="Line 174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21" name="Line 174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22" name="Line 1744">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23" name="Freeform 1745">
              <a:extLst>
                <a:ext uri="{FF2B5EF4-FFF2-40B4-BE49-F238E27FC236}"/>
              </a:extLst>
            </p:cNvPr>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24" name="Line 174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25" name="Line 174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26" name="Line 174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27" name="Line 174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28" name="Freeform 1750">
              <a:extLst>
                <a:ext uri="{FF2B5EF4-FFF2-40B4-BE49-F238E27FC236}"/>
              </a:extLst>
            </p:cNvPr>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29" name="Freeform 1751">
              <a:extLst>
                <a:ext uri="{FF2B5EF4-FFF2-40B4-BE49-F238E27FC236}"/>
              </a:extLst>
            </p:cNvPr>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30" name="Freeform 1752">
              <a:extLst>
                <a:ext uri="{FF2B5EF4-FFF2-40B4-BE49-F238E27FC236}"/>
              </a:extLst>
            </p:cNvPr>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31" name="Freeform 1753">
              <a:extLst>
                <a:ext uri="{FF2B5EF4-FFF2-40B4-BE49-F238E27FC236}"/>
              </a:extLst>
            </p:cNvPr>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32" name="Line 1754">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33" name="Line 175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34" name="Line 175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35" name="Line 1757">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36" name="Line 175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37" name="Line 175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38" name="Freeform 1760">
              <a:extLst>
                <a:ext uri="{FF2B5EF4-FFF2-40B4-BE49-F238E27FC236}"/>
              </a:extLst>
            </p:cNvPr>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39" name="Freeform 1761">
              <a:extLst>
                <a:ext uri="{FF2B5EF4-FFF2-40B4-BE49-F238E27FC236}"/>
              </a:extLst>
            </p:cNvPr>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40" name="Line 176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41" name="Line 176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42" name="Freeform 1764">
              <a:extLst>
                <a:ext uri="{FF2B5EF4-FFF2-40B4-BE49-F238E27FC236}"/>
              </a:extLst>
            </p:cNvPr>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43" name="Line 176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44" name="Line 176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45" name="Line 176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46" name="Line 176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47" name="Freeform 1769">
              <a:extLst>
                <a:ext uri="{FF2B5EF4-FFF2-40B4-BE49-F238E27FC236}"/>
              </a:extLst>
            </p:cNvPr>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48" name="Freeform 1770">
              <a:extLst>
                <a:ext uri="{FF2B5EF4-FFF2-40B4-BE49-F238E27FC236}"/>
              </a:extLst>
            </p:cNvPr>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49" name="Freeform 1771">
              <a:extLst>
                <a:ext uri="{FF2B5EF4-FFF2-40B4-BE49-F238E27FC236}"/>
              </a:extLst>
            </p:cNvPr>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50" name="Freeform 1772">
              <a:extLst>
                <a:ext uri="{FF2B5EF4-FFF2-40B4-BE49-F238E27FC236}"/>
              </a:extLst>
            </p:cNvPr>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51" name="Freeform 1773">
              <a:extLst>
                <a:ext uri="{FF2B5EF4-FFF2-40B4-BE49-F238E27FC236}"/>
              </a:extLst>
            </p:cNvPr>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52" name="Line 1774">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53" name="Freeform 1775">
              <a:extLst>
                <a:ext uri="{FF2B5EF4-FFF2-40B4-BE49-F238E27FC236}"/>
              </a:extLst>
            </p:cNvPr>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54" name="Freeform 1776">
              <a:extLst>
                <a:ext uri="{FF2B5EF4-FFF2-40B4-BE49-F238E27FC236}"/>
              </a:extLst>
            </p:cNvPr>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55" name="Freeform 1777">
              <a:extLst>
                <a:ext uri="{FF2B5EF4-FFF2-40B4-BE49-F238E27FC236}"/>
              </a:extLst>
            </p:cNvPr>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56" name="Freeform 1778">
              <a:extLst>
                <a:ext uri="{FF2B5EF4-FFF2-40B4-BE49-F238E27FC236}"/>
              </a:extLst>
            </p:cNvPr>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57" name="Freeform 1779">
              <a:extLst>
                <a:ext uri="{FF2B5EF4-FFF2-40B4-BE49-F238E27FC236}"/>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ea typeface="ＭＳ Ｐゴシック" pitchFamily="50" charset="-128"/>
              </a:endParaRPr>
            </a:p>
          </p:txBody>
        </p:sp>
        <p:sp>
          <p:nvSpPr>
            <p:cNvPr id="1458" name="Freeform 1780">
              <a:extLst>
                <a:ext uri="{FF2B5EF4-FFF2-40B4-BE49-F238E27FC236}"/>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ea typeface="ＭＳ Ｐゴシック" pitchFamily="50" charset="-128"/>
              </a:endParaRPr>
            </a:p>
          </p:txBody>
        </p:sp>
        <p:sp>
          <p:nvSpPr>
            <p:cNvPr id="1459" name="Freeform 1781">
              <a:extLst>
                <a:ext uri="{FF2B5EF4-FFF2-40B4-BE49-F238E27FC236}"/>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ea typeface="ＭＳ Ｐゴシック" pitchFamily="50" charset="-128"/>
              </a:endParaRPr>
            </a:p>
          </p:txBody>
        </p:sp>
        <p:sp>
          <p:nvSpPr>
            <p:cNvPr id="1460" name="Freeform 1782">
              <a:extLst>
                <a:ext uri="{FF2B5EF4-FFF2-40B4-BE49-F238E27FC236}"/>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ea typeface="ＭＳ Ｐゴシック" pitchFamily="50" charset="-128"/>
              </a:endParaRPr>
            </a:p>
          </p:txBody>
        </p:sp>
        <p:sp>
          <p:nvSpPr>
            <p:cNvPr id="1461" name="Line 178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62" name="Line 178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63" name="Freeform 1785">
              <a:extLst>
                <a:ext uri="{FF2B5EF4-FFF2-40B4-BE49-F238E27FC236}"/>
              </a:extLst>
            </p:cNvPr>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64" name="Freeform 1786">
              <a:extLst>
                <a:ext uri="{FF2B5EF4-FFF2-40B4-BE49-F238E27FC236}"/>
              </a:extLst>
            </p:cNvPr>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65" name="Freeform 1787">
              <a:extLst>
                <a:ext uri="{FF2B5EF4-FFF2-40B4-BE49-F238E27FC236}"/>
              </a:extLst>
            </p:cNvPr>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66" name="Freeform 1788">
              <a:extLst>
                <a:ext uri="{FF2B5EF4-FFF2-40B4-BE49-F238E27FC236}"/>
              </a:extLst>
            </p:cNvPr>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67" name="Line 178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68" name="Line 179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69" name="Line 179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70" name="Freeform 1792">
              <a:extLst>
                <a:ext uri="{FF2B5EF4-FFF2-40B4-BE49-F238E27FC236}"/>
              </a:extLst>
            </p:cNvPr>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71" name="Line 179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72" name="Line 1794">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73" name="Line 1795">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74" name="Line 179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75" name="Line 179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76" name="Line 1798">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77" name="Line 179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78" name="Line 1800">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79" name="Line 1801">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80" name="Line 1802">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81" name="Line 1803">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82" name="Freeform 1804">
              <a:extLst>
                <a:ext uri="{FF2B5EF4-FFF2-40B4-BE49-F238E27FC236}"/>
              </a:extLst>
            </p:cNvPr>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83" name="Freeform 1805">
              <a:extLst>
                <a:ext uri="{FF2B5EF4-FFF2-40B4-BE49-F238E27FC236}"/>
              </a:extLst>
            </p:cNvPr>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84" name="Line 180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85" name="Line 180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86" name="Line 180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87" name="Freeform 1809">
              <a:extLst>
                <a:ext uri="{FF2B5EF4-FFF2-40B4-BE49-F238E27FC236}"/>
              </a:extLst>
            </p:cNvPr>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88" name="Line 181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89" name="Line 181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90" name="Line 181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91" name="Line 181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92" name="Line 181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93" name="Line 181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94" name="Line 181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95" name="Freeform 1817">
              <a:extLst>
                <a:ext uri="{FF2B5EF4-FFF2-40B4-BE49-F238E27FC236}"/>
              </a:extLst>
            </p:cNvPr>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96" name="Line 181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497" name="Freeform 1819">
              <a:extLst>
                <a:ext uri="{FF2B5EF4-FFF2-40B4-BE49-F238E27FC236}"/>
              </a:extLst>
            </p:cNvPr>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98" name="Freeform 1820">
              <a:extLst>
                <a:ext uri="{FF2B5EF4-FFF2-40B4-BE49-F238E27FC236}"/>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499" name="Line 182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00" name="Line 182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01" name="Freeform 1823">
              <a:extLst>
                <a:ext uri="{FF2B5EF4-FFF2-40B4-BE49-F238E27FC236}"/>
              </a:extLst>
            </p:cNvPr>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02" name="Line 182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03" name="Line 182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04" name="Line 182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05" name="Freeform 1827">
              <a:extLst>
                <a:ext uri="{FF2B5EF4-FFF2-40B4-BE49-F238E27FC236}"/>
              </a:extLst>
            </p:cNvPr>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06" name="Freeform 1828">
              <a:extLst>
                <a:ext uri="{FF2B5EF4-FFF2-40B4-BE49-F238E27FC236}"/>
              </a:extLst>
            </p:cNvPr>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07" name="Freeform 1829">
              <a:extLst>
                <a:ext uri="{FF2B5EF4-FFF2-40B4-BE49-F238E27FC236}"/>
              </a:extLst>
            </p:cNvPr>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08" name="Line 183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09" name="Freeform 1831">
              <a:extLst>
                <a:ext uri="{FF2B5EF4-FFF2-40B4-BE49-F238E27FC236}"/>
              </a:extLst>
            </p:cNvPr>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10" name="Line 183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11" name="Freeform 1833">
              <a:extLst>
                <a:ext uri="{FF2B5EF4-FFF2-40B4-BE49-F238E27FC236}"/>
              </a:extLst>
            </p:cNvPr>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12" name="Freeform 1834">
              <a:extLst>
                <a:ext uri="{FF2B5EF4-FFF2-40B4-BE49-F238E27FC236}"/>
              </a:extLst>
            </p:cNvPr>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13" name="Line 1835">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14" name="Line 183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15" name="Freeform 1837">
              <a:extLst>
                <a:ext uri="{FF2B5EF4-FFF2-40B4-BE49-F238E27FC236}"/>
              </a:extLst>
            </p:cNvPr>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16" name="Line 183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17" name="Line 183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18" name="Line 184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19" name="Freeform 1841">
              <a:extLst>
                <a:ext uri="{FF2B5EF4-FFF2-40B4-BE49-F238E27FC236}"/>
              </a:extLst>
            </p:cNvPr>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20" name="Freeform 1842">
              <a:extLst>
                <a:ext uri="{FF2B5EF4-FFF2-40B4-BE49-F238E27FC236}"/>
              </a:extLst>
            </p:cNvPr>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21" name="Freeform 1843">
              <a:extLst>
                <a:ext uri="{FF2B5EF4-FFF2-40B4-BE49-F238E27FC236}"/>
              </a:extLst>
            </p:cNvPr>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22" name="Freeform 1844">
              <a:extLst>
                <a:ext uri="{FF2B5EF4-FFF2-40B4-BE49-F238E27FC236}"/>
              </a:extLst>
            </p:cNvPr>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23" name="Line 184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24" name="Line 184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25" name="Line 184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26" name="Line 184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27" name="Freeform 1849">
              <a:extLst>
                <a:ext uri="{FF2B5EF4-FFF2-40B4-BE49-F238E27FC236}"/>
              </a:extLst>
            </p:cNvPr>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28" name="Line 185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29" name="Line 1851">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30" name="Line 1852">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31" name="Freeform 1853">
              <a:extLst>
                <a:ext uri="{FF2B5EF4-FFF2-40B4-BE49-F238E27FC236}"/>
              </a:extLst>
            </p:cNvPr>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32" name="Freeform 1854">
              <a:extLst>
                <a:ext uri="{FF2B5EF4-FFF2-40B4-BE49-F238E27FC236}"/>
              </a:extLst>
            </p:cNvPr>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33" name="Freeform 1855">
              <a:extLst>
                <a:ext uri="{FF2B5EF4-FFF2-40B4-BE49-F238E27FC236}"/>
              </a:extLst>
            </p:cNvPr>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34" name="Line 185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35" name="Line 185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36" name="Freeform 1858">
              <a:extLst>
                <a:ext uri="{FF2B5EF4-FFF2-40B4-BE49-F238E27FC236}"/>
              </a:extLst>
            </p:cNvPr>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37" name="Freeform 1859">
              <a:extLst>
                <a:ext uri="{FF2B5EF4-FFF2-40B4-BE49-F238E27FC236}"/>
              </a:extLst>
            </p:cNvPr>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38" name="Freeform 1860">
              <a:extLst>
                <a:ext uri="{FF2B5EF4-FFF2-40B4-BE49-F238E27FC236}"/>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39" name="Line 1861">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40" name="Line 1862">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41" name="Line 186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42" name="Freeform 1864">
              <a:extLst>
                <a:ext uri="{FF2B5EF4-FFF2-40B4-BE49-F238E27FC236}"/>
              </a:extLst>
            </p:cNvPr>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43" name="Freeform 1865">
              <a:extLst>
                <a:ext uri="{FF2B5EF4-FFF2-40B4-BE49-F238E27FC236}"/>
              </a:extLst>
            </p:cNvPr>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44" name="Line 1866">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45" name="Freeform 1867">
              <a:extLst>
                <a:ext uri="{FF2B5EF4-FFF2-40B4-BE49-F238E27FC236}"/>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46" name="Freeform 1868">
              <a:extLst>
                <a:ext uri="{FF2B5EF4-FFF2-40B4-BE49-F238E27FC236}"/>
              </a:extLst>
            </p:cNvPr>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47" name="Line 186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48" name="Line 1870">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49" name="Freeform 1871">
              <a:extLst>
                <a:ext uri="{FF2B5EF4-FFF2-40B4-BE49-F238E27FC236}"/>
              </a:extLst>
            </p:cNvPr>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50" name="Line 1872">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51" name="Line 1873">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52" name="Freeform 1874">
              <a:extLst>
                <a:ext uri="{FF2B5EF4-FFF2-40B4-BE49-F238E27FC236}"/>
              </a:extLst>
            </p:cNvPr>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53" name="Line 1875">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54" name="Freeform 1876">
              <a:extLst>
                <a:ext uri="{FF2B5EF4-FFF2-40B4-BE49-F238E27FC236}"/>
              </a:extLst>
            </p:cNvPr>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55" name="Line 187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56" name="Freeform 1878">
              <a:extLst>
                <a:ext uri="{FF2B5EF4-FFF2-40B4-BE49-F238E27FC236}"/>
              </a:extLst>
            </p:cNvPr>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57" name="Line 187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58" name="Freeform 1880">
              <a:extLst>
                <a:ext uri="{FF2B5EF4-FFF2-40B4-BE49-F238E27FC236}"/>
              </a:extLst>
            </p:cNvPr>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59" name="Freeform 1881">
              <a:extLst>
                <a:ext uri="{FF2B5EF4-FFF2-40B4-BE49-F238E27FC236}"/>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60" name="Freeform 1882">
              <a:extLst>
                <a:ext uri="{FF2B5EF4-FFF2-40B4-BE49-F238E27FC236}"/>
              </a:extLst>
            </p:cNvPr>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61" name="Line 188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62" name="Line 188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63" name="Line 1885">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64" name="Freeform 1886">
              <a:extLst>
                <a:ext uri="{FF2B5EF4-FFF2-40B4-BE49-F238E27FC236}"/>
              </a:extLst>
            </p:cNvPr>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65" name="Freeform 1887">
              <a:extLst>
                <a:ext uri="{FF2B5EF4-FFF2-40B4-BE49-F238E27FC236}"/>
              </a:extLst>
            </p:cNvPr>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66" name="Line 188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67" name="Line 188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68" name="Freeform 1890">
              <a:extLst>
                <a:ext uri="{FF2B5EF4-FFF2-40B4-BE49-F238E27FC236}"/>
              </a:extLst>
            </p:cNvPr>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69" name="Line 1891">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70" name="Line 1892">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71" name="Freeform 1893">
              <a:extLst>
                <a:ext uri="{FF2B5EF4-FFF2-40B4-BE49-F238E27FC236}"/>
              </a:extLst>
            </p:cNvPr>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72" name="Freeform 1894">
              <a:extLst>
                <a:ext uri="{FF2B5EF4-FFF2-40B4-BE49-F238E27FC236}"/>
              </a:extLst>
            </p:cNvPr>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73" name="Line 189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74" name="Line 189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75" name="Line 1897">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76" name="Freeform 1898">
              <a:extLst>
                <a:ext uri="{FF2B5EF4-FFF2-40B4-BE49-F238E27FC236}"/>
              </a:extLst>
            </p:cNvPr>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77" name="Freeform 1899">
              <a:extLst>
                <a:ext uri="{FF2B5EF4-FFF2-40B4-BE49-F238E27FC236}"/>
              </a:extLst>
            </p:cNvPr>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78" name="Freeform 1900">
              <a:extLst>
                <a:ext uri="{FF2B5EF4-FFF2-40B4-BE49-F238E27FC236}"/>
              </a:extLst>
            </p:cNvPr>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79" name="Line 190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80" name="Freeform 1902">
              <a:extLst>
                <a:ext uri="{FF2B5EF4-FFF2-40B4-BE49-F238E27FC236}"/>
              </a:extLst>
            </p:cNvPr>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81" name="Line 190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82" name="Freeform 1904">
              <a:extLst>
                <a:ext uri="{FF2B5EF4-FFF2-40B4-BE49-F238E27FC236}"/>
              </a:extLst>
            </p:cNvPr>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83" name="Line 1905">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84" name="Line 190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85" name="Line 190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86" name="Freeform 1908">
              <a:extLst>
                <a:ext uri="{FF2B5EF4-FFF2-40B4-BE49-F238E27FC236}"/>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87" name="Freeform 1909">
              <a:extLst>
                <a:ext uri="{FF2B5EF4-FFF2-40B4-BE49-F238E27FC236}"/>
              </a:extLst>
            </p:cNvPr>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88" name="Freeform 1910">
              <a:extLst>
                <a:ext uri="{FF2B5EF4-FFF2-40B4-BE49-F238E27FC236}"/>
              </a:extLst>
            </p:cNvPr>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89" name="Line 1911">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90" name="Line 191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91" name="Line 1913">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92" name="Freeform 1914">
              <a:extLst>
                <a:ext uri="{FF2B5EF4-FFF2-40B4-BE49-F238E27FC236}"/>
              </a:extLst>
            </p:cNvPr>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93" name="Freeform 1915">
              <a:extLst>
                <a:ext uri="{FF2B5EF4-FFF2-40B4-BE49-F238E27FC236}"/>
              </a:extLst>
            </p:cNvPr>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94" name="Freeform 1916">
              <a:extLst>
                <a:ext uri="{FF2B5EF4-FFF2-40B4-BE49-F238E27FC236}"/>
              </a:extLst>
            </p:cNvPr>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595" name="Line 1917">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96" name="Line 1918">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97" name="Line 1919">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98" name="Line 1920">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599" name="Line 192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00" name="Freeform 1922">
              <a:extLst>
                <a:ext uri="{FF2B5EF4-FFF2-40B4-BE49-F238E27FC236}"/>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01" name="Line 1923">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02" name="Line 192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03" name="Line 192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04" name="Line 192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05" name="Line 192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06" name="Line 1928">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07" name="Line 192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08" name="Freeform 1930">
              <a:extLst>
                <a:ext uri="{FF2B5EF4-FFF2-40B4-BE49-F238E27FC236}"/>
              </a:extLst>
            </p:cNvPr>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09" name="Freeform 1931">
              <a:extLst>
                <a:ext uri="{FF2B5EF4-FFF2-40B4-BE49-F238E27FC236}"/>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10" name="Line 193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11" name="Line 1933">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12" name="Line 1934">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13" name="Line 193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14" name="Line 193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15" name="Line 193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16" name="Line 1938">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17" name="Line 1939">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18" name="Line 194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19" name="Line 194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20" name="Line 1942">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21" name="Freeform 1943">
              <a:extLst>
                <a:ext uri="{FF2B5EF4-FFF2-40B4-BE49-F238E27FC236}"/>
              </a:extLst>
            </p:cNvPr>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22" name="Freeform 1944">
              <a:extLst>
                <a:ext uri="{FF2B5EF4-FFF2-40B4-BE49-F238E27FC236}"/>
              </a:extLst>
            </p:cNvPr>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23" name="Freeform 1945">
              <a:extLst>
                <a:ext uri="{FF2B5EF4-FFF2-40B4-BE49-F238E27FC236}"/>
              </a:extLst>
            </p:cNvPr>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24" name="Line 1946">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25" name="Freeform 1947">
              <a:extLst>
                <a:ext uri="{FF2B5EF4-FFF2-40B4-BE49-F238E27FC236}"/>
              </a:extLst>
            </p:cNvPr>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26" name="Freeform 1948">
              <a:extLst>
                <a:ext uri="{FF2B5EF4-FFF2-40B4-BE49-F238E27FC236}"/>
              </a:extLst>
            </p:cNvPr>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27" name="Freeform 1949">
              <a:extLst>
                <a:ext uri="{FF2B5EF4-FFF2-40B4-BE49-F238E27FC236}"/>
              </a:extLst>
            </p:cNvPr>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28" name="Freeform 1950">
              <a:extLst>
                <a:ext uri="{FF2B5EF4-FFF2-40B4-BE49-F238E27FC236}"/>
              </a:extLst>
            </p:cNvPr>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29" name="Line 1951">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30" name="Freeform 1952">
              <a:extLst>
                <a:ext uri="{FF2B5EF4-FFF2-40B4-BE49-F238E27FC236}"/>
              </a:extLst>
            </p:cNvPr>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31" name="Freeform 1953">
              <a:extLst>
                <a:ext uri="{FF2B5EF4-FFF2-40B4-BE49-F238E27FC236}"/>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32" name="Freeform 1954">
              <a:extLst>
                <a:ext uri="{FF2B5EF4-FFF2-40B4-BE49-F238E27FC236}"/>
              </a:extLst>
            </p:cNvPr>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33" name="Line 1955">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34" name="Line 1956">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35" name="Line 195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36" name="Line 1958">
              <a:extLst>
                <a:ext uri="{FF2B5EF4-FFF2-40B4-BE49-F238E27FC236}"/>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37" name="Line 1959">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38" name="Freeform 1960">
              <a:extLst>
                <a:ext uri="{FF2B5EF4-FFF2-40B4-BE49-F238E27FC236}"/>
              </a:extLst>
            </p:cNvPr>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39" name="Freeform 1961">
              <a:extLst>
                <a:ext uri="{FF2B5EF4-FFF2-40B4-BE49-F238E27FC236}"/>
              </a:extLst>
            </p:cNvPr>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40" name="Line 1962">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41" name="Line 1963">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42" name="Line 1964">
              <a:extLst>
                <a:ext uri="{FF2B5EF4-FFF2-40B4-BE49-F238E27FC236}"/>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43" name="Freeform 1965">
              <a:extLst>
                <a:ext uri="{FF2B5EF4-FFF2-40B4-BE49-F238E27FC236}"/>
              </a:extLst>
            </p:cNvPr>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44" name="Line 196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45" name="Line 1967">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46" name="Line 1968">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47" name="Line 1969">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48" name="Line 1970">
              <a:extLst>
                <a:ext uri="{FF2B5EF4-FFF2-40B4-BE49-F238E27FC236}"/>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49" name="Freeform 1971">
              <a:extLst>
                <a:ext uri="{FF2B5EF4-FFF2-40B4-BE49-F238E27FC236}"/>
              </a:extLst>
            </p:cNvPr>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50" name="Freeform 1972">
              <a:extLst>
                <a:ext uri="{FF2B5EF4-FFF2-40B4-BE49-F238E27FC236}"/>
              </a:extLst>
            </p:cNvPr>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51" name="Freeform 1973">
              <a:extLst>
                <a:ext uri="{FF2B5EF4-FFF2-40B4-BE49-F238E27FC236}"/>
              </a:extLst>
            </p:cNvPr>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a:extLst/>
          </p:spPr>
          <p:txBody>
            <a:bodyPr/>
            <a:lstStyle/>
            <a:p>
              <a:pPr>
                <a:defRPr/>
              </a:pPr>
              <a:endParaRPr lang="ja-JP" altLang="en-US">
                <a:ea typeface="ＭＳ Ｐゴシック" pitchFamily="50" charset="-128"/>
              </a:endParaRPr>
            </a:p>
          </p:txBody>
        </p:sp>
        <p:sp>
          <p:nvSpPr>
            <p:cNvPr id="1652" name="Line 1974">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53" name="Freeform 1975">
              <a:extLst>
                <a:ext uri="{FF2B5EF4-FFF2-40B4-BE49-F238E27FC236}"/>
              </a:extLst>
            </p:cNvPr>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54" name="Line 1976">
              <a:extLst>
                <a:ext uri="{FF2B5EF4-FFF2-40B4-BE49-F238E27FC236}"/>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a:extLst/>
          </p:spPr>
          <p:txBody>
            <a:bodyPr/>
            <a:lstStyle/>
            <a:p>
              <a:pPr>
                <a:defRPr/>
              </a:pPr>
              <a:endParaRPr lang="ja-JP" altLang="en-US">
                <a:ea typeface="ＭＳ Ｐゴシック" pitchFamily="50" charset="-128"/>
              </a:endParaRPr>
            </a:p>
          </p:txBody>
        </p:sp>
        <p:sp>
          <p:nvSpPr>
            <p:cNvPr id="1655" name="Rectangle 1977">
              <a:extLst>
                <a:ext uri="{FF2B5EF4-FFF2-40B4-BE49-F238E27FC236}"/>
              </a:extLst>
            </p:cNvPr>
            <p:cNvSpPr>
              <a:spLocks noChangeArrowheads="1"/>
            </p:cNvSpPr>
            <p:nvPr/>
          </p:nvSpPr>
          <p:spPr bwMode="auto">
            <a:xfrm>
              <a:off x="1000125" y="1057275"/>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a:extLst/>
          </p:spPr>
          <p:txBody>
            <a:bodyPr/>
            <a:lstStyle/>
            <a:p>
              <a:pPr>
                <a:defRPr/>
              </a:pPr>
              <a:endParaRPr lang="ja-JP" altLang="en-US">
                <a:ea typeface="ＭＳ Ｐゴシック" pitchFamily="50" charset="-128"/>
              </a:endParaRPr>
            </a:p>
          </p:txBody>
        </p:sp>
        <p:sp>
          <p:nvSpPr>
            <p:cNvPr id="1656" name="Freeform 1978">
              <a:extLst>
                <a:ext uri="{FF2B5EF4-FFF2-40B4-BE49-F238E27FC236}"/>
              </a:extLst>
            </p:cNvPr>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57" name="Freeform 1979">
              <a:extLst>
                <a:ext uri="{FF2B5EF4-FFF2-40B4-BE49-F238E27FC236}"/>
              </a:extLst>
            </p:cNvPr>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58" name="Freeform 1980">
              <a:extLst>
                <a:ext uri="{FF2B5EF4-FFF2-40B4-BE49-F238E27FC236}"/>
              </a:extLst>
            </p:cNvPr>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59" name="Freeform 1981">
              <a:extLst>
                <a:ext uri="{FF2B5EF4-FFF2-40B4-BE49-F238E27FC236}"/>
              </a:extLst>
            </p:cNvPr>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60" name="Freeform 1982">
              <a:extLst>
                <a:ext uri="{FF2B5EF4-FFF2-40B4-BE49-F238E27FC236}"/>
              </a:extLst>
            </p:cNvPr>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sp>
          <p:nvSpPr>
            <p:cNvPr id="1661" name="Freeform 1983">
              <a:extLst>
                <a:ext uri="{FF2B5EF4-FFF2-40B4-BE49-F238E27FC236}"/>
              </a:extLst>
            </p:cNvPr>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a:extLst/>
          </p:spPr>
          <p:txBody>
            <a:bodyPr/>
            <a:lstStyle/>
            <a:p>
              <a:pPr>
                <a:defRPr/>
              </a:pPr>
              <a:endParaRPr lang="ja-JP" altLang="en-US">
                <a:ea typeface="ＭＳ Ｐゴシック" pitchFamily="50" charset="-128"/>
              </a:endParaRPr>
            </a:p>
          </p:txBody>
        </p:sp>
      </p:grpSp>
      <p:sp>
        <p:nvSpPr>
          <p:cNvPr id="1662" name="正方形/長方形 1661">
            <a:extLst>
              <a:ext uri="{FF2B5EF4-FFF2-40B4-BE49-F238E27FC236}"/>
            </a:extLst>
          </p:cNvPr>
          <p:cNvSpPr/>
          <p:nvPr/>
        </p:nvSpPr>
        <p:spPr>
          <a:xfrm>
            <a:off x="325438" y="1221060"/>
            <a:ext cx="8351837" cy="839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rPr>
              <a:t>※</a:t>
            </a:r>
            <a:r>
              <a:rPr lang="ja-JP" altLang="en-US" sz="1600" dirty="0">
                <a:solidFill>
                  <a:schemeClr val="tx1"/>
                </a:solidFill>
              </a:rPr>
              <a:t>社会的損失：人的損害額（運転者、同乗者、歩行者など）、物的損害額（車両、構造物の事故損失）、事故渋滞による損失額</a:t>
            </a:r>
            <a:r>
              <a:rPr lang="ja-JP" altLang="en-US" sz="1600" b="1" dirty="0">
                <a:solidFill>
                  <a:schemeClr val="tx1"/>
                </a:solidFill>
              </a:rPr>
              <a:t>　　　　　　</a:t>
            </a:r>
            <a:endParaRPr lang="en-US" altLang="ja-JP" sz="1600" b="1" dirty="0">
              <a:solidFill>
                <a:schemeClr val="tx1"/>
              </a:solidFill>
            </a:endParaRPr>
          </a:p>
        </p:txBody>
      </p:sp>
      <p:sp>
        <p:nvSpPr>
          <p:cNvPr id="1663" name="正方形/長方形 1662">
            <a:extLst>
              <a:ext uri="{FF2B5EF4-FFF2-40B4-BE49-F238E27FC236}"/>
            </a:extLst>
          </p:cNvPr>
          <p:cNvSpPr/>
          <p:nvPr/>
        </p:nvSpPr>
        <p:spPr>
          <a:xfrm>
            <a:off x="107950" y="404664"/>
            <a:ext cx="8642350" cy="115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交通事故減少便益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a:defRPr/>
            </a:pPr>
            <a:r>
              <a:rPr lang="ja-JP" altLang="en-US" b="1" dirty="0">
                <a:solidFill>
                  <a:schemeClr val="tx1"/>
                </a:solidFill>
                <a:latin typeface="ＭＳ Ｐゴシック" pitchFamily="50" charset="-128"/>
              </a:rPr>
              <a:t>　　</a:t>
            </a:r>
            <a:r>
              <a:rPr lang="ja-JP" altLang="en-US" dirty="0">
                <a:solidFill>
                  <a:schemeClr val="tx1"/>
                </a:solidFill>
                <a:latin typeface="ＭＳ Ｐゴシック" pitchFamily="50" charset="-128"/>
              </a:rPr>
              <a:t>道路</a:t>
            </a:r>
            <a:r>
              <a:rPr lang="ja-JP" altLang="en-US" dirty="0">
                <a:solidFill>
                  <a:schemeClr val="tx1"/>
                </a:solidFill>
              </a:rPr>
              <a:t>整備・改良に伴い自動車交通の分散化が図られ、</a:t>
            </a:r>
            <a:r>
              <a:rPr lang="ja-JP" altLang="en-US" dirty="0">
                <a:solidFill>
                  <a:schemeClr val="tx1"/>
                </a:solidFill>
                <a:latin typeface="ＭＳ Ｐゴシック" pitchFamily="50" charset="-128"/>
              </a:rPr>
              <a:t>交通事故による社会的損失　</a:t>
            </a:r>
            <a:endParaRPr lang="en-US" altLang="ja-JP" dirty="0">
              <a:solidFill>
                <a:schemeClr val="tx1"/>
              </a:solidFill>
              <a:latin typeface="ＭＳ Ｐゴシック" pitchFamily="50" charset="-128"/>
            </a:endParaRPr>
          </a:p>
          <a:p>
            <a:pPr>
              <a:defRPr/>
            </a:pPr>
            <a:r>
              <a:rPr lang="ja-JP" altLang="en-US" dirty="0">
                <a:solidFill>
                  <a:schemeClr val="tx1"/>
                </a:solidFill>
                <a:latin typeface="ＭＳ Ｐゴシック" pitchFamily="50" charset="-128"/>
              </a:rPr>
              <a:t>　　（</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）の減少</a:t>
            </a:r>
            <a:r>
              <a:rPr lang="ja-JP" altLang="en-US" dirty="0">
                <a:solidFill>
                  <a:schemeClr val="tx1"/>
                </a:solidFill>
              </a:rPr>
              <a:t>を貨幣換算したもの</a:t>
            </a:r>
            <a:r>
              <a:rPr lang="ja-JP" altLang="en-US" dirty="0">
                <a:solidFill>
                  <a:schemeClr val="tx1"/>
                </a:solidFill>
                <a:latin typeface="ＭＳ Ｐゴシック" pitchFamily="50" charset="-128"/>
              </a:rPr>
              <a:t>。</a:t>
            </a:r>
          </a:p>
        </p:txBody>
      </p:sp>
      <p:sp>
        <p:nvSpPr>
          <p:cNvPr id="1664" name="テキスト ボックス 1663">
            <a:extLst>
              <a:ext uri="{FF2B5EF4-FFF2-40B4-BE49-F238E27FC236}"/>
            </a:extLst>
          </p:cNvPr>
          <p:cNvSpPr txBox="1"/>
          <p:nvPr/>
        </p:nvSpPr>
        <p:spPr bwMode="auto">
          <a:xfrm>
            <a:off x="468313" y="1916832"/>
            <a:ext cx="7540625" cy="83026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0">
            <a:spAutoFit/>
          </a:bodyPr>
          <a:lstStyle/>
          <a:p>
            <a:pPr>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4591" name="テキスト ボックス 1665"/>
          <p:cNvSpPr txBox="1">
            <a:spLocks noChangeArrowheads="1"/>
          </p:cNvSpPr>
          <p:nvPr/>
        </p:nvSpPr>
        <p:spPr bwMode="auto">
          <a:xfrm>
            <a:off x="115888" y="5824240"/>
            <a:ext cx="8932862" cy="773112"/>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dirty="0">
                <a:latin typeface="Meiryo UI" pitchFamily="50" charset="-128"/>
                <a:ea typeface="Meiryo UI" pitchFamily="50" charset="-128"/>
                <a:cs typeface="Meiryo UI" pitchFamily="50" charset="-128"/>
              </a:rPr>
              <a:t>⇒この整備</a:t>
            </a:r>
            <a:r>
              <a:rPr lang="ja-JP" altLang="en-US" sz="1800" b="1" dirty="0">
                <a:latin typeface="Meiryo UI" pitchFamily="50" charset="-128"/>
                <a:ea typeface="Meiryo UI" pitchFamily="50" charset="-128"/>
                <a:cs typeface="Meiryo UI" pitchFamily="50" charset="-128"/>
              </a:rPr>
              <a:t>無</a:t>
            </a:r>
            <a:r>
              <a:rPr lang="ja-JP" altLang="en-US" sz="1800" b="1" dirty="0" err="1">
                <a:latin typeface="Meiryo UI" pitchFamily="50" charset="-128"/>
                <a:ea typeface="Meiryo UI" pitchFamily="50" charset="-128"/>
                <a:cs typeface="Meiryo UI" pitchFamily="50" charset="-128"/>
              </a:rPr>
              <a:t>し</a:t>
            </a:r>
            <a:r>
              <a:rPr lang="ja-JP" altLang="en-US" sz="1800" dirty="0" err="1">
                <a:latin typeface="Meiryo UI" pitchFamily="50" charset="-128"/>
                <a:ea typeface="Meiryo UI" pitchFamily="50" charset="-128"/>
                <a:cs typeface="Meiryo UI" pitchFamily="50" charset="-128"/>
              </a:rPr>
              <a:t>と</a:t>
            </a:r>
            <a:r>
              <a:rPr lang="ja-JP" altLang="en-US" sz="1800" b="1" dirty="0">
                <a:latin typeface="Meiryo UI" pitchFamily="50" charset="-128"/>
                <a:ea typeface="Meiryo UI" pitchFamily="50" charset="-128"/>
                <a:cs typeface="Meiryo UI" pitchFamily="50" charset="-128"/>
              </a:rPr>
              <a:t>有り</a:t>
            </a:r>
            <a:r>
              <a:rPr lang="ja-JP" altLang="en-US" sz="1800" dirty="0">
                <a:latin typeface="Meiryo UI" pitchFamily="50" charset="-128"/>
                <a:ea typeface="Meiryo UI" pitchFamily="50" charset="-128"/>
                <a:cs typeface="Meiryo UI" pitchFamily="50" charset="-128"/>
              </a:rPr>
              <a:t>の費用の差を、リンクごとに集計し、さらに供用後</a:t>
            </a:r>
            <a:r>
              <a:rPr lang="en-US" altLang="ja-JP" sz="1800" dirty="0">
                <a:latin typeface="Meiryo UI" pitchFamily="50" charset="-128"/>
                <a:ea typeface="Meiryo UI" pitchFamily="50" charset="-128"/>
                <a:cs typeface="Meiryo UI" pitchFamily="50" charset="-128"/>
              </a:rPr>
              <a:t>50</a:t>
            </a:r>
            <a:r>
              <a:rPr lang="ja-JP" altLang="en-US" sz="1800" dirty="0">
                <a:latin typeface="Meiryo UI" pitchFamily="50" charset="-128"/>
                <a:ea typeface="Meiryo UI" pitchFamily="50" charset="-128"/>
                <a:cs typeface="Meiryo UI" pitchFamily="50" charset="-128"/>
              </a:rPr>
              <a:t>年間分を合計することで、</a:t>
            </a:r>
            <a:endParaRPr lang="en-US" altLang="ja-JP" sz="18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800" dirty="0">
                <a:latin typeface="Meiryo UI" pitchFamily="50" charset="-128"/>
                <a:ea typeface="Meiryo UI" pitchFamily="50" charset="-128"/>
                <a:cs typeface="Meiryo UI" pitchFamily="50" charset="-128"/>
              </a:rPr>
              <a:t>　 本事業の</a:t>
            </a:r>
            <a:r>
              <a:rPr lang="ja-JP" altLang="en-US" sz="1800" b="1" dirty="0">
                <a:latin typeface="Meiryo UI" pitchFamily="50" charset="-128"/>
                <a:ea typeface="Meiryo UI" pitchFamily="50" charset="-128"/>
                <a:cs typeface="Meiryo UI" pitchFamily="50" charset="-128"/>
              </a:rPr>
              <a:t>交通事故減少便益 </a:t>
            </a:r>
            <a:r>
              <a:rPr lang="en-US" altLang="ja-JP" sz="1800" b="1" dirty="0" smtClean="0">
                <a:latin typeface="Meiryo UI" pitchFamily="50" charset="-128"/>
                <a:ea typeface="Meiryo UI" pitchFamily="50" charset="-128"/>
                <a:cs typeface="Meiryo UI" pitchFamily="50" charset="-128"/>
              </a:rPr>
              <a:t>10.6</a:t>
            </a:r>
            <a:r>
              <a:rPr lang="ja-JP" altLang="en-US" sz="1800" b="1" dirty="0" smtClean="0">
                <a:latin typeface="Meiryo UI" pitchFamily="50" charset="-128"/>
                <a:ea typeface="Meiryo UI" pitchFamily="50" charset="-128"/>
                <a:cs typeface="Meiryo UI" pitchFamily="50" charset="-128"/>
              </a:rPr>
              <a:t>億円</a:t>
            </a:r>
            <a:r>
              <a:rPr lang="ja-JP" altLang="en-US" sz="1800" dirty="0">
                <a:latin typeface="Meiryo UI" pitchFamily="50" charset="-128"/>
                <a:ea typeface="Meiryo UI" pitchFamily="50" charset="-128"/>
                <a:cs typeface="Meiryo UI" pitchFamily="50" charset="-128"/>
              </a:rPr>
              <a:t>が算出される。</a:t>
            </a:r>
          </a:p>
        </p:txBody>
      </p:sp>
      <p:sp>
        <p:nvSpPr>
          <p:cNvPr id="24592" name="正方形/長方形 20"/>
          <p:cNvSpPr>
            <a:spLocks noChangeArrowheads="1"/>
          </p:cNvSpPr>
          <p:nvPr/>
        </p:nvSpPr>
        <p:spPr bwMode="auto">
          <a:xfrm>
            <a:off x="115888" y="4077072"/>
            <a:ext cx="282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dirty="0">
                <a:solidFill>
                  <a:schemeClr val="tx2"/>
                </a:solidFill>
                <a:latin typeface="Arial" charset="0"/>
              </a:rPr>
              <a:t>（例）</a:t>
            </a:r>
            <a:r>
              <a:rPr lang="en-US" altLang="ja-JP" sz="1400" dirty="0">
                <a:solidFill>
                  <a:schemeClr val="tx2"/>
                </a:solidFill>
                <a:latin typeface="Arial" charset="0"/>
              </a:rPr>
              <a:t> </a:t>
            </a:r>
            <a:r>
              <a:rPr lang="ja-JP" altLang="en-US" sz="1400" dirty="0" smtClean="0">
                <a:solidFill>
                  <a:schemeClr val="tx2"/>
                </a:solidFill>
                <a:latin typeface="Arial" charset="0"/>
              </a:rPr>
              <a:t>リンク</a:t>
            </a:r>
            <a:r>
              <a:rPr lang="en-US" altLang="ja-JP" sz="1400" dirty="0" smtClean="0">
                <a:solidFill>
                  <a:schemeClr val="tx2"/>
                </a:solidFill>
                <a:latin typeface="Arial" charset="0"/>
              </a:rPr>
              <a:t>X</a:t>
            </a:r>
            <a:r>
              <a:rPr lang="ja-JP" altLang="en-US" sz="1400" dirty="0" smtClean="0">
                <a:solidFill>
                  <a:schemeClr val="tx2"/>
                </a:solidFill>
                <a:latin typeface="Arial" charset="0"/>
              </a:rPr>
              <a:t>の</a:t>
            </a:r>
            <a:r>
              <a:rPr lang="ja-JP" altLang="en-US" sz="1400" dirty="0">
                <a:solidFill>
                  <a:schemeClr val="tx2"/>
                </a:solidFill>
                <a:latin typeface="Arial" charset="0"/>
              </a:rPr>
              <a:t>場合の算出</a:t>
            </a:r>
          </a:p>
        </p:txBody>
      </p:sp>
      <p:sp>
        <p:nvSpPr>
          <p:cNvPr id="1671" name="Text Box 4"/>
          <p:cNvSpPr txBox="1">
            <a:spLocks noChangeArrowheads="1"/>
          </p:cNvSpPr>
          <p:nvPr/>
        </p:nvSpPr>
        <p:spPr bwMode="auto">
          <a:xfrm>
            <a:off x="122294" y="87610"/>
            <a:ext cx="7762073"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③　費用便益分析等の効率性（費用便益分析）　</a:t>
            </a:r>
            <a:r>
              <a:rPr lang="ja-JP" altLang="en-US" sz="2400" dirty="0" smtClean="0">
                <a:solidFill>
                  <a:schemeClr val="bg1"/>
                </a:solidFill>
              </a:rPr>
              <a:t> </a:t>
            </a:r>
            <a:endParaRPr lang="ja-JP" altLang="en-US" sz="2400" dirty="0">
              <a:solidFill>
                <a:schemeClr val="bg1"/>
              </a:solidFill>
            </a:endParaRPr>
          </a:p>
        </p:txBody>
      </p:sp>
      <p:sp>
        <p:nvSpPr>
          <p:cNvPr id="1669" name="スライド番号プレースホルダー 1"/>
          <p:cNvSpPr txBox="1">
            <a:spLocks/>
          </p:cNvSpPr>
          <p:nvPr/>
        </p:nvSpPr>
        <p:spPr>
          <a:xfrm>
            <a:off x="6942138" y="6492875"/>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7F2BD3AF-05AE-4E14-80B5-D6AB1F94E73A}" type="slidenum">
              <a:rPr lang="ja-JP" altLang="en-US" smtClean="0"/>
              <a:pPr>
                <a:defRPr/>
              </a:pPr>
              <a:t>18</a:t>
            </a:fld>
            <a:endParaRPr lang="ja-JP" altLang="en-US" dirty="0"/>
          </a:p>
        </p:txBody>
      </p:sp>
      <p:pic>
        <p:nvPicPr>
          <p:cNvPr id="1670" name="図 1"/>
          <p:cNvPicPr>
            <a:picLocks noChangeAspect="1" noChangeArrowheads="1"/>
          </p:cNvPicPr>
          <p:nvPr/>
        </p:nvPicPr>
        <p:blipFill>
          <a:blip r:embed="rId3">
            <a:extLst>
              <a:ext uri="{28A0092B-C50C-407E-A947-70E740481C1C}">
                <a14:useLocalDpi xmlns:a14="http://schemas.microsoft.com/office/drawing/2010/main" val="0"/>
              </a:ext>
            </a:extLst>
          </a:blip>
          <a:srcRect b="33676"/>
          <a:stretch>
            <a:fillRect/>
          </a:stretch>
        </p:blipFill>
        <p:spPr bwMode="auto">
          <a:xfrm>
            <a:off x="1362075" y="4359051"/>
            <a:ext cx="61341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2" name="テキスト ボックス 1666"/>
          <p:cNvSpPr txBox="1">
            <a:spLocks noChangeArrowheads="1"/>
          </p:cNvSpPr>
          <p:nvPr/>
        </p:nvSpPr>
        <p:spPr bwMode="auto">
          <a:xfrm>
            <a:off x="1395413" y="5098826"/>
            <a:ext cx="569912" cy="169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100" dirty="0">
                <a:latin typeface="Arial" charset="0"/>
              </a:rPr>
              <a:t>整備あり</a:t>
            </a:r>
          </a:p>
        </p:txBody>
      </p:sp>
      <p:sp>
        <p:nvSpPr>
          <p:cNvPr id="1673" name="テキスト ボックス 1667"/>
          <p:cNvSpPr txBox="1">
            <a:spLocks noChangeArrowheads="1"/>
          </p:cNvSpPr>
          <p:nvPr/>
        </p:nvSpPr>
        <p:spPr bwMode="auto">
          <a:xfrm>
            <a:off x="1403350" y="5333776"/>
            <a:ext cx="635000" cy="169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100" dirty="0">
                <a:latin typeface="Arial" charset="0"/>
              </a:rPr>
              <a:t>整備なし</a:t>
            </a:r>
          </a:p>
        </p:txBody>
      </p:sp>
      <p:sp>
        <p:nvSpPr>
          <p:cNvPr id="1674" name="テキスト ボックス 1673"/>
          <p:cNvSpPr txBox="1"/>
          <p:nvPr/>
        </p:nvSpPr>
        <p:spPr>
          <a:xfrm>
            <a:off x="2483768" y="5088015"/>
            <a:ext cx="216024" cy="161583"/>
          </a:xfrm>
          <a:prstGeom prst="rect">
            <a:avLst/>
          </a:prstGeom>
          <a:solidFill>
            <a:schemeClr val="bg1"/>
          </a:solidFill>
        </p:spPr>
        <p:txBody>
          <a:bodyPr wrap="square" lIns="0" tIns="0" rIns="0" bIns="0">
            <a:spAutoFit/>
          </a:bodyPr>
          <a:lstStyle/>
          <a:p>
            <a:pPr>
              <a:defRPr/>
            </a:pPr>
            <a:r>
              <a:rPr lang="en-US" altLang="ja-JP" sz="1050" dirty="0" smtClean="0">
                <a:solidFill>
                  <a:schemeClr val="tx1"/>
                </a:solidFill>
                <a:ea typeface="ＭＳ Ｐゴシック" pitchFamily="50" charset="-128"/>
              </a:rPr>
              <a:t>X</a:t>
            </a:r>
            <a:endParaRPr lang="ja-JP" altLang="en-US" sz="1050" dirty="0">
              <a:solidFill>
                <a:schemeClr val="tx1"/>
              </a:solidFill>
              <a:ea typeface="ＭＳ Ｐゴシック" pitchFamily="50" charset="-128"/>
            </a:endParaRPr>
          </a:p>
        </p:txBody>
      </p:sp>
      <p:sp>
        <p:nvSpPr>
          <p:cNvPr id="1675" name="テキスト ボックス 1674"/>
          <p:cNvSpPr txBox="1"/>
          <p:nvPr/>
        </p:nvSpPr>
        <p:spPr>
          <a:xfrm>
            <a:off x="2483768" y="5333776"/>
            <a:ext cx="216024" cy="161583"/>
          </a:xfrm>
          <a:prstGeom prst="rect">
            <a:avLst/>
          </a:prstGeom>
          <a:solidFill>
            <a:schemeClr val="bg1"/>
          </a:solidFill>
        </p:spPr>
        <p:txBody>
          <a:bodyPr wrap="square" lIns="0" tIns="0" rIns="0" bIns="0">
            <a:spAutoFit/>
          </a:bodyPr>
          <a:lstStyle/>
          <a:p>
            <a:pPr>
              <a:defRPr/>
            </a:pPr>
            <a:r>
              <a:rPr lang="en-US" altLang="ja-JP" sz="1050" dirty="0" smtClean="0">
                <a:solidFill>
                  <a:schemeClr val="tx1"/>
                </a:solidFill>
                <a:ea typeface="ＭＳ Ｐゴシック" pitchFamily="50" charset="-128"/>
              </a:rPr>
              <a:t>X</a:t>
            </a:r>
            <a:endParaRPr lang="ja-JP" altLang="en-US" sz="1050" dirty="0">
              <a:solidFill>
                <a:schemeClr val="tx1"/>
              </a:solidFill>
              <a:ea typeface="ＭＳ Ｐゴシック" pitchFamily="50" charset="-128"/>
            </a:endParaRPr>
          </a:p>
        </p:txBody>
      </p:sp>
    </p:spTree>
    <p:extLst>
      <p:ext uri="{BB962C8B-B14F-4D97-AF65-F5344CB8AC3E}">
        <p14:creationId xmlns:p14="http://schemas.microsoft.com/office/powerpoint/2010/main" val="3648279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正方形/長方形 4"/>
          <p:cNvSpPr>
            <a:spLocks noChangeArrowheads="1"/>
          </p:cNvSpPr>
          <p:nvPr/>
        </p:nvSpPr>
        <p:spPr bwMode="auto">
          <a:xfrm>
            <a:off x="195263" y="549275"/>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a:latin typeface="HGSｺﾞｼｯｸM" pitchFamily="50" charset="-128"/>
                <a:ea typeface="HGSｺﾞｼｯｸM" pitchFamily="50" charset="-128"/>
              </a:rPr>
              <a:t>■</a:t>
            </a:r>
            <a:r>
              <a:rPr lang="ja-JP" altLang="en-US" sz="2000" b="1">
                <a:latin typeface="Arial" charset="0"/>
              </a:rPr>
              <a:t>事業の投資効果（費用便益分析）②</a:t>
            </a:r>
          </a:p>
        </p:txBody>
      </p:sp>
      <p:sp>
        <p:nvSpPr>
          <p:cNvPr id="6" name="正方形/長方形 5"/>
          <p:cNvSpPr/>
          <p:nvPr/>
        </p:nvSpPr>
        <p:spPr>
          <a:xfrm>
            <a:off x="300038" y="981075"/>
            <a:ext cx="8737600" cy="646113"/>
          </a:xfrm>
          <a:prstGeom prst="rect">
            <a:avLst/>
          </a:prstGeom>
          <a:ln>
            <a:solidFill>
              <a:schemeClr val="tx2">
                <a:lumMod val="50000"/>
              </a:schemeClr>
            </a:solidFill>
          </a:ln>
        </p:spPr>
        <p:txBody>
          <a:bodyPr>
            <a:spAutoFit/>
          </a:bodyPr>
          <a:lstStyle/>
          <a:p>
            <a:pPr>
              <a:defRPr/>
            </a:pPr>
            <a:r>
              <a:rPr lang="ja-JP" altLang="en-US" dirty="0">
                <a:solidFill>
                  <a:schemeClr val="tx1"/>
                </a:solidFill>
              </a:rPr>
              <a:t>＜便益＞　走行時間短縮、走行経費減少、交通事故減少</a:t>
            </a:r>
          </a:p>
          <a:p>
            <a:pPr>
              <a:defRPr/>
            </a:pPr>
            <a:r>
              <a:rPr lang="ja-JP" altLang="en-US" dirty="0">
                <a:solidFill>
                  <a:schemeClr val="tx1"/>
                </a:solidFill>
              </a:rPr>
              <a:t>＜費用＞　道路整備に係る事業費、維持管理費</a:t>
            </a:r>
          </a:p>
        </p:txBody>
      </p:sp>
      <p:sp>
        <p:nvSpPr>
          <p:cNvPr id="26628" name="テキスト ボックス 6"/>
          <p:cNvSpPr txBox="1">
            <a:spLocks noChangeArrowheads="1"/>
          </p:cNvSpPr>
          <p:nvPr/>
        </p:nvSpPr>
        <p:spPr bwMode="auto">
          <a:xfrm>
            <a:off x="404813" y="1703388"/>
            <a:ext cx="38798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ts val="3000"/>
              </a:lnSpc>
              <a:spcBef>
                <a:spcPct val="0"/>
              </a:spcBef>
              <a:buFontTx/>
              <a:buNone/>
            </a:pPr>
            <a:r>
              <a:rPr lang="ja-JP" altLang="en-US" sz="2000" dirty="0">
                <a:latin typeface="ＭＳ Ｐゴシック" charset="-128"/>
              </a:rPr>
              <a:t>◆費用便益比　</a:t>
            </a:r>
            <a:endParaRPr lang="en-US" altLang="ja-JP" sz="2000" dirty="0">
              <a:latin typeface="ＭＳ Ｐゴシック" charset="-128"/>
            </a:endParaRPr>
          </a:p>
          <a:p>
            <a:pPr eaLnBrk="1" hangingPunct="1">
              <a:lnSpc>
                <a:spcPts val="3000"/>
              </a:lnSpc>
              <a:spcBef>
                <a:spcPct val="0"/>
              </a:spcBef>
              <a:buFont typeface="Arial" charset="0"/>
              <a:buNone/>
            </a:pPr>
            <a:r>
              <a:rPr lang="ja-JP" altLang="en-US" sz="2000" dirty="0">
                <a:latin typeface="ＭＳ Ｐゴシック" charset="-128"/>
              </a:rPr>
              <a:t>　　</a:t>
            </a:r>
            <a:r>
              <a:rPr lang="en-US" altLang="ja-JP" sz="2000" dirty="0">
                <a:latin typeface="ＭＳ Ｐゴシック" charset="-128"/>
              </a:rPr>
              <a:t>B/C = </a:t>
            </a:r>
            <a:r>
              <a:rPr lang="en-US" altLang="ja-JP" sz="2000" dirty="0" smtClean="0">
                <a:latin typeface="ＭＳ Ｐゴシック" charset="-128"/>
              </a:rPr>
              <a:t>1.64</a:t>
            </a:r>
            <a:endParaRPr lang="en-US" altLang="ja-JP" sz="2000" dirty="0">
              <a:latin typeface="ＭＳ Ｐゴシック" charset="-128"/>
            </a:endParaRPr>
          </a:p>
        </p:txBody>
      </p:sp>
      <p:sp>
        <p:nvSpPr>
          <p:cNvPr id="26629" name="テキスト ボックス 7"/>
          <p:cNvSpPr txBox="1">
            <a:spLocks noChangeArrowheads="1"/>
          </p:cNvSpPr>
          <p:nvPr/>
        </p:nvSpPr>
        <p:spPr bwMode="auto">
          <a:xfrm>
            <a:off x="404813" y="4557713"/>
            <a:ext cx="139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a:latin typeface="ＭＳ Ｐゴシック" charset="-128"/>
              </a:rPr>
              <a:t>◆</a:t>
            </a:r>
            <a:r>
              <a:rPr lang="ja-JP" altLang="en-US" sz="2000">
                <a:latin typeface="Arial" charset="0"/>
              </a:rPr>
              <a:t>費用（</a:t>
            </a:r>
            <a:r>
              <a:rPr lang="en-US" altLang="ja-JP" sz="2000">
                <a:latin typeface="Arial" charset="0"/>
              </a:rPr>
              <a:t>C</a:t>
            </a:r>
            <a:r>
              <a:rPr lang="ja-JP" altLang="en-US" sz="2000">
                <a:latin typeface="Arial" charset="0"/>
              </a:rPr>
              <a:t>）</a:t>
            </a:r>
          </a:p>
        </p:txBody>
      </p:sp>
      <p:sp>
        <p:nvSpPr>
          <p:cNvPr id="13" name="正方形/長方形 12"/>
          <p:cNvSpPr/>
          <p:nvPr/>
        </p:nvSpPr>
        <p:spPr>
          <a:xfrm>
            <a:off x="4356100" y="1700213"/>
            <a:ext cx="4681538" cy="4662487"/>
          </a:xfrm>
          <a:prstGeom prst="rect">
            <a:avLst/>
          </a:prstGeom>
          <a:ln>
            <a:solidFill>
              <a:schemeClr val="tx2">
                <a:lumMod val="50000"/>
              </a:schemeClr>
            </a:solidFill>
          </a:ln>
        </p:spPr>
        <p:txBody>
          <a:bodyPr>
            <a:spAutoFit/>
          </a:bodyPr>
          <a:lstStyle/>
          <a:p>
            <a:pPr>
              <a:lnSpc>
                <a:spcPct val="150000"/>
              </a:lnSpc>
              <a:tabLst>
                <a:tab pos="1968500" algn="l"/>
              </a:tabLst>
              <a:defRPr/>
            </a:pPr>
            <a:r>
              <a:rPr lang="ja-JP" altLang="en-US" b="1" dirty="0">
                <a:solidFill>
                  <a:schemeClr val="tx1"/>
                </a:solidFill>
                <a:latin typeface="+mj-ea"/>
              </a:rPr>
              <a:t>○算出条件等</a:t>
            </a:r>
          </a:p>
          <a:p>
            <a:pPr>
              <a:lnSpc>
                <a:spcPct val="150000"/>
              </a:lnSpc>
              <a:tabLst>
                <a:tab pos="1968500" algn="l"/>
              </a:tabLst>
              <a:defRPr/>
            </a:pPr>
            <a:r>
              <a:rPr lang="ja-JP" altLang="en-US" dirty="0">
                <a:solidFill>
                  <a:schemeClr val="tx1"/>
                </a:solidFill>
                <a:latin typeface="ＭＳ Ｐゴシック" panose="020B0600070205080204" pitchFamily="50" charset="-128"/>
              </a:rPr>
              <a:t>使用</a:t>
            </a:r>
            <a:r>
              <a:rPr lang="ja-JP" altLang="en-US" dirty="0">
                <a:solidFill>
                  <a:schemeClr val="tx1"/>
                </a:solidFill>
                <a:latin typeface="+mj-ea"/>
                <a:ea typeface="+mj-ea"/>
              </a:rPr>
              <a:t>マニュアル</a:t>
            </a:r>
            <a:r>
              <a:rPr lang="en-US" altLang="ja-JP" dirty="0">
                <a:solidFill>
                  <a:schemeClr val="tx1"/>
                </a:solidFill>
                <a:latin typeface="+mj-ea"/>
                <a:ea typeface="+mj-ea"/>
              </a:rPr>
              <a:t>	</a:t>
            </a:r>
            <a:r>
              <a:rPr lang="ja-JP" altLang="en-US" dirty="0">
                <a:solidFill>
                  <a:schemeClr val="tx1"/>
                </a:solidFill>
                <a:latin typeface="+mj-ea"/>
                <a:ea typeface="+mj-ea"/>
              </a:rPr>
              <a:t>：費用便益分析マニュアル</a:t>
            </a:r>
          </a:p>
          <a:p>
            <a:pPr algn="r">
              <a:lnSpc>
                <a:spcPct val="150000"/>
              </a:lnSpc>
              <a:tabLst>
                <a:tab pos="1968500" algn="l"/>
              </a:tabLst>
              <a:defRPr/>
            </a:pPr>
            <a:r>
              <a:rPr lang="ja-JP" altLang="en-US" dirty="0">
                <a:solidFill>
                  <a:schemeClr val="tx1"/>
                </a:solidFill>
                <a:latin typeface="+mj-ea"/>
                <a:ea typeface="+mj-ea"/>
              </a:rPr>
              <a:t>　　　　　</a:t>
            </a:r>
            <a:r>
              <a:rPr lang="en-US" altLang="zh-CN" dirty="0">
                <a:solidFill>
                  <a:schemeClr val="tx1"/>
                </a:solidFill>
                <a:latin typeface="ＭＳ Ｐゴシック" panose="020B0600070205080204" pitchFamily="50" charset="-128"/>
                <a:ea typeface="ＭＳ Ｐゴシック" pitchFamily="50" charset="-128"/>
              </a:rPr>
              <a:t> </a:t>
            </a:r>
            <a:r>
              <a:rPr lang="zh-CN" altLang="en-US" dirty="0">
                <a:solidFill>
                  <a:schemeClr val="tx1"/>
                </a:solidFill>
                <a:latin typeface="ＭＳ Ｐゴシック" panose="020B0600070205080204" pitchFamily="50" charset="-128"/>
                <a:ea typeface="ＭＳ Ｐゴシック" pitchFamily="50" charset="-128"/>
              </a:rPr>
              <a:t>（国土交通省</a:t>
            </a:r>
            <a:r>
              <a:rPr lang="zh-CN" altLang="en-US" dirty="0" smtClean="0">
                <a:solidFill>
                  <a:schemeClr val="tx1"/>
                </a:solidFill>
                <a:latin typeface="ＭＳ Ｐゴシック" panose="020B0600070205080204" pitchFamily="50" charset="-128"/>
                <a:ea typeface="ＭＳ Ｐゴシック" pitchFamily="50" charset="-128"/>
              </a:rPr>
              <a:t>平成</a:t>
            </a:r>
            <a:r>
              <a:rPr lang="en-US" altLang="zh-CN" dirty="0" smtClean="0">
                <a:latin typeface="ＭＳ Ｐゴシック" panose="020B0600070205080204" pitchFamily="50" charset="-128"/>
                <a:ea typeface="ＭＳ Ｐゴシック" pitchFamily="50" charset="-128"/>
              </a:rPr>
              <a:t>20</a:t>
            </a:r>
            <a:r>
              <a:rPr lang="zh-CN" altLang="en-US" dirty="0" smtClean="0">
                <a:solidFill>
                  <a:schemeClr val="tx1"/>
                </a:solidFill>
                <a:latin typeface="ＭＳ Ｐゴシック" panose="020B0600070205080204" pitchFamily="50" charset="-128"/>
                <a:ea typeface="ＭＳ Ｐゴシック" pitchFamily="50" charset="-128"/>
              </a:rPr>
              <a:t>年</a:t>
            </a:r>
            <a:r>
              <a:rPr lang="en-US" altLang="zh-CN" dirty="0" smtClean="0">
                <a:latin typeface="ＭＳ Ｐゴシック" panose="020B0600070205080204" pitchFamily="50" charset="-128"/>
                <a:ea typeface="ＭＳ Ｐゴシック" pitchFamily="50" charset="-128"/>
              </a:rPr>
              <a:t>11</a:t>
            </a:r>
            <a:r>
              <a:rPr lang="zh-CN" altLang="en-US" dirty="0" smtClean="0">
                <a:solidFill>
                  <a:schemeClr val="tx1"/>
                </a:solidFill>
                <a:latin typeface="ＭＳ Ｐゴシック" panose="020B0600070205080204" pitchFamily="50" charset="-128"/>
                <a:ea typeface="ＭＳ Ｐゴシック" pitchFamily="50" charset="-128"/>
              </a:rPr>
              <a:t>月</a:t>
            </a:r>
            <a:r>
              <a:rPr lang="zh-CN" altLang="en-US" dirty="0">
                <a:solidFill>
                  <a:schemeClr val="tx1"/>
                </a:solidFill>
                <a:latin typeface="ＭＳ Ｐゴシック" panose="020B0600070205080204" pitchFamily="50" charset="-128"/>
                <a:ea typeface="ＭＳ Ｐゴシック" pitchFamily="50" charset="-128"/>
              </a:rPr>
              <a:t>）</a:t>
            </a:r>
          </a:p>
          <a:p>
            <a:pPr>
              <a:lnSpc>
                <a:spcPct val="150000"/>
              </a:lnSpc>
              <a:tabLst>
                <a:tab pos="1968500" algn="l"/>
              </a:tabLst>
              <a:defRPr/>
            </a:pPr>
            <a:r>
              <a:rPr lang="zh-TW" altLang="en-US" dirty="0">
                <a:solidFill>
                  <a:schemeClr val="tx1"/>
                </a:solidFill>
                <a:latin typeface="ＭＳ Ｐゴシック" panose="020B0600070205080204" pitchFamily="50" charset="-128"/>
                <a:ea typeface="ＭＳ Ｐゴシック" pitchFamily="50" charset="-128"/>
              </a:rPr>
              <a:t>基準年</a:t>
            </a:r>
            <a:r>
              <a:rPr lang="ja-JP" altLang="en-US" dirty="0">
                <a:solidFill>
                  <a:schemeClr val="tx1"/>
                </a:solidFill>
                <a:latin typeface="ＭＳ Ｐゴシック" panose="020B0600070205080204" pitchFamily="50" charset="-128"/>
                <a:ea typeface="ＭＳ Ｐゴシック" pitchFamily="50" charset="-128"/>
              </a:rPr>
              <a:t>　　　　　　　　 </a:t>
            </a:r>
            <a:r>
              <a:rPr lang="zh-TW" altLang="en-US" dirty="0">
                <a:solidFill>
                  <a:schemeClr val="tx1"/>
                </a:solidFill>
                <a:latin typeface="ＭＳ Ｐゴシック" panose="020B0600070205080204" pitchFamily="50" charset="-128"/>
                <a:ea typeface="ＭＳ Ｐゴシック" pitchFamily="50" charset="-128"/>
              </a:rPr>
              <a:t>：</a:t>
            </a:r>
            <a:r>
              <a:rPr lang="zh-TW" altLang="en-US" dirty="0" smtClean="0">
                <a:solidFill>
                  <a:schemeClr val="tx1"/>
                </a:solidFill>
                <a:latin typeface="ＭＳ Ｐゴシック" panose="020B0600070205080204" pitchFamily="50" charset="-128"/>
                <a:ea typeface="ＭＳ Ｐゴシック" pitchFamily="50" charset="-128"/>
              </a:rPr>
              <a:t>平成</a:t>
            </a:r>
            <a:r>
              <a:rPr lang="en-US" altLang="zh-TW" dirty="0" smtClean="0">
                <a:latin typeface="ＭＳ Ｐゴシック" panose="020B0600070205080204" pitchFamily="50" charset="-128"/>
                <a:ea typeface="ＭＳ Ｐゴシック" pitchFamily="50" charset="-128"/>
              </a:rPr>
              <a:t>30</a:t>
            </a:r>
            <a:r>
              <a:rPr lang="zh-TW" altLang="en-US" dirty="0" smtClean="0">
                <a:solidFill>
                  <a:schemeClr val="tx1"/>
                </a:solidFill>
                <a:latin typeface="ＭＳ Ｐゴシック" panose="020B0600070205080204" pitchFamily="50" charset="-128"/>
                <a:ea typeface="ＭＳ Ｐゴシック" pitchFamily="50" charset="-128"/>
              </a:rPr>
              <a:t>年度</a:t>
            </a:r>
            <a:endParaRPr lang="zh-TW" altLang="en-US" dirty="0">
              <a:solidFill>
                <a:schemeClr val="tx1"/>
              </a:solidFill>
              <a:latin typeface="ＭＳ Ｐゴシック" panose="020B0600070205080204" pitchFamily="50" charset="-128"/>
              <a:ea typeface="ＭＳ Ｐゴシック" pitchFamily="50" charset="-128"/>
            </a:endParaRPr>
          </a:p>
          <a:p>
            <a:pPr>
              <a:lnSpc>
                <a:spcPct val="150000"/>
              </a:lnSpc>
              <a:tabLst>
                <a:tab pos="1968500" algn="l"/>
              </a:tabLst>
              <a:defRPr/>
            </a:pPr>
            <a:r>
              <a:rPr lang="zh-TW" altLang="en-US" dirty="0">
                <a:solidFill>
                  <a:schemeClr val="tx1"/>
                </a:solidFill>
                <a:latin typeface="ＭＳ Ｐゴシック" panose="020B0600070205080204" pitchFamily="50" charset="-128"/>
                <a:ea typeface="ＭＳ Ｐゴシック" pitchFamily="50" charset="-128"/>
              </a:rPr>
              <a:t>検討期間</a:t>
            </a:r>
            <a:r>
              <a:rPr lang="ja-JP" altLang="en-US" dirty="0">
                <a:solidFill>
                  <a:schemeClr val="tx1"/>
                </a:solidFill>
                <a:latin typeface="ＭＳ Ｐゴシック" panose="020B0600070205080204" pitchFamily="50" charset="-128"/>
                <a:ea typeface="ＭＳ Ｐゴシック" pitchFamily="50" charset="-128"/>
              </a:rPr>
              <a:t>　　　　　　  </a:t>
            </a:r>
            <a:r>
              <a:rPr lang="zh-TW" altLang="en-US" dirty="0">
                <a:solidFill>
                  <a:schemeClr val="tx1"/>
                </a:solidFill>
                <a:latin typeface="ＭＳ Ｐゴシック" panose="020B0600070205080204" pitchFamily="50" charset="-128"/>
                <a:ea typeface="ＭＳ Ｐゴシック" pitchFamily="50" charset="-128"/>
              </a:rPr>
              <a:t>：</a:t>
            </a:r>
            <a:r>
              <a:rPr lang="en-US" altLang="zh-TW" dirty="0">
                <a:solidFill>
                  <a:schemeClr val="tx1"/>
                </a:solidFill>
                <a:latin typeface="ＭＳ Ｐゴシック" panose="020B0600070205080204" pitchFamily="50" charset="-128"/>
                <a:ea typeface="ＭＳ Ｐゴシック" pitchFamily="50" charset="-128"/>
              </a:rPr>
              <a:t>50</a:t>
            </a:r>
            <a:r>
              <a:rPr lang="zh-TW" altLang="en-US" dirty="0">
                <a:solidFill>
                  <a:schemeClr val="tx1"/>
                </a:solidFill>
                <a:latin typeface="ＭＳ Ｐゴシック" panose="020B0600070205080204" pitchFamily="50" charset="-128"/>
                <a:ea typeface="ＭＳ Ｐゴシック" pitchFamily="50" charset="-128"/>
              </a:rPr>
              <a:t>年間</a:t>
            </a:r>
          </a:p>
          <a:p>
            <a:pPr>
              <a:lnSpc>
                <a:spcPct val="150000"/>
              </a:lnSpc>
              <a:tabLst>
                <a:tab pos="1968500" algn="l"/>
              </a:tabLst>
              <a:defRPr/>
            </a:pPr>
            <a:r>
              <a:rPr lang="zh-CN" altLang="en-US" dirty="0">
                <a:solidFill>
                  <a:schemeClr val="tx1"/>
                </a:solidFill>
                <a:latin typeface="ＭＳ Ｐゴシック" panose="020B0600070205080204" pitchFamily="50" charset="-128"/>
                <a:ea typeface="ＭＳ Ｐゴシック" pitchFamily="50" charset="-128"/>
              </a:rPr>
              <a:t>社会的割引率</a:t>
            </a:r>
            <a:r>
              <a:rPr lang="en-US" altLang="zh-CN" dirty="0">
                <a:solidFill>
                  <a:schemeClr val="tx1"/>
                </a:solidFill>
                <a:latin typeface="ＭＳ Ｐゴシック" panose="020B0600070205080204" pitchFamily="50" charset="-128"/>
                <a:ea typeface="ＭＳ Ｐゴシック" pitchFamily="50" charset="-128"/>
              </a:rPr>
              <a:t>	</a:t>
            </a:r>
            <a:r>
              <a:rPr lang="ja-JP" altLang="en-US" dirty="0">
                <a:solidFill>
                  <a:schemeClr val="tx1"/>
                </a:solidFill>
                <a:latin typeface="ＭＳ Ｐゴシック" panose="020B0600070205080204" pitchFamily="50" charset="-128"/>
                <a:ea typeface="ＭＳ Ｐゴシック" pitchFamily="50" charset="-128"/>
              </a:rPr>
              <a:t>：</a:t>
            </a:r>
            <a:r>
              <a:rPr lang="en-US" altLang="ja-JP" dirty="0">
                <a:solidFill>
                  <a:schemeClr val="tx1"/>
                </a:solidFill>
                <a:latin typeface="ＭＳ Ｐゴシック" panose="020B0600070205080204" pitchFamily="50" charset="-128"/>
                <a:ea typeface="ＭＳ Ｐゴシック" pitchFamily="50" charset="-128"/>
              </a:rPr>
              <a:t>4</a:t>
            </a:r>
            <a:r>
              <a:rPr lang="zh-CN" altLang="en-US" dirty="0">
                <a:solidFill>
                  <a:schemeClr val="tx1"/>
                </a:solidFill>
                <a:latin typeface="ＭＳ Ｐゴシック" panose="020B0600070205080204" pitchFamily="50" charset="-128"/>
                <a:ea typeface="ＭＳ Ｐゴシック" pitchFamily="50" charset="-128"/>
              </a:rPr>
              <a:t>％</a:t>
            </a:r>
          </a:p>
          <a:p>
            <a:pPr>
              <a:lnSpc>
                <a:spcPct val="150000"/>
              </a:lnSpc>
              <a:tabLst>
                <a:tab pos="1968500" algn="l"/>
              </a:tabLst>
              <a:defRPr/>
            </a:pPr>
            <a:r>
              <a:rPr lang="zh-TW" altLang="en-US" dirty="0">
                <a:solidFill>
                  <a:schemeClr val="tx1"/>
                </a:solidFill>
                <a:latin typeface="ＭＳ Ｐゴシック" panose="020B0600070205080204" pitchFamily="50" charset="-128"/>
                <a:ea typeface="ＭＳ Ｐゴシック" pitchFamily="50" charset="-128"/>
              </a:rPr>
              <a:t>交通量推計時点</a:t>
            </a:r>
            <a:r>
              <a:rPr lang="ja-JP" altLang="en-US" dirty="0">
                <a:solidFill>
                  <a:schemeClr val="tx1"/>
                </a:solidFill>
                <a:latin typeface="ＭＳ Ｐゴシック" panose="020B0600070205080204" pitchFamily="50" charset="-128"/>
                <a:ea typeface="ＭＳ Ｐゴシック" pitchFamily="50" charset="-128"/>
              </a:rPr>
              <a:t>　　 </a:t>
            </a:r>
            <a:r>
              <a:rPr lang="zh-TW" altLang="en-US" dirty="0">
                <a:solidFill>
                  <a:schemeClr val="tx1"/>
                </a:solidFill>
                <a:latin typeface="ＭＳ Ｐゴシック" panose="020B0600070205080204" pitchFamily="50" charset="-128"/>
                <a:ea typeface="ＭＳ Ｐゴシック" pitchFamily="50" charset="-128"/>
              </a:rPr>
              <a:t>：</a:t>
            </a:r>
            <a:r>
              <a:rPr lang="ja-JP" altLang="en-US" dirty="0">
                <a:solidFill>
                  <a:schemeClr val="tx1"/>
                </a:solidFill>
                <a:latin typeface="ＭＳ Ｐゴシック" panose="020B0600070205080204" pitchFamily="50" charset="-128"/>
                <a:ea typeface="ＭＳ Ｐゴシック" pitchFamily="50" charset="-128"/>
              </a:rPr>
              <a:t>平成</a:t>
            </a:r>
            <a:r>
              <a:rPr lang="en-US" altLang="ja-JP" dirty="0">
                <a:solidFill>
                  <a:schemeClr val="tx1"/>
                </a:solidFill>
                <a:latin typeface="+mj-ea"/>
                <a:ea typeface="+mj-ea"/>
              </a:rPr>
              <a:t>42</a:t>
            </a:r>
            <a:r>
              <a:rPr lang="ja-JP" altLang="en-US" dirty="0">
                <a:solidFill>
                  <a:schemeClr val="tx1"/>
                </a:solidFill>
                <a:latin typeface="+mj-ea"/>
                <a:ea typeface="+mj-ea"/>
              </a:rPr>
              <a:t>年度</a:t>
            </a:r>
            <a:endParaRPr lang="en-US" altLang="ja-JP" dirty="0">
              <a:solidFill>
                <a:schemeClr val="tx1"/>
              </a:solidFill>
              <a:latin typeface="+mj-ea"/>
              <a:ea typeface="+mj-ea"/>
            </a:endParaRPr>
          </a:p>
          <a:p>
            <a:pPr>
              <a:lnSpc>
                <a:spcPct val="150000"/>
              </a:lnSpc>
              <a:tabLst>
                <a:tab pos="1968500" algn="l"/>
              </a:tabLst>
              <a:defRPr/>
            </a:pPr>
            <a:r>
              <a:rPr lang="ja-JP" altLang="en-US" dirty="0">
                <a:solidFill>
                  <a:schemeClr val="tx1"/>
                </a:solidFill>
                <a:latin typeface="ＭＳ Ｐゴシック" panose="020B0600070205080204" pitchFamily="50" charset="-128"/>
              </a:rPr>
              <a:t>推計に用いた資料　 ：平成</a:t>
            </a:r>
            <a:r>
              <a:rPr lang="en-US" altLang="ja-JP" dirty="0">
                <a:solidFill>
                  <a:schemeClr val="tx1"/>
                </a:solidFill>
                <a:latin typeface="ＭＳ Ｐゴシック" panose="020B0600070205080204" pitchFamily="50" charset="-128"/>
              </a:rPr>
              <a:t>17</a:t>
            </a:r>
            <a:r>
              <a:rPr lang="ja-JP" altLang="en-US" dirty="0">
                <a:solidFill>
                  <a:schemeClr val="tx1"/>
                </a:solidFill>
                <a:latin typeface="ＭＳ Ｐゴシック" panose="020B0600070205080204" pitchFamily="50" charset="-128"/>
              </a:rPr>
              <a:t>年度交通ｾﾝｻｽ</a:t>
            </a:r>
            <a:endParaRPr lang="en-US" altLang="ja-JP" dirty="0">
              <a:solidFill>
                <a:schemeClr val="tx1"/>
              </a:solidFill>
              <a:latin typeface="ＭＳ Ｐゴシック" panose="020B0600070205080204" pitchFamily="50" charset="-128"/>
            </a:endParaRPr>
          </a:p>
          <a:p>
            <a:pPr>
              <a:lnSpc>
                <a:spcPct val="150000"/>
              </a:lnSpc>
              <a:tabLst>
                <a:tab pos="1968500" algn="l"/>
              </a:tabLst>
              <a:defRPr/>
            </a:pPr>
            <a:r>
              <a:rPr lang="ja-JP" altLang="en-US" dirty="0">
                <a:solidFill>
                  <a:schemeClr val="tx1"/>
                </a:solidFill>
                <a:latin typeface="ＭＳ Ｐゴシック" panose="020B0600070205080204" pitchFamily="50" charset="-128"/>
              </a:rPr>
              <a:t>交通流の推計手法</a:t>
            </a:r>
            <a:r>
              <a:rPr lang="en-US" altLang="ja-JP" dirty="0">
                <a:solidFill>
                  <a:schemeClr val="tx1"/>
                </a:solidFill>
                <a:latin typeface="ＭＳ Ｐゴシック" panose="020B0600070205080204" pitchFamily="50" charset="-128"/>
              </a:rPr>
              <a:t>	</a:t>
            </a:r>
            <a:r>
              <a:rPr lang="ja-JP" altLang="en-US" dirty="0">
                <a:solidFill>
                  <a:schemeClr val="tx1"/>
                </a:solidFill>
                <a:latin typeface="ＭＳ Ｐゴシック" panose="020B0600070205080204" pitchFamily="50" charset="-128"/>
              </a:rPr>
              <a:t>：三段階推定法</a:t>
            </a:r>
            <a:endParaRPr lang="en-US" altLang="zh-TW" dirty="0">
              <a:solidFill>
                <a:schemeClr val="tx1"/>
              </a:solidFill>
              <a:latin typeface="ＭＳ Ｐゴシック" panose="020B0600070205080204" pitchFamily="50" charset="-128"/>
            </a:endParaRPr>
          </a:p>
          <a:p>
            <a:pPr>
              <a:lnSpc>
                <a:spcPct val="150000"/>
              </a:lnSpc>
              <a:tabLst>
                <a:tab pos="1968500" algn="l"/>
              </a:tabLst>
              <a:defRPr/>
            </a:pPr>
            <a:r>
              <a:rPr lang="zh-TW" altLang="en-US" dirty="0">
                <a:solidFill>
                  <a:schemeClr val="tx1"/>
                </a:solidFill>
                <a:latin typeface="ＭＳ Ｐゴシック" panose="020B0600070205080204" pitchFamily="50" charset="-128"/>
                <a:ea typeface="ＭＳ Ｐゴシック" pitchFamily="50" charset="-128"/>
              </a:rPr>
              <a:t>事業費</a:t>
            </a:r>
            <a:r>
              <a:rPr lang="ja-JP" altLang="en-US" dirty="0">
                <a:latin typeface="ＭＳ Ｐゴシック" panose="020B0600070205080204" pitchFamily="50" charset="-128"/>
              </a:rPr>
              <a:t>　　　　　　　 　</a:t>
            </a:r>
            <a:r>
              <a:rPr lang="zh-TW" altLang="en-US" dirty="0">
                <a:solidFill>
                  <a:schemeClr val="tx1"/>
                </a:solidFill>
                <a:latin typeface="ＭＳ Ｐゴシック" panose="020B0600070205080204" pitchFamily="50" charset="-128"/>
              </a:rPr>
              <a:t>：</a:t>
            </a:r>
            <a:r>
              <a:rPr lang="ja-JP" altLang="en-US" dirty="0" smtClean="0">
                <a:solidFill>
                  <a:schemeClr val="tx1"/>
                </a:solidFill>
                <a:latin typeface="ＭＳ Ｐゴシック" panose="020B0600070205080204" pitchFamily="50" charset="-128"/>
              </a:rPr>
              <a:t>約</a:t>
            </a:r>
            <a:r>
              <a:rPr lang="en-US" altLang="ja-JP" dirty="0" smtClean="0">
                <a:latin typeface="ＭＳ Ｐゴシック" panose="020B0600070205080204" pitchFamily="50" charset="-128"/>
              </a:rPr>
              <a:t>196.0</a:t>
            </a:r>
            <a:r>
              <a:rPr lang="ja-JP" altLang="en-US" dirty="0" smtClean="0">
                <a:solidFill>
                  <a:schemeClr val="tx1"/>
                </a:solidFill>
                <a:latin typeface="ＭＳ Ｐゴシック" panose="020B0600070205080204" pitchFamily="50" charset="-128"/>
              </a:rPr>
              <a:t>億円</a:t>
            </a:r>
            <a:r>
              <a:rPr lang="ja-JP" altLang="en-US" sz="1600" dirty="0">
                <a:solidFill>
                  <a:schemeClr val="tx1"/>
                </a:solidFill>
                <a:latin typeface="ＭＳ Ｐゴシック" panose="020B0600070205080204" pitchFamily="50" charset="-128"/>
              </a:rPr>
              <a:t>（単純価値）</a:t>
            </a:r>
            <a:endParaRPr lang="zh-TW" altLang="en-US" sz="1600" dirty="0">
              <a:solidFill>
                <a:schemeClr val="tx1"/>
              </a:solidFill>
              <a:latin typeface="ＭＳ Ｐゴシック" panose="020B0600070205080204" pitchFamily="50" charset="-128"/>
            </a:endParaRPr>
          </a:p>
          <a:p>
            <a:pPr>
              <a:lnSpc>
                <a:spcPct val="150000"/>
              </a:lnSpc>
              <a:tabLst>
                <a:tab pos="1968500" algn="l"/>
              </a:tabLst>
              <a:defRPr/>
            </a:pPr>
            <a:r>
              <a:rPr lang="ja-JP" altLang="en-US" dirty="0">
                <a:solidFill>
                  <a:schemeClr val="tx1"/>
                </a:solidFill>
                <a:latin typeface="ＭＳ Ｐゴシック" panose="020B0600070205080204" pitchFamily="50" charset="-128"/>
              </a:rPr>
              <a:t>維持管理費</a:t>
            </a:r>
            <a:r>
              <a:rPr lang="en-US" altLang="ja-JP" dirty="0">
                <a:solidFill>
                  <a:schemeClr val="tx1"/>
                </a:solidFill>
                <a:latin typeface="ＭＳ Ｐゴシック" panose="020B0600070205080204" pitchFamily="50" charset="-128"/>
              </a:rPr>
              <a:t>	</a:t>
            </a:r>
            <a:r>
              <a:rPr lang="ja-JP" altLang="en-US" dirty="0">
                <a:solidFill>
                  <a:schemeClr val="tx1"/>
                </a:solidFill>
                <a:latin typeface="ＭＳ Ｐゴシック" panose="020B0600070205080204" pitchFamily="50" charset="-128"/>
              </a:rPr>
              <a:t>：約</a:t>
            </a:r>
            <a:r>
              <a:rPr lang="en-US" altLang="ja-JP" dirty="0" smtClean="0">
                <a:solidFill>
                  <a:schemeClr val="tx1"/>
                </a:solidFill>
                <a:latin typeface="ＭＳ Ｐゴシック" panose="020B0600070205080204" pitchFamily="50" charset="-128"/>
              </a:rPr>
              <a:t>1,360</a:t>
            </a:r>
            <a:r>
              <a:rPr lang="ja-JP" altLang="en-US" dirty="0" smtClean="0">
                <a:solidFill>
                  <a:schemeClr val="tx1"/>
                </a:solidFill>
                <a:latin typeface="ＭＳ Ｐゴシック" panose="020B0600070205080204" pitchFamily="50" charset="-128"/>
              </a:rPr>
              <a:t>万</a:t>
            </a:r>
            <a:r>
              <a:rPr lang="ja-JP" altLang="en-US" dirty="0">
                <a:solidFill>
                  <a:schemeClr val="tx1"/>
                </a:solidFill>
                <a:latin typeface="ＭＳ Ｐゴシック" panose="020B0600070205080204" pitchFamily="50" charset="-128"/>
              </a:rPr>
              <a:t>円</a:t>
            </a:r>
            <a:r>
              <a:rPr lang="en-US" altLang="ja-JP" dirty="0">
                <a:solidFill>
                  <a:schemeClr val="tx1"/>
                </a:solidFill>
                <a:latin typeface="ＭＳ Ｐゴシック" panose="020B0600070205080204" pitchFamily="50" charset="-128"/>
              </a:rPr>
              <a:t>/</a:t>
            </a:r>
            <a:r>
              <a:rPr lang="ja-JP" altLang="en-US" dirty="0">
                <a:solidFill>
                  <a:schemeClr val="tx1"/>
                </a:solidFill>
                <a:latin typeface="ＭＳ Ｐゴシック" panose="020B0600070205080204" pitchFamily="50" charset="-128"/>
              </a:rPr>
              <a:t>年</a:t>
            </a:r>
            <a:endParaRPr lang="en-US" altLang="ja-JP" dirty="0">
              <a:solidFill>
                <a:schemeClr val="tx1"/>
              </a:solidFill>
              <a:latin typeface="ＭＳ Ｐゴシック" panose="020B0600070205080204" pitchFamily="50" charset="-128"/>
            </a:endParaRPr>
          </a:p>
        </p:txBody>
      </p:sp>
      <p:sp>
        <p:nvSpPr>
          <p:cNvPr id="26631" name="テキスト ボックス 9"/>
          <p:cNvSpPr txBox="1">
            <a:spLocks noChangeArrowheads="1"/>
          </p:cNvSpPr>
          <p:nvPr/>
        </p:nvSpPr>
        <p:spPr bwMode="auto">
          <a:xfrm>
            <a:off x="404813" y="2624138"/>
            <a:ext cx="1382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a:latin typeface="ＭＳ Ｐゴシック" charset="-128"/>
              </a:rPr>
              <a:t>◆</a:t>
            </a:r>
            <a:r>
              <a:rPr lang="ja-JP" altLang="en-US" sz="2000">
                <a:latin typeface="Arial" charset="0"/>
              </a:rPr>
              <a:t>便益（</a:t>
            </a:r>
            <a:r>
              <a:rPr lang="en-US" altLang="ja-JP" sz="2000">
                <a:latin typeface="Arial" charset="0"/>
              </a:rPr>
              <a:t>B</a:t>
            </a:r>
            <a:r>
              <a:rPr lang="ja-JP" altLang="en-US" sz="2000">
                <a:latin typeface="Arial" charset="0"/>
              </a:rPr>
              <a:t>）</a:t>
            </a:r>
          </a:p>
        </p:txBody>
      </p:sp>
      <p:graphicFrame>
        <p:nvGraphicFramePr>
          <p:cNvPr id="10" name="表 9"/>
          <p:cNvGraphicFramePr>
            <a:graphicFrameLocks noGrp="1"/>
          </p:cNvGraphicFramePr>
          <p:nvPr>
            <p:extLst>
              <p:ext uri="{D42A27DB-BD31-4B8C-83A1-F6EECF244321}">
                <p14:modId xmlns:p14="http://schemas.microsoft.com/office/powerpoint/2010/main" val="5480737"/>
              </p:ext>
            </p:extLst>
          </p:nvPr>
        </p:nvGraphicFramePr>
        <p:xfrm>
          <a:off x="611188" y="4891088"/>
          <a:ext cx="3673476" cy="1371600"/>
        </p:xfrm>
        <a:graphic>
          <a:graphicData uri="http://schemas.openxmlformats.org/drawingml/2006/table">
            <a:tbl>
              <a:tblPr firstRow="1" bandRow="1">
                <a:tableStyleId>{5940675A-B579-460E-94D1-54222C63F5DA}</a:tableStyleId>
              </a:tblPr>
              <a:tblGrid>
                <a:gridCol w="212219"/>
                <a:gridCol w="1732563"/>
                <a:gridCol w="1728694"/>
              </a:tblGrid>
              <a:tr h="335264">
                <a:tc gridSpan="2">
                  <a:txBody>
                    <a:bodyPr/>
                    <a:lstStyle/>
                    <a:p>
                      <a:pPr algn="ct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総費用</a:t>
                      </a:r>
                      <a:endPar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B w="12700" cmpd="sng">
                      <a:noFill/>
                    </a:lnB>
                  </a:tcPr>
                </a:tc>
                <a:tc hMerge="1">
                  <a:txBody>
                    <a:bodyPr/>
                    <a:lstStyle/>
                    <a:p>
                      <a:endParaRPr kumimoji="1" lang="ja-JP" altLang="en-US"/>
                    </a:p>
                  </a:txBody>
                  <a:tcPr/>
                </a:tc>
                <a:tc>
                  <a:txBody>
                    <a:bodyPr/>
                    <a:lstStyle/>
                    <a:p>
                      <a:pPr algn="r"/>
                      <a:r>
                        <a:rPr kumimoji="1" lang="en-US" altLang="ja-JP" sz="1600" baseline="0" dirty="0" smtClean="0">
                          <a:solidFill>
                            <a:schemeClr val="tx1"/>
                          </a:solidFill>
                          <a:latin typeface="HG丸ｺﾞｼｯｸM-PRO" panose="020F0600000000000000" pitchFamily="50" charset="-128"/>
                          <a:ea typeface="HG丸ｺﾞｼｯｸM-PRO" panose="020F0600000000000000" pitchFamily="50" charset="-128"/>
                        </a:rPr>
                        <a:t>262.3</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億円</a:t>
                      </a:r>
                      <a:endPar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tc>
              </a:tr>
              <a:tr h="518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1400" dirty="0" smtClean="0">
                        <a:solidFill>
                          <a:schemeClr val="tx1"/>
                        </a:solidFill>
                        <a:latin typeface="HG丸ｺﾞｼｯｸM-PRO" panose="020F0600000000000000" pitchFamily="50" charset="-128"/>
                        <a:ea typeface="HG丸ｺﾞｼｯｸM-PRO" panose="020F0600000000000000"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（現在価値）</a:t>
                      </a:r>
                    </a:p>
                  </a:txBody>
                  <a:tcPr marL="91456" marR="91456"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600" baseline="0" dirty="0" smtClean="0">
                          <a:solidFill>
                            <a:schemeClr val="tx1"/>
                          </a:solidFill>
                          <a:latin typeface="HG丸ｺﾞｼｯｸM-PRO" panose="020F0600000000000000" pitchFamily="50" charset="-128"/>
                          <a:ea typeface="HG丸ｺﾞｼｯｸM-PRO" panose="020F0600000000000000" pitchFamily="50" charset="-128"/>
                        </a:rPr>
                        <a:t>259.9</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億円</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nchor="ctr">
                    <a:lnL w="12700" cap="flat" cmpd="sng" algn="ctr">
                      <a:solidFill>
                        <a:schemeClr val="tx1"/>
                      </a:solidFill>
                      <a:prstDash val="solid"/>
                      <a:round/>
                      <a:headEnd type="none" w="med" len="med"/>
                      <a:tailEnd type="none" w="med" len="med"/>
                    </a:lnL>
                  </a:tcPr>
                </a:tc>
              </a:tr>
              <a:tr h="518168">
                <a:tc>
                  <a:txBody>
                    <a:bodyPr/>
                    <a:lstStyle/>
                    <a:p>
                      <a:pPr algn="ct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維持管理費（</a:t>
                      </a:r>
                      <a:r>
                        <a:rPr kumimoji="1" lang="en-US" altLang="ja-JP" sz="1400" b="0" i="0" u="none" strike="noStrike" kern="1200" cap="none" spc="0" normalizeH="0" baseline="0" noProof="0" dirty="0" smtClean="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400" b="0" i="0" u="none" strike="noStrike" kern="1200" cap="none" spc="0" normalizeH="0" baseline="0" noProof="0" dirty="0" smtClean="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年間、現在価値）</a:t>
                      </a:r>
                    </a:p>
                  </a:txBody>
                  <a:tcPr marL="91456" marR="91456" marT="45696" marB="4569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600" baseline="0" dirty="0" smtClean="0">
                          <a:solidFill>
                            <a:schemeClr val="tx1"/>
                          </a:solidFill>
                          <a:latin typeface="HG丸ｺﾞｼｯｸM-PRO" panose="020F0600000000000000" pitchFamily="50" charset="-128"/>
                          <a:ea typeface="HG丸ｺﾞｼｯｸM-PRO" panose="020F0600000000000000" pitchFamily="50" charset="-128"/>
                        </a:rPr>
                        <a:t>2.4</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億円</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nchor="ctr">
                    <a:lnB w="12700" cap="flat" cmpd="sng" algn="ctr">
                      <a:solidFill>
                        <a:schemeClr val="tx1"/>
                      </a:solidFill>
                      <a:prstDash val="solid"/>
                      <a:round/>
                      <a:headEnd type="none" w="med" len="med"/>
                      <a:tailEnd type="none" w="med" len="med"/>
                    </a:lnB>
                  </a:tcPr>
                </a:tc>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1404044078"/>
              </p:ext>
            </p:extLst>
          </p:nvPr>
        </p:nvGraphicFramePr>
        <p:xfrm>
          <a:off x="611188" y="2951163"/>
          <a:ext cx="3673476" cy="1341448"/>
        </p:xfrm>
        <a:graphic>
          <a:graphicData uri="http://schemas.openxmlformats.org/drawingml/2006/table">
            <a:tbl>
              <a:tblPr firstRow="1" bandRow="1">
                <a:tableStyleId>{5940675A-B579-460E-94D1-54222C63F5DA}</a:tableStyleId>
              </a:tblPr>
              <a:tblGrid>
                <a:gridCol w="216088"/>
                <a:gridCol w="1728694"/>
                <a:gridCol w="1728694"/>
              </a:tblGrid>
              <a:tr h="335359">
                <a:tc gridSpan="2">
                  <a:txBody>
                    <a:bodyPr/>
                    <a:lstStyle/>
                    <a:p>
                      <a:pPr marL="0" algn="ctr" defTabSz="914400" rtl="0" eaLnBrk="1" latinLnBrk="0" hangingPunct="1"/>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smtClean="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l" defTabSz="914400" rtl="0" eaLnBrk="1" latinLnBrk="0" hangingPunct="1"/>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smtClean="0">
                          <a:solidFill>
                            <a:schemeClr val="tx1"/>
                          </a:solidFill>
                          <a:latin typeface="HG丸ｺﾞｼｯｸM-PRO" panose="020F0600000000000000" pitchFamily="50" charset="-128"/>
                          <a:ea typeface="HG丸ｺﾞｼｯｸM-PRO" panose="020F0600000000000000" pitchFamily="50" charset="-128"/>
                          <a:cs typeface="+mn-cs"/>
                        </a:rPr>
                        <a:t>429.9</a:t>
                      </a:r>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億円　</a:t>
                      </a:r>
                      <a:endPar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endParaRPr>
                    </a:p>
                  </a:txBody>
                  <a:tcPr marL="91483" marR="91483" marT="45761" marB="45761" anchor="ctr"/>
                </a:tc>
              </a:tr>
              <a:tr h="335359">
                <a:tc rowSpan="3">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lnT w="12700" cmpd="sng">
                      <a:noFill/>
                    </a:lnT>
                  </a:tcPr>
                </a:tc>
                <a:tc>
                  <a:txBody>
                    <a:bodyPr/>
                    <a:lstStyle/>
                    <a:p>
                      <a:pPr marL="0" algn="ctr" defTabSz="914400" rtl="0" eaLnBrk="1" latinLnBrk="0" hangingPunct="1"/>
                      <a:r>
                        <a:rPr kumimoji="1" lang="ja-JP" altLang="en-US" sz="1400" kern="1200" dirty="0" smtClean="0">
                          <a:solidFill>
                            <a:schemeClr val="tx1"/>
                          </a:solidFill>
                          <a:latin typeface="HG丸ｺﾞｼｯｸM-PRO" panose="020F0600000000000000" pitchFamily="50" charset="-128"/>
                          <a:ea typeface="HG丸ｺﾞｼｯｸM-PRO" panose="020F0600000000000000" pitchFamily="50" charset="-128"/>
                          <a:cs typeface="+mn-cs"/>
                        </a:rPr>
                        <a:t>走行時間短縮便益</a:t>
                      </a: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tc>
                <a:tc>
                  <a:txBody>
                    <a:bodyPr/>
                    <a:lstStyle/>
                    <a:p>
                      <a:pPr marL="0" algn="l" defTabSz="914400" rtl="0" eaLnBrk="1" latinLnBrk="0" hangingPunct="1"/>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smtClean="0">
                          <a:solidFill>
                            <a:schemeClr val="tx1"/>
                          </a:solidFill>
                          <a:latin typeface="HG丸ｺﾞｼｯｸM-PRO" panose="020F0600000000000000" pitchFamily="50" charset="-128"/>
                          <a:ea typeface="HG丸ｺﾞｼｯｸM-PRO" panose="020F0600000000000000" pitchFamily="50" charset="-128"/>
                          <a:cs typeface="+mn-cs"/>
                        </a:rPr>
                        <a:t>375.5</a:t>
                      </a:r>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億円</a:t>
                      </a:r>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tc>
              </a:tr>
              <a:tr h="335359">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smtClean="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smtClean="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83" marR="91483" marT="45761" marB="45761" anchor="ctr"/>
                </a:tc>
                <a:tc>
                  <a:txBody>
                    <a:bodyPr/>
                    <a:lstStyle/>
                    <a:p>
                      <a:pPr marL="0" algn="l" defTabSz="914400" rtl="0" eaLnBrk="1" latinLnBrk="0" hangingPunct="1"/>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　 </a:t>
                      </a:r>
                      <a:r>
                        <a:rPr kumimoji="1" lang="ja-JP" altLang="en-US" sz="1600" kern="1200" baseline="0" dirty="0" smtClean="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baseline="0" dirty="0" smtClean="0">
                          <a:solidFill>
                            <a:schemeClr val="tx1"/>
                          </a:solidFill>
                          <a:latin typeface="HG丸ｺﾞｼｯｸM-PRO" panose="020F0600000000000000" pitchFamily="50" charset="-128"/>
                          <a:ea typeface="HG丸ｺﾞｼｯｸM-PRO" panose="020F0600000000000000" pitchFamily="50" charset="-128"/>
                          <a:cs typeface="+mn-cs"/>
                        </a:rPr>
                        <a:t>43.8</a:t>
                      </a:r>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億円</a:t>
                      </a:r>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tc>
              </a:tr>
              <a:tr h="335359">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smtClean="0">
                          <a:solidFill>
                            <a:schemeClr val="tx1"/>
                          </a:solidFill>
                          <a:latin typeface="HG丸ｺﾞｼｯｸM-PRO" panose="020F0600000000000000" pitchFamily="50" charset="-128"/>
                          <a:ea typeface="HG丸ｺﾞｼｯｸM-PRO" panose="020F0600000000000000" pitchFamily="50" charset="-128"/>
                          <a:cs typeface="+mn-cs"/>
                        </a:rPr>
                        <a:t>交通事故減少便益</a:t>
                      </a: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tc>
                <a:tc>
                  <a:txBody>
                    <a:bodyPr/>
                    <a:lstStyle/>
                    <a:p>
                      <a:pPr marL="0" algn="l" defTabSz="914400" rtl="0" eaLnBrk="1" latinLnBrk="0" hangingPunct="1"/>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　 </a:t>
                      </a:r>
                      <a:r>
                        <a:rPr kumimoji="1" lang="ja-JP" altLang="en-US" sz="1600" kern="1200" baseline="0" dirty="0" smtClean="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baseline="0" dirty="0" smtClean="0">
                          <a:solidFill>
                            <a:schemeClr val="tx1"/>
                          </a:solidFill>
                          <a:latin typeface="HG丸ｺﾞｼｯｸM-PRO" panose="020F0600000000000000" pitchFamily="50" charset="-128"/>
                          <a:ea typeface="HG丸ｺﾞｼｯｸM-PRO" panose="020F0600000000000000" pitchFamily="50" charset="-128"/>
                          <a:cs typeface="+mn-cs"/>
                        </a:rPr>
                        <a:t>10.6</a:t>
                      </a:r>
                      <a:r>
                        <a:rPr kumimoji="1" lang="ja-JP" altLang="en-US" sz="1600" kern="1200" dirty="0" smtClean="0">
                          <a:solidFill>
                            <a:schemeClr val="tx1"/>
                          </a:solidFill>
                          <a:latin typeface="HG丸ｺﾞｼｯｸM-PRO" panose="020F0600000000000000" pitchFamily="50" charset="-128"/>
                          <a:ea typeface="HG丸ｺﾞｼｯｸM-PRO" panose="020F0600000000000000" pitchFamily="50" charset="-128"/>
                          <a:cs typeface="+mn-cs"/>
                        </a:rPr>
                        <a:t>億円</a:t>
                      </a:r>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tc>
              </a:tr>
            </a:tbl>
          </a:graphicData>
        </a:graphic>
      </p:graphicFrame>
      <p:sp>
        <p:nvSpPr>
          <p:cNvPr id="14" name="Text Box 4"/>
          <p:cNvSpPr txBox="1">
            <a:spLocks noChangeArrowheads="1"/>
          </p:cNvSpPr>
          <p:nvPr/>
        </p:nvSpPr>
        <p:spPr bwMode="auto">
          <a:xfrm>
            <a:off x="122294" y="87610"/>
            <a:ext cx="7762073"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③　費用便益分析等の効率性（費用便益分析）　</a:t>
            </a:r>
            <a:r>
              <a:rPr lang="ja-JP" altLang="en-US" sz="2400" dirty="0" smtClean="0">
                <a:solidFill>
                  <a:schemeClr val="bg1"/>
                </a:solidFill>
              </a:rPr>
              <a:t> </a:t>
            </a:r>
            <a:endParaRPr lang="ja-JP" altLang="en-US" sz="2400" dirty="0">
              <a:solidFill>
                <a:schemeClr val="bg1"/>
              </a:solidFill>
            </a:endParaRPr>
          </a:p>
        </p:txBody>
      </p:sp>
      <p:sp>
        <p:nvSpPr>
          <p:cNvPr id="2" name="スライド番号プレースホルダー 1"/>
          <p:cNvSpPr>
            <a:spLocks noGrp="1"/>
          </p:cNvSpPr>
          <p:nvPr>
            <p:ph type="sldNum" sz="quarter" idx="12"/>
          </p:nvPr>
        </p:nvSpPr>
        <p:spPr/>
        <p:txBody>
          <a:bodyPr/>
          <a:lstStyle/>
          <a:p>
            <a:pPr>
              <a:defRPr/>
            </a:pPr>
            <a:fld id="{7F2BD3AF-05AE-4E14-80B5-D6AB1F94E73A}" type="slidenum">
              <a:rPr lang="ja-JP" altLang="en-US" smtClean="0"/>
              <a:pPr>
                <a:defRPr/>
              </a:pPr>
              <a:t>19</a:t>
            </a:fld>
            <a:endParaRPr lang="ja-JP" altLang="en-US"/>
          </a:p>
        </p:txBody>
      </p:sp>
    </p:spTree>
    <p:extLst>
      <p:ext uri="{BB962C8B-B14F-4D97-AF65-F5344CB8AC3E}">
        <p14:creationId xmlns:p14="http://schemas.microsoft.com/office/powerpoint/2010/main" val="34709376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2"/>
          <p:cNvPicPr>
            <a:picLocks noChangeAspect="1" noChangeArrowheads="1"/>
          </p:cNvPicPr>
          <p:nvPr/>
        </p:nvPicPr>
        <p:blipFill>
          <a:blip r:embed="rId3"/>
          <a:srcRect/>
          <a:stretch>
            <a:fillRect/>
          </a:stretch>
        </p:blipFill>
        <p:spPr bwMode="auto">
          <a:xfrm>
            <a:off x="531813" y="2713038"/>
            <a:ext cx="2979737" cy="3933825"/>
          </a:xfrm>
          <a:prstGeom prst="rect">
            <a:avLst/>
          </a:prstGeom>
          <a:noFill/>
          <a:ln w="9525">
            <a:solidFill>
              <a:srgbClr val="000000"/>
            </a:solidFill>
            <a:miter lim="800000"/>
            <a:headEnd/>
            <a:tailEnd/>
          </a:ln>
        </p:spPr>
      </p:pic>
      <p:sp>
        <p:nvSpPr>
          <p:cNvPr id="5" name="正方形/長方形 4"/>
          <p:cNvSpPr/>
          <p:nvPr/>
        </p:nvSpPr>
        <p:spPr>
          <a:xfrm>
            <a:off x="42863" y="798513"/>
            <a:ext cx="4529137" cy="15509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000" dirty="0">
                <a:solidFill>
                  <a:schemeClr val="tx1"/>
                </a:solidFill>
                <a:latin typeface="ＭＳ Ｐゴシック" charset="-128"/>
              </a:rPr>
              <a:t>位置付け</a:t>
            </a:r>
            <a:endParaRPr lang="en-US" altLang="ja-JP" sz="2000" dirty="0">
              <a:solidFill>
                <a:schemeClr val="tx1"/>
              </a:solidFill>
              <a:latin typeface="ＭＳ Ｐゴシック" charset="-128"/>
            </a:endParaRPr>
          </a:p>
          <a:p>
            <a:pPr>
              <a:defRPr/>
            </a:pPr>
            <a:r>
              <a:rPr lang="ja-JP" altLang="en-US" dirty="0" smtClean="0">
                <a:solidFill>
                  <a:schemeClr val="tx1"/>
                </a:solidFill>
                <a:latin typeface="ＭＳ Ｐゴシック" charset="-128"/>
              </a:rPr>
              <a:t>◆大阪と京都を結ぶ主要幹線道路</a:t>
            </a:r>
            <a:endParaRPr lang="en-US" altLang="ja-JP" dirty="0" smtClean="0">
              <a:solidFill>
                <a:schemeClr val="tx1"/>
              </a:solidFill>
              <a:latin typeface="ＭＳ Ｐゴシック" charset="-128"/>
            </a:endParaRPr>
          </a:p>
          <a:p>
            <a:pPr>
              <a:defRPr/>
            </a:pPr>
            <a:endParaRPr lang="en-US" altLang="ja-JP" sz="1200" dirty="0">
              <a:solidFill>
                <a:schemeClr val="tx1"/>
              </a:solidFill>
              <a:latin typeface="ＭＳ Ｐゴシック" charset="-128"/>
            </a:endParaRPr>
          </a:p>
          <a:p>
            <a:pPr>
              <a:defRPr/>
            </a:pPr>
            <a:r>
              <a:rPr lang="ja-JP" altLang="en-US" dirty="0" smtClean="0">
                <a:solidFill>
                  <a:schemeClr val="tx1"/>
                </a:solidFill>
                <a:latin typeface="ＭＳ Ｐゴシック" charset="-128"/>
              </a:rPr>
              <a:t>◆大阪府都市整備中期計画（案）において、</a:t>
            </a:r>
            <a:endParaRPr lang="en-US" altLang="ja-JP" dirty="0" smtClean="0">
              <a:solidFill>
                <a:schemeClr val="tx1"/>
              </a:solidFill>
              <a:latin typeface="ＭＳ Ｐゴシック" charset="-128"/>
            </a:endParaRPr>
          </a:p>
          <a:p>
            <a:pPr>
              <a:defRPr/>
            </a:pPr>
            <a:r>
              <a:rPr lang="ja-JP" altLang="en-US" dirty="0">
                <a:solidFill>
                  <a:schemeClr val="tx1"/>
                </a:solidFill>
                <a:latin typeface="ＭＳ Ｐゴシック" charset="-128"/>
              </a:rPr>
              <a:t>　 </a:t>
            </a:r>
            <a:r>
              <a:rPr lang="ja-JP" altLang="en-US" dirty="0" smtClean="0">
                <a:solidFill>
                  <a:schemeClr val="tx1"/>
                </a:solidFill>
                <a:latin typeface="ＭＳ Ｐゴシック" charset="-128"/>
              </a:rPr>
              <a:t>概成する路線と位置付け</a:t>
            </a:r>
            <a:endParaRPr lang="en-US" altLang="ja-JP" dirty="0">
              <a:solidFill>
                <a:schemeClr val="tx1"/>
              </a:solidFill>
              <a:latin typeface="ＭＳ Ｐゴシック" charset="-128"/>
            </a:endParaRPr>
          </a:p>
        </p:txBody>
      </p:sp>
      <p:sp>
        <p:nvSpPr>
          <p:cNvPr id="13317" name="Oval 33"/>
          <p:cNvSpPr>
            <a:spLocks noChangeAspect="1" noChangeArrowheads="1"/>
          </p:cNvSpPr>
          <p:nvPr/>
        </p:nvSpPr>
        <p:spPr bwMode="auto">
          <a:xfrm>
            <a:off x="2506824" y="4028120"/>
            <a:ext cx="120960" cy="120960"/>
          </a:xfrm>
          <a:prstGeom prst="ellipse">
            <a:avLst/>
          </a:prstGeom>
          <a:solidFill>
            <a:srgbClr val="FF0000">
              <a:alpha val="70195"/>
            </a:srgbClr>
          </a:solidFill>
          <a:ln w="12700">
            <a:solidFill>
              <a:srgbClr val="000000"/>
            </a:solidFill>
            <a:round/>
            <a:headEnd/>
            <a:tailEnd/>
          </a:ln>
        </p:spPr>
        <p:txBody>
          <a:bodyPr/>
          <a:lstStyle/>
          <a:p>
            <a:endParaRPr lang="ja-JP" altLang="en-US">
              <a:latin typeface="Calibri" pitchFamily="34" charset="0"/>
            </a:endParaRPr>
          </a:p>
        </p:txBody>
      </p:sp>
      <p:sp>
        <p:nvSpPr>
          <p:cNvPr id="13318" name="Rectangle 257"/>
          <p:cNvSpPr>
            <a:spLocks noChangeArrowheads="1"/>
          </p:cNvSpPr>
          <p:nvPr/>
        </p:nvSpPr>
        <p:spPr bwMode="auto">
          <a:xfrm>
            <a:off x="2039704" y="3847366"/>
            <a:ext cx="432000" cy="180754"/>
          </a:xfrm>
          <a:prstGeom prst="rect">
            <a:avLst/>
          </a:prstGeom>
          <a:solidFill>
            <a:schemeClr val="bg1"/>
          </a:solidFill>
          <a:ln w="9525">
            <a:solidFill>
              <a:srgbClr val="000000"/>
            </a:solidFill>
            <a:miter lim="800000"/>
            <a:headEnd/>
            <a:tailEnd/>
          </a:ln>
        </p:spPr>
        <p:txBody>
          <a:bodyPr lIns="0" tIns="0" rIns="0" bIns="0" anchor="ctr" anchorCtr="0"/>
          <a:lstStyle/>
          <a:p>
            <a:pPr algn="ctr"/>
            <a:r>
              <a:rPr lang="ja-JP" altLang="en-US" sz="1000" dirty="0">
                <a:latin typeface="Calibri" pitchFamily="34" charset="0"/>
              </a:rPr>
              <a:t>吹田市</a:t>
            </a:r>
          </a:p>
        </p:txBody>
      </p:sp>
      <p:sp>
        <p:nvSpPr>
          <p:cNvPr id="24" name="Rectangle 257"/>
          <p:cNvSpPr>
            <a:spLocks noChangeArrowheads="1"/>
          </p:cNvSpPr>
          <p:nvPr/>
        </p:nvSpPr>
        <p:spPr bwMode="auto">
          <a:xfrm>
            <a:off x="2699792" y="3865934"/>
            <a:ext cx="432000" cy="180000"/>
          </a:xfrm>
          <a:prstGeom prst="rect">
            <a:avLst/>
          </a:prstGeom>
          <a:solidFill>
            <a:schemeClr val="bg1"/>
          </a:solidFill>
          <a:ln w="9525">
            <a:solidFill>
              <a:srgbClr val="000000"/>
            </a:solidFill>
            <a:miter lim="800000"/>
            <a:headEnd/>
            <a:tailEnd/>
          </a:ln>
        </p:spPr>
        <p:txBody>
          <a:bodyPr lIns="0" tIns="0" rIns="0" bIns="0" anchor="ctr" anchorCtr="0"/>
          <a:lstStyle/>
          <a:p>
            <a:pPr algn="ctr"/>
            <a:r>
              <a:rPr lang="ja-JP" altLang="en-US" sz="1000" dirty="0" smtClean="0">
                <a:latin typeface="Calibri" pitchFamily="34" charset="0"/>
              </a:rPr>
              <a:t>摂津市</a:t>
            </a:r>
            <a:endParaRPr lang="ja-JP" altLang="en-US" sz="1000" dirty="0">
              <a:latin typeface="Calibri" pitchFamily="34" charset="0"/>
            </a:endParaRPr>
          </a:p>
        </p:txBody>
      </p:sp>
      <p:pic>
        <p:nvPicPr>
          <p:cNvPr id="28" name="図 27"/>
          <p:cNvPicPr>
            <a:picLocks noChangeAspect="1"/>
          </p:cNvPicPr>
          <p:nvPr/>
        </p:nvPicPr>
        <p:blipFill rotWithShape="1">
          <a:blip r:embed="rId4" cstate="print">
            <a:extLst>
              <a:ext uri="{28A0092B-C50C-407E-A947-70E740481C1C}">
                <a14:useLocalDpi xmlns:a14="http://schemas.microsoft.com/office/drawing/2010/main" val="0"/>
              </a:ext>
            </a:extLst>
          </a:blip>
          <a:srcRect l="27250" t="56535" r="56155" b="27473"/>
          <a:stretch/>
        </p:blipFill>
        <p:spPr>
          <a:xfrm>
            <a:off x="4716016" y="858790"/>
            <a:ext cx="4248472" cy="5738562"/>
          </a:xfrm>
          <a:prstGeom prst="rect">
            <a:avLst/>
          </a:prstGeom>
          <a:ln w="31750">
            <a:noFill/>
          </a:ln>
        </p:spPr>
      </p:pic>
      <p:sp>
        <p:nvSpPr>
          <p:cNvPr id="18" name="フリーフォーム 17"/>
          <p:cNvSpPr/>
          <p:nvPr/>
        </p:nvSpPr>
        <p:spPr>
          <a:xfrm>
            <a:off x="4710023" y="870789"/>
            <a:ext cx="3021521" cy="3520056"/>
          </a:xfrm>
          <a:custGeom>
            <a:avLst/>
            <a:gdLst>
              <a:gd name="connsiteX0" fmla="*/ 0 w 3027871"/>
              <a:gd name="connsiteY0" fmla="*/ 3545456 h 3545456"/>
              <a:gd name="connsiteX1" fmla="*/ 672860 w 3027871"/>
              <a:gd name="connsiteY1" fmla="*/ 3019245 h 3545456"/>
              <a:gd name="connsiteX2" fmla="*/ 1475117 w 3027871"/>
              <a:gd name="connsiteY2" fmla="*/ 1509622 h 3545456"/>
              <a:gd name="connsiteX3" fmla="*/ 2838090 w 3027871"/>
              <a:gd name="connsiteY3" fmla="*/ 431320 h 3545456"/>
              <a:gd name="connsiteX4" fmla="*/ 3027871 w 3027871"/>
              <a:gd name="connsiteY4" fmla="*/ 0 h 3545456"/>
              <a:gd name="connsiteX0" fmla="*/ 0 w 3021521"/>
              <a:gd name="connsiteY0" fmla="*/ 3520056 h 3520056"/>
              <a:gd name="connsiteX1" fmla="*/ 672860 w 3021521"/>
              <a:gd name="connsiteY1" fmla="*/ 2993845 h 3520056"/>
              <a:gd name="connsiteX2" fmla="*/ 1475117 w 3021521"/>
              <a:gd name="connsiteY2" fmla="*/ 1484222 h 3520056"/>
              <a:gd name="connsiteX3" fmla="*/ 2838090 w 3021521"/>
              <a:gd name="connsiteY3" fmla="*/ 405920 h 3520056"/>
              <a:gd name="connsiteX4" fmla="*/ 3021521 w 3021521"/>
              <a:gd name="connsiteY4" fmla="*/ 0 h 352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521" h="3520056">
                <a:moveTo>
                  <a:pt x="0" y="3520056"/>
                </a:moveTo>
                <a:lnTo>
                  <a:pt x="672860" y="2993845"/>
                </a:lnTo>
                <a:lnTo>
                  <a:pt x="1475117" y="1484222"/>
                </a:lnTo>
                <a:lnTo>
                  <a:pt x="2838090" y="405920"/>
                </a:lnTo>
                <a:lnTo>
                  <a:pt x="3021521"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7090913" y="1475117"/>
            <a:ext cx="1863174" cy="3605841"/>
          </a:xfrm>
          <a:custGeom>
            <a:avLst/>
            <a:gdLst>
              <a:gd name="connsiteX0" fmla="*/ 250166 w 1880559"/>
              <a:gd name="connsiteY0" fmla="*/ 0 h 3605841"/>
              <a:gd name="connsiteX1" fmla="*/ 534838 w 1880559"/>
              <a:gd name="connsiteY1" fmla="*/ 94891 h 3605841"/>
              <a:gd name="connsiteX2" fmla="*/ 517585 w 1880559"/>
              <a:gd name="connsiteY2" fmla="*/ 129396 h 3605841"/>
              <a:gd name="connsiteX3" fmla="*/ 465827 w 1880559"/>
              <a:gd name="connsiteY3" fmla="*/ 103517 h 3605841"/>
              <a:gd name="connsiteX4" fmla="*/ 379562 w 1880559"/>
              <a:gd name="connsiteY4" fmla="*/ 345057 h 3605841"/>
              <a:gd name="connsiteX5" fmla="*/ 327804 w 1880559"/>
              <a:gd name="connsiteY5" fmla="*/ 508958 h 3605841"/>
              <a:gd name="connsiteX6" fmla="*/ 232913 w 1880559"/>
              <a:gd name="connsiteY6" fmla="*/ 621102 h 3605841"/>
              <a:gd name="connsiteX7" fmla="*/ 0 w 1880559"/>
              <a:gd name="connsiteY7" fmla="*/ 1112808 h 3605841"/>
              <a:gd name="connsiteX8" fmla="*/ 405442 w 1880559"/>
              <a:gd name="connsiteY8" fmla="*/ 1690777 h 3605841"/>
              <a:gd name="connsiteX9" fmla="*/ 759125 w 1880559"/>
              <a:gd name="connsiteY9" fmla="*/ 2277374 h 3605841"/>
              <a:gd name="connsiteX10" fmla="*/ 957532 w 1880559"/>
              <a:gd name="connsiteY10" fmla="*/ 2493034 h 3605841"/>
              <a:gd name="connsiteX11" fmla="*/ 845389 w 1880559"/>
              <a:gd name="connsiteY11" fmla="*/ 3398808 h 3605841"/>
              <a:gd name="connsiteX12" fmla="*/ 1017917 w 1880559"/>
              <a:gd name="connsiteY12" fmla="*/ 3605841 h 3605841"/>
              <a:gd name="connsiteX13" fmla="*/ 1250830 w 1880559"/>
              <a:gd name="connsiteY13" fmla="*/ 3588589 h 3605841"/>
              <a:gd name="connsiteX14" fmla="*/ 1880559 w 1880559"/>
              <a:gd name="connsiteY14" fmla="*/ 3476445 h 3605841"/>
              <a:gd name="connsiteX0" fmla="*/ 250166 w 1845790"/>
              <a:gd name="connsiteY0" fmla="*/ 0 h 3605841"/>
              <a:gd name="connsiteX1" fmla="*/ 534838 w 1845790"/>
              <a:gd name="connsiteY1" fmla="*/ 94891 h 3605841"/>
              <a:gd name="connsiteX2" fmla="*/ 517585 w 1845790"/>
              <a:gd name="connsiteY2" fmla="*/ 129396 h 3605841"/>
              <a:gd name="connsiteX3" fmla="*/ 465827 w 1845790"/>
              <a:gd name="connsiteY3" fmla="*/ 103517 h 3605841"/>
              <a:gd name="connsiteX4" fmla="*/ 379562 w 1845790"/>
              <a:gd name="connsiteY4" fmla="*/ 345057 h 3605841"/>
              <a:gd name="connsiteX5" fmla="*/ 327804 w 1845790"/>
              <a:gd name="connsiteY5" fmla="*/ 508958 h 3605841"/>
              <a:gd name="connsiteX6" fmla="*/ 232913 w 1845790"/>
              <a:gd name="connsiteY6" fmla="*/ 621102 h 3605841"/>
              <a:gd name="connsiteX7" fmla="*/ 0 w 1845790"/>
              <a:gd name="connsiteY7" fmla="*/ 1112808 h 3605841"/>
              <a:gd name="connsiteX8" fmla="*/ 405442 w 1845790"/>
              <a:gd name="connsiteY8" fmla="*/ 1690777 h 3605841"/>
              <a:gd name="connsiteX9" fmla="*/ 759125 w 1845790"/>
              <a:gd name="connsiteY9" fmla="*/ 2277374 h 3605841"/>
              <a:gd name="connsiteX10" fmla="*/ 957532 w 1845790"/>
              <a:gd name="connsiteY10" fmla="*/ 2493034 h 3605841"/>
              <a:gd name="connsiteX11" fmla="*/ 845389 w 1845790"/>
              <a:gd name="connsiteY11" fmla="*/ 3398808 h 3605841"/>
              <a:gd name="connsiteX12" fmla="*/ 1017917 w 1845790"/>
              <a:gd name="connsiteY12" fmla="*/ 3605841 h 3605841"/>
              <a:gd name="connsiteX13" fmla="*/ 1250830 w 1845790"/>
              <a:gd name="connsiteY13" fmla="*/ 3588589 h 3605841"/>
              <a:gd name="connsiteX14" fmla="*/ 1845790 w 1845790"/>
              <a:gd name="connsiteY14" fmla="*/ 3406909 h 3605841"/>
              <a:gd name="connsiteX0" fmla="*/ 250166 w 1863174"/>
              <a:gd name="connsiteY0" fmla="*/ 0 h 3605841"/>
              <a:gd name="connsiteX1" fmla="*/ 534838 w 1863174"/>
              <a:gd name="connsiteY1" fmla="*/ 94891 h 3605841"/>
              <a:gd name="connsiteX2" fmla="*/ 517585 w 1863174"/>
              <a:gd name="connsiteY2" fmla="*/ 129396 h 3605841"/>
              <a:gd name="connsiteX3" fmla="*/ 465827 w 1863174"/>
              <a:gd name="connsiteY3" fmla="*/ 103517 h 3605841"/>
              <a:gd name="connsiteX4" fmla="*/ 379562 w 1863174"/>
              <a:gd name="connsiteY4" fmla="*/ 345057 h 3605841"/>
              <a:gd name="connsiteX5" fmla="*/ 327804 w 1863174"/>
              <a:gd name="connsiteY5" fmla="*/ 508958 h 3605841"/>
              <a:gd name="connsiteX6" fmla="*/ 232913 w 1863174"/>
              <a:gd name="connsiteY6" fmla="*/ 621102 h 3605841"/>
              <a:gd name="connsiteX7" fmla="*/ 0 w 1863174"/>
              <a:gd name="connsiteY7" fmla="*/ 1112808 h 3605841"/>
              <a:gd name="connsiteX8" fmla="*/ 405442 w 1863174"/>
              <a:gd name="connsiteY8" fmla="*/ 1690777 h 3605841"/>
              <a:gd name="connsiteX9" fmla="*/ 759125 w 1863174"/>
              <a:gd name="connsiteY9" fmla="*/ 2277374 h 3605841"/>
              <a:gd name="connsiteX10" fmla="*/ 957532 w 1863174"/>
              <a:gd name="connsiteY10" fmla="*/ 2493034 h 3605841"/>
              <a:gd name="connsiteX11" fmla="*/ 845389 w 1863174"/>
              <a:gd name="connsiteY11" fmla="*/ 3398808 h 3605841"/>
              <a:gd name="connsiteX12" fmla="*/ 1017917 w 1863174"/>
              <a:gd name="connsiteY12" fmla="*/ 3605841 h 3605841"/>
              <a:gd name="connsiteX13" fmla="*/ 1250830 w 1863174"/>
              <a:gd name="connsiteY13" fmla="*/ 3588589 h 3605841"/>
              <a:gd name="connsiteX14" fmla="*/ 1863174 w 1863174"/>
              <a:gd name="connsiteY14" fmla="*/ 3459061 h 3605841"/>
              <a:gd name="connsiteX0" fmla="*/ 250166 w 1863174"/>
              <a:gd name="connsiteY0" fmla="*/ 0 h 3605841"/>
              <a:gd name="connsiteX1" fmla="*/ 534838 w 1863174"/>
              <a:gd name="connsiteY1" fmla="*/ 94891 h 3605841"/>
              <a:gd name="connsiteX2" fmla="*/ 517585 w 1863174"/>
              <a:gd name="connsiteY2" fmla="*/ 129396 h 3605841"/>
              <a:gd name="connsiteX3" fmla="*/ 465827 w 1863174"/>
              <a:gd name="connsiteY3" fmla="*/ 103517 h 3605841"/>
              <a:gd name="connsiteX4" fmla="*/ 379562 w 1863174"/>
              <a:gd name="connsiteY4" fmla="*/ 345057 h 3605841"/>
              <a:gd name="connsiteX5" fmla="*/ 327804 w 1863174"/>
              <a:gd name="connsiteY5" fmla="*/ 508958 h 3605841"/>
              <a:gd name="connsiteX6" fmla="*/ 232913 w 1863174"/>
              <a:gd name="connsiteY6" fmla="*/ 621102 h 3605841"/>
              <a:gd name="connsiteX7" fmla="*/ 0 w 1863174"/>
              <a:gd name="connsiteY7" fmla="*/ 1112808 h 3605841"/>
              <a:gd name="connsiteX8" fmla="*/ 415872 w 1863174"/>
              <a:gd name="connsiteY8" fmla="*/ 1683823 h 3605841"/>
              <a:gd name="connsiteX9" fmla="*/ 759125 w 1863174"/>
              <a:gd name="connsiteY9" fmla="*/ 2277374 h 3605841"/>
              <a:gd name="connsiteX10" fmla="*/ 957532 w 1863174"/>
              <a:gd name="connsiteY10" fmla="*/ 2493034 h 3605841"/>
              <a:gd name="connsiteX11" fmla="*/ 845389 w 1863174"/>
              <a:gd name="connsiteY11" fmla="*/ 3398808 h 3605841"/>
              <a:gd name="connsiteX12" fmla="*/ 1017917 w 1863174"/>
              <a:gd name="connsiteY12" fmla="*/ 3605841 h 3605841"/>
              <a:gd name="connsiteX13" fmla="*/ 1250830 w 1863174"/>
              <a:gd name="connsiteY13" fmla="*/ 3588589 h 3605841"/>
              <a:gd name="connsiteX14" fmla="*/ 1863174 w 1863174"/>
              <a:gd name="connsiteY14" fmla="*/ 3459061 h 360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3174" h="3605841">
                <a:moveTo>
                  <a:pt x="250166" y="0"/>
                </a:moveTo>
                <a:lnTo>
                  <a:pt x="534838" y="94891"/>
                </a:lnTo>
                <a:lnTo>
                  <a:pt x="517585" y="129396"/>
                </a:lnTo>
                <a:lnTo>
                  <a:pt x="465827" y="103517"/>
                </a:lnTo>
                <a:lnTo>
                  <a:pt x="379562" y="345057"/>
                </a:lnTo>
                <a:lnTo>
                  <a:pt x="327804" y="508958"/>
                </a:lnTo>
                <a:lnTo>
                  <a:pt x="232913" y="621102"/>
                </a:lnTo>
                <a:lnTo>
                  <a:pt x="0" y="1112808"/>
                </a:lnTo>
                <a:lnTo>
                  <a:pt x="415872" y="1683823"/>
                </a:lnTo>
                <a:lnTo>
                  <a:pt x="759125" y="2277374"/>
                </a:lnTo>
                <a:lnTo>
                  <a:pt x="957532" y="2493034"/>
                </a:lnTo>
                <a:lnTo>
                  <a:pt x="845389" y="3398808"/>
                </a:lnTo>
                <a:lnTo>
                  <a:pt x="1017917" y="3605841"/>
                </a:lnTo>
                <a:lnTo>
                  <a:pt x="1250830" y="3588589"/>
                </a:lnTo>
                <a:lnTo>
                  <a:pt x="1863174" y="3459061"/>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Rectangle 257"/>
          <p:cNvSpPr>
            <a:spLocks noChangeArrowheads="1"/>
          </p:cNvSpPr>
          <p:nvPr/>
        </p:nvSpPr>
        <p:spPr bwMode="auto">
          <a:xfrm rot="17880000">
            <a:off x="5261409" y="2891428"/>
            <a:ext cx="928281" cy="155636"/>
          </a:xfrm>
          <a:prstGeom prst="rect">
            <a:avLst/>
          </a:prstGeom>
          <a:solidFill>
            <a:schemeClr val="bg1"/>
          </a:solidFill>
          <a:ln w="6350">
            <a:solidFill>
              <a:srgbClr val="000000"/>
            </a:solidFill>
            <a:miter lim="800000"/>
            <a:headEnd/>
            <a:tailEnd/>
          </a:ln>
        </p:spPr>
        <p:txBody>
          <a:bodyPr lIns="0" tIns="0" rIns="0" bIns="0" anchor="ctr" anchorCtr="0"/>
          <a:lstStyle/>
          <a:p>
            <a:pPr algn="ctr"/>
            <a:r>
              <a:rPr lang="ja-JP" altLang="en-US" sz="800" b="1" dirty="0" smtClean="0">
                <a:latin typeface="Calibri" pitchFamily="34" charset="0"/>
              </a:rPr>
              <a:t>（主）大阪高槻京都線</a:t>
            </a:r>
            <a:endParaRPr lang="en-US" altLang="ja-JP" sz="800" b="1" dirty="0" smtClean="0">
              <a:latin typeface="Calibri" pitchFamily="34" charset="0"/>
            </a:endParaRPr>
          </a:p>
        </p:txBody>
      </p:sp>
      <p:sp>
        <p:nvSpPr>
          <p:cNvPr id="46" name="Rectangle 257"/>
          <p:cNvSpPr>
            <a:spLocks noChangeArrowheads="1"/>
          </p:cNvSpPr>
          <p:nvPr/>
        </p:nvSpPr>
        <p:spPr bwMode="auto">
          <a:xfrm rot="1440000">
            <a:off x="7362232" y="1766813"/>
            <a:ext cx="127022" cy="862767"/>
          </a:xfrm>
          <a:prstGeom prst="rect">
            <a:avLst/>
          </a:prstGeom>
          <a:solidFill>
            <a:schemeClr val="bg1"/>
          </a:solidFill>
          <a:ln w="6350">
            <a:solidFill>
              <a:srgbClr val="000000"/>
            </a:solidFill>
            <a:miter lim="800000"/>
            <a:headEnd/>
            <a:tailEnd/>
          </a:ln>
        </p:spPr>
        <p:txBody>
          <a:bodyPr vert="eaVert" lIns="0" tIns="0" rIns="0" bIns="0" anchor="ctr" anchorCtr="0"/>
          <a:lstStyle/>
          <a:p>
            <a:pPr algn="ctr"/>
            <a:r>
              <a:rPr lang="ja-JP" altLang="en-US" sz="800" b="1" dirty="0" smtClean="0">
                <a:latin typeface="Calibri" pitchFamily="34" charset="0"/>
              </a:rPr>
              <a:t>（一）正雀</a:t>
            </a:r>
            <a:r>
              <a:rPr lang="ja-JP" altLang="en-US" sz="800" b="1" dirty="0">
                <a:latin typeface="Calibri" pitchFamily="34" charset="0"/>
              </a:rPr>
              <a:t>停車場線</a:t>
            </a:r>
            <a:endParaRPr lang="en-US" altLang="ja-JP" sz="800" b="1" dirty="0" smtClean="0">
              <a:latin typeface="Calibri" pitchFamily="34" charset="0"/>
            </a:endParaRPr>
          </a:p>
        </p:txBody>
      </p:sp>
      <p:sp>
        <p:nvSpPr>
          <p:cNvPr id="47" name="Rectangle 257"/>
          <p:cNvSpPr>
            <a:spLocks noChangeArrowheads="1"/>
          </p:cNvSpPr>
          <p:nvPr/>
        </p:nvSpPr>
        <p:spPr bwMode="auto">
          <a:xfrm rot="-2100000">
            <a:off x="7845750" y="3173808"/>
            <a:ext cx="127022" cy="842175"/>
          </a:xfrm>
          <a:prstGeom prst="rect">
            <a:avLst/>
          </a:prstGeom>
          <a:solidFill>
            <a:schemeClr val="bg1"/>
          </a:solidFill>
          <a:ln w="6350">
            <a:solidFill>
              <a:srgbClr val="000000"/>
            </a:solidFill>
            <a:miter lim="800000"/>
            <a:headEnd/>
            <a:tailEnd/>
          </a:ln>
        </p:spPr>
        <p:txBody>
          <a:bodyPr vert="eaVert" lIns="0" tIns="0" rIns="0" bIns="0" anchor="ctr" anchorCtr="0"/>
          <a:lstStyle/>
          <a:p>
            <a:pPr algn="ctr"/>
            <a:r>
              <a:rPr lang="ja-JP" altLang="en-US" sz="800" b="1" dirty="0" smtClean="0">
                <a:latin typeface="Calibri" pitchFamily="34" charset="0"/>
              </a:rPr>
              <a:t>（一）正雀一津屋線</a:t>
            </a:r>
            <a:endParaRPr lang="en-US" altLang="ja-JP" sz="800" b="1" dirty="0" smtClean="0">
              <a:latin typeface="Calibri" pitchFamily="34" charset="0"/>
            </a:endParaRPr>
          </a:p>
        </p:txBody>
      </p:sp>
      <p:sp>
        <p:nvSpPr>
          <p:cNvPr id="20" name="フリーフォーム 19"/>
          <p:cNvSpPr/>
          <p:nvPr/>
        </p:nvSpPr>
        <p:spPr>
          <a:xfrm>
            <a:off x="4724400" y="4984750"/>
            <a:ext cx="2298700" cy="1612900"/>
          </a:xfrm>
          <a:custGeom>
            <a:avLst/>
            <a:gdLst>
              <a:gd name="connsiteX0" fmla="*/ 0 w 2311400"/>
              <a:gd name="connsiteY0" fmla="*/ 0 h 1625600"/>
              <a:gd name="connsiteX1" fmla="*/ 749300 w 2311400"/>
              <a:gd name="connsiteY1" fmla="*/ 1035050 h 1625600"/>
              <a:gd name="connsiteX2" fmla="*/ 1270000 w 2311400"/>
              <a:gd name="connsiteY2" fmla="*/ 838200 h 1625600"/>
              <a:gd name="connsiteX3" fmla="*/ 1657350 w 2311400"/>
              <a:gd name="connsiteY3" fmla="*/ 1060450 h 1625600"/>
              <a:gd name="connsiteX4" fmla="*/ 2311400 w 2311400"/>
              <a:gd name="connsiteY4" fmla="*/ 1625600 h 1625600"/>
              <a:gd name="connsiteX0" fmla="*/ 0 w 2279650"/>
              <a:gd name="connsiteY0" fmla="*/ 0 h 1612900"/>
              <a:gd name="connsiteX1" fmla="*/ 717550 w 2279650"/>
              <a:gd name="connsiteY1" fmla="*/ 1022350 h 1612900"/>
              <a:gd name="connsiteX2" fmla="*/ 1238250 w 2279650"/>
              <a:gd name="connsiteY2" fmla="*/ 825500 h 1612900"/>
              <a:gd name="connsiteX3" fmla="*/ 1625600 w 2279650"/>
              <a:gd name="connsiteY3" fmla="*/ 1047750 h 1612900"/>
              <a:gd name="connsiteX4" fmla="*/ 2279650 w 2279650"/>
              <a:gd name="connsiteY4" fmla="*/ 1612900 h 1612900"/>
              <a:gd name="connsiteX0" fmla="*/ 0 w 2298700"/>
              <a:gd name="connsiteY0" fmla="*/ 0 h 1612900"/>
              <a:gd name="connsiteX1" fmla="*/ 736600 w 2298700"/>
              <a:gd name="connsiteY1" fmla="*/ 1022350 h 1612900"/>
              <a:gd name="connsiteX2" fmla="*/ 1257300 w 2298700"/>
              <a:gd name="connsiteY2" fmla="*/ 825500 h 1612900"/>
              <a:gd name="connsiteX3" fmla="*/ 1644650 w 2298700"/>
              <a:gd name="connsiteY3" fmla="*/ 1047750 h 1612900"/>
              <a:gd name="connsiteX4" fmla="*/ 2298700 w 2298700"/>
              <a:gd name="connsiteY4" fmla="*/ 1612900 h 1612900"/>
              <a:gd name="connsiteX0" fmla="*/ 0 w 2298700"/>
              <a:gd name="connsiteY0" fmla="*/ 0 h 1612900"/>
              <a:gd name="connsiteX1" fmla="*/ 736600 w 2298700"/>
              <a:gd name="connsiteY1" fmla="*/ 1022350 h 1612900"/>
              <a:gd name="connsiteX2" fmla="*/ 1257300 w 2298700"/>
              <a:gd name="connsiteY2" fmla="*/ 825500 h 1612900"/>
              <a:gd name="connsiteX3" fmla="*/ 1644650 w 2298700"/>
              <a:gd name="connsiteY3" fmla="*/ 1047750 h 1612900"/>
              <a:gd name="connsiteX4" fmla="*/ 2298700 w 2298700"/>
              <a:gd name="connsiteY4" fmla="*/ 1612900 h 1612900"/>
              <a:gd name="connsiteX0" fmla="*/ 0 w 2298700"/>
              <a:gd name="connsiteY0" fmla="*/ 0 h 1612900"/>
              <a:gd name="connsiteX1" fmla="*/ 736600 w 2298700"/>
              <a:gd name="connsiteY1" fmla="*/ 1022350 h 1612900"/>
              <a:gd name="connsiteX2" fmla="*/ 1257300 w 2298700"/>
              <a:gd name="connsiteY2" fmla="*/ 825500 h 1612900"/>
              <a:gd name="connsiteX3" fmla="*/ 1644650 w 2298700"/>
              <a:gd name="connsiteY3" fmla="*/ 1047750 h 1612900"/>
              <a:gd name="connsiteX4" fmla="*/ 2298700 w 22987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700" h="1612900">
                <a:moveTo>
                  <a:pt x="0" y="0"/>
                </a:moveTo>
                <a:cubicBezTo>
                  <a:pt x="258233" y="340783"/>
                  <a:pt x="491067" y="681567"/>
                  <a:pt x="736600" y="1022350"/>
                </a:cubicBezTo>
                <a:lnTo>
                  <a:pt x="1257300" y="825500"/>
                </a:lnTo>
                <a:lnTo>
                  <a:pt x="1644650" y="1047750"/>
                </a:lnTo>
                <a:lnTo>
                  <a:pt x="2298700" y="161290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Rectangle 257"/>
          <p:cNvSpPr>
            <a:spLocks noChangeArrowheads="1"/>
          </p:cNvSpPr>
          <p:nvPr/>
        </p:nvSpPr>
        <p:spPr bwMode="auto">
          <a:xfrm rot="3240000">
            <a:off x="4943130" y="5417458"/>
            <a:ext cx="626393" cy="155636"/>
          </a:xfrm>
          <a:prstGeom prst="rect">
            <a:avLst/>
          </a:prstGeom>
          <a:solidFill>
            <a:schemeClr val="bg1"/>
          </a:solidFill>
          <a:ln w="6350">
            <a:solidFill>
              <a:srgbClr val="000000"/>
            </a:solidFill>
            <a:miter lim="800000"/>
            <a:headEnd/>
            <a:tailEnd/>
          </a:ln>
        </p:spPr>
        <p:txBody>
          <a:bodyPr lIns="0" tIns="0" rIns="0" bIns="0" anchor="ctr" anchorCtr="0"/>
          <a:lstStyle/>
          <a:p>
            <a:pPr algn="ctr"/>
            <a:r>
              <a:rPr lang="ja-JP" altLang="en-US" sz="800" b="1" dirty="0" smtClean="0">
                <a:latin typeface="Calibri" pitchFamily="34" charset="0"/>
              </a:rPr>
              <a:t>国道４７９号</a:t>
            </a:r>
            <a:endParaRPr lang="en-US" altLang="ja-JP" sz="800" b="1" dirty="0" smtClean="0">
              <a:latin typeface="Calibri" pitchFamily="34" charset="0"/>
            </a:endParaRPr>
          </a:p>
        </p:txBody>
      </p:sp>
      <p:sp>
        <p:nvSpPr>
          <p:cNvPr id="21" name="フリーフォーム 20"/>
          <p:cNvSpPr/>
          <p:nvPr/>
        </p:nvSpPr>
        <p:spPr>
          <a:xfrm>
            <a:off x="8367713" y="876300"/>
            <a:ext cx="576261" cy="3238500"/>
          </a:xfrm>
          <a:custGeom>
            <a:avLst/>
            <a:gdLst>
              <a:gd name="connsiteX0" fmla="*/ 495300 w 571500"/>
              <a:gd name="connsiteY0" fmla="*/ 0 h 3238500"/>
              <a:gd name="connsiteX1" fmla="*/ 38100 w 571500"/>
              <a:gd name="connsiteY1" fmla="*/ 1752600 h 3238500"/>
              <a:gd name="connsiteX2" fmla="*/ 0 w 571500"/>
              <a:gd name="connsiteY2" fmla="*/ 2057400 h 3238500"/>
              <a:gd name="connsiteX3" fmla="*/ 66675 w 571500"/>
              <a:gd name="connsiteY3" fmla="*/ 2286000 h 3238500"/>
              <a:gd name="connsiteX4" fmla="*/ 571500 w 571500"/>
              <a:gd name="connsiteY4" fmla="*/ 3238500 h 3238500"/>
              <a:gd name="connsiteX0" fmla="*/ 509587 w 585787"/>
              <a:gd name="connsiteY0" fmla="*/ 0 h 3238500"/>
              <a:gd name="connsiteX1" fmla="*/ 52387 w 585787"/>
              <a:gd name="connsiteY1" fmla="*/ 1752600 h 3238500"/>
              <a:gd name="connsiteX2" fmla="*/ 0 w 585787"/>
              <a:gd name="connsiteY2" fmla="*/ 2024063 h 3238500"/>
              <a:gd name="connsiteX3" fmla="*/ 80962 w 585787"/>
              <a:gd name="connsiteY3" fmla="*/ 2286000 h 3238500"/>
              <a:gd name="connsiteX4" fmla="*/ 585787 w 585787"/>
              <a:gd name="connsiteY4" fmla="*/ 3238500 h 3238500"/>
              <a:gd name="connsiteX0" fmla="*/ 495299 w 571499"/>
              <a:gd name="connsiteY0" fmla="*/ 0 h 3238500"/>
              <a:gd name="connsiteX1" fmla="*/ 38099 w 571499"/>
              <a:gd name="connsiteY1" fmla="*/ 1752600 h 3238500"/>
              <a:gd name="connsiteX2" fmla="*/ 0 w 571499"/>
              <a:gd name="connsiteY2" fmla="*/ 2024063 h 3238500"/>
              <a:gd name="connsiteX3" fmla="*/ 66674 w 571499"/>
              <a:gd name="connsiteY3" fmla="*/ 2286000 h 3238500"/>
              <a:gd name="connsiteX4" fmla="*/ 571499 w 571499"/>
              <a:gd name="connsiteY4" fmla="*/ 3238500 h 3238500"/>
              <a:gd name="connsiteX0" fmla="*/ 500061 w 576261"/>
              <a:gd name="connsiteY0" fmla="*/ 0 h 3238500"/>
              <a:gd name="connsiteX1" fmla="*/ 42861 w 576261"/>
              <a:gd name="connsiteY1" fmla="*/ 1752600 h 3238500"/>
              <a:gd name="connsiteX2" fmla="*/ 0 w 576261"/>
              <a:gd name="connsiteY2" fmla="*/ 2052638 h 3238500"/>
              <a:gd name="connsiteX3" fmla="*/ 71436 w 576261"/>
              <a:gd name="connsiteY3" fmla="*/ 2286000 h 3238500"/>
              <a:gd name="connsiteX4" fmla="*/ 576261 w 576261"/>
              <a:gd name="connsiteY4" fmla="*/ 3238500 h 3238500"/>
              <a:gd name="connsiteX0" fmla="*/ 500061 w 576261"/>
              <a:gd name="connsiteY0" fmla="*/ 0 h 3238500"/>
              <a:gd name="connsiteX1" fmla="*/ 42861 w 576261"/>
              <a:gd name="connsiteY1" fmla="*/ 1752600 h 3238500"/>
              <a:gd name="connsiteX2" fmla="*/ 0 w 576261"/>
              <a:gd name="connsiteY2" fmla="*/ 2052638 h 3238500"/>
              <a:gd name="connsiteX3" fmla="*/ 71436 w 576261"/>
              <a:gd name="connsiteY3" fmla="*/ 2286000 h 3238500"/>
              <a:gd name="connsiteX4" fmla="*/ 576261 w 576261"/>
              <a:gd name="connsiteY4" fmla="*/ 3238500 h 3238500"/>
              <a:gd name="connsiteX0" fmla="*/ 500061 w 576261"/>
              <a:gd name="connsiteY0" fmla="*/ 0 h 3238500"/>
              <a:gd name="connsiteX1" fmla="*/ 42861 w 576261"/>
              <a:gd name="connsiteY1" fmla="*/ 1752600 h 3238500"/>
              <a:gd name="connsiteX2" fmla="*/ 0 w 576261"/>
              <a:gd name="connsiteY2" fmla="*/ 2052638 h 3238500"/>
              <a:gd name="connsiteX3" fmla="*/ 71436 w 576261"/>
              <a:gd name="connsiteY3" fmla="*/ 2286000 h 3238500"/>
              <a:gd name="connsiteX4" fmla="*/ 576261 w 576261"/>
              <a:gd name="connsiteY4" fmla="*/ 3238500 h 3238500"/>
              <a:gd name="connsiteX0" fmla="*/ 500061 w 576261"/>
              <a:gd name="connsiteY0" fmla="*/ 0 h 3238500"/>
              <a:gd name="connsiteX1" fmla="*/ 42861 w 576261"/>
              <a:gd name="connsiteY1" fmla="*/ 1752600 h 3238500"/>
              <a:gd name="connsiteX2" fmla="*/ 0 w 576261"/>
              <a:gd name="connsiteY2" fmla="*/ 2052638 h 3238500"/>
              <a:gd name="connsiteX3" fmla="*/ 71436 w 576261"/>
              <a:gd name="connsiteY3" fmla="*/ 2286000 h 3238500"/>
              <a:gd name="connsiteX4" fmla="*/ 576261 w 576261"/>
              <a:gd name="connsiteY4" fmla="*/ 3238500 h 3238500"/>
              <a:gd name="connsiteX0" fmla="*/ 500061 w 576261"/>
              <a:gd name="connsiteY0" fmla="*/ 0 h 3238500"/>
              <a:gd name="connsiteX1" fmla="*/ 42861 w 576261"/>
              <a:gd name="connsiteY1" fmla="*/ 1752600 h 3238500"/>
              <a:gd name="connsiteX2" fmla="*/ 0 w 576261"/>
              <a:gd name="connsiteY2" fmla="*/ 2052638 h 3238500"/>
              <a:gd name="connsiteX3" fmla="*/ 80961 w 576261"/>
              <a:gd name="connsiteY3" fmla="*/ 2286000 h 3238500"/>
              <a:gd name="connsiteX4" fmla="*/ 576261 w 576261"/>
              <a:gd name="connsiteY4" fmla="*/ 3238500 h 323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261" h="3238500">
                <a:moveTo>
                  <a:pt x="500061" y="0"/>
                </a:moveTo>
                <a:lnTo>
                  <a:pt x="42861" y="1752600"/>
                </a:lnTo>
                <a:cubicBezTo>
                  <a:pt x="28574" y="1852613"/>
                  <a:pt x="-1" y="1928813"/>
                  <a:pt x="0" y="2052638"/>
                </a:cubicBezTo>
                <a:cubicBezTo>
                  <a:pt x="23812" y="2163763"/>
                  <a:pt x="57149" y="2208213"/>
                  <a:pt x="80961" y="2286000"/>
                </a:cubicBezTo>
                <a:lnTo>
                  <a:pt x="576261" y="323850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Rectangle 257"/>
          <p:cNvSpPr>
            <a:spLocks noChangeArrowheads="1"/>
          </p:cNvSpPr>
          <p:nvPr/>
        </p:nvSpPr>
        <p:spPr bwMode="auto">
          <a:xfrm rot="860514">
            <a:off x="8483549" y="1184238"/>
            <a:ext cx="127022" cy="951245"/>
          </a:xfrm>
          <a:prstGeom prst="rect">
            <a:avLst/>
          </a:prstGeom>
          <a:solidFill>
            <a:schemeClr val="bg1"/>
          </a:solidFill>
          <a:ln w="6350">
            <a:solidFill>
              <a:srgbClr val="000000"/>
            </a:solidFill>
            <a:miter lim="800000"/>
            <a:headEnd/>
            <a:tailEnd/>
          </a:ln>
        </p:spPr>
        <p:txBody>
          <a:bodyPr vert="eaVert" lIns="0" tIns="0" rIns="0" bIns="0" anchor="ctr" anchorCtr="0"/>
          <a:lstStyle/>
          <a:p>
            <a:pPr algn="ctr"/>
            <a:r>
              <a:rPr lang="ja-JP" altLang="en-US" sz="800" b="1" dirty="0" smtClean="0">
                <a:latin typeface="Calibri" pitchFamily="34" charset="0"/>
              </a:rPr>
              <a:t>（主）大阪中央環状線</a:t>
            </a:r>
            <a:endParaRPr lang="en-US" altLang="ja-JP" sz="800" b="1" dirty="0" smtClean="0">
              <a:latin typeface="Calibri" pitchFamily="34" charset="0"/>
            </a:endParaRPr>
          </a:p>
        </p:txBody>
      </p:sp>
      <p:sp>
        <p:nvSpPr>
          <p:cNvPr id="22" name="フリーフォーム 21"/>
          <p:cNvSpPr/>
          <p:nvPr/>
        </p:nvSpPr>
        <p:spPr>
          <a:xfrm>
            <a:off x="7519988" y="2162175"/>
            <a:ext cx="1433512" cy="990600"/>
          </a:xfrm>
          <a:custGeom>
            <a:avLst/>
            <a:gdLst>
              <a:gd name="connsiteX0" fmla="*/ 0 w 1419225"/>
              <a:gd name="connsiteY0" fmla="*/ 985838 h 985838"/>
              <a:gd name="connsiteX1" fmla="*/ 738188 w 1419225"/>
              <a:gd name="connsiteY1" fmla="*/ 523875 h 985838"/>
              <a:gd name="connsiteX2" fmla="*/ 814388 w 1419225"/>
              <a:gd name="connsiteY2" fmla="*/ 352425 h 985838"/>
              <a:gd name="connsiteX3" fmla="*/ 909638 w 1419225"/>
              <a:gd name="connsiteY3" fmla="*/ 247650 h 985838"/>
              <a:gd name="connsiteX4" fmla="*/ 1419225 w 1419225"/>
              <a:gd name="connsiteY4" fmla="*/ 0 h 985838"/>
              <a:gd name="connsiteX0" fmla="*/ 0 w 1433512"/>
              <a:gd name="connsiteY0" fmla="*/ 990600 h 990600"/>
              <a:gd name="connsiteX1" fmla="*/ 752475 w 1433512"/>
              <a:gd name="connsiteY1" fmla="*/ 523875 h 990600"/>
              <a:gd name="connsiteX2" fmla="*/ 828675 w 1433512"/>
              <a:gd name="connsiteY2" fmla="*/ 352425 h 990600"/>
              <a:gd name="connsiteX3" fmla="*/ 923925 w 1433512"/>
              <a:gd name="connsiteY3" fmla="*/ 247650 h 990600"/>
              <a:gd name="connsiteX4" fmla="*/ 1433512 w 1433512"/>
              <a:gd name="connsiteY4" fmla="*/ 0 h 990600"/>
              <a:gd name="connsiteX0" fmla="*/ 0 w 1433512"/>
              <a:gd name="connsiteY0" fmla="*/ 990600 h 990600"/>
              <a:gd name="connsiteX1" fmla="*/ 752475 w 1433512"/>
              <a:gd name="connsiteY1" fmla="*/ 523875 h 990600"/>
              <a:gd name="connsiteX2" fmla="*/ 828675 w 1433512"/>
              <a:gd name="connsiteY2" fmla="*/ 352425 h 990600"/>
              <a:gd name="connsiteX3" fmla="*/ 919162 w 1433512"/>
              <a:gd name="connsiteY3" fmla="*/ 261937 h 990600"/>
              <a:gd name="connsiteX4" fmla="*/ 1433512 w 1433512"/>
              <a:gd name="connsiteY4" fmla="*/ 0 h 990600"/>
              <a:gd name="connsiteX0" fmla="*/ 0 w 1433512"/>
              <a:gd name="connsiteY0" fmla="*/ 990600 h 990600"/>
              <a:gd name="connsiteX1" fmla="*/ 752475 w 1433512"/>
              <a:gd name="connsiteY1" fmla="*/ 523875 h 990600"/>
              <a:gd name="connsiteX2" fmla="*/ 828675 w 1433512"/>
              <a:gd name="connsiteY2" fmla="*/ 352425 h 990600"/>
              <a:gd name="connsiteX3" fmla="*/ 919162 w 1433512"/>
              <a:gd name="connsiteY3" fmla="*/ 261937 h 990600"/>
              <a:gd name="connsiteX4" fmla="*/ 1433512 w 1433512"/>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512" h="990600">
                <a:moveTo>
                  <a:pt x="0" y="990600"/>
                </a:moveTo>
                <a:lnTo>
                  <a:pt x="752475" y="523875"/>
                </a:lnTo>
                <a:lnTo>
                  <a:pt x="828675" y="352425"/>
                </a:lnTo>
                <a:lnTo>
                  <a:pt x="919162" y="261937"/>
                </a:lnTo>
                <a:cubicBezTo>
                  <a:pt x="1085849" y="169863"/>
                  <a:pt x="1262062" y="87312"/>
                  <a:pt x="1433512" y="0"/>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Rectangle 257"/>
          <p:cNvSpPr>
            <a:spLocks noChangeArrowheads="1"/>
          </p:cNvSpPr>
          <p:nvPr/>
        </p:nvSpPr>
        <p:spPr bwMode="auto">
          <a:xfrm rot="19678932">
            <a:off x="7378685" y="2702506"/>
            <a:ext cx="936284" cy="155636"/>
          </a:xfrm>
          <a:prstGeom prst="rect">
            <a:avLst/>
          </a:prstGeom>
          <a:solidFill>
            <a:schemeClr val="bg1"/>
          </a:solidFill>
          <a:ln w="6350">
            <a:solidFill>
              <a:srgbClr val="000000"/>
            </a:solidFill>
            <a:miter lim="800000"/>
            <a:headEnd/>
            <a:tailEnd/>
          </a:ln>
        </p:spPr>
        <p:txBody>
          <a:bodyPr lIns="0" tIns="0" rIns="0" bIns="0" anchor="ctr" anchorCtr="0"/>
          <a:lstStyle/>
          <a:p>
            <a:pPr algn="ctr"/>
            <a:r>
              <a:rPr lang="ja-JP" altLang="en-US" sz="800" b="1" dirty="0" smtClean="0">
                <a:latin typeface="Calibri" pitchFamily="34" charset="0"/>
              </a:rPr>
              <a:t>（主）大阪高槻京都線</a:t>
            </a:r>
            <a:endParaRPr lang="en-US" altLang="ja-JP" sz="800" b="1" dirty="0" smtClean="0">
              <a:latin typeface="Calibri" pitchFamily="34" charset="0"/>
            </a:endParaRPr>
          </a:p>
        </p:txBody>
      </p:sp>
      <p:sp>
        <p:nvSpPr>
          <p:cNvPr id="23" name="フリーフォーム 22"/>
          <p:cNvSpPr/>
          <p:nvPr/>
        </p:nvSpPr>
        <p:spPr>
          <a:xfrm>
            <a:off x="6188299" y="4018208"/>
            <a:ext cx="2685245" cy="2582215"/>
          </a:xfrm>
          <a:custGeom>
            <a:avLst/>
            <a:gdLst>
              <a:gd name="connsiteX0" fmla="*/ 2685245 w 2685245"/>
              <a:gd name="connsiteY0" fmla="*/ 0 h 2582215"/>
              <a:gd name="connsiteX1" fmla="*/ 1526146 w 2685245"/>
              <a:gd name="connsiteY1" fmla="*/ 669702 h 2582215"/>
              <a:gd name="connsiteX2" fmla="*/ 1390918 w 2685245"/>
              <a:gd name="connsiteY2" fmla="*/ 759854 h 2582215"/>
              <a:gd name="connsiteX3" fmla="*/ 1345842 w 2685245"/>
              <a:gd name="connsiteY3" fmla="*/ 953037 h 2582215"/>
              <a:gd name="connsiteX4" fmla="*/ 1320084 w 2685245"/>
              <a:gd name="connsiteY4" fmla="*/ 1287888 h 2582215"/>
              <a:gd name="connsiteX5" fmla="*/ 1068946 w 2685245"/>
              <a:gd name="connsiteY5" fmla="*/ 1770846 h 2582215"/>
              <a:gd name="connsiteX6" fmla="*/ 637504 w 2685245"/>
              <a:gd name="connsiteY6" fmla="*/ 1944710 h 2582215"/>
              <a:gd name="connsiteX7" fmla="*/ 0 w 2685245"/>
              <a:gd name="connsiteY7" fmla="*/ 2582215 h 258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5245" h="2582215">
                <a:moveTo>
                  <a:pt x="2685245" y="0"/>
                </a:moveTo>
                <a:lnTo>
                  <a:pt x="1526146" y="669702"/>
                </a:lnTo>
                <a:lnTo>
                  <a:pt x="1390918" y="759854"/>
                </a:lnTo>
                <a:lnTo>
                  <a:pt x="1345842" y="953037"/>
                </a:lnTo>
                <a:lnTo>
                  <a:pt x="1320084" y="1287888"/>
                </a:lnTo>
                <a:lnTo>
                  <a:pt x="1068946" y="1770846"/>
                </a:lnTo>
                <a:lnTo>
                  <a:pt x="637504" y="1944710"/>
                </a:lnTo>
                <a:lnTo>
                  <a:pt x="0" y="2582215"/>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Rectangle 257"/>
          <p:cNvSpPr>
            <a:spLocks noChangeArrowheads="1"/>
          </p:cNvSpPr>
          <p:nvPr/>
        </p:nvSpPr>
        <p:spPr bwMode="auto">
          <a:xfrm rot="19800000">
            <a:off x="8070042" y="4348689"/>
            <a:ext cx="744203" cy="155636"/>
          </a:xfrm>
          <a:prstGeom prst="rect">
            <a:avLst/>
          </a:prstGeom>
          <a:solidFill>
            <a:schemeClr val="bg1"/>
          </a:solidFill>
          <a:ln w="6350">
            <a:solidFill>
              <a:srgbClr val="000000"/>
            </a:solidFill>
            <a:miter lim="800000"/>
            <a:headEnd/>
            <a:tailEnd/>
          </a:ln>
        </p:spPr>
        <p:txBody>
          <a:bodyPr lIns="0" tIns="0" rIns="0" bIns="0" anchor="ctr" anchorCtr="0"/>
          <a:lstStyle/>
          <a:p>
            <a:pPr algn="ctr"/>
            <a:r>
              <a:rPr lang="ja-JP" altLang="en-US" sz="800" b="1" dirty="0" smtClean="0">
                <a:latin typeface="Calibri" pitchFamily="34" charset="0"/>
              </a:rPr>
              <a:t>（主）大阪高槻線</a:t>
            </a:r>
            <a:endParaRPr lang="en-US" altLang="ja-JP" sz="800" b="1" dirty="0" smtClean="0">
              <a:latin typeface="Calibri" pitchFamily="34" charset="0"/>
            </a:endParaRPr>
          </a:p>
        </p:txBody>
      </p:sp>
      <p:sp>
        <p:nvSpPr>
          <p:cNvPr id="29" name="フリーフォーム 28"/>
          <p:cNvSpPr/>
          <p:nvPr/>
        </p:nvSpPr>
        <p:spPr>
          <a:xfrm>
            <a:off x="5189517" y="843148"/>
            <a:ext cx="3289465" cy="5759533"/>
          </a:xfrm>
          <a:custGeom>
            <a:avLst/>
            <a:gdLst>
              <a:gd name="connsiteX0" fmla="*/ 3289465 w 3289465"/>
              <a:gd name="connsiteY0" fmla="*/ 0 h 5759533"/>
              <a:gd name="connsiteX1" fmla="*/ 783771 w 3289465"/>
              <a:gd name="connsiteY1" fmla="*/ 4037610 h 5759533"/>
              <a:gd name="connsiteX2" fmla="*/ 688769 w 3289465"/>
              <a:gd name="connsiteY2" fmla="*/ 5332021 h 5759533"/>
              <a:gd name="connsiteX3" fmla="*/ 593766 w 3289465"/>
              <a:gd name="connsiteY3" fmla="*/ 5510151 h 5759533"/>
              <a:gd name="connsiteX4" fmla="*/ 0 w 3289465"/>
              <a:gd name="connsiteY4" fmla="*/ 5759533 h 575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465" h="5759533">
                <a:moveTo>
                  <a:pt x="3289465" y="0"/>
                </a:moveTo>
                <a:lnTo>
                  <a:pt x="783771" y="4037610"/>
                </a:lnTo>
                <a:lnTo>
                  <a:pt x="688769" y="5332021"/>
                </a:lnTo>
                <a:lnTo>
                  <a:pt x="593766" y="5510151"/>
                </a:lnTo>
                <a:lnTo>
                  <a:pt x="0" y="5759533"/>
                </a:lnTo>
              </a:path>
            </a:pathLst>
          </a:custGeom>
          <a:noFill/>
          <a:ln w="3810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flipH="1">
            <a:off x="6570379" y="3166281"/>
            <a:ext cx="924909" cy="625576"/>
          </a:xfrm>
          <a:prstGeom prst="line">
            <a:avLst/>
          </a:prstGeom>
          <a:ln w="76200" cmpd="dbl">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570379" y="3791857"/>
            <a:ext cx="0" cy="4210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495020" y="3166281"/>
            <a:ext cx="0" cy="4210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6570379" y="3580153"/>
            <a:ext cx="924644" cy="632713"/>
          </a:xfrm>
          <a:prstGeom prst="line">
            <a:avLst/>
          </a:prstGeom>
          <a:ln w="19050">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37" name="Rectangle 257"/>
          <p:cNvSpPr>
            <a:spLocks noChangeArrowheads="1"/>
          </p:cNvSpPr>
          <p:nvPr/>
        </p:nvSpPr>
        <p:spPr bwMode="auto">
          <a:xfrm rot="19598670">
            <a:off x="6487101" y="3947425"/>
            <a:ext cx="1273899" cy="252169"/>
          </a:xfrm>
          <a:prstGeom prst="rect">
            <a:avLst/>
          </a:prstGeom>
          <a:solidFill>
            <a:schemeClr val="bg1"/>
          </a:solidFill>
          <a:ln w="9525">
            <a:solidFill>
              <a:srgbClr val="FF0000"/>
            </a:solidFill>
            <a:miter lim="800000"/>
            <a:headEnd/>
            <a:tailEnd/>
          </a:ln>
        </p:spPr>
        <p:txBody>
          <a:bodyPr lIns="0" tIns="0" rIns="0" bIns="0" anchor="ctr" anchorCtr="0"/>
          <a:lstStyle/>
          <a:p>
            <a:pPr algn="ctr"/>
            <a:r>
              <a:rPr lang="ja-JP" altLang="en-US" sz="800" b="1" dirty="0" smtClean="0">
                <a:latin typeface="Calibri" pitchFamily="34" charset="0"/>
              </a:rPr>
              <a:t>（都）十三高槻線（正雀</a:t>
            </a:r>
            <a:r>
              <a:rPr lang="ja-JP" altLang="en-US" sz="800" b="1" dirty="0">
                <a:latin typeface="Calibri" pitchFamily="34" charset="0"/>
              </a:rPr>
              <a:t>工</a:t>
            </a:r>
            <a:r>
              <a:rPr lang="ja-JP" altLang="en-US" sz="800" b="1" dirty="0" smtClean="0">
                <a:latin typeface="Calibri" pitchFamily="34" charset="0"/>
              </a:rPr>
              <a:t>区）</a:t>
            </a:r>
            <a:endParaRPr lang="en-US" altLang="ja-JP" sz="800" b="1" dirty="0" smtClean="0">
              <a:latin typeface="Calibri" pitchFamily="34" charset="0"/>
            </a:endParaRPr>
          </a:p>
          <a:p>
            <a:pPr algn="ctr"/>
            <a:r>
              <a:rPr lang="en-US" altLang="ja-JP" sz="800" b="1" dirty="0" smtClean="0">
                <a:latin typeface="Calibri" pitchFamily="34" charset="0"/>
              </a:rPr>
              <a:t>L=1.3</a:t>
            </a:r>
            <a:r>
              <a:rPr lang="ja-JP" altLang="en-US" sz="800" b="1" dirty="0" smtClean="0">
                <a:latin typeface="Calibri" pitchFamily="34" charset="0"/>
              </a:rPr>
              <a:t>㎞</a:t>
            </a:r>
            <a:endParaRPr lang="ja-JP" altLang="en-US" sz="800" b="1" dirty="0">
              <a:latin typeface="Calibri" pitchFamily="34" charset="0"/>
            </a:endParaRPr>
          </a:p>
        </p:txBody>
      </p:sp>
      <p:sp>
        <p:nvSpPr>
          <p:cNvPr id="58" name="Rectangle 257"/>
          <p:cNvSpPr>
            <a:spLocks noChangeArrowheads="1"/>
          </p:cNvSpPr>
          <p:nvPr/>
        </p:nvSpPr>
        <p:spPr bwMode="auto">
          <a:xfrm rot="17967056">
            <a:off x="6492212" y="3236872"/>
            <a:ext cx="619557" cy="155636"/>
          </a:xfrm>
          <a:prstGeom prst="rect">
            <a:avLst/>
          </a:prstGeom>
          <a:solidFill>
            <a:schemeClr val="accent6">
              <a:lumMod val="40000"/>
              <a:lumOff val="60000"/>
            </a:schemeClr>
          </a:solidFill>
          <a:ln w="6350">
            <a:solidFill>
              <a:srgbClr val="FFC000"/>
            </a:solidFill>
            <a:miter lim="800000"/>
            <a:headEnd/>
            <a:tailEnd/>
          </a:ln>
        </p:spPr>
        <p:txBody>
          <a:bodyPr lIns="0" tIns="0" rIns="0" bIns="0" anchor="ctr" anchorCtr="0"/>
          <a:lstStyle/>
          <a:p>
            <a:pPr algn="ctr"/>
            <a:r>
              <a:rPr lang="ja-JP" altLang="en-US" sz="800" b="1" dirty="0" smtClean="0">
                <a:latin typeface="Calibri" pitchFamily="34" charset="0"/>
              </a:rPr>
              <a:t>阪急京都線</a:t>
            </a:r>
            <a:endParaRPr lang="en-US" altLang="ja-JP" sz="800" b="1" dirty="0" smtClean="0">
              <a:latin typeface="Calibri" pitchFamily="34" charset="0"/>
            </a:endParaRPr>
          </a:p>
        </p:txBody>
      </p:sp>
      <p:sp>
        <p:nvSpPr>
          <p:cNvPr id="30" name="フリーフォーム 29"/>
          <p:cNvSpPr/>
          <p:nvPr/>
        </p:nvSpPr>
        <p:spPr>
          <a:xfrm>
            <a:off x="4742121" y="850604"/>
            <a:ext cx="3104707" cy="3956899"/>
          </a:xfrm>
          <a:custGeom>
            <a:avLst/>
            <a:gdLst>
              <a:gd name="connsiteX0" fmla="*/ 0 w 3104707"/>
              <a:gd name="connsiteY0" fmla="*/ 3997842 h 3997842"/>
              <a:gd name="connsiteX1" fmla="*/ 2275367 w 3104707"/>
              <a:gd name="connsiteY1" fmla="*/ 1775637 h 3997842"/>
              <a:gd name="connsiteX2" fmla="*/ 3104707 w 3104707"/>
              <a:gd name="connsiteY2" fmla="*/ 0 h 3997842"/>
              <a:gd name="connsiteX0" fmla="*/ 0 w 3104707"/>
              <a:gd name="connsiteY0" fmla="*/ 3956899 h 3956899"/>
              <a:gd name="connsiteX1" fmla="*/ 2275367 w 3104707"/>
              <a:gd name="connsiteY1" fmla="*/ 1775637 h 3956899"/>
              <a:gd name="connsiteX2" fmla="*/ 3104707 w 3104707"/>
              <a:gd name="connsiteY2" fmla="*/ 0 h 3956899"/>
            </a:gdLst>
            <a:ahLst/>
            <a:cxnLst>
              <a:cxn ang="0">
                <a:pos x="connsiteX0" y="connsiteY0"/>
              </a:cxn>
              <a:cxn ang="0">
                <a:pos x="connsiteX1" y="connsiteY1"/>
              </a:cxn>
              <a:cxn ang="0">
                <a:pos x="connsiteX2" y="connsiteY2"/>
              </a:cxn>
            </a:cxnLst>
            <a:rect l="l" t="t" r="r" b="b"/>
            <a:pathLst>
              <a:path w="3104707" h="3956899">
                <a:moveTo>
                  <a:pt x="0" y="3956899"/>
                </a:moveTo>
                <a:lnTo>
                  <a:pt x="2275367" y="1775637"/>
                </a:lnTo>
                <a:lnTo>
                  <a:pt x="3104707" y="0"/>
                </a:lnTo>
              </a:path>
            </a:pathLst>
          </a:custGeom>
          <a:noFill/>
          <a:ln w="38100">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Rectangle 257"/>
          <p:cNvSpPr>
            <a:spLocks noChangeArrowheads="1"/>
          </p:cNvSpPr>
          <p:nvPr/>
        </p:nvSpPr>
        <p:spPr bwMode="auto">
          <a:xfrm rot="19031218">
            <a:off x="5844103" y="3200218"/>
            <a:ext cx="619557" cy="155636"/>
          </a:xfrm>
          <a:prstGeom prst="rect">
            <a:avLst/>
          </a:prstGeom>
          <a:solidFill>
            <a:schemeClr val="accent5">
              <a:lumMod val="20000"/>
              <a:lumOff val="80000"/>
            </a:schemeClr>
          </a:solidFill>
          <a:ln w="6350">
            <a:solidFill>
              <a:srgbClr val="0000FF"/>
            </a:solidFill>
            <a:miter lim="800000"/>
            <a:headEnd/>
            <a:tailEnd/>
          </a:ln>
        </p:spPr>
        <p:txBody>
          <a:bodyPr lIns="0" tIns="0" rIns="0" bIns="0" anchor="ctr" anchorCtr="0"/>
          <a:lstStyle/>
          <a:p>
            <a:pPr algn="ctr"/>
            <a:r>
              <a:rPr lang="en-US" altLang="ja-JP" sz="800" b="1" dirty="0" smtClean="0">
                <a:latin typeface="Calibri" pitchFamily="34" charset="0"/>
              </a:rPr>
              <a:t>JR</a:t>
            </a:r>
            <a:r>
              <a:rPr lang="ja-JP" altLang="en-US" sz="800" b="1" dirty="0" smtClean="0">
                <a:latin typeface="Calibri" pitchFamily="34" charset="0"/>
              </a:rPr>
              <a:t>京都線</a:t>
            </a:r>
            <a:endParaRPr lang="en-US" altLang="ja-JP" sz="800" b="1" dirty="0" smtClean="0">
              <a:latin typeface="Calibri" pitchFamily="34" charset="0"/>
            </a:endParaRPr>
          </a:p>
        </p:txBody>
      </p:sp>
      <p:sp>
        <p:nvSpPr>
          <p:cNvPr id="32" name="Rectangle 257"/>
          <p:cNvSpPr>
            <a:spLocks noChangeArrowheads="1"/>
          </p:cNvSpPr>
          <p:nvPr/>
        </p:nvSpPr>
        <p:spPr bwMode="auto">
          <a:xfrm>
            <a:off x="7909261" y="5877272"/>
            <a:ext cx="1019055" cy="620366"/>
          </a:xfrm>
          <a:prstGeom prst="rect">
            <a:avLst/>
          </a:prstGeom>
          <a:solidFill>
            <a:schemeClr val="bg1"/>
          </a:solidFill>
          <a:ln w="6350">
            <a:solidFill>
              <a:srgbClr val="000000"/>
            </a:solidFill>
            <a:miter lim="800000"/>
            <a:headEnd/>
            <a:tailEnd/>
          </a:ln>
        </p:spPr>
        <p:txBody>
          <a:bodyPr lIns="72000" tIns="0" rIns="0" bIns="0" anchor="ctr" anchorCtr="0"/>
          <a:lstStyle/>
          <a:p>
            <a:r>
              <a:rPr lang="ja-JP" altLang="en-US" sz="800" b="1" dirty="0" smtClean="0">
                <a:latin typeface="Calibri" pitchFamily="34" charset="0"/>
              </a:rPr>
              <a:t>凡例</a:t>
            </a:r>
            <a:endParaRPr lang="en-US" altLang="ja-JP" sz="800" b="1" dirty="0" smtClean="0">
              <a:latin typeface="Calibri" pitchFamily="34" charset="0"/>
            </a:endParaRPr>
          </a:p>
          <a:p>
            <a:r>
              <a:rPr lang="ja-JP" altLang="en-US" sz="800" b="1" dirty="0" smtClean="0">
                <a:latin typeface="Calibri" pitchFamily="34" charset="0"/>
              </a:rPr>
              <a:t>（主）：主要地方道</a:t>
            </a:r>
            <a:endParaRPr lang="en-US" altLang="ja-JP" sz="800" b="1" dirty="0" smtClean="0">
              <a:latin typeface="Calibri" pitchFamily="34" charset="0"/>
            </a:endParaRPr>
          </a:p>
          <a:p>
            <a:r>
              <a:rPr lang="ja-JP" altLang="en-US" sz="800" b="1" dirty="0" smtClean="0">
                <a:latin typeface="Calibri" pitchFamily="34" charset="0"/>
              </a:rPr>
              <a:t>（一）：一般府道</a:t>
            </a:r>
            <a:endParaRPr lang="en-US" altLang="ja-JP" sz="800" b="1" dirty="0" smtClean="0">
              <a:latin typeface="Calibri" pitchFamily="34" charset="0"/>
            </a:endParaRPr>
          </a:p>
          <a:p>
            <a:r>
              <a:rPr lang="ja-JP" altLang="en-US" sz="800" b="1" dirty="0" smtClean="0">
                <a:latin typeface="Calibri" pitchFamily="34" charset="0"/>
              </a:rPr>
              <a:t>（都）：都市計画道路</a:t>
            </a:r>
            <a:endParaRPr lang="en-US" altLang="ja-JP" sz="800" b="1" dirty="0" smtClean="0">
              <a:latin typeface="Calibri" pitchFamily="34" charset="0"/>
            </a:endParaRPr>
          </a:p>
        </p:txBody>
      </p:sp>
      <p:sp>
        <p:nvSpPr>
          <p:cNvPr id="33" name="Text Box 4"/>
          <p:cNvSpPr txBox="1">
            <a:spLocks noChangeArrowheads="1"/>
          </p:cNvSpPr>
          <p:nvPr/>
        </p:nvSpPr>
        <p:spPr bwMode="auto">
          <a:xfrm>
            <a:off x="251520" y="188913"/>
            <a:ext cx="3528392"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Ⅰ</a:t>
            </a:r>
            <a:r>
              <a:rPr lang="ja-JP" altLang="en-US" sz="2400" dirty="0">
                <a:solidFill>
                  <a:schemeClr val="bg1"/>
                </a:solidFill>
                <a:latin typeface="HG丸ｺﾞｼｯｸM-PRO" pitchFamily="50" charset="-128"/>
                <a:ea typeface="HG丸ｺﾞｼｯｸM-PRO" pitchFamily="50" charset="-128"/>
              </a:rPr>
              <a:t>　</a:t>
            </a:r>
            <a:r>
              <a:rPr lang="ja-JP" altLang="en-US" sz="2400" dirty="0" smtClean="0">
                <a:solidFill>
                  <a:schemeClr val="bg1"/>
                </a:solidFill>
                <a:latin typeface="HG丸ｺﾞｼｯｸM-PRO" pitchFamily="50" charset="-128"/>
                <a:ea typeface="HG丸ｺﾞｼｯｸM-PRO" pitchFamily="50" charset="-128"/>
              </a:rPr>
              <a:t>路線の位置づけ</a:t>
            </a:r>
            <a:endParaRPr lang="ja-JP" altLang="en-US" sz="2400" dirty="0">
              <a:solidFill>
                <a:schemeClr val="bg1"/>
              </a:solidFill>
              <a:latin typeface="HG丸ｺﾞｼｯｸM-PRO" pitchFamily="50" charset="-128"/>
              <a:ea typeface="HG丸ｺﾞｼｯｸM-PRO" pitchFamily="50" charset="-128"/>
            </a:endParaRPr>
          </a:p>
        </p:txBody>
      </p:sp>
      <p:sp>
        <p:nvSpPr>
          <p:cNvPr id="3" name="スライド番号プレースホルダー 2"/>
          <p:cNvSpPr>
            <a:spLocks noGrp="1"/>
          </p:cNvSpPr>
          <p:nvPr>
            <p:ph type="sldNum" sz="quarter" idx="12"/>
          </p:nvPr>
        </p:nvSpPr>
        <p:spPr>
          <a:xfrm>
            <a:off x="7020272" y="6520259"/>
            <a:ext cx="2133600" cy="365125"/>
          </a:xfrm>
        </p:spPr>
        <p:txBody>
          <a:bodyPr/>
          <a:lstStyle/>
          <a:p>
            <a:pPr>
              <a:defRPr/>
            </a:pPr>
            <a:fld id="{CAA00085-491D-4D2A-87A7-277CD7EA0C7B}" type="slidenum">
              <a:rPr lang="ja-JP" altLang="en-US" smtClean="0"/>
              <a:pPr>
                <a:defRPr/>
              </a:pPr>
              <a:t>2</a:t>
            </a:fld>
            <a:endParaRPr lang="ja-JP" altLang="en-US" dirty="0"/>
          </a:p>
        </p:txBody>
      </p:sp>
      <p:sp>
        <p:nvSpPr>
          <p:cNvPr id="34" name="Rectangle 257"/>
          <p:cNvSpPr>
            <a:spLocks noChangeArrowheads="1"/>
          </p:cNvSpPr>
          <p:nvPr/>
        </p:nvSpPr>
        <p:spPr bwMode="auto">
          <a:xfrm rot="19031218">
            <a:off x="6532601" y="2741733"/>
            <a:ext cx="438189" cy="189803"/>
          </a:xfrm>
          <a:prstGeom prst="rect">
            <a:avLst/>
          </a:prstGeom>
          <a:solidFill>
            <a:schemeClr val="accent5">
              <a:lumMod val="20000"/>
              <a:lumOff val="80000"/>
            </a:schemeClr>
          </a:solidFill>
          <a:ln w="6350">
            <a:solidFill>
              <a:srgbClr val="0000FF"/>
            </a:solidFill>
            <a:miter lim="800000"/>
            <a:headEnd/>
            <a:tailEnd/>
          </a:ln>
        </p:spPr>
        <p:txBody>
          <a:bodyPr lIns="0" tIns="0" rIns="0" bIns="0" anchor="ctr" anchorCtr="0"/>
          <a:lstStyle/>
          <a:p>
            <a:pPr algn="ctr"/>
            <a:r>
              <a:rPr lang="ja-JP" altLang="en-US" sz="800" b="1" dirty="0" smtClean="0">
                <a:latin typeface="Calibri" pitchFamily="34" charset="0"/>
              </a:rPr>
              <a:t>岸部駅</a:t>
            </a:r>
            <a:endParaRPr lang="en-US" altLang="ja-JP" sz="800" b="1" dirty="0" smtClean="0">
              <a:latin typeface="Calibri" pitchFamily="34" charset="0"/>
            </a:endParaRPr>
          </a:p>
        </p:txBody>
      </p:sp>
      <p:sp>
        <p:nvSpPr>
          <p:cNvPr id="38" name="Rectangle 257"/>
          <p:cNvSpPr>
            <a:spLocks noChangeArrowheads="1"/>
          </p:cNvSpPr>
          <p:nvPr/>
        </p:nvSpPr>
        <p:spPr bwMode="auto">
          <a:xfrm rot="17888925">
            <a:off x="6915586" y="3006724"/>
            <a:ext cx="435017" cy="161867"/>
          </a:xfrm>
          <a:prstGeom prst="rect">
            <a:avLst/>
          </a:prstGeom>
          <a:solidFill>
            <a:schemeClr val="accent6">
              <a:lumMod val="20000"/>
              <a:lumOff val="80000"/>
            </a:schemeClr>
          </a:solidFill>
          <a:ln w="6350">
            <a:solidFill>
              <a:srgbClr val="FFC000"/>
            </a:solidFill>
            <a:miter lim="800000"/>
            <a:headEnd/>
            <a:tailEnd/>
          </a:ln>
        </p:spPr>
        <p:txBody>
          <a:bodyPr lIns="0" tIns="0" rIns="0" bIns="0" anchor="ctr" anchorCtr="0"/>
          <a:lstStyle/>
          <a:p>
            <a:pPr algn="ctr"/>
            <a:r>
              <a:rPr lang="ja-JP" altLang="en-US" sz="800" b="1" dirty="0" smtClean="0">
                <a:latin typeface="Calibri" pitchFamily="34" charset="0"/>
              </a:rPr>
              <a:t>正雀駅</a:t>
            </a:r>
            <a:endParaRPr lang="en-US" altLang="ja-JP" sz="800" b="1" dirty="0" smtClean="0">
              <a:latin typeface="Calibri" pitchFamily="34" charset="0"/>
            </a:endParaRPr>
          </a:p>
        </p:txBody>
      </p:sp>
      <p:sp>
        <p:nvSpPr>
          <p:cNvPr id="39" name="Rectangle 257"/>
          <p:cNvSpPr>
            <a:spLocks noChangeArrowheads="1"/>
          </p:cNvSpPr>
          <p:nvPr/>
        </p:nvSpPr>
        <p:spPr bwMode="auto">
          <a:xfrm rot="19031218">
            <a:off x="4866156" y="4366533"/>
            <a:ext cx="438189" cy="189803"/>
          </a:xfrm>
          <a:prstGeom prst="rect">
            <a:avLst/>
          </a:prstGeom>
          <a:solidFill>
            <a:schemeClr val="accent5">
              <a:lumMod val="20000"/>
              <a:lumOff val="80000"/>
            </a:schemeClr>
          </a:solidFill>
          <a:ln w="6350">
            <a:solidFill>
              <a:srgbClr val="0000FF"/>
            </a:solidFill>
            <a:miter lim="800000"/>
            <a:headEnd/>
            <a:tailEnd/>
          </a:ln>
        </p:spPr>
        <p:txBody>
          <a:bodyPr lIns="0" tIns="0" rIns="0" bIns="0" anchor="ctr" anchorCtr="0"/>
          <a:lstStyle/>
          <a:p>
            <a:pPr algn="ctr"/>
            <a:r>
              <a:rPr lang="ja-JP" altLang="en-US" sz="800" b="1" dirty="0">
                <a:latin typeface="Calibri" pitchFamily="34" charset="0"/>
              </a:rPr>
              <a:t>吹田</a:t>
            </a:r>
            <a:r>
              <a:rPr lang="ja-JP" altLang="en-US" sz="800" b="1" dirty="0" smtClean="0">
                <a:latin typeface="Calibri" pitchFamily="34" charset="0"/>
              </a:rPr>
              <a:t>駅</a:t>
            </a:r>
            <a:endParaRPr lang="en-US" altLang="ja-JP" sz="800" b="1" dirty="0" smtClean="0">
              <a:latin typeface="Calibri" pitchFamily="34" charset="0"/>
            </a:endParaRPr>
          </a:p>
        </p:txBody>
      </p:sp>
      <p:sp>
        <p:nvSpPr>
          <p:cNvPr id="40" name="Rectangle 257"/>
          <p:cNvSpPr>
            <a:spLocks noChangeArrowheads="1"/>
          </p:cNvSpPr>
          <p:nvPr/>
        </p:nvSpPr>
        <p:spPr bwMode="auto">
          <a:xfrm rot="16438364">
            <a:off x="5746444" y="4997681"/>
            <a:ext cx="435017" cy="161867"/>
          </a:xfrm>
          <a:prstGeom prst="rect">
            <a:avLst/>
          </a:prstGeom>
          <a:solidFill>
            <a:schemeClr val="accent6">
              <a:lumMod val="20000"/>
              <a:lumOff val="80000"/>
            </a:schemeClr>
          </a:solidFill>
          <a:ln w="6350">
            <a:solidFill>
              <a:srgbClr val="FFC000"/>
            </a:solidFill>
            <a:miter lim="800000"/>
            <a:headEnd/>
            <a:tailEnd/>
          </a:ln>
        </p:spPr>
        <p:txBody>
          <a:bodyPr lIns="0" tIns="0" rIns="0" bIns="0" anchor="ctr" anchorCtr="0"/>
          <a:lstStyle/>
          <a:p>
            <a:pPr algn="ctr"/>
            <a:r>
              <a:rPr lang="ja-JP" altLang="en-US" sz="800" b="1" dirty="0" smtClean="0">
                <a:latin typeface="Calibri" pitchFamily="34" charset="0"/>
              </a:rPr>
              <a:t>相川駅</a:t>
            </a:r>
            <a:endParaRPr lang="en-US" altLang="ja-JP" sz="800" b="1" dirty="0" smtClean="0">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テキスト ボックス 33"/>
          <p:cNvSpPr txBox="1"/>
          <p:nvPr/>
        </p:nvSpPr>
        <p:spPr>
          <a:xfrm>
            <a:off x="122294" y="726713"/>
            <a:ext cx="936104" cy="369332"/>
          </a:xfrm>
          <a:prstGeom prst="rect">
            <a:avLst/>
          </a:prstGeom>
          <a:solidFill>
            <a:schemeClr val="bg1"/>
          </a:solidFill>
          <a:ln>
            <a:solidFill>
              <a:schemeClr val="tx1"/>
            </a:solidFill>
          </a:ln>
        </p:spPr>
        <p:txBody>
          <a:bodyPr wrap="square" rtlCol="0">
            <a:spAutoFit/>
          </a:bodyPr>
          <a:lstStyle/>
          <a:p>
            <a:r>
              <a:rPr lang="ja-JP" altLang="en-US" dirty="0"/>
              <a:t>差分図</a:t>
            </a:r>
            <a:endParaRPr kumimoji="1" lang="ja-JP" altLang="en-US" dirty="0"/>
          </a:p>
        </p:txBody>
      </p:sp>
      <p:sp>
        <p:nvSpPr>
          <p:cNvPr id="32" name="Text Box 4"/>
          <p:cNvSpPr txBox="1">
            <a:spLocks noChangeArrowheads="1"/>
          </p:cNvSpPr>
          <p:nvPr/>
        </p:nvSpPr>
        <p:spPr bwMode="auto">
          <a:xfrm>
            <a:off x="122294" y="87610"/>
            <a:ext cx="7762073"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③　費用便益分析等の効率性（費用便益分析）　</a:t>
            </a:r>
            <a:r>
              <a:rPr lang="ja-JP" altLang="en-US" sz="2400" dirty="0" smtClean="0">
                <a:solidFill>
                  <a:schemeClr val="bg1"/>
                </a:solidFill>
              </a:rPr>
              <a:t> </a:t>
            </a:r>
            <a:endParaRPr lang="ja-JP" altLang="en-US" sz="2400" dirty="0">
              <a:solidFill>
                <a:schemeClr val="bg1"/>
              </a:solidFill>
            </a:endParaRPr>
          </a:p>
        </p:txBody>
      </p:sp>
      <p:sp>
        <p:nvSpPr>
          <p:cNvPr id="3" name="スライド番号プレースホルダー 2"/>
          <p:cNvSpPr>
            <a:spLocks noGrp="1"/>
          </p:cNvSpPr>
          <p:nvPr>
            <p:ph type="sldNum" sz="quarter" idx="12"/>
          </p:nvPr>
        </p:nvSpPr>
        <p:spPr/>
        <p:txBody>
          <a:bodyPr/>
          <a:lstStyle/>
          <a:p>
            <a:pPr>
              <a:defRPr/>
            </a:pPr>
            <a:fld id="{CAA00085-491D-4D2A-87A7-277CD7EA0C7B}" type="slidenum">
              <a:rPr lang="ja-JP" altLang="en-US" smtClean="0"/>
              <a:pPr>
                <a:defRPr/>
              </a:pPr>
              <a:t>20</a:t>
            </a:fld>
            <a:endParaRPr lang="ja-JP" altLang="en-US" dirty="0"/>
          </a:p>
        </p:txBody>
      </p:sp>
      <p:cxnSp>
        <p:nvCxnSpPr>
          <p:cNvPr id="22" name="直線コネクタ 21"/>
          <p:cNvCxnSpPr/>
          <p:nvPr/>
        </p:nvCxnSpPr>
        <p:spPr>
          <a:xfrm flipH="1">
            <a:off x="1723674" y="3648345"/>
            <a:ext cx="817694" cy="56378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flipV="1">
            <a:off x="1875837" y="4619715"/>
            <a:ext cx="1506595" cy="10498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flipV="1">
            <a:off x="1727378" y="4170886"/>
            <a:ext cx="181810" cy="448829"/>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flipV="1">
            <a:off x="1385710" y="3780829"/>
            <a:ext cx="337964" cy="39949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flipV="1">
            <a:off x="1099092" y="3455119"/>
            <a:ext cx="286619" cy="32571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flipV="1">
            <a:off x="833242" y="2789181"/>
            <a:ext cx="253214" cy="60168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833242" y="3789213"/>
            <a:ext cx="552468" cy="42292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flipV="1">
            <a:off x="799839" y="4179868"/>
            <a:ext cx="338332" cy="42735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flipV="1">
            <a:off x="1138171" y="4607225"/>
            <a:ext cx="539668" cy="952407"/>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127231" y="4607224"/>
            <a:ext cx="1008112" cy="616949"/>
          </a:xfrm>
          <a:prstGeom prst="line">
            <a:avLst/>
          </a:prstGeom>
          <a:ln w="571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1097678" y="4212133"/>
            <a:ext cx="625996" cy="36078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flipV="1">
            <a:off x="580030" y="3916777"/>
            <a:ext cx="219807" cy="29255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50283" y="3916777"/>
            <a:ext cx="329747" cy="47147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flipV="1">
            <a:off x="2179462" y="2083175"/>
            <a:ext cx="540002" cy="833535"/>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a:off x="1099092" y="2484685"/>
            <a:ext cx="776745" cy="91563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1853762" y="2083172"/>
            <a:ext cx="325698" cy="40151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V="1">
            <a:off x="2541368" y="2930008"/>
            <a:ext cx="178096" cy="72381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a:off x="2179459" y="1844824"/>
            <a:ext cx="239101" cy="23834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2743830" y="2548253"/>
            <a:ext cx="203061" cy="33276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V="1">
            <a:off x="2948678" y="2015999"/>
            <a:ext cx="688736" cy="53225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flipV="1">
            <a:off x="2959064" y="2548253"/>
            <a:ext cx="512494" cy="48179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3716212" y="2106203"/>
            <a:ext cx="301450" cy="65116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2977280" y="1159843"/>
            <a:ext cx="738932" cy="94636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4017662" y="2756580"/>
            <a:ext cx="940066" cy="2320394"/>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H="1">
            <a:off x="3362377" y="4467981"/>
            <a:ext cx="1298947" cy="25584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H="1" flipV="1">
            <a:off x="3518619" y="3114329"/>
            <a:ext cx="358655" cy="68158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flipV="1">
            <a:off x="3848680" y="3780829"/>
            <a:ext cx="38932" cy="487406"/>
          </a:xfrm>
          <a:prstGeom prst="line">
            <a:avLst/>
          </a:prstGeom>
          <a:ln w="571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H="1" flipV="1">
            <a:off x="3848680" y="4268235"/>
            <a:ext cx="172944" cy="30468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flipV="1">
            <a:off x="3866937" y="3933229"/>
            <a:ext cx="620758" cy="278904"/>
          </a:xfrm>
          <a:prstGeom prst="line">
            <a:avLst/>
          </a:prstGeom>
          <a:ln w="571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flipH="1">
            <a:off x="3428964" y="4212133"/>
            <a:ext cx="402700" cy="17611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flipH="1">
            <a:off x="3362377" y="4364533"/>
            <a:ext cx="109180" cy="35929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flipH="1">
            <a:off x="3515359" y="2756580"/>
            <a:ext cx="506265" cy="320261"/>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flipH="1">
            <a:off x="3989774" y="2468920"/>
            <a:ext cx="506265" cy="320261"/>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flipH="1">
            <a:off x="580030" y="3390869"/>
            <a:ext cx="506425" cy="52590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flipH="1">
            <a:off x="2578370" y="3082701"/>
            <a:ext cx="960925" cy="565644"/>
          </a:xfrm>
          <a:prstGeom prst="line">
            <a:avLst/>
          </a:prstGeom>
          <a:ln w="152400" cmpd="dbl">
            <a:solidFill>
              <a:srgbClr val="00B050"/>
            </a:solidFill>
          </a:ln>
        </p:spPr>
        <p:style>
          <a:lnRef idx="1">
            <a:schemeClr val="accent1"/>
          </a:lnRef>
          <a:fillRef idx="0">
            <a:schemeClr val="accent1"/>
          </a:fillRef>
          <a:effectRef idx="0">
            <a:schemeClr val="accent1"/>
          </a:effectRef>
          <a:fontRef idx="minor">
            <a:schemeClr val="tx1"/>
          </a:fontRef>
        </p:style>
      </p:cxnSp>
      <p:sp>
        <p:nvSpPr>
          <p:cNvPr id="165" name="テキスト ボックス 164"/>
          <p:cNvSpPr txBox="1"/>
          <p:nvPr/>
        </p:nvSpPr>
        <p:spPr>
          <a:xfrm>
            <a:off x="2933481" y="3390869"/>
            <a:ext cx="936104" cy="338554"/>
          </a:xfrm>
          <a:prstGeom prst="rect">
            <a:avLst/>
          </a:prstGeom>
          <a:noFill/>
          <a:ln>
            <a:noFill/>
          </a:ln>
        </p:spPr>
        <p:txBody>
          <a:bodyPr wrap="square" rtlCol="0">
            <a:spAutoFit/>
          </a:bodyPr>
          <a:lstStyle/>
          <a:p>
            <a:r>
              <a:rPr lang="en-US" altLang="ja-JP" sz="1600" b="1" dirty="0" smtClean="0">
                <a:solidFill>
                  <a:srgbClr val="0000FF"/>
                </a:solidFill>
              </a:rPr>
              <a:t>+237</a:t>
            </a:r>
            <a:endParaRPr kumimoji="1" lang="ja-JP" altLang="en-US" sz="1600" b="1" dirty="0">
              <a:solidFill>
                <a:srgbClr val="0000FF"/>
              </a:solidFill>
            </a:endParaRPr>
          </a:p>
        </p:txBody>
      </p:sp>
      <p:sp>
        <p:nvSpPr>
          <p:cNvPr id="166" name="テキスト ボックス 165"/>
          <p:cNvSpPr txBox="1"/>
          <p:nvPr/>
        </p:nvSpPr>
        <p:spPr>
          <a:xfrm>
            <a:off x="1909188" y="3501008"/>
            <a:ext cx="936104" cy="338554"/>
          </a:xfrm>
          <a:prstGeom prst="rect">
            <a:avLst/>
          </a:prstGeom>
          <a:noFill/>
          <a:ln>
            <a:noFill/>
          </a:ln>
        </p:spPr>
        <p:txBody>
          <a:bodyPr wrap="square" rtlCol="0">
            <a:spAutoFit/>
          </a:bodyPr>
          <a:lstStyle/>
          <a:p>
            <a:r>
              <a:rPr lang="en-US" altLang="ja-JP" sz="1600" b="1" dirty="0" smtClean="0">
                <a:solidFill>
                  <a:srgbClr val="0000FF"/>
                </a:solidFill>
              </a:rPr>
              <a:t>+77</a:t>
            </a:r>
            <a:endParaRPr kumimoji="1" lang="ja-JP" altLang="en-US" sz="1600" b="1" dirty="0">
              <a:solidFill>
                <a:srgbClr val="0000FF"/>
              </a:solidFill>
            </a:endParaRPr>
          </a:p>
        </p:txBody>
      </p:sp>
      <p:sp>
        <p:nvSpPr>
          <p:cNvPr id="167" name="テキスト ボックス 166"/>
          <p:cNvSpPr txBox="1"/>
          <p:nvPr/>
        </p:nvSpPr>
        <p:spPr>
          <a:xfrm>
            <a:off x="3556021" y="2916710"/>
            <a:ext cx="936104" cy="338554"/>
          </a:xfrm>
          <a:prstGeom prst="rect">
            <a:avLst/>
          </a:prstGeom>
          <a:noFill/>
          <a:ln>
            <a:noFill/>
          </a:ln>
        </p:spPr>
        <p:txBody>
          <a:bodyPr wrap="square" rtlCol="0">
            <a:spAutoFit/>
          </a:bodyPr>
          <a:lstStyle/>
          <a:p>
            <a:r>
              <a:rPr lang="en-US" altLang="ja-JP" sz="1600" b="1" dirty="0" smtClean="0">
                <a:solidFill>
                  <a:srgbClr val="0000FF"/>
                </a:solidFill>
              </a:rPr>
              <a:t>+99</a:t>
            </a:r>
            <a:endParaRPr kumimoji="1" lang="ja-JP" altLang="en-US" sz="1600" b="1" dirty="0">
              <a:solidFill>
                <a:srgbClr val="0000FF"/>
              </a:solidFill>
            </a:endParaRPr>
          </a:p>
        </p:txBody>
      </p:sp>
      <p:sp>
        <p:nvSpPr>
          <p:cNvPr id="168" name="テキスト ボックス 167"/>
          <p:cNvSpPr txBox="1"/>
          <p:nvPr/>
        </p:nvSpPr>
        <p:spPr>
          <a:xfrm>
            <a:off x="3730909" y="3279420"/>
            <a:ext cx="578747" cy="338554"/>
          </a:xfrm>
          <a:prstGeom prst="rect">
            <a:avLst/>
          </a:prstGeom>
          <a:noFill/>
          <a:ln>
            <a:noFill/>
          </a:ln>
        </p:spPr>
        <p:txBody>
          <a:bodyPr wrap="square" rtlCol="0">
            <a:spAutoFit/>
          </a:bodyPr>
          <a:lstStyle/>
          <a:p>
            <a:r>
              <a:rPr lang="en-US" altLang="ja-JP" sz="1600" b="1" dirty="0" smtClean="0">
                <a:solidFill>
                  <a:srgbClr val="FF0000"/>
                </a:solidFill>
              </a:rPr>
              <a:t>-6</a:t>
            </a:r>
            <a:endParaRPr kumimoji="1" lang="ja-JP" altLang="en-US" sz="1600" b="1" dirty="0">
              <a:solidFill>
                <a:srgbClr val="FF0000"/>
              </a:solidFill>
            </a:endParaRPr>
          </a:p>
        </p:txBody>
      </p:sp>
      <p:sp>
        <p:nvSpPr>
          <p:cNvPr id="171" name="テキスト ボックス 170"/>
          <p:cNvSpPr txBox="1"/>
          <p:nvPr/>
        </p:nvSpPr>
        <p:spPr>
          <a:xfrm>
            <a:off x="2195736" y="4386590"/>
            <a:ext cx="578747" cy="338554"/>
          </a:xfrm>
          <a:prstGeom prst="rect">
            <a:avLst/>
          </a:prstGeom>
          <a:noFill/>
          <a:ln>
            <a:noFill/>
          </a:ln>
        </p:spPr>
        <p:txBody>
          <a:bodyPr wrap="square" rtlCol="0">
            <a:spAutoFit/>
          </a:bodyPr>
          <a:lstStyle/>
          <a:p>
            <a:r>
              <a:rPr lang="en-US" altLang="ja-JP" sz="1600" b="1" dirty="0" smtClean="0">
                <a:solidFill>
                  <a:srgbClr val="FF0000"/>
                </a:solidFill>
              </a:rPr>
              <a:t>-32</a:t>
            </a:r>
            <a:endParaRPr kumimoji="1" lang="ja-JP" altLang="en-US" sz="1600" b="1" dirty="0">
              <a:solidFill>
                <a:srgbClr val="FF0000"/>
              </a:solidFill>
            </a:endParaRPr>
          </a:p>
        </p:txBody>
      </p:sp>
      <p:sp>
        <p:nvSpPr>
          <p:cNvPr id="172" name="テキスト ボックス 171"/>
          <p:cNvSpPr txBox="1"/>
          <p:nvPr/>
        </p:nvSpPr>
        <p:spPr>
          <a:xfrm>
            <a:off x="2803685" y="4365104"/>
            <a:ext cx="578747" cy="338554"/>
          </a:xfrm>
          <a:prstGeom prst="rect">
            <a:avLst/>
          </a:prstGeom>
          <a:noFill/>
          <a:ln>
            <a:noFill/>
          </a:ln>
        </p:spPr>
        <p:txBody>
          <a:bodyPr wrap="square" rtlCol="0">
            <a:spAutoFit/>
          </a:bodyPr>
          <a:lstStyle/>
          <a:p>
            <a:r>
              <a:rPr lang="en-US" altLang="ja-JP" sz="1600" b="1" dirty="0" smtClean="0">
                <a:solidFill>
                  <a:srgbClr val="FF0000"/>
                </a:solidFill>
              </a:rPr>
              <a:t>-76</a:t>
            </a:r>
            <a:endParaRPr kumimoji="1" lang="ja-JP" altLang="en-US" sz="1600" b="1" dirty="0">
              <a:solidFill>
                <a:srgbClr val="FF0000"/>
              </a:solidFill>
            </a:endParaRPr>
          </a:p>
        </p:txBody>
      </p:sp>
      <p:sp>
        <p:nvSpPr>
          <p:cNvPr id="173" name="テキスト ボックス 172"/>
          <p:cNvSpPr txBox="1"/>
          <p:nvPr/>
        </p:nvSpPr>
        <p:spPr>
          <a:xfrm>
            <a:off x="3466451" y="4663008"/>
            <a:ext cx="578747" cy="338554"/>
          </a:xfrm>
          <a:prstGeom prst="rect">
            <a:avLst/>
          </a:prstGeom>
          <a:noFill/>
          <a:ln>
            <a:noFill/>
          </a:ln>
        </p:spPr>
        <p:txBody>
          <a:bodyPr wrap="square" rtlCol="0">
            <a:spAutoFit/>
          </a:bodyPr>
          <a:lstStyle/>
          <a:p>
            <a:r>
              <a:rPr lang="en-US" altLang="ja-JP" sz="1600" b="1" dirty="0" smtClean="0">
                <a:solidFill>
                  <a:srgbClr val="FF0000"/>
                </a:solidFill>
              </a:rPr>
              <a:t>-22</a:t>
            </a:r>
            <a:endParaRPr kumimoji="1" lang="ja-JP" altLang="en-US" sz="1600" b="1" dirty="0">
              <a:solidFill>
                <a:srgbClr val="FF0000"/>
              </a:solidFill>
            </a:endParaRPr>
          </a:p>
        </p:txBody>
      </p:sp>
      <p:sp>
        <p:nvSpPr>
          <p:cNvPr id="174" name="テキスト ボックス 173"/>
          <p:cNvSpPr txBox="1"/>
          <p:nvPr/>
        </p:nvSpPr>
        <p:spPr>
          <a:xfrm>
            <a:off x="4176987" y="4493731"/>
            <a:ext cx="578747" cy="338554"/>
          </a:xfrm>
          <a:prstGeom prst="rect">
            <a:avLst/>
          </a:prstGeom>
          <a:noFill/>
          <a:ln>
            <a:noFill/>
          </a:ln>
        </p:spPr>
        <p:txBody>
          <a:bodyPr wrap="square" rtlCol="0">
            <a:spAutoFit/>
          </a:bodyPr>
          <a:lstStyle/>
          <a:p>
            <a:r>
              <a:rPr lang="en-US" altLang="ja-JP" sz="1600" b="1" dirty="0" smtClean="0">
                <a:solidFill>
                  <a:srgbClr val="FF0000"/>
                </a:solidFill>
              </a:rPr>
              <a:t>-26</a:t>
            </a:r>
            <a:endParaRPr kumimoji="1" lang="ja-JP" altLang="en-US" sz="1600" b="1" dirty="0">
              <a:solidFill>
                <a:srgbClr val="FF0000"/>
              </a:solidFill>
            </a:endParaRPr>
          </a:p>
        </p:txBody>
      </p:sp>
      <p:sp>
        <p:nvSpPr>
          <p:cNvPr id="175" name="テキスト ボックス 174"/>
          <p:cNvSpPr txBox="1"/>
          <p:nvPr/>
        </p:nvSpPr>
        <p:spPr>
          <a:xfrm>
            <a:off x="4788024" y="4577144"/>
            <a:ext cx="936104" cy="338554"/>
          </a:xfrm>
          <a:prstGeom prst="rect">
            <a:avLst/>
          </a:prstGeom>
          <a:noFill/>
          <a:ln>
            <a:noFill/>
          </a:ln>
        </p:spPr>
        <p:txBody>
          <a:bodyPr wrap="square" rtlCol="0">
            <a:spAutoFit/>
          </a:bodyPr>
          <a:lstStyle/>
          <a:p>
            <a:r>
              <a:rPr lang="en-US" altLang="ja-JP" sz="1600" b="1" dirty="0" smtClean="0">
                <a:solidFill>
                  <a:srgbClr val="0000FF"/>
                </a:solidFill>
              </a:rPr>
              <a:t>+24</a:t>
            </a:r>
            <a:endParaRPr kumimoji="1" lang="ja-JP" altLang="en-US" sz="1600" b="1" dirty="0">
              <a:solidFill>
                <a:srgbClr val="0000FF"/>
              </a:solidFill>
            </a:endParaRPr>
          </a:p>
        </p:txBody>
      </p:sp>
      <p:sp>
        <p:nvSpPr>
          <p:cNvPr id="176" name="テキスト ボックス 175"/>
          <p:cNvSpPr txBox="1"/>
          <p:nvPr/>
        </p:nvSpPr>
        <p:spPr>
          <a:xfrm>
            <a:off x="4630345" y="4010591"/>
            <a:ext cx="936104" cy="338554"/>
          </a:xfrm>
          <a:prstGeom prst="rect">
            <a:avLst/>
          </a:prstGeom>
          <a:noFill/>
          <a:ln>
            <a:noFill/>
          </a:ln>
        </p:spPr>
        <p:txBody>
          <a:bodyPr wrap="square" rtlCol="0">
            <a:spAutoFit/>
          </a:bodyPr>
          <a:lstStyle/>
          <a:p>
            <a:r>
              <a:rPr lang="en-US" altLang="ja-JP" sz="1600" b="1" dirty="0" smtClean="0">
                <a:solidFill>
                  <a:srgbClr val="0000FF"/>
                </a:solidFill>
              </a:rPr>
              <a:t>+41</a:t>
            </a:r>
            <a:endParaRPr kumimoji="1" lang="ja-JP" altLang="en-US" sz="1600" b="1" dirty="0">
              <a:solidFill>
                <a:srgbClr val="0000FF"/>
              </a:solidFill>
            </a:endParaRPr>
          </a:p>
        </p:txBody>
      </p:sp>
      <p:sp>
        <p:nvSpPr>
          <p:cNvPr id="177" name="テキスト ボックス 176"/>
          <p:cNvSpPr txBox="1"/>
          <p:nvPr/>
        </p:nvSpPr>
        <p:spPr>
          <a:xfrm>
            <a:off x="4269781" y="3221592"/>
            <a:ext cx="936104" cy="338554"/>
          </a:xfrm>
          <a:prstGeom prst="rect">
            <a:avLst/>
          </a:prstGeom>
          <a:noFill/>
          <a:ln>
            <a:noFill/>
          </a:ln>
        </p:spPr>
        <p:txBody>
          <a:bodyPr wrap="square" rtlCol="0">
            <a:spAutoFit/>
          </a:bodyPr>
          <a:lstStyle/>
          <a:p>
            <a:r>
              <a:rPr lang="en-US" altLang="ja-JP" sz="1600" b="1" dirty="0" smtClean="0">
                <a:solidFill>
                  <a:srgbClr val="0000FF"/>
                </a:solidFill>
              </a:rPr>
              <a:t>+50</a:t>
            </a:r>
            <a:endParaRPr kumimoji="1" lang="ja-JP" altLang="en-US" sz="1600" b="1" dirty="0">
              <a:solidFill>
                <a:srgbClr val="0000FF"/>
              </a:solidFill>
            </a:endParaRPr>
          </a:p>
        </p:txBody>
      </p:sp>
      <p:sp>
        <p:nvSpPr>
          <p:cNvPr id="178" name="テキスト ボックス 177"/>
          <p:cNvSpPr txBox="1"/>
          <p:nvPr/>
        </p:nvSpPr>
        <p:spPr>
          <a:xfrm>
            <a:off x="2195736" y="1988840"/>
            <a:ext cx="936104" cy="338554"/>
          </a:xfrm>
          <a:prstGeom prst="rect">
            <a:avLst/>
          </a:prstGeom>
          <a:noFill/>
          <a:ln>
            <a:noFill/>
          </a:ln>
        </p:spPr>
        <p:txBody>
          <a:bodyPr wrap="square" rtlCol="0">
            <a:spAutoFit/>
          </a:bodyPr>
          <a:lstStyle/>
          <a:p>
            <a:r>
              <a:rPr lang="en-US" altLang="ja-JP" sz="1600" b="1" dirty="0" smtClean="0">
                <a:solidFill>
                  <a:srgbClr val="0000FF"/>
                </a:solidFill>
              </a:rPr>
              <a:t>+38</a:t>
            </a:r>
            <a:endParaRPr kumimoji="1" lang="ja-JP" altLang="en-US" sz="1600" b="1" dirty="0">
              <a:solidFill>
                <a:srgbClr val="0000FF"/>
              </a:solidFill>
            </a:endParaRPr>
          </a:p>
        </p:txBody>
      </p:sp>
      <p:sp>
        <p:nvSpPr>
          <p:cNvPr id="179" name="テキスト ボックス 178"/>
          <p:cNvSpPr txBox="1"/>
          <p:nvPr/>
        </p:nvSpPr>
        <p:spPr>
          <a:xfrm>
            <a:off x="1907704" y="2276872"/>
            <a:ext cx="578747" cy="338554"/>
          </a:xfrm>
          <a:prstGeom prst="rect">
            <a:avLst/>
          </a:prstGeom>
          <a:noFill/>
          <a:ln>
            <a:noFill/>
          </a:ln>
        </p:spPr>
        <p:txBody>
          <a:bodyPr wrap="square" rtlCol="0">
            <a:spAutoFit/>
          </a:bodyPr>
          <a:lstStyle/>
          <a:p>
            <a:r>
              <a:rPr lang="en-US" altLang="ja-JP" sz="1600" b="1" dirty="0" smtClean="0">
                <a:solidFill>
                  <a:srgbClr val="FF0000"/>
                </a:solidFill>
              </a:rPr>
              <a:t>-26</a:t>
            </a:r>
            <a:endParaRPr kumimoji="1" lang="ja-JP" altLang="en-US" sz="1600" b="1" dirty="0">
              <a:solidFill>
                <a:srgbClr val="FF0000"/>
              </a:solidFill>
            </a:endParaRPr>
          </a:p>
        </p:txBody>
      </p:sp>
      <p:sp>
        <p:nvSpPr>
          <p:cNvPr id="180" name="テキスト ボックス 179"/>
          <p:cNvSpPr txBox="1"/>
          <p:nvPr/>
        </p:nvSpPr>
        <p:spPr>
          <a:xfrm>
            <a:off x="1099092" y="2660488"/>
            <a:ext cx="578747" cy="338554"/>
          </a:xfrm>
          <a:prstGeom prst="rect">
            <a:avLst/>
          </a:prstGeom>
          <a:noFill/>
          <a:ln>
            <a:noFill/>
          </a:ln>
        </p:spPr>
        <p:txBody>
          <a:bodyPr wrap="square" rtlCol="0">
            <a:spAutoFit/>
          </a:bodyPr>
          <a:lstStyle/>
          <a:p>
            <a:r>
              <a:rPr lang="en-US" altLang="ja-JP" sz="1600" b="1" dirty="0" smtClean="0">
                <a:solidFill>
                  <a:srgbClr val="FF0000"/>
                </a:solidFill>
              </a:rPr>
              <a:t>-22</a:t>
            </a:r>
            <a:endParaRPr kumimoji="1" lang="ja-JP" altLang="en-US" sz="1600" b="1" dirty="0">
              <a:solidFill>
                <a:srgbClr val="FF0000"/>
              </a:solidFill>
            </a:endParaRPr>
          </a:p>
        </p:txBody>
      </p:sp>
      <p:sp>
        <p:nvSpPr>
          <p:cNvPr id="181" name="テキスト ボックス 180"/>
          <p:cNvSpPr txBox="1"/>
          <p:nvPr/>
        </p:nvSpPr>
        <p:spPr>
          <a:xfrm>
            <a:off x="1088508" y="3231042"/>
            <a:ext cx="578747" cy="338554"/>
          </a:xfrm>
          <a:prstGeom prst="rect">
            <a:avLst/>
          </a:prstGeom>
          <a:noFill/>
          <a:ln>
            <a:noFill/>
          </a:ln>
        </p:spPr>
        <p:txBody>
          <a:bodyPr wrap="square" rtlCol="0">
            <a:spAutoFit/>
          </a:bodyPr>
          <a:lstStyle/>
          <a:p>
            <a:r>
              <a:rPr lang="en-US" altLang="ja-JP" sz="1600" b="1" dirty="0" smtClean="0">
                <a:solidFill>
                  <a:srgbClr val="FF0000"/>
                </a:solidFill>
              </a:rPr>
              <a:t>-50</a:t>
            </a:r>
            <a:endParaRPr kumimoji="1" lang="ja-JP" altLang="en-US" sz="1600" b="1" dirty="0">
              <a:solidFill>
                <a:srgbClr val="FF0000"/>
              </a:solidFill>
            </a:endParaRPr>
          </a:p>
        </p:txBody>
      </p:sp>
      <p:sp>
        <p:nvSpPr>
          <p:cNvPr id="182" name="テキスト ボックス 181"/>
          <p:cNvSpPr txBox="1"/>
          <p:nvPr/>
        </p:nvSpPr>
        <p:spPr>
          <a:xfrm>
            <a:off x="1475656" y="3717032"/>
            <a:ext cx="578747" cy="338554"/>
          </a:xfrm>
          <a:prstGeom prst="rect">
            <a:avLst/>
          </a:prstGeom>
          <a:noFill/>
          <a:ln>
            <a:noFill/>
          </a:ln>
        </p:spPr>
        <p:txBody>
          <a:bodyPr wrap="square" rtlCol="0">
            <a:spAutoFit/>
          </a:bodyPr>
          <a:lstStyle/>
          <a:p>
            <a:r>
              <a:rPr lang="en-US" altLang="ja-JP" sz="1600" b="1" dirty="0" smtClean="0">
                <a:solidFill>
                  <a:srgbClr val="FF0000"/>
                </a:solidFill>
              </a:rPr>
              <a:t>-83</a:t>
            </a:r>
            <a:endParaRPr kumimoji="1" lang="ja-JP" altLang="en-US" sz="1600" b="1" dirty="0">
              <a:solidFill>
                <a:srgbClr val="FF0000"/>
              </a:solidFill>
            </a:endParaRPr>
          </a:p>
        </p:txBody>
      </p:sp>
      <p:sp>
        <p:nvSpPr>
          <p:cNvPr id="183" name="テキスト ボックス 182"/>
          <p:cNvSpPr txBox="1"/>
          <p:nvPr/>
        </p:nvSpPr>
        <p:spPr>
          <a:xfrm>
            <a:off x="500953" y="4885619"/>
            <a:ext cx="936104" cy="338554"/>
          </a:xfrm>
          <a:prstGeom prst="rect">
            <a:avLst/>
          </a:prstGeom>
          <a:noFill/>
          <a:ln>
            <a:noFill/>
          </a:ln>
        </p:spPr>
        <p:txBody>
          <a:bodyPr wrap="square" rtlCol="0">
            <a:spAutoFit/>
          </a:bodyPr>
          <a:lstStyle/>
          <a:p>
            <a:r>
              <a:rPr lang="en-US" altLang="ja-JP" sz="1600" b="1" dirty="0" smtClean="0">
                <a:solidFill>
                  <a:srgbClr val="0000FF"/>
                </a:solidFill>
              </a:rPr>
              <a:t>+72</a:t>
            </a:r>
            <a:endParaRPr kumimoji="1" lang="ja-JP" altLang="en-US" sz="1600" b="1" dirty="0">
              <a:solidFill>
                <a:srgbClr val="0000FF"/>
              </a:solidFill>
            </a:endParaRPr>
          </a:p>
        </p:txBody>
      </p:sp>
      <p:sp>
        <p:nvSpPr>
          <p:cNvPr id="184" name="テキスト ボックス 183"/>
          <p:cNvSpPr txBox="1"/>
          <p:nvPr/>
        </p:nvSpPr>
        <p:spPr>
          <a:xfrm>
            <a:off x="1362905" y="4838931"/>
            <a:ext cx="936104" cy="338554"/>
          </a:xfrm>
          <a:prstGeom prst="rect">
            <a:avLst/>
          </a:prstGeom>
          <a:noFill/>
          <a:ln>
            <a:noFill/>
          </a:ln>
        </p:spPr>
        <p:txBody>
          <a:bodyPr wrap="square" rtlCol="0">
            <a:spAutoFit/>
          </a:bodyPr>
          <a:lstStyle/>
          <a:p>
            <a:r>
              <a:rPr lang="en-US" altLang="ja-JP" sz="1600" b="1" dirty="0" smtClean="0">
                <a:solidFill>
                  <a:srgbClr val="0000FF"/>
                </a:solidFill>
              </a:rPr>
              <a:t>+24</a:t>
            </a:r>
            <a:endParaRPr kumimoji="1" lang="ja-JP" altLang="en-US" sz="1600" b="1" dirty="0">
              <a:solidFill>
                <a:srgbClr val="0000FF"/>
              </a:solidFill>
            </a:endParaRPr>
          </a:p>
        </p:txBody>
      </p:sp>
      <p:sp>
        <p:nvSpPr>
          <p:cNvPr id="185" name="テキスト ボックス 184"/>
          <p:cNvSpPr txBox="1"/>
          <p:nvPr/>
        </p:nvSpPr>
        <p:spPr>
          <a:xfrm>
            <a:off x="973084" y="3933056"/>
            <a:ext cx="936104" cy="338554"/>
          </a:xfrm>
          <a:prstGeom prst="rect">
            <a:avLst/>
          </a:prstGeom>
          <a:noFill/>
          <a:ln>
            <a:noFill/>
          </a:ln>
        </p:spPr>
        <p:txBody>
          <a:bodyPr wrap="square" rtlCol="0">
            <a:spAutoFit/>
          </a:bodyPr>
          <a:lstStyle/>
          <a:p>
            <a:r>
              <a:rPr lang="en-US" altLang="ja-JP" sz="1600" b="1" dirty="0" smtClean="0">
                <a:solidFill>
                  <a:srgbClr val="0000FF"/>
                </a:solidFill>
              </a:rPr>
              <a:t>+32</a:t>
            </a:r>
            <a:endParaRPr kumimoji="1" lang="ja-JP" altLang="en-US" sz="1600" b="1" dirty="0">
              <a:solidFill>
                <a:srgbClr val="0000FF"/>
              </a:solidFill>
            </a:endParaRPr>
          </a:p>
        </p:txBody>
      </p:sp>
      <p:sp>
        <p:nvSpPr>
          <p:cNvPr id="186" name="テキスト ボックス 185"/>
          <p:cNvSpPr txBox="1"/>
          <p:nvPr/>
        </p:nvSpPr>
        <p:spPr>
          <a:xfrm>
            <a:off x="446778" y="3315269"/>
            <a:ext cx="578747" cy="338554"/>
          </a:xfrm>
          <a:prstGeom prst="rect">
            <a:avLst/>
          </a:prstGeom>
          <a:noFill/>
          <a:ln>
            <a:noFill/>
          </a:ln>
        </p:spPr>
        <p:txBody>
          <a:bodyPr wrap="square" rtlCol="0">
            <a:spAutoFit/>
          </a:bodyPr>
          <a:lstStyle/>
          <a:p>
            <a:r>
              <a:rPr lang="en-US" altLang="ja-JP" sz="1600" b="1" dirty="0" smtClean="0">
                <a:solidFill>
                  <a:srgbClr val="FF0000"/>
                </a:solidFill>
              </a:rPr>
              <a:t>-1</a:t>
            </a:r>
            <a:endParaRPr kumimoji="1" lang="ja-JP" altLang="en-US" sz="1600" b="1" dirty="0">
              <a:solidFill>
                <a:srgbClr val="FF0000"/>
              </a:solidFill>
            </a:endParaRPr>
          </a:p>
        </p:txBody>
      </p:sp>
      <p:sp>
        <p:nvSpPr>
          <p:cNvPr id="187" name="テキスト ボックス 186"/>
          <p:cNvSpPr txBox="1"/>
          <p:nvPr/>
        </p:nvSpPr>
        <p:spPr>
          <a:xfrm>
            <a:off x="32813" y="3804978"/>
            <a:ext cx="578747" cy="338554"/>
          </a:xfrm>
          <a:prstGeom prst="rect">
            <a:avLst/>
          </a:prstGeom>
          <a:noFill/>
          <a:ln>
            <a:noFill/>
          </a:ln>
        </p:spPr>
        <p:txBody>
          <a:bodyPr wrap="square" rtlCol="0">
            <a:spAutoFit/>
          </a:bodyPr>
          <a:lstStyle/>
          <a:p>
            <a:r>
              <a:rPr lang="en-US" altLang="ja-JP" sz="1600" b="1" dirty="0" smtClean="0">
                <a:solidFill>
                  <a:srgbClr val="FF0000"/>
                </a:solidFill>
              </a:rPr>
              <a:t>-84</a:t>
            </a:r>
            <a:endParaRPr kumimoji="1" lang="ja-JP" altLang="en-US" sz="1600" b="1" dirty="0">
              <a:solidFill>
                <a:srgbClr val="FF0000"/>
              </a:solidFill>
            </a:endParaRPr>
          </a:p>
        </p:txBody>
      </p:sp>
      <p:sp>
        <p:nvSpPr>
          <p:cNvPr id="188" name="テキスト ボックス 187"/>
          <p:cNvSpPr txBox="1"/>
          <p:nvPr/>
        </p:nvSpPr>
        <p:spPr>
          <a:xfrm>
            <a:off x="415156" y="2930008"/>
            <a:ext cx="578747" cy="338554"/>
          </a:xfrm>
          <a:prstGeom prst="rect">
            <a:avLst/>
          </a:prstGeom>
          <a:noFill/>
          <a:ln>
            <a:noFill/>
          </a:ln>
        </p:spPr>
        <p:txBody>
          <a:bodyPr wrap="square" rtlCol="0">
            <a:spAutoFit/>
          </a:bodyPr>
          <a:lstStyle/>
          <a:p>
            <a:r>
              <a:rPr lang="en-US" altLang="ja-JP" sz="1600" b="1" dirty="0" smtClean="0">
                <a:solidFill>
                  <a:srgbClr val="FF0000"/>
                </a:solidFill>
              </a:rPr>
              <a:t>-59</a:t>
            </a:r>
            <a:endParaRPr kumimoji="1" lang="ja-JP" altLang="en-US" sz="1600" b="1" dirty="0">
              <a:solidFill>
                <a:srgbClr val="FF0000"/>
              </a:solidFill>
            </a:endParaRPr>
          </a:p>
        </p:txBody>
      </p:sp>
      <p:sp>
        <p:nvSpPr>
          <p:cNvPr id="189" name="テキスト ボックス 188"/>
          <p:cNvSpPr txBox="1"/>
          <p:nvPr/>
        </p:nvSpPr>
        <p:spPr>
          <a:xfrm>
            <a:off x="3129157" y="2204864"/>
            <a:ext cx="578747" cy="338554"/>
          </a:xfrm>
          <a:prstGeom prst="rect">
            <a:avLst/>
          </a:prstGeom>
          <a:noFill/>
          <a:ln>
            <a:noFill/>
          </a:ln>
        </p:spPr>
        <p:txBody>
          <a:bodyPr wrap="square" rtlCol="0">
            <a:spAutoFit/>
          </a:bodyPr>
          <a:lstStyle/>
          <a:p>
            <a:r>
              <a:rPr lang="en-US" altLang="ja-JP" sz="1600" b="1" dirty="0" smtClean="0">
                <a:solidFill>
                  <a:srgbClr val="FF0000"/>
                </a:solidFill>
              </a:rPr>
              <a:t>-29</a:t>
            </a:r>
            <a:endParaRPr kumimoji="1" lang="ja-JP" altLang="en-US" sz="1600" b="1" dirty="0">
              <a:solidFill>
                <a:srgbClr val="FF0000"/>
              </a:solidFill>
            </a:endParaRPr>
          </a:p>
        </p:txBody>
      </p:sp>
      <p:sp>
        <p:nvSpPr>
          <p:cNvPr id="190" name="テキスト ボックス 189"/>
          <p:cNvSpPr txBox="1"/>
          <p:nvPr/>
        </p:nvSpPr>
        <p:spPr>
          <a:xfrm>
            <a:off x="3345181" y="2636912"/>
            <a:ext cx="578747" cy="338554"/>
          </a:xfrm>
          <a:prstGeom prst="rect">
            <a:avLst/>
          </a:prstGeom>
          <a:noFill/>
          <a:ln>
            <a:noFill/>
          </a:ln>
        </p:spPr>
        <p:txBody>
          <a:bodyPr wrap="square" rtlCol="0">
            <a:spAutoFit/>
          </a:bodyPr>
          <a:lstStyle/>
          <a:p>
            <a:r>
              <a:rPr lang="en-US" altLang="ja-JP" sz="1600" b="1" dirty="0" smtClean="0">
                <a:solidFill>
                  <a:srgbClr val="FF0000"/>
                </a:solidFill>
              </a:rPr>
              <a:t>-80</a:t>
            </a:r>
            <a:endParaRPr kumimoji="1" lang="ja-JP" altLang="en-US" sz="1600" b="1" dirty="0">
              <a:solidFill>
                <a:srgbClr val="FF0000"/>
              </a:solidFill>
            </a:endParaRPr>
          </a:p>
        </p:txBody>
      </p:sp>
      <p:sp>
        <p:nvSpPr>
          <p:cNvPr id="191" name="テキスト ボックス 190"/>
          <p:cNvSpPr txBox="1"/>
          <p:nvPr/>
        </p:nvSpPr>
        <p:spPr>
          <a:xfrm>
            <a:off x="1217630" y="4437948"/>
            <a:ext cx="578747" cy="338554"/>
          </a:xfrm>
          <a:prstGeom prst="rect">
            <a:avLst/>
          </a:prstGeom>
          <a:noFill/>
          <a:ln>
            <a:noFill/>
          </a:ln>
        </p:spPr>
        <p:txBody>
          <a:bodyPr wrap="square" rtlCol="0">
            <a:spAutoFit/>
          </a:bodyPr>
          <a:lstStyle/>
          <a:p>
            <a:r>
              <a:rPr lang="en-US" altLang="ja-JP" sz="1600" b="1" dirty="0" smtClean="0">
                <a:solidFill>
                  <a:srgbClr val="FF0000"/>
                </a:solidFill>
              </a:rPr>
              <a:t>-23</a:t>
            </a:r>
            <a:endParaRPr kumimoji="1" lang="ja-JP" altLang="en-US" sz="1600" b="1" dirty="0">
              <a:solidFill>
                <a:srgbClr val="FF0000"/>
              </a:solidFill>
            </a:endParaRPr>
          </a:p>
        </p:txBody>
      </p:sp>
      <p:sp>
        <p:nvSpPr>
          <p:cNvPr id="192" name="テキスト ボックス 191"/>
          <p:cNvSpPr txBox="1"/>
          <p:nvPr/>
        </p:nvSpPr>
        <p:spPr>
          <a:xfrm>
            <a:off x="3985965" y="4082022"/>
            <a:ext cx="936104" cy="338554"/>
          </a:xfrm>
          <a:prstGeom prst="rect">
            <a:avLst/>
          </a:prstGeom>
          <a:noFill/>
          <a:ln>
            <a:noFill/>
          </a:ln>
        </p:spPr>
        <p:txBody>
          <a:bodyPr wrap="square" rtlCol="0">
            <a:spAutoFit/>
          </a:bodyPr>
          <a:lstStyle/>
          <a:p>
            <a:r>
              <a:rPr lang="en-US" altLang="ja-JP" sz="1600" b="1" dirty="0" smtClean="0">
                <a:solidFill>
                  <a:srgbClr val="0000FF"/>
                </a:solidFill>
              </a:rPr>
              <a:t>+7</a:t>
            </a:r>
            <a:endParaRPr kumimoji="1" lang="ja-JP" altLang="en-US" sz="1600" b="1" dirty="0">
              <a:solidFill>
                <a:srgbClr val="0000FF"/>
              </a:solidFill>
            </a:endParaRPr>
          </a:p>
        </p:txBody>
      </p:sp>
      <p:sp>
        <p:nvSpPr>
          <p:cNvPr id="194" name="テキスト ボックス 193"/>
          <p:cNvSpPr txBox="1"/>
          <p:nvPr/>
        </p:nvSpPr>
        <p:spPr>
          <a:xfrm>
            <a:off x="3275738" y="4011044"/>
            <a:ext cx="578747" cy="338554"/>
          </a:xfrm>
          <a:prstGeom prst="rect">
            <a:avLst/>
          </a:prstGeom>
          <a:noFill/>
          <a:ln>
            <a:noFill/>
          </a:ln>
        </p:spPr>
        <p:txBody>
          <a:bodyPr wrap="square" rtlCol="0">
            <a:spAutoFit/>
          </a:bodyPr>
          <a:lstStyle/>
          <a:p>
            <a:r>
              <a:rPr lang="en-US" altLang="ja-JP" sz="1600" b="1" dirty="0" smtClean="0">
                <a:solidFill>
                  <a:srgbClr val="FF0000"/>
                </a:solidFill>
              </a:rPr>
              <a:t>-16</a:t>
            </a:r>
            <a:endParaRPr kumimoji="1" lang="ja-JP" altLang="en-US" sz="1600" b="1" dirty="0">
              <a:solidFill>
                <a:srgbClr val="FF0000"/>
              </a:solidFill>
            </a:endParaRPr>
          </a:p>
        </p:txBody>
      </p:sp>
      <p:sp>
        <p:nvSpPr>
          <p:cNvPr id="195" name="テキスト ボックス 194"/>
          <p:cNvSpPr txBox="1"/>
          <p:nvPr/>
        </p:nvSpPr>
        <p:spPr>
          <a:xfrm>
            <a:off x="3869585" y="3789040"/>
            <a:ext cx="936104" cy="338554"/>
          </a:xfrm>
          <a:prstGeom prst="rect">
            <a:avLst/>
          </a:prstGeom>
          <a:noFill/>
          <a:ln>
            <a:noFill/>
          </a:ln>
        </p:spPr>
        <p:txBody>
          <a:bodyPr wrap="square" rtlCol="0">
            <a:spAutoFit/>
          </a:bodyPr>
          <a:lstStyle/>
          <a:p>
            <a:r>
              <a:rPr lang="en-US" altLang="ja-JP" sz="1600" b="1" dirty="0" smtClean="0">
                <a:solidFill>
                  <a:srgbClr val="0000FF"/>
                </a:solidFill>
              </a:rPr>
              <a:t>+6</a:t>
            </a:r>
            <a:endParaRPr kumimoji="1" lang="ja-JP" altLang="en-US" sz="1600" b="1" dirty="0">
              <a:solidFill>
                <a:srgbClr val="0000FF"/>
              </a:solidFill>
            </a:endParaRPr>
          </a:p>
        </p:txBody>
      </p:sp>
      <p:sp>
        <p:nvSpPr>
          <p:cNvPr id="196" name="テキスト ボックス 195"/>
          <p:cNvSpPr txBox="1"/>
          <p:nvPr/>
        </p:nvSpPr>
        <p:spPr>
          <a:xfrm>
            <a:off x="3580211" y="4271610"/>
            <a:ext cx="578747" cy="338554"/>
          </a:xfrm>
          <a:prstGeom prst="rect">
            <a:avLst/>
          </a:prstGeom>
          <a:noFill/>
          <a:ln>
            <a:noFill/>
          </a:ln>
        </p:spPr>
        <p:txBody>
          <a:bodyPr wrap="square" rtlCol="0">
            <a:spAutoFit/>
          </a:bodyPr>
          <a:lstStyle/>
          <a:p>
            <a:r>
              <a:rPr lang="en-US" altLang="ja-JP" sz="1600" b="1" dirty="0" smtClean="0">
                <a:solidFill>
                  <a:srgbClr val="FF0000"/>
                </a:solidFill>
              </a:rPr>
              <a:t>-5</a:t>
            </a:r>
            <a:endParaRPr kumimoji="1" lang="ja-JP" altLang="en-US" sz="1600" b="1" dirty="0">
              <a:solidFill>
                <a:srgbClr val="FF0000"/>
              </a:solidFill>
            </a:endParaRPr>
          </a:p>
        </p:txBody>
      </p:sp>
      <p:sp>
        <p:nvSpPr>
          <p:cNvPr id="198" name="テキスト ボックス 197"/>
          <p:cNvSpPr txBox="1"/>
          <p:nvPr/>
        </p:nvSpPr>
        <p:spPr>
          <a:xfrm rot="19033995">
            <a:off x="956256" y="1680513"/>
            <a:ext cx="2376580" cy="338554"/>
          </a:xfrm>
          <a:prstGeom prst="rect">
            <a:avLst/>
          </a:prstGeom>
          <a:noFill/>
          <a:ln>
            <a:noFill/>
          </a:ln>
        </p:spPr>
        <p:txBody>
          <a:bodyPr wrap="square" rtlCol="0">
            <a:spAutoFit/>
          </a:bodyPr>
          <a:lstStyle/>
          <a:p>
            <a:r>
              <a:rPr lang="en-US" altLang="ja-JP" sz="1600" b="1" dirty="0" smtClean="0"/>
              <a:t>(</a:t>
            </a:r>
            <a:r>
              <a:rPr lang="ja-JP" altLang="en-US" sz="1600" b="1" dirty="0" smtClean="0"/>
              <a:t>主</a:t>
            </a:r>
            <a:r>
              <a:rPr lang="en-US" altLang="ja-JP" sz="1600" b="1" dirty="0" smtClean="0"/>
              <a:t>)</a:t>
            </a:r>
            <a:r>
              <a:rPr lang="ja-JP" altLang="en-US" sz="1600" b="1" dirty="0" smtClean="0"/>
              <a:t>大阪高槻京都線</a:t>
            </a:r>
            <a:endParaRPr kumimoji="1" lang="ja-JP" altLang="en-US" sz="1600" b="1" dirty="0"/>
          </a:p>
        </p:txBody>
      </p:sp>
      <p:sp>
        <p:nvSpPr>
          <p:cNvPr id="199" name="テキスト ボックス 198"/>
          <p:cNvSpPr txBox="1"/>
          <p:nvPr/>
        </p:nvSpPr>
        <p:spPr>
          <a:xfrm rot="3887550">
            <a:off x="3876591" y="3692583"/>
            <a:ext cx="2376580" cy="338554"/>
          </a:xfrm>
          <a:prstGeom prst="rect">
            <a:avLst/>
          </a:prstGeom>
          <a:noFill/>
          <a:ln>
            <a:noFill/>
          </a:ln>
        </p:spPr>
        <p:txBody>
          <a:bodyPr wrap="square" rtlCol="0">
            <a:spAutoFit/>
          </a:bodyPr>
          <a:lstStyle/>
          <a:p>
            <a:r>
              <a:rPr lang="en-US" altLang="ja-JP" sz="1600" b="1" dirty="0" smtClean="0"/>
              <a:t>(</a:t>
            </a:r>
            <a:r>
              <a:rPr lang="ja-JP" altLang="en-US" sz="1600" b="1" dirty="0" smtClean="0"/>
              <a:t>主</a:t>
            </a:r>
            <a:r>
              <a:rPr lang="en-US" altLang="ja-JP" sz="1600" b="1" dirty="0" smtClean="0"/>
              <a:t>)</a:t>
            </a:r>
            <a:r>
              <a:rPr lang="ja-JP" altLang="en-US" sz="1600" b="1" dirty="0" smtClean="0"/>
              <a:t>大阪中央環状線</a:t>
            </a:r>
            <a:endParaRPr kumimoji="1" lang="ja-JP" altLang="en-US" sz="1600" b="1" dirty="0"/>
          </a:p>
        </p:txBody>
      </p:sp>
      <p:sp>
        <p:nvSpPr>
          <p:cNvPr id="200" name="テキスト ボックス 199"/>
          <p:cNvSpPr txBox="1"/>
          <p:nvPr/>
        </p:nvSpPr>
        <p:spPr>
          <a:xfrm rot="3593517">
            <a:off x="755409" y="5065275"/>
            <a:ext cx="1147871" cy="338554"/>
          </a:xfrm>
          <a:prstGeom prst="rect">
            <a:avLst/>
          </a:prstGeom>
          <a:noFill/>
          <a:ln>
            <a:noFill/>
          </a:ln>
        </p:spPr>
        <p:txBody>
          <a:bodyPr wrap="square" rtlCol="0">
            <a:spAutoFit/>
          </a:bodyPr>
          <a:lstStyle/>
          <a:p>
            <a:r>
              <a:rPr kumimoji="1" lang="en-US" altLang="ja-JP" sz="1600" b="1" dirty="0" smtClean="0"/>
              <a:t>(</a:t>
            </a:r>
            <a:r>
              <a:rPr kumimoji="1" lang="ja-JP" altLang="en-US" sz="1600" b="1" dirty="0" smtClean="0"/>
              <a:t>国</a:t>
            </a:r>
            <a:r>
              <a:rPr kumimoji="1" lang="en-US" altLang="ja-JP" sz="1600" b="1" dirty="0" smtClean="0"/>
              <a:t>)479</a:t>
            </a:r>
            <a:r>
              <a:rPr kumimoji="1" lang="ja-JP" altLang="en-US" sz="1600" b="1" dirty="0" smtClean="0"/>
              <a:t>号</a:t>
            </a:r>
            <a:endParaRPr kumimoji="1" lang="ja-JP" altLang="en-US" sz="1600" b="1" dirty="0"/>
          </a:p>
        </p:txBody>
      </p:sp>
      <p:cxnSp>
        <p:nvCxnSpPr>
          <p:cNvPr id="207" name="直線コネクタ 206"/>
          <p:cNvCxnSpPr/>
          <p:nvPr/>
        </p:nvCxnSpPr>
        <p:spPr>
          <a:xfrm flipH="1">
            <a:off x="45168" y="1557710"/>
            <a:ext cx="3944606" cy="3218792"/>
          </a:xfrm>
          <a:prstGeom prst="line">
            <a:avLst/>
          </a:prstGeom>
          <a:ln w="571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0" name="テキスト ボックス 209"/>
          <p:cNvSpPr txBox="1"/>
          <p:nvPr/>
        </p:nvSpPr>
        <p:spPr>
          <a:xfrm rot="19363477">
            <a:off x="3385021" y="1243269"/>
            <a:ext cx="1165184" cy="338554"/>
          </a:xfrm>
          <a:prstGeom prst="rect">
            <a:avLst/>
          </a:prstGeom>
          <a:noFill/>
          <a:ln>
            <a:noFill/>
          </a:ln>
        </p:spPr>
        <p:txBody>
          <a:bodyPr wrap="square" rtlCol="0">
            <a:spAutoFit/>
          </a:bodyPr>
          <a:lstStyle/>
          <a:p>
            <a:r>
              <a:rPr lang="en-US" altLang="ja-JP" sz="1600" b="1" dirty="0" smtClean="0"/>
              <a:t>JR</a:t>
            </a:r>
            <a:r>
              <a:rPr lang="ja-JP" altLang="en-US" sz="1600" b="1" dirty="0" smtClean="0"/>
              <a:t>京都線</a:t>
            </a:r>
            <a:endParaRPr kumimoji="1" lang="ja-JP" altLang="en-US" sz="1600" b="1" dirty="0"/>
          </a:p>
        </p:txBody>
      </p:sp>
      <p:sp>
        <p:nvSpPr>
          <p:cNvPr id="211" name="正方形/長方形 210"/>
          <p:cNvSpPr/>
          <p:nvPr/>
        </p:nvSpPr>
        <p:spPr>
          <a:xfrm rot="19261314">
            <a:off x="2564165" y="2496791"/>
            <a:ext cx="310597" cy="182405"/>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テキスト ボックス 211"/>
          <p:cNvSpPr txBox="1"/>
          <p:nvPr/>
        </p:nvSpPr>
        <p:spPr>
          <a:xfrm rot="19363477">
            <a:off x="2426139" y="2189604"/>
            <a:ext cx="701455" cy="261610"/>
          </a:xfrm>
          <a:prstGeom prst="rect">
            <a:avLst/>
          </a:prstGeom>
          <a:noFill/>
          <a:ln>
            <a:noFill/>
          </a:ln>
        </p:spPr>
        <p:txBody>
          <a:bodyPr wrap="square" rtlCol="0">
            <a:spAutoFit/>
          </a:bodyPr>
          <a:lstStyle/>
          <a:p>
            <a:r>
              <a:rPr lang="ja-JP" altLang="en-US" sz="1100" b="1" dirty="0" smtClean="0"/>
              <a:t>岸部駅</a:t>
            </a:r>
            <a:endParaRPr kumimoji="1" lang="ja-JP" altLang="en-US" sz="1100" b="1" dirty="0"/>
          </a:p>
        </p:txBody>
      </p:sp>
      <p:sp>
        <p:nvSpPr>
          <p:cNvPr id="214" name="テキスト ボックス 213"/>
          <p:cNvSpPr txBox="1"/>
          <p:nvPr/>
        </p:nvSpPr>
        <p:spPr>
          <a:xfrm rot="19363477">
            <a:off x="691148" y="3614698"/>
            <a:ext cx="701455" cy="261610"/>
          </a:xfrm>
          <a:prstGeom prst="rect">
            <a:avLst/>
          </a:prstGeom>
          <a:noFill/>
          <a:ln>
            <a:noFill/>
          </a:ln>
        </p:spPr>
        <p:txBody>
          <a:bodyPr wrap="square" rtlCol="0">
            <a:spAutoFit/>
          </a:bodyPr>
          <a:lstStyle/>
          <a:p>
            <a:r>
              <a:rPr lang="ja-JP" altLang="en-US" sz="1100" b="1" dirty="0"/>
              <a:t>吹田</a:t>
            </a:r>
            <a:r>
              <a:rPr lang="ja-JP" altLang="en-US" sz="1100" b="1" dirty="0" smtClean="0"/>
              <a:t>駅</a:t>
            </a:r>
            <a:endParaRPr kumimoji="1" lang="ja-JP" altLang="en-US" sz="1100" b="1" dirty="0"/>
          </a:p>
        </p:txBody>
      </p:sp>
      <p:cxnSp>
        <p:nvCxnSpPr>
          <p:cNvPr id="218" name="直線コネクタ 217"/>
          <p:cNvCxnSpPr/>
          <p:nvPr/>
        </p:nvCxnSpPr>
        <p:spPr>
          <a:xfrm flipH="1">
            <a:off x="2413239" y="1196752"/>
            <a:ext cx="674030" cy="64899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2" name="テキスト ボックス 221"/>
          <p:cNvSpPr txBox="1"/>
          <p:nvPr/>
        </p:nvSpPr>
        <p:spPr>
          <a:xfrm>
            <a:off x="2657518" y="1463746"/>
            <a:ext cx="578747" cy="338554"/>
          </a:xfrm>
          <a:prstGeom prst="rect">
            <a:avLst/>
          </a:prstGeom>
          <a:noFill/>
          <a:ln>
            <a:noFill/>
          </a:ln>
        </p:spPr>
        <p:txBody>
          <a:bodyPr wrap="square" rtlCol="0">
            <a:spAutoFit/>
          </a:bodyPr>
          <a:lstStyle/>
          <a:p>
            <a:r>
              <a:rPr lang="en-US" altLang="ja-JP" sz="1600" b="1" dirty="0" smtClean="0">
                <a:solidFill>
                  <a:srgbClr val="FF0000"/>
                </a:solidFill>
              </a:rPr>
              <a:t>-29</a:t>
            </a:r>
            <a:endParaRPr kumimoji="1" lang="ja-JP" altLang="en-US" sz="1600" b="1" dirty="0">
              <a:solidFill>
                <a:srgbClr val="FF0000"/>
              </a:solidFill>
            </a:endParaRPr>
          </a:p>
        </p:txBody>
      </p:sp>
      <p:cxnSp>
        <p:nvCxnSpPr>
          <p:cNvPr id="225" name="直線コネクタ 224"/>
          <p:cNvCxnSpPr/>
          <p:nvPr/>
        </p:nvCxnSpPr>
        <p:spPr>
          <a:xfrm flipH="1" flipV="1">
            <a:off x="307611" y="3636217"/>
            <a:ext cx="344400" cy="17733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flipH="1">
            <a:off x="2179459" y="1763746"/>
            <a:ext cx="1942796" cy="2600787"/>
          </a:xfrm>
          <a:prstGeom prst="line">
            <a:avLst/>
          </a:prstGeom>
          <a:ln w="571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8" name="テキスト ボックス 227"/>
          <p:cNvSpPr txBox="1"/>
          <p:nvPr/>
        </p:nvSpPr>
        <p:spPr>
          <a:xfrm rot="18507791">
            <a:off x="3705115" y="1542826"/>
            <a:ext cx="1304625" cy="338554"/>
          </a:xfrm>
          <a:prstGeom prst="rect">
            <a:avLst/>
          </a:prstGeom>
          <a:noFill/>
          <a:ln>
            <a:noFill/>
          </a:ln>
        </p:spPr>
        <p:txBody>
          <a:bodyPr wrap="square" rtlCol="0">
            <a:spAutoFit/>
          </a:bodyPr>
          <a:lstStyle/>
          <a:p>
            <a:r>
              <a:rPr kumimoji="1" lang="ja-JP" altLang="en-US" sz="1600" b="1" dirty="0" smtClean="0"/>
              <a:t>阪急京都線</a:t>
            </a:r>
            <a:endParaRPr kumimoji="1" lang="ja-JP" altLang="en-US" sz="1600" b="1" dirty="0"/>
          </a:p>
        </p:txBody>
      </p:sp>
      <p:sp>
        <p:nvSpPr>
          <p:cNvPr id="230" name="テキスト ボックス 229"/>
          <p:cNvSpPr txBox="1"/>
          <p:nvPr/>
        </p:nvSpPr>
        <p:spPr>
          <a:xfrm rot="18402642">
            <a:off x="2735591" y="2722813"/>
            <a:ext cx="701455" cy="261610"/>
          </a:xfrm>
          <a:prstGeom prst="rect">
            <a:avLst/>
          </a:prstGeom>
          <a:noFill/>
          <a:ln>
            <a:noFill/>
          </a:ln>
        </p:spPr>
        <p:txBody>
          <a:bodyPr wrap="square" rtlCol="0">
            <a:spAutoFit/>
          </a:bodyPr>
          <a:lstStyle/>
          <a:p>
            <a:r>
              <a:rPr lang="ja-JP" altLang="en-US" sz="1100" b="1" dirty="0"/>
              <a:t>正雀</a:t>
            </a:r>
            <a:r>
              <a:rPr lang="ja-JP" altLang="en-US" sz="1100" b="1" dirty="0" smtClean="0"/>
              <a:t>駅</a:t>
            </a:r>
            <a:endParaRPr kumimoji="1" lang="ja-JP" altLang="en-US" sz="1100" b="1" dirty="0"/>
          </a:p>
        </p:txBody>
      </p:sp>
      <p:sp>
        <p:nvSpPr>
          <p:cNvPr id="232" name="テキスト ボックス 231"/>
          <p:cNvSpPr txBox="1"/>
          <p:nvPr/>
        </p:nvSpPr>
        <p:spPr>
          <a:xfrm rot="18528982">
            <a:off x="1734724" y="4023050"/>
            <a:ext cx="701455" cy="261610"/>
          </a:xfrm>
          <a:prstGeom prst="rect">
            <a:avLst/>
          </a:prstGeom>
          <a:noFill/>
          <a:ln>
            <a:noFill/>
          </a:ln>
        </p:spPr>
        <p:txBody>
          <a:bodyPr wrap="square" rtlCol="0">
            <a:spAutoFit/>
          </a:bodyPr>
          <a:lstStyle/>
          <a:p>
            <a:r>
              <a:rPr lang="ja-JP" altLang="en-US" sz="1100" b="1" dirty="0"/>
              <a:t>相川</a:t>
            </a:r>
            <a:r>
              <a:rPr lang="ja-JP" altLang="en-US" sz="1100" b="1" dirty="0" smtClean="0"/>
              <a:t>駅</a:t>
            </a:r>
            <a:endParaRPr kumimoji="1" lang="ja-JP" altLang="en-US" sz="1100" b="1" dirty="0"/>
          </a:p>
        </p:txBody>
      </p:sp>
      <p:sp>
        <p:nvSpPr>
          <p:cNvPr id="233" name="正方形/長方形 232"/>
          <p:cNvSpPr/>
          <p:nvPr/>
        </p:nvSpPr>
        <p:spPr>
          <a:xfrm rot="19261314">
            <a:off x="1180049" y="3661538"/>
            <a:ext cx="310597" cy="182405"/>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正方形/長方形 233"/>
          <p:cNvSpPr/>
          <p:nvPr/>
        </p:nvSpPr>
        <p:spPr>
          <a:xfrm rot="18434096">
            <a:off x="3020147" y="2940562"/>
            <a:ext cx="310597" cy="182405"/>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2" name="直線コネクタ 261"/>
          <p:cNvCxnSpPr/>
          <p:nvPr/>
        </p:nvCxnSpPr>
        <p:spPr>
          <a:xfrm flipH="1">
            <a:off x="1862911" y="4619715"/>
            <a:ext cx="211923" cy="1129056"/>
          </a:xfrm>
          <a:prstGeom prst="line">
            <a:avLst/>
          </a:prstGeom>
          <a:ln w="571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8" name="正方形/長方形 267"/>
          <p:cNvSpPr/>
          <p:nvPr/>
        </p:nvSpPr>
        <p:spPr>
          <a:xfrm rot="18434096">
            <a:off x="1960148" y="4402529"/>
            <a:ext cx="310597" cy="182405"/>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テキスト ボックス 273"/>
          <p:cNvSpPr txBox="1"/>
          <p:nvPr/>
        </p:nvSpPr>
        <p:spPr>
          <a:xfrm rot="19709835">
            <a:off x="3816782" y="2020295"/>
            <a:ext cx="1710980" cy="338554"/>
          </a:xfrm>
          <a:prstGeom prst="rect">
            <a:avLst/>
          </a:prstGeom>
          <a:noFill/>
          <a:ln>
            <a:noFill/>
          </a:ln>
        </p:spPr>
        <p:txBody>
          <a:bodyPr wrap="square" rtlCol="0">
            <a:spAutoFit/>
          </a:bodyPr>
          <a:lstStyle/>
          <a:p>
            <a:r>
              <a:rPr lang="en-US" altLang="ja-JP" sz="1600" b="1" dirty="0" smtClean="0"/>
              <a:t>(</a:t>
            </a:r>
            <a:r>
              <a:rPr lang="ja-JP" altLang="en-US" sz="1600" b="1" dirty="0" smtClean="0"/>
              <a:t>都</a:t>
            </a:r>
            <a:r>
              <a:rPr lang="en-US" altLang="ja-JP" sz="1600" b="1" dirty="0" smtClean="0"/>
              <a:t>)</a:t>
            </a:r>
            <a:r>
              <a:rPr lang="ja-JP" altLang="en-US" sz="1600" b="1" dirty="0" smtClean="0"/>
              <a:t>十三高槻線</a:t>
            </a:r>
            <a:endParaRPr kumimoji="1" lang="ja-JP" altLang="en-US" sz="1600" b="1" dirty="0"/>
          </a:p>
        </p:txBody>
      </p:sp>
      <p:sp>
        <p:nvSpPr>
          <p:cNvPr id="97" name="テキスト ボックス 4"/>
          <p:cNvSpPr txBox="1">
            <a:spLocks noChangeArrowheads="1"/>
          </p:cNvSpPr>
          <p:nvPr/>
        </p:nvSpPr>
        <p:spPr bwMode="auto">
          <a:xfrm>
            <a:off x="5518594" y="1583565"/>
            <a:ext cx="1951037" cy="360362"/>
          </a:xfrm>
          <a:prstGeom prst="rect">
            <a:avLst/>
          </a:prstGeom>
          <a:solidFill>
            <a:schemeClr val="bg1"/>
          </a:solidFill>
          <a:ln w="9525">
            <a:solidFill>
              <a:schemeClr val="tx1"/>
            </a:solidFill>
            <a:miter lim="800000"/>
            <a:headEnd/>
            <a:tailEnd/>
          </a:ln>
        </p:spPr>
        <p:txBody>
          <a:bodyPr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400">
                <a:latin typeface="Arial" charset="0"/>
              </a:rPr>
              <a:t>将来交通量予測（</a:t>
            </a:r>
            <a:r>
              <a:rPr lang="en-US" altLang="ja-JP" sz="1400">
                <a:latin typeface="Arial" charset="0"/>
              </a:rPr>
              <a:t>H42</a:t>
            </a:r>
            <a:r>
              <a:rPr lang="ja-JP" altLang="en-US" sz="1400">
                <a:latin typeface="Arial" charset="0"/>
              </a:rPr>
              <a:t>）</a:t>
            </a:r>
            <a:endParaRPr lang="en-US" altLang="ja-JP" sz="1400" u="sng">
              <a:latin typeface="Arial" charset="0"/>
            </a:endParaRPr>
          </a:p>
        </p:txBody>
      </p:sp>
      <p:sp>
        <p:nvSpPr>
          <p:cNvPr id="98" name="テキスト ボックス 114"/>
          <p:cNvSpPr txBox="1">
            <a:spLocks noChangeArrowheads="1"/>
          </p:cNvSpPr>
          <p:nvPr/>
        </p:nvSpPr>
        <p:spPr bwMode="auto">
          <a:xfrm>
            <a:off x="5518594" y="2003906"/>
            <a:ext cx="1185862" cy="277813"/>
          </a:xfrm>
          <a:prstGeom prst="rect">
            <a:avLst/>
          </a:prstGeom>
          <a:solidFill>
            <a:schemeClr val="bg1"/>
          </a:solidFill>
          <a:ln w="9525">
            <a:solidFill>
              <a:srgbClr val="000000"/>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200">
                <a:latin typeface="Arial" charset="0"/>
              </a:rPr>
              <a:t>単位：百台／日</a:t>
            </a:r>
          </a:p>
        </p:txBody>
      </p:sp>
      <p:grpSp>
        <p:nvGrpSpPr>
          <p:cNvPr id="100" name="グループ化 53"/>
          <p:cNvGrpSpPr>
            <a:grpSpLocks/>
          </p:cNvGrpSpPr>
          <p:nvPr/>
        </p:nvGrpSpPr>
        <p:grpSpPr bwMode="auto">
          <a:xfrm>
            <a:off x="5676900" y="2662238"/>
            <a:ext cx="2303463" cy="1349375"/>
            <a:chOff x="4910510" y="3886746"/>
            <a:chExt cx="2303462" cy="1349063"/>
          </a:xfrm>
        </p:grpSpPr>
        <p:sp>
          <p:nvSpPr>
            <p:cNvPr id="101" name="正方形/長方形 100"/>
            <p:cNvSpPr/>
            <p:nvPr/>
          </p:nvSpPr>
          <p:spPr bwMode="auto">
            <a:xfrm>
              <a:off x="4910510" y="3886746"/>
              <a:ext cx="2303462" cy="1349063"/>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cxnSp>
          <p:nvCxnSpPr>
            <p:cNvPr id="102" name="直線コネクタ 101"/>
            <p:cNvCxnSpPr/>
            <p:nvPr/>
          </p:nvCxnSpPr>
          <p:spPr bwMode="auto">
            <a:xfrm>
              <a:off x="5075610" y="4548580"/>
              <a:ext cx="503238"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bwMode="auto">
            <a:xfrm>
              <a:off x="5089898" y="4110531"/>
              <a:ext cx="503237" cy="0"/>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sp>
          <p:nvSpPr>
            <p:cNvPr id="104" name="テキスト ボックス 11"/>
            <p:cNvSpPr txBox="1">
              <a:spLocks noChangeArrowheads="1"/>
            </p:cNvSpPr>
            <p:nvPr/>
          </p:nvSpPr>
          <p:spPr bwMode="auto">
            <a:xfrm>
              <a:off x="5766509" y="3959112"/>
              <a:ext cx="12105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a:latin typeface="Arial" charset="0"/>
                </a:rPr>
                <a:t>交通量増加</a:t>
              </a:r>
            </a:p>
          </p:txBody>
        </p:sp>
        <p:sp>
          <p:nvSpPr>
            <p:cNvPr id="105" name="テキスト ボックス 19"/>
            <p:cNvSpPr txBox="1">
              <a:spLocks noChangeArrowheads="1"/>
            </p:cNvSpPr>
            <p:nvPr/>
          </p:nvSpPr>
          <p:spPr bwMode="auto">
            <a:xfrm>
              <a:off x="5766509" y="4382046"/>
              <a:ext cx="12105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a:latin typeface="Arial" charset="0"/>
                </a:rPr>
                <a:t>交通量減少</a:t>
              </a:r>
            </a:p>
          </p:txBody>
        </p:sp>
        <p:cxnSp>
          <p:nvCxnSpPr>
            <p:cNvPr id="106" name="直線コネクタ 105"/>
            <p:cNvCxnSpPr/>
            <p:nvPr/>
          </p:nvCxnSpPr>
          <p:spPr bwMode="auto">
            <a:xfrm>
              <a:off x="5075610" y="5034243"/>
              <a:ext cx="503238" cy="0"/>
            </a:xfrm>
            <a:prstGeom prst="line">
              <a:avLst/>
            </a:prstGeom>
            <a:ln w="50800" cmpd="dbl">
              <a:solidFill>
                <a:srgbClr val="00FF00"/>
              </a:solidFill>
            </a:ln>
          </p:spPr>
          <p:style>
            <a:lnRef idx="1">
              <a:schemeClr val="accent1"/>
            </a:lnRef>
            <a:fillRef idx="0">
              <a:schemeClr val="accent1"/>
            </a:fillRef>
            <a:effectRef idx="0">
              <a:schemeClr val="accent1"/>
            </a:effectRef>
            <a:fontRef idx="minor">
              <a:schemeClr val="tx1"/>
            </a:fontRef>
          </p:style>
        </p:cxnSp>
        <p:sp>
          <p:nvSpPr>
            <p:cNvPr id="107" name="テキスト ボックス 19"/>
            <p:cNvSpPr txBox="1">
              <a:spLocks noChangeArrowheads="1"/>
            </p:cNvSpPr>
            <p:nvPr/>
          </p:nvSpPr>
          <p:spPr bwMode="auto">
            <a:xfrm>
              <a:off x="5868307" y="4882108"/>
              <a:ext cx="10054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a:latin typeface="Arial" charset="0"/>
                </a:rPr>
                <a:t>事業箇所</a:t>
              </a:r>
            </a:p>
          </p:txBody>
        </p:sp>
      </p:grpSp>
      <p:sp>
        <p:nvSpPr>
          <p:cNvPr id="108" name="テキスト ボックス 9"/>
          <p:cNvSpPr txBox="1">
            <a:spLocks noChangeArrowheads="1"/>
          </p:cNvSpPr>
          <p:nvPr/>
        </p:nvSpPr>
        <p:spPr bwMode="auto">
          <a:xfrm>
            <a:off x="4868863" y="664245"/>
            <a:ext cx="2611438" cy="863600"/>
          </a:xfrm>
          <a:prstGeom prst="rect">
            <a:avLst/>
          </a:prstGeom>
          <a:solidFill>
            <a:schemeClr val="bg1"/>
          </a:solidFill>
          <a:ln w="9525">
            <a:solidFill>
              <a:schemeClr val="tx1"/>
            </a:solidFill>
            <a:miter lim="800000"/>
            <a:headEnd/>
            <a:tailEnd/>
          </a:ln>
        </p:spPr>
        <p:txBody>
          <a:bodyPr tIns="108000" bIns="108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dirty="0">
                <a:latin typeface="Arial" charset="0"/>
              </a:rPr>
              <a:t>差分図：</a:t>
            </a:r>
            <a:endParaRPr lang="en-US" altLang="ja-JP" sz="1400" dirty="0">
              <a:latin typeface="Arial" charset="0"/>
            </a:endParaRPr>
          </a:p>
          <a:p>
            <a:pPr eaLnBrk="1" hangingPunct="1">
              <a:spcBef>
                <a:spcPct val="0"/>
              </a:spcBef>
              <a:buFontTx/>
              <a:buNone/>
            </a:pPr>
            <a:r>
              <a:rPr lang="ja-JP" altLang="en-US" sz="1400" dirty="0">
                <a:latin typeface="Arial" charset="0"/>
              </a:rPr>
              <a:t>　各リンクについて、整備有無による交通量の差を図化したもの</a:t>
            </a:r>
            <a:endParaRPr lang="en-US" altLang="ja-JP" sz="1400" dirty="0">
              <a:latin typeface="Arial" charset="0"/>
            </a:endParaRPr>
          </a:p>
        </p:txBody>
      </p:sp>
      <p:sp>
        <p:nvSpPr>
          <p:cNvPr id="109" name="テキスト ボックス 4"/>
          <p:cNvSpPr>
            <a:spLocks noChangeArrowheads="1"/>
          </p:cNvSpPr>
          <p:nvPr/>
        </p:nvSpPr>
        <p:spPr bwMode="auto">
          <a:xfrm>
            <a:off x="2803685" y="5177485"/>
            <a:ext cx="5944779" cy="786143"/>
          </a:xfrm>
          <a:prstGeom prst="roundRect">
            <a:avLst>
              <a:gd name="adj" fmla="val 16667"/>
            </a:avLst>
          </a:prstGeom>
          <a:solidFill>
            <a:srgbClr val="FFFF66"/>
          </a:solidFill>
          <a:ln w="9525">
            <a:solidFill>
              <a:schemeClr val="tx1"/>
            </a:solidFill>
            <a:miter lim="800000"/>
            <a:headEnd/>
            <a:tailEnd/>
          </a:ln>
        </p:spPr>
        <p:txBody>
          <a:bodyPr wrap="square" tIns="108000" bIns="108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ＭＳ ゴシック" pitchFamily="49" charset="-128"/>
                <a:ea typeface="ＭＳ ゴシック" pitchFamily="49" charset="-128"/>
              </a:rPr>
              <a:t>本事業区間の整備により</a:t>
            </a:r>
            <a:r>
              <a:rPr lang="ja-JP" altLang="en-US" sz="1600" dirty="0" smtClean="0">
                <a:latin typeface="ＭＳ ゴシック" pitchFamily="49" charset="-128"/>
                <a:ea typeface="ＭＳ ゴシック" pitchFamily="49" charset="-128"/>
              </a:rPr>
              <a:t>、既存道路である</a:t>
            </a:r>
            <a:r>
              <a:rPr lang="ja-JP" altLang="en-US" sz="1600" dirty="0">
                <a:latin typeface="ＭＳ ゴシック" pitchFamily="49" charset="-128"/>
                <a:ea typeface="ＭＳ ゴシック" pitchFamily="49" charset="-128"/>
              </a:rPr>
              <a:t>大阪</a:t>
            </a:r>
            <a:r>
              <a:rPr lang="ja-JP" altLang="en-US" sz="1600" dirty="0" smtClean="0">
                <a:latin typeface="ＭＳ ゴシック" pitchFamily="49" charset="-128"/>
                <a:ea typeface="ＭＳ ゴシック" pitchFamily="49" charset="-128"/>
              </a:rPr>
              <a:t>高槻京都線等の交通が供用済み区間を含めた本路線</a:t>
            </a:r>
            <a:r>
              <a:rPr lang="ja-JP" altLang="en-US" sz="1600" dirty="0">
                <a:latin typeface="ＭＳ ゴシック" pitchFamily="49" charset="-128"/>
                <a:ea typeface="ＭＳ ゴシック" pitchFamily="49" charset="-128"/>
              </a:rPr>
              <a:t>へと転換している。</a:t>
            </a:r>
            <a:endParaRPr lang="en-US" altLang="ja-JP" sz="1600" dirty="0">
              <a:latin typeface="ＭＳ ゴシック" pitchFamily="49" charset="-128"/>
              <a:ea typeface="ＭＳ ゴシック" pitchFamily="49" charset="-128"/>
            </a:endParaRPr>
          </a:p>
        </p:txBody>
      </p:sp>
    </p:spTree>
    <p:extLst>
      <p:ext uri="{BB962C8B-B14F-4D97-AF65-F5344CB8AC3E}">
        <p14:creationId xmlns:p14="http://schemas.microsoft.com/office/powerpoint/2010/main" val="2037358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51520" y="116632"/>
            <a:ext cx="6984776" cy="461665"/>
          </a:xfrm>
          <a:prstGeom prst="rect">
            <a:avLst/>
          </a:prstGeom>
          <a:solidFill>
            <a:srgbClr val="000080"/>
          </a:solidFill>
          <a:ln w="19050">
            <a:solidFill>
              <a:srgbClr val="00FFFF"/>
            </a:solidFill>
            <a:miter lim="800000"/>
            <a:headEnd/>
            <a:tailEnd/>
          </a:ln>
          <a:effectLs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a:solidFill>
                  <a:schemeClr val="bg1"/>
                </a:solidFill>
                <a:latin typeface="HG丸ｺﾞｼｯｸM-PRO" pitchFamily="50" charset="-128"/>
                <a:ea typeface="HG丸ｺﾞｼｯｸM-PRO" pitchFamily="50" charset="-128"/>
              </a:rPr>
              <a:t>④</a:t>
            </a:r>
            <a:r>
              <a:rPr lang="ja-JP" altLang="en-US" sz="2400" dirty="0" smtClean="0">
                <a:solidFill>
                  <a:schemeClr val="bg1"/>
                </a:solidFill>
                <a:latin typeface="HG丸ｺﾞｼｯｸM-PRO" pitchFamily="50" charset="-128"/>
                <a:ea typeface="HG丸ｺﾞｼｯｸM-PRO" pitchFamily="50" charset="-128"/>
              </a:rPr>
              <a:t>　安全</a:t>
            </a:r>
            <a:r>
              <a:rPr lang="ja-JP" altLang="en-US" sz="2400" dirty="0">
                <a:solidFill>
                  <a:schemeClr val="bg1"/>
                </a:solidFill>
                <a:latin typeface="HG丸ｺﾞｼｯｸM-PRO" pitchFamily="50" charset="-128"/>
                <a:ea typeface="HG丸ｺﾞｼｯｸM-PRO" pitchFamily="50" charset="-128"/>
              </a:rPr>
              <a:t>・安心、活力、快適性等の有効性 </a:t>
            </a:r>
            <a:r>
              <a:rPr lang="ja-JP" altLang="en-US" sz="2400" dirty="0" smtClean="0">
                <a:solidFill>
                  <a:schemeClr val="bg1"/>
                </a:solidFill>
                <a:latin typeface="HG丸ｺﾞｼｯｸM-PRO" pitchFamily="50" charset="-128"/>
                <a:ea typeface="HG丸ｺﾞｼｯｸM-PRO" pitchFamily="50" charset="-128"/>
              </a:rPr>
              <a:t>　　</a:t>
            </a:r>
            <a:r>
              <a:rPr lang="ja-JP" altLang="en-US" sz="2400" dirty="0" smtClean="0">
                <a:solidFill>
                  <a:schemeClr val="bg1"/>
                </a:solidFill>
              </a:rPr>
              <a:t> </a:t>
            </a:r>
            <a:endParaRPr lang="ja-JP" altLang="en-US" sz="2400" dirty="0">
              <a:solidFill>
                <a:schemeClr val="bg1"/>
              </a:solidFill>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662" b="28646"/>
          <a:stretch/>
        </p:blipFill>
        <p:spPr bwMode="auto">
          <a:xfrm>
            <a:off x="461402" y="620688"/>
            <a:ext cx="8474409" cy="36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251520" y="4941168"/>
            <a:ext cx="5728344" cy="461665"/>
          </a:xfrm>
          <a:prstGeom prst="rect">
            <a:avLst/>
          </a:prstGeom>
          <a:solidFill>
            <a:srgbClr val="000080"/>
          </a:solidFill>
          <a:ln w="19050">
            <a:solidFill>
              <a:srgbClr val="00FFFF"/>
            </a:solidFill>
            <a:miter lim="800000"/>
            <a:headEnd/>
            <a:tailEnd/>
          </a:ln>
          <a:effectLs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a:solidFill>
                  <a:schemeClr val="bg1"/>
                </a:solidFill>
                <a:latin typeface="HG丸ｺﾞｼｯｸM-PRO" pitchFamily="50" charset="-128"/>
                <a:ea typeface="HG丸ｺﾞｼｯｸM-PRO" pitchFamily="50" charset="-128"/>
              </a:rPr>
              <a:t>⑤</a:t>
            </a:r>
            <a:r>
              <a:rPr lang="ja-JP" altLang="en-US" sz="2400" dirty="0" smtClean="0">
                <a:solidFill>
                  <a:schemeClr val="bg1"/>
                </a:solidFill>
                <a:latin typeface="HG丸ｺﾞｼｯｸM-PRO" pitchFamily="50" charset="-128"/>
                <a:ea typeface="HG丸ｺﾞｼｯｸM-PRO" pitchFamily="50" charset="-128"/>
              </a:rPr>
              <a:t>　自然環境等への影響と対策　</a:t>
            </a:r>
            <a:r>
              <a:rPr lang="ja-JP" altLang="en-US" sz="2400" dirty="0" smtClean="0">
                <a:solidFill>
                  <a:schemeClr val="bg1"/>
                </a:solidFill>
              </a:rPr>
              <a:t> </a:t>
            </a:r>
            <a:endParaRPr lang="ja-JP" altLang="en-US" sz="2400" dirty="0">
              <a:solidFill>
                <a:schemeClr val="bg1"/>
              </a:solidFill>
            </a:endParaRPr>
          </a:p>
        </p:txBody>
      </p:sp>
      <p:sp>
        <p:nvSpPr>
          <p:cNvPr id="9" name="テキスト ボックス 8"/>
          <p:cNvSpPr txBox="1"/>
          <p:nvPr/>
        </p:nvSpPr>
        <p:spPr>
          <a:xfrm>
            <a:off x="461403" y="5517232"/>
            <a:ext cx="8474408" cy="100811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oAutofit/>
          </a:bodyPr>
          <a:lstStyle/>
          <a:p>
            <a:r>
              <a:rPr kumimoji="1" lang="ja-JP" altLang="en-US" sz="2000" dirty="0" smtClean="0"/>
              <a:t>本路線を整備し主要地方道大阪高槻京都線の渋滞緩和を図ることにより、大気質への負荷物質排出量の抑制や</a:t>
            </a:r>
            <a:r>
              <a:rPr lang="ja-JP" altLang="en-US" sz="2000" dirty="0"/>
              <a:t>現道区間</a:t>
            </a:r>
            <a:r>
              <a:rPr lang="ja-JP" altLang="en-US" sz="2000" dirty="0" smtClean="0"/>
              <a:t>の騒音・振動等の低減効果が期待できる。</a:t>
            </a:r>
            <a:endParaRPr kumimoji="1" lang="en-US" altLang="ja-JP" sz="2000" dirty="0"/>
          </a:p>
        </p:txBody>
      </p:sp>
      <p:sp>
        <p:nvSpPr>
          <p:cNvPr id="11" name="テキスト ボックス 10"/>
          <p:cNvSpPr txBox="1"/>
          <p:nvPr/>
        </p:nvSpPr>
        <p:spPr>
          <a:xfrm>
            <a:off x="461403" y="4149080"/>
            <a:ext cx="8474408" cy="688256"/>
          </a:xfrm>
          <a:prstGeom prst="rect">
            <a:avLst/>
          </a:prstGeom>
          <a:solidFill>
            <a:schemeClr val="bg1"/>
          </a:solidFill>
          <a:ln w="25400" cap="rnd">
            <a:solidFill>
              <a:srgbClr val="FF0000"/>
            </a:solidFill>
            <a:round/>
          </a:ln>
        </p:spPr>
        <p:txBody>
          <a:bodyPr wrap="square" lIns="36000" tIns="36000" rIns="36000" bIns="36000" rtlCol="0">
            <a:spAutoFit/>
          </a:bodyPr>
          <a:lstStyle/>
          <a:p>
            <a:r>
              <a:rPr lang="ja-JP" altLang="en-US" sz="2000" dirty="0"/>
              <a:t>鉄道および河川部</a:t>
            </a:r>
            <a:r>
              <a:rPr lang="ja-JP" altLang="en-US" sz="2000" dirty="0" smtClean="0"/>
              <a:t>の立体交差化</a:t>
            </a:r>
            <a:r>
              <a:rPr lang="ja-JP" altLang="en-US" sz="2000" dirty="0"/>
              <a:t>に</a:t>
            </a:r>
            <a:r>
              <a:rPr lang="ja-JP" altLang="en-US" sz="2000" dirty="0" smtClean="0"/>
              <a:t>より、交通網</a:t>
            </a:r>
            <a:r>
              <a:rPr lang="ja-JP" altLang="en-US" sz="2000" dirty="0"/>
              <a:t>の分断が解消され、</a:t>
            </a:r>
            <a:r>
              <a:rPr lang="ja-JP" altLang="en-US" sz="2000" dirty="0" smtClean="0"/>
              <a:t>災害発生時の広域緊急交通路が確保されるほか、</a:t>
            </a:r>
            <a:r>
              <a:rPr kumimoji="1" lang="ja-JP" altLang="en-US" sz="2000" dirty="0" smtClean="0"/>
              <a:t>物流の効率化等に寄与する。</a:t>
            </a:r>
            <a:endParaRPr kumimoji="1" lang="en-US" altLang="ja-JP" sz="2000" dirty="0" smtClean="0"/>
          </a:p>
        </p:txBody>
      </p:sp>
      <p:sp>
        <p:nvSpPr>
          <p:cNvPr id="2" name="スライド番号プレースホルダー 1"/>
          <p:cNvSpPr>
            <a:spLocks noGrp="1"/>
          </p:cNvSpPr>
          <p:nvPr>
            <p:ph type="sldNum" sz="quarter" idx="12"/>
          </p:nvPr>
        </p:nvSpPr>
        <p:spPr>
          <a:xfrm>
            <a:off x="6902896" y="6453336"/>
            <a:ext cx="2133600" cy="365125"/>
          </a:xfrm>
        </p:spPr>
        <p:txBody>
          <a:bodyPr/>
          <a:lstStyle/>
          <a:p>
            <a:pPr>
              <a:defRPr/>
            </a:pPr>
            <a:fld id="{7F2BD3AF-05AE-4E14-80B5-D6AB1F94E73A}" type="slidenum">
              <a:rPr lang="ja-JP" altLang="en-US" smtClean="0"/>
              <a:pPr>
                <a:defRPr/>
              </a:pPr>
              <a:t>21</a:t>
            </a:fld>
            <a:endParaRPr lang="ja-JP" altLang="en-US" dirty="0"/>
          </a:p>
        </p:txBody>
      </p:sp>
    </p:spTree>
    <p:extLst>
      <p:ext uri="{BB962C8B-B14F-4D97-AF65-F5344CB8AC3E}">
        <p14:creationId xmlns:p14="http://schemas.microsoft.com/office/powerpoint/2010/main" val="13047971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23850" y="260350"/>
            <a:ext cx="4248150" cy="461963"/>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sz="2400" dirty="0" smtClean="0">
                <a:solidFill>
                  <a:schemeClr val="bg1"/>
                </a:solidFill>
                <a:latin typeface="HG丸ｺﾞｼｯｸM-PRO" pitchFamily="50" charset="-128"/>
                <a:ea typeface="HG丸ｺﾞｼｯｸM-PRO" pitchFamily="50" charset="-128"/>
              </a:rPr>
              <a:t>Ⅵ</a:t>
            </a:r>
            <a:r>
              <a:rPr lang="ja-JP" altLang="en-US" sz="2400" dirty="0">
                <a:solidFill>
                  <a:schemeClr val="bg1"/>
                </a:solidFill>
                <a:latin typeface="HG丸ｺﾞｼｯｸM-PRO" pitchFamily="50" charset="-128"/>
                <a:ea typeface="HG丸ｺﾞｼｯｸM-PRO" pitchFamily="50" charset="-128"/>
              </a:rPr>
              <a:t>　対応方針（原案）</a:t>
            </a:r>
          </a:p>
        </p:txBody>
      </p:sp>
      <p:sp>
        <p:nvSpPr>
          <p:cNvPr id="8" name="角丸四角形 7"/>
          <p:cNvSpPr/>
          <p:nvPr/>
        </p:nvSpPr>
        <p:spPr>
          <a:xfrm>
            <a:off x="179512" y="980728"/>
            <a:ext cx="8794951" cy="5400600"/>
          </a:xfrm>
          <a:prstGeom prst="roundRect">
            <a:avLst>
              <a:gd name="adj" fmla="val 62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ja-JP" sz="3600" b="1" u="sng" dirty="0" smtClean="0">
                <a:solidFill>
                  <a:schemeClr val="tx1"/>
                </a:solidFill>
                <a:latin typeface="ＭＳ ゴシック" panose="020B0609070205080204" pitchFamily="49" charset="-128"/>
                <a:ea typeface="ＭＳ ゴシック" panose="020B0609070205080204" pitchFamily="49" charset="-128"/>
              </a:rPr>
              <a:t>○</a:t>
            </a:r>
            <a:r>
              <a:rPr lang="ja-JP" altLang="en-US" sz="3600" b="1" u="sng" dirty="0">
                <a:solidFill>
                  <a:schemeClr val="tx1"/>
                </a:solidFill>
                <a:latin typeface="ＭＳ ゴシック" panose="020B0609070205080204" pitchFamily="49" charset="-128"/>
                <a:ea typeface="ＭＳ ゴシック" panose="020B0609070205080204" pitchFamily="49" charset="-128"/>
              </a:rPr>
              <a:t>継続</a:t>
            </a:r>
            <a:endParaRPr lang="ja-JP" altLang="ja-JP" sz="3600" b="1" u="sng"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800" dirty="0">
                <a:solidFill>
                  <a:schemeClr val="tx1"/>
                </a:solidFill>
                <a:latin typeface="ＭＳ ゴシック" panose="020B0609070205080204" pitchFamily="49" charset="-128"/>
                <a:ea typeface="ＭＳ ゴシック" panose="020B0609070205080204" pitchFamily="49" charset="-128"/>
              </a:rPr>
              <a:t> </a:t>
            </a:r>
            <a:endParaRPr lang="ja-JP" altLang="ja-JP" sz="28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ja-JP" sz="2400" dirty="0">
                <a:solidFill>
                  <a:schemeClr val="tx1"/>
                </a:solidFill>
                <a:latin typeface="ＭＳ ゴシック" panose="020B0609070205080204" pitchFamily="49" charset="-128"/>
                <a:ea typeface="ＭＳ ゴシック" panose="020B0609070205080204" pitchFamily="49" charset="-128"/>
              </a:rPr>
              <a:t>＜判断の理由</a:t>
            </a:r>
            <a:r>
              <a:rPr lang="ja-JP" altLang="ja-JP" sz="2400" dirty="0" smtClean="0">
                <a:solidFill>
                  <a:schemeClr val="tx1"/>
                </a:solidFill>
                <a:latin typeface="ＭＳ ゴシック" panose="020B0609070205080204" pitchFamily="49" charset="-128"/>
                <a:ea typeface="ＭＳ ゴシック" panose="020B0609070205080204" pitchFamily="49" charset="-128"/>
              </a:rPr>
              <a:t>＞</a:t>
            </a:r>
            <a:endParaRPr lang="en-US" altLang="ja-JP" sz="2400" dirty="0" smtClean="0">
              <a:solidFill>
                <a:schemeClr val="tx1"/>
              </a:solidFill>
              <a:latin typeface="ＭＳ ゴシック" panose="020B0609070205080204" pitchFamily="49" charset="-128"/>
              <a:ea typeface="ＭＳ ゴシック" panose="020B0609070205080204" pitchFamily="49" charset="-128"/>
            </a:endParaRPr>
          </a:p>
          <a:p>
            <a:pPr>
              <a:defRPr/>
            </a:pPr>
            <a:endParaRPr lang="ja-JP" altLang="ja-JP" sz="2400" dirty="0">
              <a:solidFill>
                <a:schemeClr val="tx1"/>
              </a:solidFill>
              <a:latin typeface="ＭＳ ゴシック" panose="020B0609070205080204" pitchFamily="49" charset="-128"/>
              <a:ea typeface="ＭＳ ゴシック" panose="020B0609070205080204" pitchFamily="49" charset="-128"/>
            </a:endParaRPr>
          </a:p>
          <a:p>
            <a:pPr lvl="0"/>
            <a:r>
              <a:rPr lang="ja-JP" altLang="en-US" sz="2400" dirty="0">
                <a:solidFill>
                  <a:schemeClr val="tx1"/>
                </a:solidFill>
              </a:rPr>
              <a:t>１）</a:t>
            </a:r>
            <a:r>
              <a:rPr lang="ja-JP" altLang="ja-JP" sz="2400" dirty="0">
                <a:solidFill>
                  <a:schemeClr val="tx1"/>
                </a:solidFill>
              </a:rPr>
              <a:t>広域的な幹線道路ネットワークの強化、防災機能の強化、現道の主要</a:t>
            </a:r>
            <a:r>
              <a:rPr lang="ja-JP" altLang="ja-JP" sz="2400" dirty="0" smtClean="0">
                <a:solidFill>
                  <a:schemeClr val="tx1"/>
                </a:solidFill>
              </a:rPr>
              <a:t>地方道</a:t>
            </a:r>
            <a:r>
              <a:rPr lang="ja-JP" altLang="ja-JP" sz="2400" dirty="0">
                <a:solidFill>
                  <a:schemeClr val="tx1"/>
                </a:solidFill>
              </a:rPr>
              <a:t>大阪</a:t>
            </a:r>
            <a:r>
              <a:rPr lang="ja-JP" altLang="en-US" sz="2400" dirty="0">
                <a:solidFill>
                  <a:schemeClr val="tx1"/>
                </a:solidFill>
              </a:rPr>
              <a:t>高槻京都</a:t>
            </a:r>
            <a:r>
              <a:rPr lang="ja-JP" altLang="ja-JP" sz="2400" dirty="0">
                <a:solidFill>
                  <a:schemeClr val="tx1"/>
                </a:solidFill>
              </a:rPr>
              <a:t>線の</a:t>
            </a:r>
            <a:r>
              <a:rPr lang="ja-JP" altLang="en-US" sz="2400" dirty="0">
                <a:solidFill>
                  <a:schemeClr val="tx1"/>
                </a:solidFill>
              </a:rPr>
              <a:t>渋滞緩和</a:t>
            </a:r>
            <a:r>
              <a:rPr lang="ja-JP" altLang="en-US" sz="2400" dirty="0" smtClean="0">
                <a:solidFill>
                  <a:schemeClr val="tx1"/>
                </a:solidFill>
              </a:rPr>
              <a:t>などの必要性について</a:t>
            </a:r>
            <a:r>
              <a:rPr lang="ja-JP" altLang="ja-JP" sz="2400" dirty="0" smtClean="0">
                <a:solidFill>
                  <a:schemeClr val="tx1"/>
                </a:solidFill>
              </a:rPr>
              <a:t>は</a:t>
            </a:r>
            <a:r>
              <a:rPr lang="ja-JP" altLang="en-US" sz="2400" dirty="0" smtClean="0">
                <a:solidFill>
                  <a:schemeClr val="tx1"/>
                </a:solidFill>
              </a:rPr>
              <a:t>、</a:t>
            </a:r>
            <a:r>
              <a:rPr lang="ja-JP" altLang="ja-JP" sz="2400" dirty="0" smtClean="0">
                <a:solidFill>
                  <a:schemeClr val="tx1"/>
                </a:solidFill>
              </a:rPr>
              <a:t>変化がない。</a:t>
            </a:r>
            <a:endParaRPr lang="ja-JP" altLang="ja-JP" sz="2400" dirty="0">
              <a:solidFill>
                <a:schemeClr val="tx1"/>
              </a:solidFill>
            </a:endParaRPr>
          </a:p>
          <a:p>
            <a:pPr lvl="0"/>
            <a:endParaRPr lang="en-US" altLang="ja-JP" sz="2400" dirty="0">
              <a:solidFill>
                <a:schemeClr val="tx1"/>
              </a:solidFill>
            </a:endParaRPr>
          </a:p>
          <a:p>
            <a:pPr lvl="0"/>
            <a:r>
              <a:rPr lang="ja-JP" altLang="en-US" sz="2400" dirty="0">
                <a:solidFill>
                  <a:schemeClr val="tx1"/>
                </a:solidFill>
              </a:rPr>
              <a:t>２</a:t>
            </a:r>
            <a:r>
              <a:rPr lang="ja-JP" altLang="en-US" sz="2400" dirty="0" smtClean="0">
                <a:solidFill>
                  <a:schemeClr val="tx1"/>
                </a:solidFill>
              </a:rPr>
              <a:t>）</a:t>
            </a:r>
            <a:r>
              <a:rPr lang="ja-JP" altLang="ja-JP" sz="2400" dirty="0" smtClean="0">
                <a:solidFill>
                  <a:schemeClr val="tx1"/>
                </a:solidFill>
              </a:rPr>
              <a:t>本事業区間</a:t>
            </a:r>
            <a:r>
              <a:rPr lang="ja-JP" altLang="en-US" sz="2400" dirty="0" smtClean="0">
                <a:solidFill>
                  <a:schemeClr val="tx1"/>
                </a:solidFill>
              </a:rPr>
              <a:t>に接続する工区及び本事業区間のうち一部が供用済みであり、残</a:t>
            </a:r>
            <a:r>
              <a:rPr lang="ja-JP" altLang="en-US" sz="2400" dirty="0">
                <a:solidFill>
                  <a:schemeClr val="tx1"/>
                </a:solidFill>
              </a:rPr>
              <a:t>事業</a:t>
            </a:r>
            <a:r>
              <a:rPr lang="ja-JP" altLang="en-US" sz="2400" dirty="0" smtClean="0">
                <a:solidFill>
                  <a:schemeClr val="tx1"/>
                </a:solidFill>
              </a:rPr>
              <a:t>区間（２期区間）の用地も９２％</a:t>
            </a:r>
            <a:r>
              <a:rPr lang="ja-JP" altLang="ja-JP" sz="2400" dirty="0" smtClean="0">
                <a:solidFill>
                  <a:schemeClr val="tx1"/>
                </a:solidFill>
              </a:rPr>
              <a:t>取得済みで</a:t>
            </a:r>
            <a:r>
              <a:rPr lang="ja-JP" altLang="ja-JP" sz="2400" dirty="0">
                <a:solidFill>
                  <a:schemeClr val="tx1"/>
                </a:solidFill>
              </a:rPr>
              <a:t>あることから代替案立案の余地はない。</a:t>
            </a:r>
          </a:p>
          <a:p>
            <a:pPr>
              <a:defRPr/>
            </a:pPr>
            <a:endParaRPr lang="ja-JP" altLang="en-US" sz="2400"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400" dirty="0">
                <a:solidFill>
                  <a:schemeClr val="tx1"/>
                </a:solidFill>
                <a:latin typeface="ＭＳ ゴシック" panose="020B0609070205080204" pitchFamily="49" charset="-128"/>
                <a:ea typeface="ＭＳ ゴシック" panose="020B0609070205080204" pitchFamily="49" charset="-128"/>
              </a:rPr>
              <a:t>  </a:t>
            </a:r>
            <a:r>
              <a:rPr lang="ja-JP" altLang="ja-JP" sz="2400" dirty="0">
                <a:solidFill>
                  <a:schemeClr val="tx1"/>
                </a:solidFill>
                <a:latin typeface="ＭＳ ゴシック" panose="020B0609070205080204" pitchFamily="49" charset="-128"/>
                <a:ea typeface="ＭＳ ゴシック" panose="020B0609070205080204" pitchFamily="49" charset="-128"/>
              </a:rPr>
              <a:t>以上の</a:t>
            </a:r>
            <a:r>
              <a:rPr lang="ja-JP" altLang="en-US" sz="2400" dirty="0">
                <a:solidFill>
                  <a:schemeClr val="tx1"/>
                </a:solidFill>
                <a:latin typeface="ＭＳ ゴシック" panose="020B0609070205080204" pitchFamily="49" charset="-128"/>
                <a:ea typeface="ＭＳ ゴシック" panose="020B0609070205080204" pitchFamily="49" charset="-128"/>
              </a:rPr>
              <a:t>理由</a:t>
            </a:r>
            <a:r>
              <a:rPr lang="ja-JP" altLang="ja-JP" sz="2400" dirty="0">
                <a:solidFill>
                  <a:schemeClr val="tx1"/>
                </a:solidFill>
                <a:latin typeface="ＭＳ ゴシック" panose="020B0609070205080204" pitchFamily="49" charset="-128"/>
                <a:ea typeface="ＭＳ ゴシック" panose="020B0609070205080204" pitchFamily="49" charset="-128"/>
              </a:rPr>
              <a:t>から、事業</a:t>
            </a:r>
            <a:r>
              <a:rPr lang="ja-JP" altLang="en-US" sz="2400" dirty="0" smtClean="0">
                <a:solidFill>
                  <a:schemeClr val="tx1"/>
                </a:solidFill>
                <a:latin typeface="ＭＳ ゴシック" panose="020B0609070205080204" pitchFamily="49" charset="-128"/>
                <a:ea typeface="ＭＳ ゴシック" panose="020B0609070205080204" pitchFamily="49" charset="-128"/>
              </a:rPr>
              <a:t>を</a:t>
            </a:r>
            <a:r>
              <a:rPr lang="ja-JP" altLang="en-US" sz="2400" dirty="0">
                <a:solidFill>
                  <a:schemeClr val="tx1"/>
                </a:solidFill>
                <a:latin typeface="ＭＳ ゴシック" panose="020B0609070205080204" pitchFamily="49" charset="-128"/>
                <a:ea typeface="ＭＳ ゴシック" panose="020B0609070205080204" pitchFamily="49" charset="-128"/>
              </a:rPr>
              <a:t>継続</a:t>
            </a:r>
            <a:r>
              <a:rPr lang="ja-JP" altLang="ja-JP" sz="2400" dirty="0" smtClean="0">
                <a:solidFill>
                  <a:schemeClr val="tx1"/>
                </a:solidFill>
                <a:latin typeface="ＭＳ ゴシック" panose="020B0609070205080204" pitchFamily="49" charset="-128"/>
                <a:ea typeface="ＭＳ ゴシック" panose="020B0609070205080204" pitchFamily="49" charset="-128"/>
              </a:rPr>
              <a:t>する。</a:t>
            </a:r>
            <a:endParaRPr lang="en-US" altLang="ja-JP" sz="2400" dirty="0">
              <a:solidFill>
                <a:schemeClr val="tx1"/>
              </a:solidFill>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p:txBody>
          <a:bodyPr/>
          <a:lstStyle/>
          <a:p>
            <a:pPr>
              <a:defRPr/>
            </a:pPr>
            <a:fld id="{7F2BD3AF-05AE-4E14-80B5-D6AB1F94E73A}" type="slidenum">
              <a:rPr lang="ja-JP" altLang="en-US" smtClean="0"/>
              <a:pPr>
                <a:defRPr/>
              </a:pPr>
              <a:t>22</a:t>
            </a:fld>
            <a:endParaRPr lang="ja-JP" altLang="en-US"/>
          </a:p>
        </p:txBody>
      </p:sp>
    </p:spTree>
    <p:extLst>
      <p:ext uri="{BB962C8B-B14F-4D97-AF65-F5344CB8AC3E}">
        <p14:creationId xmlns:p14="http://schemas.microsoft.com/office/powerpoint/2010/main" val="2670605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2008" y="742950"/>
            <a:ext cx="5868144" cy="45402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ja-JP" altLang="en-US" sz="2000" b="1" dirty="0">
                <a:effectLst>
                  <a:outerShdw blurRad="38100" dist="38100" dir="2700000" algn="tl">
                    <a:srgbClr val="000000">
                      <a:alpha val="43137"/>
                    </a:srgbClr>
                  </a:outerShdw>
                </a:effectLst>
                <a:latin typeface="+mn-ea"/>
              </a:rPr>
              <a:t>整備の目的（１</a:t>
            </a:r>
            <a:r>
              <a:rPr lang="ja-JP" altLang="en-US" sz="2000" b="1" dirty="0" smtClean="0">
                <a:effectLst>
                  <a:outerShdw blurRad="38100" dist="38100" dir="2700000" algn="tl">
                    <a:srgbClr val="000000">
                      <a:alpha val="43137"/>
                    </a:srgbClr>
                  </a:outerShdw>
                </a:effectLst>
                <a:latin typeface="+mn-ea"/>
              </a:rPr>
              <a:t>）　</a:t>
            </a:r>
            <a:r>
              <a:rPr lang="ja-JP" altLang="en-US" sz="2000" b="1" dirty="0" smtClean="0">
                <a:solidFill>
                  <a:srgbClr val="FFFFFF"/>
                </a:solidFill>
                <a:effectLst>
                  <a:outerShdw blurRad="38100" dist="38100" dir="2700000" algn="tl">
                    <a:srgbClr val="000000"/>
                  </a:outerShdw>
                </a:effectLst>
                <a:latin typeface="ＭＳ Ｐゴシック" charset="-128"/>
              </a:rPr>
              <a:t>ネットワーク</a:t>
            </a:r>
            <a:r>
              <a:rPr lang="ja-JP" altLang="en-US" sz="2000" b="1" dirty="0">
                <a:solidFill>
                  <a:srgbClr val="FFFFFF"/>
                </a:solidFill>
                <a:effectLst>
                  <a:outerShdw blurRad="38100" dist="38100" dir="2700000" algn="tl">
                    <a:srgbClr val="000000"/>
                  </a:outerShdw>
                </a:effectLst>
                <a:latin typeface="ＭＳ Ｐゴシック" charset="-128"/>
              </a:rPr>
              <a:t>機能の強化</a:t>
            </a:r>
            <a:endParaRPr lang="en-US" altLang="ja-JP" sz="2000" b="1" dirty="0">
              <a:effectLst>
                <a:outerShdw blurRad="38100" dist="38100" dir="2700000" algn="tl">
                  <a:srgbClr val="000000">
                    <a:alpha val="43137"/>
                  </a:srgbClr>
                </a:outerShdw>
              </a:effectLst>
              <a:latin typeface="+mn-ea"/>
            </a:endParaRPr>
          </a:p>
        </p:txBody>
      </p:sp>
      <p:sp>
        <p:nvSpPr>
          <p:cNvPr id="14343" name="テキスト ボックス 49"/>
          <p:cNvSpPr txBox="1">
            <a:spLocks noChangeArrowheads="1"/>
          </p:cNvSpPr>
          <p:nvPr/>
        </p:nvSpPr>
        <p:spPr bwMode="auto">
          <a:xfrm>
            <a:off x="7108016" y="1628800"/>
            <a:ext cx="1928479" cy="3046988"/>
          </a:xfrm>
          <a:prstGeom prst="rect">
            <a:avLst/>
          </a:prstGeom>
          <a:solidFill>
            <a:schemeClr val="bg1"/>
          </a:solidFill>
          <a:ln w="9525">
            <a:solidFill>
              <a:schemeClr val="tx1"/>
            </a:solidFill>
            <a:miter lim="800000"/>
            <a:headEnd/>
            <a:tailEnd/>
          </a:ln>
        </p:spPr>
        <p:txBody>
          <a:bodyPr wrap="square">
            <a:spAutoFit/>
          </a:bodyPr>
          <a:lstStyle/>
          <a:p>
            <a:r>
              <a:rPr lang="ja-JP" altLang="en-US" sz="1600" b="1" dirty="0">
                <a:latin typeface="Calibri" pitchFamily="34" charset="0"/>
              </a:rPr>
              <a:t>　既存</a:t>
            </a:r>
            <a:r>
              <a:rPr lang="ja-JP" altLang="en-US" sz="1600" b="1" dirty="0" smtClean="0">
                <a:latin typeface="Calibri" pitchFamily="34" charset="0"/>
              </a:rPr>
              <a:t>道路の主要地方道大阪高槻京都線は、交通量が多く、渋滞が発生している。</a:t>
            </a:r>
            <a:endParaRPr lang="en-US" altLang="ja-JP" sz="1600" b="1" dirty="0" smtClean="0">
              <a:latin typeface="Calibri" pitchFamily="34" charset="0"/>
            </a:endParaRPr>
          </a:p>
          <a:p>
            <a:r>
              <a:rPr lang="ja-JP" altLang="en-US" sz="1600" b="1" dirty="0">
                <a:latin typeface="Calibri" pitchFamily="34" charset="0"/>
              </a:rPr>
              <a:t>　</a:t>
            </a:r>
            <a:endParaRPr lang="en-US" altLang="ja-JP" sz="1600" b="1" dirty="0">
              <a:latin typeface="Calibri" pitchFamily="34" charset="0"/>
            </a:endParaRPr>
          </a:p>
          <a:p>
            <a:endParaRPr lang="en-US" altLang="ja-JP" sz="1600" b="1" dirty="0">
              <a:latin typeface="Calibri" pitchFamily="34" charset="0"/>
            </a:endParaRPr>
          </a:p>
          <a:p>
            <a:r>
              <a:rPr lang="ja-JP" altLang="en-US" sz="1600" b="1" dirty="0">
                <a:latin typeface="Calibri" pitchFamily="34" charset="0"/>
              </a:rPr>
              <a:t>　</a:t>
            </a:r>
            <a:r>
              <a:rPr lang="ja-JP" altLang="en-US" sz="1600" b="1" dirty="0" smtClean="0">
                <a:latin typeface="Calibri" pitchFamily="34" charset="0"/>
              </a:rPr>
              <a:t>本路線の整備</a:t>
            </a:r>
            <a:r>
              <a:rPr lang="ja-JP" altLang="en-US" sz="1600" b="1" dirty="0">
                <a:latin typeface="Calibri" pitchFamily="34" charset="0"/>
              </a:rPr>
              <a:t>により、</a:t>
            </a:r>
            <a:r>
              <a:rPr lang="ja-JP" altLang="ja-JP" sz="1600" b="1" dirty="0" smtClean="0">
                <a:latin typeface="Calibri" pitchFamily="34" charset="0"/>
              </a:rPr>
              <a:t>交通</a:t>
            </a:r>
            <a:r>
              <a:rPr lang="ja-JP" altLang="en-US" sz="1600" b="1" dirty="0" smtClean="0">
                <a:latin typeface="Calibri" pitchFamily="34" charset="0"/>
              </a:rPr>
              <a:t>渋滞の緩和を図り、広域的な幹線道路ネットワーク機能の強化を図る。</a:t>
            </a:r>
            <a:endParaRPr lang="en-US" altLang="ja-JP" sz="1600" b="1" dirty="0">
              <a:latin typeface="HG丸ｺﾞｼｯｸM-PRO" pitchFamily="50" charset="-128"/>
              <a:ea typeface="HG丸ｺﾞｼｯｸM-PRO" pitchFamily="50" charset="-128"/>
            </a:endParaRPr>
          </a:p>
        </p:txBody>
      </p:sp>
      <p:sp>
        <p:nvSpPr>
          <p:cNvPr id="2" name="下矢印 1"/>
          <p:cNvSpPr/>
          <p:nvPr/>
        </p:nvSpPr>
        <p:spPr>
          <a:xfrm>
            <a:off x="7856355" y="3023706"/>
            <a:ext cx="431800" cy="257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 name="Text Box 4"/>
          <p:cNvSpPr txBox="1">
            <a:spLocks noChangeArrowheads="1"/>
          </p:cNvSpPr>
          <p:nvPr/>
        </p:nvSpPr>
        <p:spPr bwMode="auto">
          <a:xfrm>
            <a:off x="251520" y="188913"/>
            <a:ext cx="3528392"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a:solidFill>
                  <a:schemeClr val="bg1"/>
                </a:solidFill>
                <a:latin typeface="HG丸ｺﾞｼｯｸM-PRO" pitchFamily="50" charset="-128"/>
                <a:ea typeface="HG丸ｺﾞｼｯｸM-PRO" pitchFamily="50" charset="-128"/>
              </a:rPr>
              <a:t>Ⅱ</a:t>
            </a:r>
            <a:r>
              <a:rPr lang="ja-JP" altLang="en-US" sz="2400" dirty="0">
                <a:solidFill>
                  <a:schemeClr val="bg1"/>
                </a:solidFill>
                <a:latin typeface="HG丸ｺﾞｼｯｸM-PRO" pitchFamily="50" charset="-128"/>
                <a:ea typeface="HG丸ｺﾞｼｯｸM-PRO" pitchFamily="50" charset="-128"/>
              </a:rPr>
              <a:t>　</a:t>
            </a:r>
            <a:r>
              <a:rPr lang="ja-JP" altLang="en-US" sz="2400" dirty="0" smtClean="0">
                <a:solidFill>
                  <a:schemeClr val="bg1"/>
                </a:solidFill>
                <a:latin typeface="HG丸ｺﾞｼｯｸM-PRO" pitchFamily="50" charset="-128"/>
                <a:ea typeface="HG丸ｺﾞｼｯｸM-PRO" pitchFamily="50" charset="-128"/>
              </a:rPr>
              <a:t>整備の目的</a:t>
            </a:r>
            <a:endParaRPr lang="ja-JP" altLang="en-US" sz="2400" dirty="0">
              <a:solidFill>
                <a:schemeClr val="bg1"/>
              </a:solidFill>
              <a:latin typeface="HG丸ｺﾞｼｯｸM-PRO" pitchFamily="50" charset="-128"/>
              <a:ea typeface="HG丸ｺﾞｼｯｸM-PRO" pitchFamily="50" charset="-128"/>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1367912"/>
            <a:ext cx="6898131" cy="486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2"/>
          </p:nvPr>
        </p:nvSpPr>
        <p:spPr/>
        <p:txBody>
          <a:bodyPr/>
          <a:lstStyle/>
          <a:p>
            <a:pPr>
              <a:defRPr/>
            </a:pPr>
            <a:fld id="{7F2BD3AF-05AE-4E14-80B5-D6AB1F94E73A}" type="slidenum">
              <a:rPr lang="ja-JP" altLang="en-US" smtClean="0"/>
              <a:pPr>
                <a:defRPr/>
              </a:pPr>
              <a:t>3</a:t>
            </a:fld>
            <a:endParaRPr lang="ja-JP"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2008" y="886743"/>
            <a:ext cx="5868144" cy="45402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ja-JP" altLang="en-US" sz="2000" b="1" dirty="0">
                <a:effectLst>
                  <a:outerShdw blurRad="38100" dist="38100" dir="2700000" algn="tl">
                    <a:srgbClr val="000000">
                      <a:alpha val="43137"/>
                    </a:srgbClr>
                  </a:outerShdw>
                </a:effectLst>
                <a:latin typeface="+mn-ea"/>
              </a:rPr>
              <a:t>整備の目的</a:t>
            </a:r>
            <a:r>
              <a:rPr lang="ja-JP" altLang="en-US" sz="2000" b="1" dirty="0" smtClean="0">
                <a:effectLst>
                  <a:outerShdw blurRad="38100" dist="38100" dir="2700000" algn="tl">
                    <a:srgbClr val="000000">
                      <a:alpha val="43137"/>
                    </a:srgbClr>
                  </a:outerShdw>
                </a:effectLst>
                <a:latin typeface="+mn-ea"/>
              </a:rPr>
              <a:t>（２）　防災機能の向上</a:t>
            </a:r>
            <a:endParaRPr lang="en-US" altLang="ja-JP" sz="2000" b="1" dirty="0">
              <a:effectLst>
                <a:outerShdw blurRad="38100" dist="38100" dir="2700000" algn="tl">
                  <a:srgbClr val="000000">
                    <a:alpha val="43137"/>
                  </a:srgbClr>
                </a:outerShdw>
              </a:effectLst>
              <a:latin typeface="+mn-ea"/>
            </a:endParaRPr>
          </a:p>
        </p:txBody>
      </p:sp>
      <p:sp>
        <p:nvSpPr>
          <p:cNvPr id="14" name="テキスト ボックス 49"/>
          <p:cNvSpPr txBox="1">
            <a:spLocks noChangeArrowheads="1"/>
          </p:cNvSpPr>
          <p:nvPr/>
        </p:nvSpPr>
        <p:spPr bwMode="auto">
          <a:xfrm>
            <a:off x="179512" y="1778120"/>
            <a:ext cx="3240360" cy="2062103"/>
          </a:xfrm>
          <a:prstGeom prst="rect">
            <a:avLst/>
          </a:prstGeom>
          <a:solidFill>
            <a:schemeClr val="bg1"/>
          </a:solidFill>
          <a:ln w="9525">
            <a:solidFill>
              <a:schemeClr val="tx1"/>
            </a:solidFill>
            <a:miter lim="800000"/>
            <a:headEnd/>
            <a:tailEnd/>
          </a:ln>
        </p:spPr>
        <p:txBody>
          <a:bodyPr wrap="square">
            <a:spAutoFit/>
          </a:bodyPr>
          <a:lstStyle/>
          <a:p>
            <a:r>
              <a:rPr lang="ja-JP" altLang="en-US" sz="1600" b="1" dirty="0">
                <a:latin typeface="Calibri" pitchFamily="34" charset="0"/>
              </a:rPr>
              <a:t>　</a:t>
            </a:r>
            <a:r>
              <a:rPr lang="ja-JP" altLang="en-US" sz="1600" b="1" dirty="0" smtClean="0">
                <a:latin typeface="Calibri" pitchFamily="34" charset="0"/>
              </a:rPr>
              <a:t>既存道路</a:t>
            </a:r>
            <a:r>
              <a:rPr lang="ja-JP" altLang="ja-JP" sz="1600" b="1" dirty="0" smtClean="0">
                <a:latin typeface="Calibri" pitchFamily="34" charset="0"/>
              </a:rPr>
              <a:t>の</a:t>
            </a:r>
            <a:r>
              <a:rPr lang="ja-JP" altLang="en-US" sz="1600" b="1" dirty="0" smtClean="0">
                <a:latin typeface="Calibri" pitchFamily="34" charset="0"/>
              </a:rPr>
              <a:t>主要地方道大阪高槻京都線は、広域緊急交通路に指定されている。</a:t>
            </a:r>
            <a:endParaRPr lang="en-US" altLang="ja-JP" sz="1600" b="1" dirty="0" smtClean="0">
              <a:latin typeface="Calibri" pitchFamily="34" charset="0"/>
            </a:endParaRPr>
          </a:p>
          <a:p>
            <a:r>
              <a:rPr lang="ja-JP" altLang="en-US" sz="1600" b="1" dirty="0" smtClean="0">
                <a:latin typeface="Calibri" pitchFamily="34" charset="0"/>
              </a:rPr>
              <a:t>　本路線の整備完成後は、広域緊急交通路に指定される予定。</a:t>
            </a:r>
            <a:endParaRPr lang="en-US" altLang="ja-JP" sz="1600" b="1" dirty="0">
              <a:latin typeface="Calibri" pitchFamily="34" charset="0"/>
            </a:endParaRPr>
          </a:p>
          <a:p>
            <a:endParaRPr lang="en-US" altLang="ja-JP" sz="1600" b="1" dirty="0">
              <a:latin typeface="Calibri" pitchFamily="34" charset="0"/>
            </a:endParaRPr>
          </a:p>
          <a:p>
            <a:r>
              <a:rPr lang="ja-JP" altLang="en-US" sz="1600" b="1" dirty="0">
                <a:latin typeface="Calibri" pitchFamily="34" charset="0"/>
              </a:rPr>
              <a:t>　</a:t>
            </a:r>
            <a:endParaRPr lang="en-US" altLang="ja-JP" sz="1600" b="1" dirty="0" smtClean="0">
              <a:latin typeface="Calibri" pitchFamily="34" charset="0"/>
            </a:endParaRPr>
          </a:p>
          <a:p>
            <a:pPr algn="ctr"/>
            <a:r>
              <a:rPr lang="ja-JP" altLang="en-US" sz="1600" b="1" dirty="0">
                <a:latin typeface="Calibri" pitchFamily="34" charset="0"/>
              </a:rPr>
              <a:t>整備に</a:t>
            </a:r>
            <a:r>
              <a:rPr lang="ja-JP" altLang="en-US" sz="1600" b="1" dirty="0" smtClean="0">
                <a:latin typeface="Calibri" pitchFamily="34" charset="0"/>
              </a:rPr>
              <a:t>より</a:t>
            </a:r>
            <a:r>
              <a:rPr lang="ja-JP" altLang="en-US" sz="1600" b="1" dirty="0">
                <a:latin typeface="Calibri" pitchFamily="34" charset="0"/>
              </a:rPr>
              <a:t>、</a:t>
            </a:r>
            <a:r>
              <a:rPr lang="ja-JP" altLang="en-US" sz="1600" b="1" dirty="0" smtClean="0">
                <a:latin typeface="Calibri" pitchFamily="34" charset="0"/>
              </a:rPr>
              <a:t>防災機能の向上を図る。</a:t>
            </a:r>
            <a:endParaRPr lang="en-US" altLang="ja-JP" sz="1600" b="1" dirty="0">
              <a:latin typeface="HG丸ｺﾞｼｯｸM-PRO" pitchFamily="50" charset="-128"/>
              <a:ea typeface="HG丸ｺﾞｼｯｸM-PRO" pitchFamily="50" charset="-128"/>
            </a:endParaRPr>
          </a:p>
        </p:txBody>
      </p:sp>
      <p:sp>
        <p:nvSpPr>
          <p:cNvPr id="15" name="下矢印 14"/>
          <p:cNvSpPr/>
          <p:nvPr/>
        </p:nvSpPr>
        <p:spPr>
          <a:xfrm>
            <a:off x="1583916" y="3146272"/>
            <a:ext cx="431800" cy="257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 name="テキスト ボックス 49"/>
          <p:cNvSpPr txBox="1">
            <a:spLocks noChangeArrowheads="1"/>
          </p:cNvSpPr>
          <p:nvPr/>
        </p:nvSpPr>
        <p:spPr bwMode="auto">
          <a:xfrm>
            <a:off x="1043608" y="5982379"/>
            <a:ext cx="7416824" cy="830997"/>
          </a:xfrm>
          <a:prstGeom prst="rect">
            <a:avLst/>
          </a:prstGeom>
          <a:ln w="12700">
            <a:headEnd/>
            <a:tailEnd/>
          </a:ln>
        </p:spPr>
        <p:style>
          <a:lnRef idx="2">
            <a:schemeClr val="dk1"/>
          </a:lnRef>
          <a:fillRef idx="1">
            <a:schemeClr val="lt1"/>
          </a:fillRef>
          <a:effectRef idx="0">
            <a:schemeClr val="dk1"/>
          </a:effectRef>
          <a:fontRef idx="minor">
            <a:schemeClr val="dk1"/>
          </a:fontRef>
        </p:style>
        <p:txBody>
          <a:bodyPr wrap="square">
            <a:spAutoFit/>
          </a:bodyPr>
          <a:lstStyle/>
          <a:p>
            <a:r>
              <a:rPr lang="ja-JP" altLang="en-US" sz="1600" b="1" dirty="0" smtClean="0">
                <a:latin typeface="HG丸ｺﾞｼｯｸM-PRO" pitchFamily="50" charset="-128"/>
                <a:ea typeface="HG丸ｺﾞｼｯｸM-PRO" pitchFamily="50" charset="-128"/>
              </a:rPr>
              <a:t>広域緊急交通路とは、災害時の応急活動を迅速かつ的確に実施するため、一般車両を規制し緊急車両等の専用道路とするもので、大阪府は地域防災計画で位置付けている。</a:t>
            </a:r>
            <a:endParaRPr lang="en-US" altLang="ja-JP" sz="1600" b="1" dirty="0">
              <a:latin typeface="HG丸ｺﾞｼｯｸM-PRO" pitchFamily="50" charset="-128"/>
              <a:ea typeface="HG丸ｺﾞｼｯｸM-PRO" pitchFamily="50" charset="-128"/>
            </a:endParaRPr>
          </a:p>
        </p:txBody>
      </p:sp>
      <p:pic>
        <p:nvPicPr>
          <p:cNvPr id="1040" name="Picture 1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098" t="29546" r="19682" b="55197"/>
          <a:stretch/>
        </p:blipFill>
        <p:spPr bwMode="auto">
          <a:xfrm>
            <a:off x="3491880" y="1783082"/>
            <a:ext cx="5612652" cy="400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866352"/>
            <a:ext cx="3436699" cy="208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4"/>
          <p:cNvSpPr txBox="1">
            <a:spLocks noChangeArrowheads="1"/>
          </p:cNvSpPr>
          <p:nvPr/>
        </p:nvSpPr>
        <p:spPr bwMode="auto">
          <a:xfrm>
            <a:off x="251520" y="188913"/>
            <a:ext cx="3528392"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a:solidFill>
                  <a:schemeClr val="bg1"/>
                </a:solidFill>
                <a:latin typeface="HG丸ｺﾞｼｯｸM-PRO" pitchFamily="50" charset="-128"/>
                <a:ea typeface="HG丸ｺﾞｼｯｸM-PRO" pitchFamily="50" charset="-128"/>
              </a:rPr>
              <a:t>Ⅱ</a:t>
            </a:r>
            <a:r>
              <a:rPr lang="ja-JP" altLang="en-US" sz="2400" dirty="0">
                <a:solidFill>
                  <a:schemeClr val="bg1"/>
                </a:solidFill>
                <a:latin typeface="HG丸ｺﾞｼｯｸM-PRO" pitchFamily="50" charset="-128"/>
                <a:ea typeface="HG丸ｺﾞｼｯｸM-PRO" pitchFamily="50" charset="-128"/>
              </a:rPr>
              <a:t>　</a:t>
            </a:r>
            <a:r>
              <a:rPr lang="ja-JP" altLang="en-US" sz="2400" dirty="0" smtClean="0">
                <a:solidFill>
                  <a:schemeClr val="bg1"/>
                </a:solidFill>
                <a:latin typeface="HG丸ｺﾞｼｯｸM-PRO" pitchFamily="50" charset="-128"/>
                <a:ea typeface="HG丸ｺﾞｼｯｸM-PRO" pitchFamily="50" charset="-128"/>
              </a:rPr>
              <a:t>整備の目的</a:t>
            </a:r>
            <a:endParaRPr lang="ja-JP" altLang="en-US" sz="2400" dirty="0">
              <a:solidFill>
                <a:schemeClr val="bg1"/>
              </a:solidFill>
              <a:latin typeface="HG丸ｺﾞｼｯｸM-PRO" pitchFamily="50" charset="-128"/>
              <a:ea typeface="HG丸ｺﾞｼｯｸM-PRO" pitchFamily="50" charset="-128"/>
            </a:endParaRPr>
          </a:p>
        </p:txBody>
      </p:sp>
      <p:sp>
        <p:nvSpPr>
          <p:cNvPr id="2" name="スライド番号プレースホルダー 1"/>
          <p:cNvSpPr>
            <a:spLocks noGrp="1"/>
          </p:cNvSpPr>
          <p:nvPr>
            <p:ph type="sldNum" sz="quarter" idx="12"/>
          </p:nvPr>
        </p:nvSpPr>
        <p:spPr>
          <a:xfrm>
            <a:off x="6974904" y="6453336"/>
            <a:ext cx="2133600" cy="365125"/>
          </a:xfrm>
        </p:spPr>
        <p:txBody>
          <a:bodyPr/>
          <a:lstStyle/>
          <a:p>
            <a:pPr>
              <a:defRPr/>
            </a:pPr>
            <a:fld id="{7F2BD3AF-05AE-4E14-80B5-D6AB1F94E73A}" type="slidenum">
              <a:rPr lang="ja-JP" altLang="en-US" smtClean="0"/>
              <a:pPr>
                <a:defRPr/>
              </a:pPr>
              <a:t>4</a:t>
            </a:fld>
            <a:endParaRPr lang="ja-JP" altLang="en-US"/>
          </a:p>
        </p:txBody>
      </p:sp>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l="5418" b="27217"/>
          <a:stretch/>
        </p:blipFill>
        <p:spPr>
          <a:xfrm>
            <a:off x="6050716" y="97066"/>
            <a:ext cx="3053816" cy="1761849"/>
          </a:xfrm>
          <a:prstGeom prst="rect">
            <a:avLst/>
          </a:prstGeom>
        </p:spPr>
      </p:pic>
      <p:sp>
        <p:nvSpPr>
          <p:cNvPr id="13" name="テキスト ボックス 12"/>
          <p:cNvSpPr txBox="1"/>
          <p:nvPr/>
        </p:nvSpPr>
        <p:spPr>
          <a:xfrm>
            <a:off x="6084169" y="124718"/>
            <a:ext cx="1584176" cy="276999"/>
          </a:xfrm>
          <a:prstGeom prst="rect">
            <a:avLst/>
          </a:prstGeom>
          <a:solidFill>
            <a:schemeClr val="bg1"/>
          </a:solidFill>
        </p:spPr>
        <p:txBody>
          <a:bodyPr wrap="square" rtlCol="0">
            <a:spAutoFit/>
          </a:bodyPr>
          <a:lstStyle/>
          <a:p>
            <a:pPr algn="ctr"/>
            <a:r>
              <a:rPr lang="en-US" altLang="ja-JP" sz="1200" dirty="0" smtClean="0"/>
              <a:t>(</a:t>
            </a:r>
            <a:r>
              <a:rPr lang="ja-JP" altLang="en-US" sz="1200" dirty="0" smtClean="0"/>
              <a:t>主</a:t>
            </a:r>
            <a:r>
              <a:rPr lang="en-US" altLang="ja-JP" sz="1200" dirty="0" smtClean="0"/>
              <a:t>)</a:t>
            </a:r>
            <a:r>
              <a:rPr lang="ja-JP" altLang="en-US" sz="1200" dirty="0" smtClean="0"/>
              <a:t>大阪高槻京都線</a:t>
            </a:r>
            <a:endParaRPr kumimoji="1" lang="ja-JP" altLang="en-US" sz="1200" dirty="0"/>
          </a:p>
        </p:txBody>
      </p:sp>
    </p:spTree>
    <p:extLst>
      <p:ext uri="{BB962C8B-B14F-4D97-AF65-F5344CB8AC3E}">
        <p14:creationId xmlns:p14="http://schemas.microsoft.com/office/powerpoint/2010/main" val="3230729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52437" y="229692"/>
            <a:ext cx="2735387" cy="476250"/>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a:solidFill>
                  <a:schemeClr val="bg1"/>
                </a:solidFill>
                <a:latin typeface="HG丸ｺﾞｼｯｸM-PRO" pitchFamily="50" charset="-128"/>
                <a:ea typeface="HG丸ｺﾞｼｯｸM-PRO" pitchFamily="50" charset="-128"/>
              </a:rPr>
              <a:t>Ⅲ</a:t>
            </a:r>
            <a:r>
              <a:rPr lang="ja-JP" altLang="en-US" sz="2400" dirty="0">
                <a:solidFill>
                  <a:schemeClr val="bg1"/>
                </a:solidFill>
                <a:latin typeface="HG丸ｺﾞｼｯｸM-PRO" pitchFamily="50" charset="-128"/>
                <a:ea typeface="HG丸ｺﾞｼｯｸM-PRO" pitchFamily="50" charset="-128"/>
              </a:rPr>
              <a:t>　事業概要</a:t>
            </a:r>
          </a:p>
        </p:txBody>
      </p:sp>
      <p:sp>
        <p:nvSpPr>
          <p:cNvPr id="11" name="Rectangle 2"/>
          <p:cNvSpPr txBox="1">
            <a:spLocks noChangeArrowheads="1"/>
          </p:cNvSpPr>
          <p:nvPr/>
        </p:nvSpPr>
        <p:spPr>
          <a:xfrm>
            <a:off x="252437" y="764704"/>
            <a:ext cx="8617986" cy="5976664"/>
          </a:xfrm>
          <a:prstGeom prst="rect">
            <a:avLst/>
          </a:prstGeom>
        </p:spPr>
        <p:txBody>
          <a:bodyPr vert="horz" lIns="36000" tIns="0" rIns="0" bIns="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dirty="0" smtClean="0">
                <a:latin typeface="HG丸ｺﾞｼｯｸM-PRO" pitchFamily="50" charset="-128"/>
                <a:ea typeface="HG丸ｺﾞｼｯｸM-PRO" pitchFamily="50" charset="-128"/>
              </a:rPr>
              <a:t>・起　終　点：吹田市岸部南３丁目～摂津市正雀本町１丁目</a:t>
            </a:r>
            <a:br>
              <a:rPr lang="ja-JP" altLang="en-US" sz="2000" dirty="0" smtClean="0">
                <a:latin typeface="HG丸ｺﾞｼｯｸM-PRO" pitchFamily="50" charset="-128"/>
                <a:ea typeface="HG丸ｺﾞｼｯｸM-PRO" pitchFamily="50" charset="-128"/>
              </a:rPr>
            </a:br>
            <a:r>
              <a:rPr lang="ja-JP" altLang="en-US" sz="2000" dirty="0" smtClean="0">
                <a:latin typeface="HG丸ｺﾞｼｯｸM-PRO" pitchFamily="50" charset="-128"/>
                <a:ea typeface="HG丸ｺﾞｼｯｸM-PRO" pitchFamily="50" charset="-128"/>
              </a:rPr>
              <a:t>　　　　　　（穴田川水路～府道正雀一津屋線） </a:t>
            </a:r>
            <a:br>
              <a:rPr lang="ja-JP" altLang="en-US" sz="2000" dirty="0" smtClean="0">
                <a:latin typeface="HG丸ｺﾞｼｯｸM-PRO" pitchFamily="50" charset="-128"/>
                <a:ea typeface="HG丸ｺﾞｼｯｸM-PRO" pitchFamily="50" charset="-128"/>
              </a:rPr>
            </a:br>
            <a:r>
              <a:rPr lang="ja-JP" altLang="en-US" sz="2000" dirty="0" smtClean="0">
                <a:latin typeface="HG丸ｺﾞｼｯｸM-PRO" pitchFamily="50" charset="-128"/>
                <a:ea typeface="HG丸ｺﾞｼｯｸM-PRO" pitchFamily="50" charset="-128"/>
              </a:rPr>
              <a:t>・延　長　等：１．３ｋｍ（</a:t>
            </a:r>
            <a:r>
              <a:rPr lang="en-US" altLang="ja-JP" sz="2000" dirty="0" smtClean="0">
                <a:latin typeface="HG丸ｺﾞｼｯｸM-PRO" pitchFamily="50" charset="-128"/>
                <a:ea typeface="HG丸ｺﾞｼｯｸM-PRO" pitchFamily="50" charset="-128"/>
              </a:rPr>
              <a:t>W=</a:t>
            </a:r>
            <a:r>
              <a:rPr lang="ja-JP" altLang="en-US" sz="2000" dirty="0" smtClean="0">
                <a:latin typeface="HG丸ｺﾞｼｯｸM-PRO" pitchFamily="50" charset="-128"/>
                <a:ea typeface="HG丸ｺﾞｼｯｸM-PRO" pitchFamily="50" charset="-128"/>
              </a:rPr>
              <a:t>２０～４５ｍ、２～６車線、両側自歩道）</a:t>
            </a:r>
            <a:r>
              <a:rPr lang="en-US" altLang="ja-JP" sz="2000" dirty="0" smtClean="0">
                <a:latin typeface="HG丸ｺﾞｼｯｸM-PRO" pitchFamily="50" charset="-128"/>
                <a:ea typeface="HG丸ｺﾞｼｯｸM-PRO" pitchFamily="50" charset="-128"/>
              </a:rPr>
              <a:t/>
            </a:r>
            <a:br>
              <a:rPr lang="en-US" altLang="ja-JP" sz="2000" dirty="0" smtClean="0">
                <a:latin typeface="HG丸ｺﾞｼｯｸM-PRO" pitchFamily="50" charset="-128"/>
                <a:ea typeface="HG丸ｺﾞｼｯｸM-PRO" pitchFamily="50" charset="-128"/>
              </a:rPr>
            </a:br>
            <a:r>
              <a:rPr lang="ja-JP" altLang="en-US" sz="2000" dirty="0" smtClean="0">
                <a:latin typeface="HG丸ｺﾞｼｯｸM-PRO" pitchFamily="50" charset="-128"/>
                <a:ea typeface="HG丸ｺﾞｼｯｸM-PRO" pitchFamily="50" charset="-128"/>
              </a:rPr>
              <a:t>・道</a:t>
            </a:r>
            <a:r>
              <a:rPr lang="ja-JP" altLang="en-US" sz="1300" dirty="0" smtClean="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路 </a:t>
            </a:r>
            <a:r>
              <a:rPr lang="ja-JP" altLang="en-US" sz="1300" dirty="0" smtClean="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規</a:t>
            </a:r>
            <a:r>
              <a:rPr lang="ja-JP" altLang="en-US" sz="1400" dirty="0" smtClean="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格：第４種第</a:t>
            </a:r>
            <a:r>
              <a:rPr lang="en-US" altLang="ja-JP" sz="2000" dirty="0" smtClean="0">
                <a:latin typeface="HG丸ｺﾞｼｯｸM-PRO" pitchFamily="50" charset="-128"/>
                <a:ea typeface="HG丸ｺﾞｼｯｸM-PRO" pitchFamily="50" charset="-128"/>
              </a:rPr>
              <a:t>1</a:t>
            </a:r>
            <a:r>
              <a:rPr lang="ja-JP" altLang="en-US" sz="2000" dirty="0" smtClean="0">
                <a:latin typeface="HG丸ｺﾞｼｯｸM-PRO" pitchFamily="50" charset="-128"/>
                <a:ea typeface="HG丸ｺﾞｼｯｸM-PRO" pitchFamily="50" charset="-128"/>
              </a:rPr>
              <a:t>級</a:t>
            </a:r>
            <a:r>
              <a:rPr lang="en-US" altLang="ja-JP" sz="2000" dirty="0" smtClean="0">
                <a:latin typeface="HG丸ｺﾞｼｯｸM-PRO" pitchFamily="50" charset="-128"/>
                <a:ea typeface="HG丸ｺﾞｼｯｸM-PRO" pitchFamily="50" charset="-128"/>
              </a:rPr>
              <a:t/>
            </a:r>
            <a:br>
              <a:rPr lang="en-US" altLang="ja-JP" sz="2000" dirty="0" smtClean="0">
                <a:latin typeface="HG丸ｺﾞｼｯｸM-PRO" pitchFamily="50" charset="-128"/>
                <a:ea typeface="HG丸ｺﾞｼｯｸM-PRO" pitchFamily="50" charset="-128"/>
              </a:rPr>
            </a:br>
            <a:r>
              <a:rPr lang="en-US" altLang="ja-JP" sz="2000" dirty="0" smtClean="0">
                <a:latin typeface="HG丸ｺﾞｼｯｸM-PRO" pitchFamily="50" charset="-128"/>
                <a:ea typeface="HG丸ｺﾞｼｯｸM-PRO" pitchFamily="50" charset="-128"/>
              </a:rPr>
              <a:t>                     </a:t>
            </a:r>
            <a:r>
              <a:rPr lang="ja-JP" altLang="en-US" sz="2000" dirty="0" smtClean="0">
                <a:latin typeface="HG丸ｺﾞｼｯｸM-PRO" pitchFamily="50" charset="-128"/>
                <a:ea typeface="HG丸ｺﾞｼｯｸM-PRO" pitchFamily="50" charset="-128"/>
              </a:rPr>
              <a:t>設計速度</a:t>
            </a:r>
            <a:r>
              <a:rPr lang="en-US" altLang="ja-JP" sz="2000" dirty="0" smtClean="0">
                <a:latin typeface="HG丸ｺﾞｼｯｸM-PRO" pitchFamily="50" charset="-128"/>
                <a:ea typeface="HG丸ｺﾞｼｯｸM-PRO" pitchFamily="50" charset="-128"/>
              </a:rPr>
              <a:t>V=</a:t>
            </a:r>
            <a:r>
              <a:rPr lang="ja-JP" altLang="en-US" sz="2000" dirty="0" smtClean="0">
                <a:latin typeface="HG丸ｺﾞｼｯｸM-PRO" pitchFamily="50" charset="-128"/>
                <a:ea typeface="HG丸ｺﾞｼｯｸM-PRO" pitchFamily="50" charset="-128"/>
              </a:rPr>
              <a:t>５０ｋｍ</a:t>
            </a:r>
            <a:r>
              <a:rPr lang="en-US" altLang="ja-JP" sz="2000" dirty="0" smtClean="0">
                <a:latin typeface="HG丸ｺﾞｼｯｸM-PRO" pitchFamily="50" charset="-128"/>
                <a:ea typeface="HG丸ｺﾞｼｯｸM-PRO" pitchFamily="50" charset="-128"/>
              </a:rPr>
              <a:t>/</a:t>
            </a:r>
            <a:r>
              <a:rPr lang="ja-JP" altLang="en-US" sz="2000" dirty="0" smtClean="0">
                <a:latin typeface="HG丸ｺﾞｼｯｸM-PRO" pitchFamily="50" charset="-128"/>
                <a:ea typeface="HG丸ｺﾞｼｯｸM-PRO" pitchFamily="50" charset="-128"/>
              </a:rPr>
              <a:t>ｈ</a:t>
            </a:r>
            <a:br>
              <a:rPr lang="ja-JP" altLang="en-US" sz="2000" dirty="0" smtClean="0">
                <a:latin typeface="HG丸ｺﾞｼｯｸM-PRO" pitchFamily="50" charset="-128"/>
                <a:ea typeface="HG丸ｺﾞｼｯｸM-PRO" pitchFamily="50" charset="-128"/>
              </a:rPr>
            </a:br>
            <a:r>
              <a:rPr lang="ja-JP" altLang="en-US" sz="2000" dirty="0" smtClean="0">
                <a:latin typeface="HG丸ｺﾞｼｯｸM-PRO" pitchFamily="50" charset="-128"/>
                <a:ea typeface="HG丸ｺﾞｼｯｸM-PRO" pitchFamily="50" charset="-128"/>
              </a:rPr>
              <a:t>・全体</a:t>
            </a:r>
            <a:r>
              <a:rPr lang="ja-JP" altLang="en-US" sz="2000" dirty="0" smtClean="0">
                <a:solidFill>
                  <a:srgbClr val="000000"/>
                </a:solidFill>
                <a:latin typeface="HG丸ｺﾞｼｯｸM-PRO" pitchFamily="50" charset="-128"/>
                <a:ea typeface="HG丸ｺﾞｼｯｸM-PRO" pitchFamily="50" charset="-128"/>
              </a:rPr>
              <a:t>事業費：約  </a:t>
            </a:r>
            <a:r>
              <a:rPr lang="ja-JP" altLang="en-US" sz="2000" dirty="0">
                <a:solidFill>
                  <a:srgbClr val="000000"/>
                </a:solidFill>
                <a:latin typeface="HG丸ｺﾞｼｯｸM-PRO" pitchFamily="50" charset="-128"/>
                <a:ea typeface="HG丸ｺﾞｼｯｸM-PRO" pitchFamily="50" charset="-128"/>
              </a:rPr>
              <a:t> </a:t>
            </a:r>
            <a:r>
              <a:rPr lang="ja-JP" altLang="en-US" sz="2000" dirty="0" smtClean="0">
                <a:solidFill>
                  <a:srgbClr val="000000"/>
                </a:solidFill>
                <a:latin typeface="HG丸ｺﾞｼｯｸM-PRO" pitchFamily="50" charset="-128"/>
                <a:ea typeface="HG丸ｺﾞｼｯｸM-PRO" pitchFamily="50" charset="-128"/>
              </a:rPr>
              <a:t> １９６．０億円</a:t>
            </a:r>
            <a:endParaRPr lang="en-US" altLang="ja-JP" sz="2000" dirty="0" smtClean="0">
              <a:solidFill>
                <a:srgbClr val="000000"/>
              </a:solidFill>
              <a:latin typeface="HG丸ｺﾞｼｯｸM-PRO" pitchFamily="50" charset="-128"/>
              <a:ea typeface="HG丸ｺﾞｼｯｸM-PRO" pitchFamily="50" charset="-128"/>
            </a:endParaRPr>
          </a:p>
          <a:p>
            <a:pPr algn="l"/>
            <a:r>
              <a:rPr lang="ja-JP" altLang="en-US" sz="2000" dirty="0" smtClean="0">
                <a:solidFill>
                  <a:srgbClr val="000000"/>
                </a:solidFill>
                <a:latin typeface="HG丸ｺﾞｼｯｸM-PRO" pitchFamily="50" charset="-128"/>
                <a:ea typeface="HG丸ｺﾞｼｯｸM-PRO" pitchFamily="50" charset="-128"/>
              </a:rPr>
              <a:t>　　　　　　　（前回評価時　約２５６．０億円）</a:t>
            </a:r>
            <a:br>
              <a:rPr lang="ja-JP" altLang="en-US" sz="2000" dirty="0" smtClean="0">
                <a:solidFill>
                  <a:srgbClr val="000000"/>
                </a:solidFill>
                <a:latin typeface="HG丸ｺﾞｼｯｸM-PRO" pitchFamily="50" charset="-128"/>
                <a:ea typeface="HG丸ｺﾞｼｯｸM-PRO" pitchFamily="50" charset="-128"/>
              </a:rPr>
            </a:br>
            <a:r>
              <a:rPr lang="ja-JP" altLang="en-US" sz="2000" dirty="0" smtClean="0">
                <a:solidFill>
                  <a:srgbClr val="000000"/>
                </a:solidFill>
                <a:latin typeface="HG丸ｺﾞｼｯｸM-PRO" pitchFamily="50" charset="-128"/>
                <a:ea typeface="HG丸ｺﾞｼｯｸM-PRO" pitchFamily="50" charset="-128"/>
              </a:rPr>
              <a:t>・総　費　用：約    ２６２．８億円</a:t>
            </a:r>
            <a:endParaRPr lang="en-US" altLang="ja-JP" sz="2000" dirty="0" smtClean="0">
              <a:solidFill>
                <a:srgbClr val="000000"/>
              </a:solidFill>
              <a:latin typeface="HG丸ｺﾞｼｯｸM-PRO" pitchFamily="50" charset="-128"/>
              <a:ea typeface="HG丸ｺﾞｼｯｸM-PRO" pitchFamily="50" charset="-128"/>
            </a:endParaRPr>
          </a:p>
          <a:p>
            <a:pPr algn="l"/>
            <a:r>
              <a:rPr lang="ja-JP" altLang="en-US" sz="2000" dirty="0">
                <a:solidFill>
                  <a:srgbClr val="000000"/>
                </a:solidFill>
                <a:latin typeface="HG丸ｺﾞｼｯｸM-PRO" pitchFamily="50" charset="-128"/>
                <a:ea typeface="HG丸ｺﾞｼｯｸM-PRO" pitchFamily="50" charset="-128"/>
              </a:rPr>
              <a:t>　</a:t>
            </a:r>
            <a:r>
              <a:rPr lang="ja-JP" altLang="en-US" sz="2000" dirty="0" smtClean="0">
                <a:solidFill>
                  <a:srgbClr val="000000"/>
                </a:solidFill>
                <a:latin typeface="HG丸ｺﾞｼｯｸM-PRO" pitchFamily="50" charset="-128"/>
                <a:ea typeface="HG丸ｺﾞｼｯｸM-PRO" pitchFamily="50" charset="-128"/>
              </a:rPr>
              <a:t>　　　　　　（前回評価時　約２４２．６億円）</a:t>
            </a:r>
            <a:br>
              <a:rPr lang="ja-JP" altLang="en-US" sz="2000" dirty="0" smtClean="0">
                <a:solidFill>
                  <a:srgbClr val="000000"/>
                </a:solidFill>
                <a:latin typeface="HG丸ｺﾞｼｯｸM-PRO" pitchFamily="50" charset="-128"/>
                <a:ea typeface="HG丸ｺﾞｼｯｸM-PRO" pitchFamily="50" charset="-128"/>
              </a:rPr>
            </a:br>
            <a:r>
              <a:rPr lang="ja-JP" altLang="en-US" sz="2000" dirty="0" smtClean="0">
                <a:solidFill>
                  <a:srgbClr val="000000"/>
                </a:solidFill>
                <a:latin typeface="HG丸ｺﾞｼｯｸM-PRO" pitchFamily="50" charset="-128"/>
                <a:ea typeface="HG丸ｺﾞｼｯｸM-PRO" pitchFamily="50" charset="-128"/>
              </a:rPr>
              <a:t>・総　便　益：約 　４２９．９億円</a:t>
            </a:r>
            <a:endParaRPr lang="en-US" altLang="ja-JP" sz="2000" dirty="0" smtClean="0">
              <a:solidFill>
                <a:srgbClr val="000000"/>
              </a:solidFill>
              <a:latin typeface="HG丸ｺﾞｼｯｸM-PRO" pitchFamily="50" charset="-128"/>
              <a:ea typeface="HG丸ｺﾞｼｯｸM-PRO" pitchFamily="50" charset="-128"/>
            </a:endParaRPr>
          </a:p>
          <a:p>
            <a:pPr algn="l"/>
            <a:r>
              <a:rPr lang="ja-JP" altLang="en-US" sz="2000" dirty="0">
                <a:solidFill>
                  <a:srgbClr val="000000"/>
                </a:solidFill>
                <a:latin typeface="HG丸ｺﾞｼｯｸM-PRO" pitchFamily="50" charset="-128"/>
                <a:ea typeface="HG丸ｺﾞｼｯｸM-PRO" pitchFamily="50" charset="-128"/>
              </a:rPr>
              <a:t>　</a:t>
            </a:r>
            <a:r>
              <a:rPr lang="ja-JP" altLang="en-US" sz="2000" dirty="0" smtClean="0">
                <a:solidFill>
                  <a:srgbClr val="000000"/>
                </a:solidFill>
                <a:latin typeface="HG丸ｺﾞｼｯｸM-PRO" pitchFamily="50" charset="-128"/>
                <a:ea typeface="HG丸ｺﾞｼｯｸM-PRO" pitchFamily="50" charset="-128"/>
              </a:rPr>
              <a:t>　　　　　　（前回評価時　約３０２．１億円）</a:t>
            </a:r>
            <a:br>
              <a:rPr lang="ja-JP" altLang="en-US" sz="2000" dirty="0" smtClean="0">
                <a:solidFill>
                  <a:srgbClr val="000000"/>
                </a:solidFill>
                <a:latin typeface="HG丸ｺﾞｼｯｸM-PRO" pitchFamily="50" charset="-128"/>
                <a:ea typeface="HG丸ｺﾞｼｯｸM-PRO" pitchFamily="50" charset="-128"/>
              </a:rPr>
            </a:br>
            <a:r>
              <a:rPr lang="ja-JP" altLang="en-US" sz="2000" dirty="0" smtClean="0">
                <a:solidFill>
                  <a:srgbClr val="000000"/>
                </a:solidFill>
                <a:latin typeface="HG丸ｺﾞｼｯｸM-PRO" pitchFamily="50" charset="-128"/>
                <a:ea typeface="HG丸ｺﾞｼｯｸM-PRO" pitchFamily="50" charset="-128"/>
              </a:rPr>
              <a:t>・Ｂ　／　Ｃ：１．６４</a:t>
            </a:r>
            <a:endParaRPr lang="en-US" altLang="ja-JP" sz="2000" dirty="0" smtClean="0">
              <a:solidFill>
                <a:srgbClr val="000000"/>
              </a:solidFill>
              <a:latin typeface="HG丸ｺﾞｼｯｸM-PRO" pitchFamily="50" charset="-128"/>
              <a:ea typeface="HG丸ｺﾞｼｯｸM-PRO" pitchFamily="50" charset="-128"/>
            </a:endParaRPr>
          </a:p>
          <a:p>
            <a:pPr algn="l"/>
            <a:r>
              <a:rPr lang="ja-JP" altLang="en-US" sz="2000" dirty="0">
                <a:solidFill>
                  <a:srgbClr val="000000"/>
                </a:solidFill>
                <a:latin typeface="HG丸ｺﾞｼｯｸM-PRO" pitchFamily="50" charset="-128"/>
                <a:ea typeface="HG丸ｺﾞｼｯｸM-PRO" pitchFamily="50" charset="-128"/>
              </a:rPr>
              <a:t>　</a:t>
            </a:r>
            <a:r>
              <a:rPr lang="ja-JP" altLang="en-US" sz="2000" dirty="0" smtClean="0">
                <a:solidFill>
                  <a:srgbClr val="000000"/>
                </a:solidFill>
                <a:latin typeface="HG丸ｺﾞｼｯｸM-PRO" pitchFamily="50" charset="-128"/>
                <a:ea typeface="HG丸ｺﾞｼｯｸM-PRO" pitchFamily="50" charset="-128"/>
              </a:rPr>
              <a:t>　　　　　　（前回評価時　１．２５）</a:t>
            </a:r>
            <a:r>
              <a:rPr lang="en-US" altLang="ja-JP" sz="2000" dirty="0" smtClean="0">
                <a:solidFill>
                  <a:srgbClr val="000000"/>
                </a:solidFill>
                <a:latin typeface="HG丸ｺﾞｼｯｸM-PRO" pitchFamily="50" charset="-128"/>
                <a:ea typeface="HG丸ｺﾞｼｯｸM-PRO" pitchFamily="50" charset="-128"/>
              </a:rPr>
              <a:t/>
            </a:r>
            <a:br>
              <a:rPr lang="en-US" altLang="ja-JP" sz="2000" dirty="0" smtClean="0">
                <a:solidFill>
                  <a:srgbClr val="000000"/>
                </a:solidFill>
                <a:latin typeface="HG丸ｺﾞｼｯｸM-PRO" pitchFamily="50" charset="-128"/>
                <a:ea typeface="HG丸ｺﾞｼｯｸM-PRO" pitchFamily="50" charset="-128"/>
              </a:rPr>
            </a:br>
            <a:endParaRPr lang="en-US" altLang="ja-JP" sz="2000" dirty="0" smtClean="0">
              <a:solidFill>
                <a:srgbClr val="000000"/>
              </a:solidFill>
              <a:latin typeface="HG丸ｺﾞｼｯｸM-PRO" pitchFamily="50" charset="-128"/>
              <a:ea typeface="HG丸ｺﾞｼｯｸM-PRO" pitchFamily="50" charset="-128"/>
            </a:endParaRPr>
          </a:p>
          <a:p>
            <a:pPr algn="l"/>
            <a:r>
              <a:rPr lang="en-US" altLang="ja-JP" sz="2000" dirty="0" smtClean="0">
                <a:solidFill>
                  <a:srgbClr val="000000"/>
                </a:solidFill>
                <a:latin typeface="HG丸ｺﾞｼｯｸM-PRO" pitchFamily="50" charset="-128"/>
                <a:ea typeface="HG丸ｺﾞｼｯｸM-PRO" pitchFamily="50" charset="-128"/>
              </a:rPr>
              <a:t>【</a:t>
            </a:r>
            <a:r>
              <a:rPr lang="ja-JP" altLang="en-US" sz="2000" dirty="0" smtClean="0">
                <a:solidFill>
                  <a:srgbClr val="000000"/>
                </a:solidFill>
                <a:latin typeface="HG丸ｺﾞｼｯｸM-PRO" pitchFamily="50" charset="-128"/>
                <a:ea typeface="HG丸ｺﾞｼｯｸM-PRO" pitchFamily="50" charset="-128"/>
              </a:rPr>
              <a:t>前回評価時点からの変更内容</a:t>
            </a:r>
            <a:r>
              <a:rPr lang="en-US" altLang="ja-JP" sz="2000" dirty="0" smtClean="0">
                <a:solidFill>
                  <a:srgbClr val="000000"/>
                </a:solidFill>
                <a:latin typeface="HG丸ｺﾞｼｯｸM-PRO" pitchFamily="50" charset="-128"/>
                <a:ea typeface="HG丸ｺﾞｼｯｸM-PRO" pitchFamily="50" charset="-128"/>
              </a:rPr>
              <a:t>】</a:t>
            </a:r>
          </a:p>
          <a:p>
            <a:pPr algn="l"/>
            <a:r>
              <a:rPr lang="ja-JP" altLang="en-US" sz="2000" dirty="0">
                <a:solidFill>
                  <a:srgbClr val="000000"/>
                </a:solidFill>
                <a:latin typeface="HG丸ｺﾞｼｯｸM-PRO" pitchFamily="50" charset="-128"/>
                <a:ea typeface="HG丸ｺﾞｼｯｸM-PRO" pitchFamily="50" charset="-128"/>
              </a:rPr>
              <a:t>　</a:t>
            </a:r>
            <a:r>
              <a:rPr lang="ja-JP" altLang="en-US" sz="2000" dirty="0" smtClean="0">
                <a:solidFill>
                  <a:srgbClr val="000000"/>
                </a:solidFill>
                <a:latin typeface="HG丸ｺﾞｼｯｸM-PRO" pitchFamily="50" charset="-128"/>
                <a:ea typeface="HG丸ｺﾞｼｯｸM-PRO" pitchFamily="50" charset="-128"/>
              </a:rPr>
              <a:t>鉄道との立体交差部の構造について、アンダーパス（地下道）から橋梁によるオーバーパスに見直したことから、全体事業費が、約６０億円減少した。</a:t>
            </a:r>
            <a:endParaRPr lang="en-US" altLang="ja-JP" sz="2000" dirty="0" smtClean="0">
              <a:solidFill>
                <a:srgbClr val="000000"/>
              </a:solidFill>
              <a:latin typeface="HG丸ｺﾞｼｯｸM-PRO" pitchFamily="50" charset="-128"/>
              <a:ea typeface="HG丸ｺﾞｼｯｸM-PRO" pitchFamily="50" charset="-128"/>
            </a:endParaRPr>
          </a:p>
        </p:txBody>
      </p:sp>
      <p:sp>
        <p:nvSpPr>
          <p:cNvPr id="2" name="スライド番号プレースホルダー 1"/>
          <p:cNvSpPr>
            <a:spLocks noGrp="1"/>
          </p:cNvSpPr>
          <p:nvPr>
            <p:ph type="sldNum" sz="quarter" idx="12"/>
          </p:nvPr>
        </p:nvSpPr>
        <p:spPr/>
        <p:txBody>
          <a:bodyPr/>
          <a:lstStyle/>
          <a:p>
            <a:pPr>
              <a:defRPr/>
            </a:pPr>
            <a:fld id="{7F2BD3AF-05AE-4E14-80B5-D6AB1F94E73A}" type="slidenum">
              <a:rPr lang="ja-JP" altLang="en-US" smtClean="0"/>
              <a:pPr>
                <a:defRPr/>
              </a:pPr>
              <a:t>5</a:t>
            </a:fld>
            <a:endParaRPr lang="ja-JP" altLang="en-US"/>
          </a:p>
        </p:txBody>
      </p:sp>
    </p:spTree>
    <p:extLst>
      <p:ext uri="{BB962C8B-B14F-4D97-AF65-F5344CB8AC3E}">
        <p14:creationId xmlns:p14="http://schemas.microsoft.com/office/powerpoint/2010/main" val="3460434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854718"/>
            <a:ext cx="5571250" cy="185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48279" t="19745" r="10132" b="28508"/>
          <a:stretch/>
        </p:blipFill>
        <p:spPr bwMode="auto">
          <a:xfrm>
            <a:off x="179512" y="4760951"/>
            <a:ext cx="2880320" cy="198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07504" y="72430"/>
            <a:ext cx="2735387" cy="476250"/>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a:solidFill>
                  <a:schemeClr val="bg1"/>
                </a:solidFill>
                <a:latin typeface="HG丸ｺﾞｼｯｸM-PRO" pitchFamily="50" charset="-128"/>
                <a:ea typeface="HG丸ｺﾞｼｯｸM-PRO" pitchFamily="50" charset="-128"/>
              </a:rPr>
              <a:t>Ⅲ</a:t>
            </a:r>
            <a:r>
              <a:rPr lang="ja-JP" altLang="en-US" sz="2400" dirty="0">
                <a:solidFill>
                  <a:schemeClr val="bg1"/>
                </a:solidFill>
                <a:latin typeface="HG丸ｺﾞｼｯｸM-PRO" pitchFamily="50" charset="-128"/>
                <a:ea typeface="HG丸ｺﾞｼｯｸM-PRO" pitchFamily="50" charset="-128"/>
              </a:rPr>
              <a:t>　事業概要</a:t>
            </a:r>
          </a:p>
        </p:txBody>
      </p:sp>
      <p:sp>
        <p:nvSpPr>
          <p:cNvPr id="7" name="テキスト ボックス 6"/>
          <p:cNvSpPr txBox="1"/>
          <p:nvPr/>
        </p:nvSpPr>
        <p:spPr>
          <a:xfrm>
            <a:off x="179511" y="620688"/>
            <a:ext cx="2663379" cy="369332"/>
          </a:xfrm>
          <a:prstGeom prst="rect">
            <a:avLst/>
          </a:prstGeom>
          <a:solidFill>
            <a:schemeClr val="bg1"/>
          </a:solidFill>
          <a:ln>
            <a:solidFill>
              <a:srgbClr val="000080"/>
            </a:solidFill>
          </a:ln>
        </p:spPr>
        <p:txBody>
          <a:bodyPr wrap="square" rtlCol="0">
            <a:spAutoFit/>
          </a:bodyPr>
          <a:lstStyle/>
          <a:p>
            <a:r>
              <a:rPr kumimoji="1" lang="ja-JP" altLang="en-US" dirty="0" smtClean="0"/>
              <a:t>断面図①（平面道路部）</a:t>
            </a:r>
            <a:endParaRPr kumimoji="1" lang="ja-JP" altLang="en-US" dirty="0"/>
          </a:p>
        </p:txBody>
      </p:sp>
      <p:sp>
        <p:nvSpPr>
          <p:cNvPr id="8" name="テキスト ボックス 7"/>
          <p:cNvSpPr txBox="1"/>
          <p:nvPr/>
        </p:nvSpPr>
        <p:spPr>
          <a:xfrm>
            <a:off x="179512" y="2636912"/>
            <a:ext cx="8784976" cy="646331"/>
          </a:xfrm>
          <a:prstGeom prst="rect">
            <a:avLst/>
          </a:prstGeom>
          <a:solidFill>
            <a:schemeClr val="bg1"/>
          </a:solidFill>
          <a:ln>
            <a:solidFill>
              <a:srgbClr val="000080"/>
            </a:solidFill>
          </a:ln>
        </p:spPr>
        <p:txBody>
          <a:bodyPr wrap="square" rtlCol="0">
            <a:spAutoFit/>
          </a:bodyPr>
          <a:lstStyle/>
          <a:p>
            <a:r>
              <a:rPr kumimoji="1" lang="ja-JP" altLang="en-US" dirty="0" smtClean="0"/>
              <a:t>断面図②（鉄道交差部）</a:t>
            </a:r>
            <a:endParaRPr kumimoji="1" lang="en-US" altLang="ja-JP" dirty="0" smtClean="0"/>
          </a:p>
          <a:p>
            <a:r>
              <a:rPr lang="ja-JP" altLang="en-US" dirty="0" smtClean="0"/>
              <a:t>前回評価時点より、構造を見直し、地下道から橋梁でのオーバーパス構造とした。</a:t>
            </a:r>
            <a:endParaRPr kumimoji="1" lang="ja-JP" altLang="en-US" dirty="0"/>
          </a:p>
        </p:txBody>
      </p:sp>
      <p:pic>
        <p:nvPicPr>
          <p:cNvPr id="9" name="図 8"/>
          <p:cNvPicPr>
            <a:picLocks noChangeAspect="1"/>
          </p:cNvPicPr>
          <p:nvPr/>
        </p:nvPicPr>
        <p:blipFill rotWithShape="1">
          <a:blip r:embed="rId4">
            <a:extLst>
              <a:ext uri="{28A0092B-C50C-407E-A947-70E740481C1C}">
                <a14:useLocalDpi xmlns:a14="http://schemas.microsoft.com/office/drawing/2010/main" val="0"/>
              </a:ext>
            </a:extLst>
          </a:blip>
          <a:srcRect l="42539" t="16539" r="2546" b="20664"/>
          <a:stretch/>
        </p:blipFill>
        <p:spPr bwMode="auto">
          <a:xfrm>
            <a:off x="3406121" y="3332296"/>
            <a:ext cx="5558367" cy="352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251520" y="4273351"/>
            <a:ext cx="1331639" cy="369332"/>
          </a:xfrm>
          <a:prstGeom prst="rect">
            <a:avLst/>
          </a:prstGeom>
          <a:solidFill>
            <a:schemeClr val="bg1"/>
          </a:solidFill>
          <a:ln>
            <a:noFill/>
          </a:ln>
        </p:spPr>
        <p:txBody>
          <a:bodyPr wrap="square" rtlCol="0">
            <a:spAutoFit/>
          </a:bodyPr>
          <a:lstStyle/>
          <a:p>
            <a:r>
              <a:rPr kumimoji="1" lang="en-US" altLang="ja-JP" dirty="0" smtClean="0"/>
              <a:t>【</a:t>
            </a:r>
            <a:r>
              <a:rPr kumimoji="1" lang="ja-JP" altLang="en-US" dirty="0" smtClean="0"/>
              <a:t>見直し前</a:t>
            </a:r>
            <a:r>
              <a:rPr kumimoji="1" lang="en-US" altLang="ja-JP" dirty="0" smtClean="0"/>
              <a:t>】</a:t>
            </a:r>
            <a:endParaRPr kumimoji="1" lang="ja-JP" altLang="en-US" dirty="0"/>
          </a:p>
        </p:txBody>
      </p:sp>
      <p:sp>
        <p:nvSpPr>
          <p:cNvPr id="12" name="テキスト ボックス 11"/>
          <p:cNvSpPr txBox="1"/>
          <p:nvPr/>
        </p:nvSpPr>
        <p:spPr>
          <a:xfrm>
            <a:off x="3635896" y="3470230"/>
            <a:ext cx="1331639" cy="369332"/>
          </a:xfrm>
          <a:prstGeom prst="rect">
            <a:avLst/>
          </a:prstGeom>
          <a:solidFill>
            <a:schemeClr val="bg1"/>
          </a:solidFill>
          <a:ln>
            <a:noFill/>
          </a:ln>
        </p:spPr>
        <p:txBody>
          <a:bodyPr wrap="square" rtlCol="0">
            <a:spAutoFit/>
          </a:bodyPr>
          <a:lstStyle/>
          <a:p>
            <a:r>
              <a:rPr kumimoji="1" lang="en-US" altLang="ja-JP" dirty="0" smtClean="0"/>
              <a:t>【</a:t>
            </a:r>
            <a:r>
              <a:rPr kumimoji="1" lang="ja-JP" altLang="en-US" dirty="0" smtClean="0"/>
              <a:t>見直し後</a:t>
            </a:r>
            <a:r>
              <a:rPr kumimoji="1" lang="en-US" altLang="ja-JP" dirty="0" smtClean="0"/>
              <a:t>】</a:t>
            </a:r>
            <a:endParaRPr kumimoji="1" lang="ja-JP" altLang="en-US" dirty="0"/>
          </a:p>
        </p:txBody>
      </p:sp>
      <p:sp>
        <p:nvSpPr>
          <p:cNvPr id="13" name="テキスト ボックス 12"/>
          <p:cNvSpPr txBox="1"/>
          <p:nvPr/>
        </p:nvSpPr>
        <p:spPr>
          <a:xfrm>
            <a:off x="7074532" y="3887470"/>
            <a:ext cx="665820" cy="261610"/>
          </a:xfrm>
          <a:prstGeom prst="rect">
            <a:avLst/>
          </a:prstGeom>
          <a:solidFill>
            <a:schemeClr val="bg1"/>
          </a:solidFill>
          <a:ln>
            <a:noFill/>
          </a:ln>
        </p:spPr>
        <p:txBody>
          <a:bodyPr wrap="square" rtlCol="0">
            <a:spAutoFit/>
          </a:bodyPr>
          <a:lstStyle/>
          <a:p>
            <a:r>
              <a:rPr kumimoji="1" lang="ja-JP" altLang="en-US" sz="1100" dirty="0" smtClean="0"/>
              <a:t>歩道橋</a:t>
            </a:r>
            <a:endParaRPr kumimoji="1" lang="ja-JP" altLang="en-US" sz="1100" dirty="0"/>
          </a:p>
        </p:txBody>
      </p:sp>
      <p:sp>
        <p:nvSpPr>
          <p:cNvPr id="14" name="テキスト ボックス 13"/>
          <p:cNvSpPr txBox="1"/>
          <p:nvPr/>
        </p:nvSpPr>
        <p:spPr>
          <a:xfrm>
            <a:off x="7344308" y="4993829"/>
            <a:ext cx="792088" cy="261610"/>
          </a:xfrm>
          <a:prstGeom prst="rect">
            <a:avLst/>
          </a:prstGeom>
          <a:solidFill>
            <a:schemeClr val="bg1"/>
          </a:solidFill>
          <a:ln>
            <a:noFill/>
          </a:ln>
        </p:spPr>
        <p:txBody>
          <a:bodyPr wrap="square" rtlCol="0">
            <a:spAutoFit/>
          </a:bodyPr>
          <a:lstStyle/>
          <a:p>
            <a:r>
              <a:rPr lang="ja-JP" altLang="en-US" sz="1100" dirty="0"/>
              <a:t>阪急電鉄</a:t>
            </a:r>
            <a:endParaRPr kumimoji="1" lang="ja-JP" altLang="en-US" sz="1100" dirty="0"/>
          </a:p>
        </p:txBody>
      </p:sp>
      <p:sp>
        <p:nvSpPr>
          <p:cNvPr id="16" name="テキスト ボックス 15"/>
          <p:cNvSpPr txBox="1"/>
          <p:nvPr/>
        </p:nvSpPr>
        <p:spPr>
          <a:xfrm>
            <a:off x="5796136" y="3501008"/>
            <a:ext cx="1944216" cy="307777"/>
          </a:xfrm>
          <a:prstGeom prst="rect">
            <a:avLst/>
          </a:prstGeom>
          <a:solidFill>
            <a:schemeClr val="bg1"/>
          </a:solidFill>
          <a:ln>
            <a:noFill/>
          </a:ln>
        </p:spPr>
        <p:txBody>
          <a:bodyPr wrap="square" rtlCol="0">
            <a:spAutoFit/>
          </a:bodyPr>
          <a:lstStyle/>
          <a:p>
            <a:r>
              <a:rPr lang="ja-JP" altLang="en-US" sz="1400" b="1" dirty="0"/>
              <a:t>十三高槻</a:t>
            </a:r>
            <a:r>
              <a:rPr lang="ja-JP" altLang="en-US" sz="1400" b="1" dirty="0" smtClean="0"/>
              <a:t>線（橋梁）</a:t>
            </a:r>
            <a:endParaRPr kumimoji="1" lang="ja-JP" altLang="en-US" sz="1400" b="1" dirty="0"/>
          </a:p>
        </p:txBody>
      </p:sp>
      <p:sp>
        <p:nvSpPr>
          <p:cNvPr id="17" name="テキスト ボックス 16"/>
          <p:cNvSpPr txBox="1"/>
          <p:nvPr/>
        </p:nvSpPr>
        <p:spPr>
          <a:xfrm>
            <a:off x="683568" y="6505599"/>
            <a:ext cx="1835847" cy="307777"/>
          </a:xfrm>
          <a:prstGeom prst="rect">
            <a:avLst/>
          </a:prstGeom>
          <a:solidFill>
            <a:schemeClr val="bg1"/>
          </a:solidFill>
          <a:ln>
            <a:noFill/>
          </a:ln>
        </p:spPr>
        <p:txBody>
          <a:bodyPr wrap="square" rtlCol="0">
            <a:spAutoFit/>
          </a:bodyPr>
          <a:lstStyle/>
          <a:p>
            <a:r>
              <a:rPr lang="ja-JP" altLang="en-US" sz="1400" dirty="0"/>
              <a:t>十三高槻</a:t>
            </a:r>
            <a:r>
              <a:rPr lang="ja-JP" altLang="en-US" sz="1400" dirty="0" smtClean="0"/>
              <a:t>線（地下道）</a:t>
            </a:r>
            <a:endParaRPr kumimoji="1" lang="ja-JP" altLang="en-US" sz="1400" dirty="0"/>
          </a:p>
        </p:txBody>
      </p:sp>
      <p:sp>
        <p:nvSpPr>
          <p:cNvPr id="18" name="下矢印 17"/>
          <p:cNvSpPr/>
          <p:nvPr/>
        </p:nvSpPr>
        <p:spPr>
          <a:xfrm rot="16200000">
            <a:off x="3148978" y="5384188"/>
            <a:ext cx="484632"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a:xfrm>
            <a:off x="7020272" y="6448251"/>
            <a:ext cx="2133600" cy="365125"/>
          </a:xfrm>
        </p:spPr>
        <p:txBody>
          <a:bodyPr/>
          <a:lstStyle/>
          <a:p>
            <a:pPr>
              <a:defRPr/>
            </a:pPr>
            <a:fld id="{AEBB1EF2-C0ED-4F4D-9386-35CCFB50869A}" type="slidenum">
              <a:rPr lang="ja-JP" altLang="en-US" smtClean="0"/>
              <a:pPr>
                <a:defRPr/>
              </a:pPr>
              <a:t>6</a:t>
            </a:fld>
            <a:endParaRPr lang="ja-JP" altLang="en-US"/>
          </a:p>
        </p:txBody>
      </p:sp>
    </p:spTree>
    <p:extLst>
      <p:ext uri="{BB962C8B-B14F-4D97-AF65-F5344CB8AC3E}">
        <p14:creationId xmlns:p14="http://schemas.microsoft.com/office/powerpoint/2010/main" val="200891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5" y="692695"/>
            <a:ext cx="8437587" cy="5966579"/>
          </a:xfrm>
          <a:prstGeom prst="rect">
            <a:avLst/>
          </a:prstGeom>
        </p:spPr>
      </p:pic>
      <p:sp>
        <p:nvSpPr>
          <p:cNvPr id="4" name="タイトル 1"/>
          <p:cNvSpPr txBox="1">
            <a:spLocks/>
          </p:cNvSpPr>
          <p:nvPr/>
        </p:nvSpPr>
        <p:spPr>
          <a:xfrm>
            <a:off x="2987824" y="130103"/>
            <a:ext cx="4422686" cy="326243"/>
          </a:xfrm>
          <a:prstGeom prst="rect">
            <a:avLst/>
          </a:prstGeom>
        </p:spPr>
        <p:txBody>
          <a:bodyPr vert="horz" wrap="none" lIns="0" tIns="9144" rIns="0" bIns="9144" anchor="ctr" anchorCtr="0">
            <a:spAutoFit/>
          </a:bodyPr>
          <a:lstStyle>
            <a:lvl1pPr algn="l" rtl="0" eaLnBrk="1" latinLnBrk="0" hangingPunct="1">
              <a:spcBef>
                <a:spcPct val="0"/>
              </a:spcBef>
              <a:buNone/>
              <a:defRPr kumimoji="1"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a:lstStyle>
          <a:p>
            <a:r>
              <a:rPr lang="ja-JP" altLang="en-US" sz="2000" dirty="0" smtClean="0">
                <a:solidFill>
                  <a:schemeClr val="tx1"/>
                </a:solidFill>
                <a:latin typeface="Arial" panose="020B0604020202020204" pitchFamily="34" charset="0"/>
                <a:cs typeface="Arial" panose="020B0604020202020204" pitchFamily="34" charset="0"/>
              </a:rPr>
              <a:t>◆鉄道交差部 完成予想パース（鳥瞰図）</a:t>
            </a:r>
            <a:endParaRPr lang="ja-JP" altLang="en-US" sz="2000" dirty="0">
              <a:solidFill>
                <a:schemeClr val="tx1"/>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107504" y="72430"/>
            <a:ext cx="2735387" cy="476250"/>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a:solidFill>
                  <a:schemeClr val="bg1"/>
                </a:solidFill>
                <a:latin typeface="HG丸ｺﾞｼｯｸM-PRO" pitchFamily="50" charset="-128"/>
                <a:ea typeface="HG丸ｺﾞｼｯｸM-PRO" pitchFamily="50" charset="-128"/>
              </a:rPr>
              <a:t>Ⅲ</a:t>
            </a:r>
            <a:r>
              <a:rPr lang="ja-JP" altLang="en-US" sz="2400" dirty="0">
                <a:solidFill>
                  <a:schemeClr val="bg1"/>
                </a:solidFill>
                <a:latin typeface="HG丸ｺﾞｼｯｸM-PRO" pitchFamily="50" charset="-128"/>
                <a:ea typeface="HG丸ｺﾞｼｯｸM-PRO" pitchFamily="50" charset="-128"/>
              </a:rPr>
              <a:t>　事業概要</a:t>
            </a:r>
          </a:p>
        </p:txBody>
      </p:sp>
      <p:sp>
        <p:nvSpPr>
          <p:cNvPr id="11" name="フリーフォーム 10"/>
          <p:cNvSpPr/>
          <p:nvPr/>
        </p:nvSpPr>
        <p:spPr>
          <a:xfrm>
            <a:off x="4879178" y="3824287"/>
            <a:ext cx="116686" cy="40618"/>
          </a:xfrm>
          <a:custGeom>
            <a:avLst/>
            <a:gdLst>
              <a:gd name="connsiteX0" fmla="*/ 278606 w 278606"/>
              <a:gd name="connsiteY0" fmla="*/ 0 h 47625"/>
              <a:gd name="connsiteX1" fmla="*/ 50006 w 278606"/>
              <a:gd name="connsiteY1" fmla="*/ 33337 h 47625"/>
              <a:gd name="connsiteX2" fmla="*/ 0 w 278606"/>
              <a:gd name="connsiteY2" fmla="*/ 47625 h 47625"/>
              <a:gd name="connsiteX3" fmla="*/ 278606 w 278606"/>
              <a:gd name="connsiteY3" fmla="*/ 0 h 47625"/>
              <a:gd name="connsiteX0" fmla="*/ 278606 w 316706"/>
              <a:gd name="connsiteY0" fmla="*/ 0 h 47625"/>
              <a:gd name="connsiteX1" fmla="*/ 50006 w 316706"/>
              <a:gd name="connsiteY1" fmla="*/ 33337 h 47625"/>
              <a:gd name="connsiteX2" fmla="*/ 0 w 316706"/>
              <a:gd name="connsiteY2" fmla="*/ 47625 h 47625"/>
              <a:gd name="connsiteX3" fmla="*/ 316706 w 316706"/>
              <a:gd name="connsiteY3" fmla="*/ 19050 h 47625"/>
              <a:gd name="connsiteX4" fmla="*/ 278606 w 316706"/>
              <a:gd name="connsiteY4" fmla="*/ 0 h 47625"/>
              <a:gd name="connsiteX0" fmla="*/ 278606 w 316706"/>
              <a:gd name="connsiteY0" fmla="*/ 0 h 47625"/>
              <a:gd name="connsiteX1" fmla="*/ 50006 w 316706"/>
              <a:gd name="connsiteY1" fmla="*/ 33337 h 47625"/>
              <a:gd name="connsiteX2" fmla="*/ 0 w 316706"/>
              <a:gd name="connsiteY2" fmla="*/ 47625 h 47625"/>
              <a:gd name="connsiteX3" fmla="*/ 254793 w 316706"/>
              <a:gd name="connsiteY3" fmla="*/ 40481 h 47625"/>
              <a:gd name="connsiteX4" fmla="*/ 316706 w 316706"/>
              <a:gd name="connsiteY4" fmla="*/ 19050 h 47625"/>
              <a:gd name="connsiteX5" fmla="*/ 278606 w 316706"/>
              <a:gd name="connsiteY5" fmla="*/ 0 h 47625"/>
              <a:gd name="connsiteX0" fmla="*/ 278606 w 316706"/>
              <a:gd name="connsiteY0" fmla="*/ 0 h 47764"/>
              <a:gd name="connsiteX1" fmla="*/ 50006 w 316706"/>
              <a:gd name="connsiteY1" fmla="*/ 33337 h 47764"/>
              <a:gd name="connsiteX2" fmla="*/ 0 w 316706"/>
              <a:gd name="connsiteY2" fmla="*/ 47625 h 47764"/>
              <a:gd name="connsiteX3" fmla="*/ 204787 w 316706"/>
              <a:gd name="connsiteY3" fmla="*/ 28575 h 47764"/>
              <a:gd name="connsiteX4" fmla="*/ 254793 w 316706"/>
              <a:gd name="connsiteY4" fmla="*/ 40481 h 47764"/>
              <a:gd name="connsiteX5" fmla="*/ 316706 w 316706"/>
              <a:gd name="connsiteY5" fmla="*/ 19050 h 47764"/>
              <a:gd name="connsiteX6" fmla="*/ 278606 w 316706"/>
              <a:gd name="connsiteY6" fmla="*/ 0 h 47764"/>
              <a:gd name="connsiteX0" fmla="*/ 278606 w 316706"/>
              <a:gd name="connsiteY0" fmla="*/ 0 h 47764"/>
              <a:gd name="connsiteX1" fmla="*/ 50006 w 316706"/>
              <a:gd name="connsiteY1" fmla="*/ 33337 h 47764"/>
              <a:gd name="connsiteX2" fmla="*/ 0 w 316706"/>
              <a:gd name="connsiteY2" fmla="*/ 47625 h 47764"/>
              <a:gd name="connsiteX3" fmla="*/ 204787 w 316706"/>
              <a:gd name="connsiteY3" fmla="*/ 28575 h 47764"/>
              <a:gd name="connsiteX4" fmla="*/ 271462 w 316706"/>
              <a:gd name="connsiteY4" fmla="*/ 38099 h 47764"/>
              <a:gd name="connsiteX5" fmla="*/ 316706 w 316706"/>
              <a:gd name="connsiteY5" fmla="*/ 19050 h 47764"/>
              <a:gd name="connsiteX6" fmla="*/ 278606 w 316706"/>
              <a:gd name="connsiteY6" fmla="*/ 0 h 47764"/>
              <a:gd name="connsiteX0" fmla="*/ 335756 w 335756"/>
              <a:gd name="connsiteY0" fmla="*/ 0 h 76339"/>
              <a:gd name="connsiteX1" fmla="*/ 50006 w 335756"/>
              <a:gd name="connsiteY1" fmla="*/ 61912 h 76339"/>
              <a:gd name="connsiteX2" fmla="*/ 0 w 335756"/>
              <a:gd name="connsiteY2" fmla="*/ 76200 h 76339"/>
              <a:gd name="connsiteX3" fmla="*/ 204787 w 335756"/>
              <a:gd name="connsiteY3" fmla="*/ 57150 h 76339"/>
              <a:gd name="connsiteX4" fmla="*/ 271462 w 335756"/>
              <a:gd name="connsiteY4" fmla="*/ 66674 h 76339"/>
              <a:gd name="connsiteX5" fmla="*/ 316706 w 335756"/>
              <a:gd name="connsiteY5" fmla="*/ 47625 h 76339"/>
              <a:gd name="connsiteX6" fmla="*/ 335756 w 335756"/>
              <a:gd name="connsiteY6" fmla="*/ 0 h 76339"/>
              <a:gd name="connsiteX0" fmla="*/ 335756 w 383381"/>
              <a:gd name="connsiteY0" fmla="*/ 0 h 76339"/>
              <a:gd name="connsiteX1" fmla="*/ 50006 w 383381"/>
              <a:gd name="connsiteY1" fmla="*/ 61912 h 76339"/>
              <a:gd name="connsiteX2" fmla="*/ 0 w 383381"/>
              <a:gd name="connsiteY2" fmla="*/ 76200 h 76339"/>
              <a:gd name="connsiteX3" fmla="*/ 204787 w 383381"/>
              <a:gd name="connsiteY3" fmla="*/ 57150 h 76339"/>
              <a:gd name="connsiteX4" fmla="*/ 271462 w 383381"/>
              <a:gd name="connsiteY4" fmla="*/ 66674 h 76339"/>
              <a:gd name="connsiteX5" fmla="*/ 383381 w 383381"/>
              <a:gd name="connsiteY5" fmla="*/ 16669 h 76339"/>
              <a:gd name="connsiteX6" fmla="*/ 335756 w 383381"/>
              <a:gd name="connsiteY6" fmla="*/ 0 h 76339"/>
              <a:gd name="connsiteX0" fmla="*/ 335756 w 383381"/>
              <a:gd name="connsiteY0" fmla="*/ 0 h 76339"/>
              <a:gd name="connsiteX1" fmla="*/ 276225 w 383381"/>
              <a:gd name="connsiteY1" fmla="*/ 28575 h 76339"/>
              <a:gd name="connsiteX2" fmla="*/ 50006 w 383381"/>
              <a:gd name="connsiteY2" fmla="*/ 61912 h 76339"/>
              <a:gd name="connsiteX3" fmla="*/ 0 w 383381"/>
              <a:gd name="connsiteY3" fmla="*/ 76200 h 76339"/>
              <a:gd name="connsiteX4" fmla="*/ 204787 w 383381"/>
              <a:gd name="connsiteY4" fmla="*/ 57150 h 76339"/>
              <a:gd name="connsiteX5" fmla="*/ 271462 w 383381"/>
              <a:gd name="connsiteY5" fmla="*/ 66674 h 76339"/>
              <a:gd name="connsiteX6" fmla="*/ 383381 w 383381"/>
              <a:gd name="connsiteY6" fmla="*/ 16669 h 76339"/>
              <a:gd name="connsiteX7" fmla="*/ 335756 w 383381"/>
              <a:gd name="connsiteY7" fmla="*/ 0 h 76339"/>
              <a:gd name="connsiteX0" fmla="*/ 390524 w 390524"/>
              <a:gd name="connsiteY0" fmla="*/ 0 h 78720"/>
              <a:gd name="connsiteX1" fmla="*/ 276225 w 390524"/>
              <a:gd name="connsiteY1" fmla="*/ 30956 h 78720"/>
              <a:gd name="connsiteX2" fmla="*/ 50006 w 390524"/>
              <a:gd name="connsiteY2" fmla="*/ 64293 h 78720"/>
              <a:gd name="connsiteX3" fmla="*/ 0 w 390524"/>
              <a:gd name="connsiteY3" fmla="*/ 78581 h 78720"/>
              <a:gd name="connsiteX4" fmla="*/ 204787 w 390524"/>
              <a:gd name="connsiteY4" fmla="*/ 59531 h 78720"/>
              <a:gd name="connsiteX5" fmla="*/ 271462 w 390524"/>
              <a:gd name="connsiteY5" fmla="*/ 69055 h 78720"/>
              <a:gd name="connsiteX6" fmla="*/ 383381 w 390524"/>
              <a:gd name="connsiteY6" fmla="*/ 19050 h 78720"/>
              <a:gd name="connsiteX7" fmla="*/ 390524 w 390524"/>
              <a:gd name="connsiteY7" fmla="*/ 0 h 78720"/>
              <a:gd name="connsiteX0" fmla="*/ 390524 w 390524"/>
              <a:gd name="connsiteY0" fmla="*/ 0 h 78720"/>
              <a:gd name="connsiteX1" fmla="*/ 264319 w 390524"/>
              <a:gd name="connsiteY1" fmla="*/ 45244 h 78720"/>
              <a:gd name="connsiteX2" fmla="*/ 50006 w 390524"/>
              <a:gd name="connsiteY2" fmla="*/ 64293 h 78720"/>
              <a:gd name="connsiteX3" fmla="*/ 0 w 390524"/>
              <a:gd name="connsiteY3" fmla="*/ 78581 h 78720"/>
              <a:gd name="connsiteX4" fmla="*/ 204787 w 390524"/>
              <a:gd name="connsiteY4" fmla="*/ 59531 h 78720"/>
              <a:gd name="connsiteX5" fmla="*/ 271462 w 390524"/>
              <a:gd name="connsiteY5" fmla="*/ 69055 h 78720"/>
              <a:gd name="connsiteX6" fmla="*/ 383381 w 390524"/>
              <a:gd name="connsiteY6" fmla="*/ 19050 h 78720"/>
              <a:gd name="connsiteX7" fmla="*/ 390524 w 390524"/>
              <a:gd name="connsiteY7" fmla="*/ 0 h 78720"/>
              <a:gd name="connsiteX0" fmla="*/ 390524 w 390524"/>
              <a:gd name="connsiteY0" fmla="*/ 0 h 78720"/>
              <a:gd name="connsiteX1" fmla="*/ 264319 w 390524"/>
              <a:gd name="connsiteY1" fmla="*/ 45244 h 78720"/>
              <a:gd name="connsiteX2" fmla="*/ 211930 w 390524"/>
              <a:gd name="connsiteY2" fmla="*/ 40481 h 78720"/>
              <a:gd name="connsiteX3" fmla="*/ 50006 w 390524"/>
              <a:gd name="connsiteY3" fmla="*/ 64293 h 78720"/>
              <a:gd name="connsiteX4" fmla="*/ 0 w 390524"/>
              <a:gd name="connsiteY4" fmla="*/ 78581 h 78720"/>
              <a:gd name="connsiteX5" fmla="*/ 204787 w 390524"/>
              <a:gd name="connsiteY5" fmla="*/ 59531 h 78720"/>
              <a:gd name="connsiteX6" fmla="*/ 271462 w 390524"/>
              <a:gd name="connsiteY6" fmla="*/ 69055 h 78720"/>
              <a:gd name="connsiteX7" fmla="*/ 383381 w 390524"/>
              <a:gd name="connsiteY7" fmla="*/ 19050 h 78720"/>
              <a:gd name="connsiteX8" fmla="*/ 390524 w 390524"/>
              <a:gd name="connsiteY8" fmla="*/ 0 h 78720"/>
              <a:gd name="connsiteX0" fmla="*/ 397668 w 397668"/>
              <a:gd name="connsiteY0" fmla="*/ 0 h 78720"/>
              <a:gd name="connsiteX1" fmla="*/ 271463 w 397668"/>
              <a:gd name="connsiteY1" fmla="*/ 45244 h 78720"/>
              <a:gd name="connsiteX2" fmla="*/ 219074 w 397668"/>
              <a:gd name="connsiteY2" fmla="*/ 40481 h 78720"/>
              <a:gd name="connsiteX3" fmla="*/ 0 w 397668"/>
              <a:gd name="connsiteY3" fmla="*/ 59530 h 78720"/>
              <a:gd name="connsiteX4" fmla="*/ 7144 w 397668"/>
              <a:gd name="connsiteY4" fmla="*/ 78581 h 78720"/>
              <a:gd name="connsiteX5" fmla="*/ 211931 w 397668"/>
              <a:gd name="connsiteY5" fmla="*/ 59531 h 78720"/>
              <a:gd name="connsiteX6" fmla="*/ 278606 w 397668"/>
              <a:gd name="connsiteY6" fmla="*/ 69055 h 78720"/>
              <a:gd name="connsiteX7" fmla="*/ 390525 w 397668"/>
              <a:gd name="connsiteY7" fmla="*/ 19050 h 78720"/>
              <a:gd name="connsiteX8" fmla="*/ 397668 w 397668"/>
              <a:gd name="connsiteY8" fmla="*/ 0 h 78720"/>
              <a:gd name="connsiteX0" fmla="*/ 390524 w 390524"/>
              <a:gd name="connsiteY0" fmla="*/ 0 h 78720"/>
              <a:gd name="connsiteX1" fmla="*/ 264319 w 390524"/>
              <a:gd name="connsiteY1" fmla="*/ 45244 h 78720"/>
              <a:gd name="connsiteX2" fmla="*/ 211930 w 390524"/>
              <a:gd name="connsiteY2" fmla="*/ 40481 h 78720"/>
              <a:gd name="connsiteX3" fmla="*/ 2381 w 390524"/>
              <a:gd name="connsiteY3" fmla="*/ 61912 h 78720"/>
              <a:gd name="connsiteX4" fmla="*/ 0 w 390524"/>
              <a:gd name="connsiteY4" fmla="*/ 78581 h 78720"/>
              <a:gd name="connsiteX5" fmla="*/ 204787 w 390524"/>
              <a:gd name="connsiteY5" fmla="*/ 59531 h 78720"/>
              <a:gd name="connsiteX6" fmla="*/ 271462 w 390524"/>
              <a:gd name="connsiteY6" fmla="*/ 69055 h 78720"/>
              <a:gd name="connsiteX7" fmla="*/ 383381 w 390524"/>
              <a:gd name="connsiteY7" fmla="*/ 19050 h 78720"/>
              <a:gd name="connsiteX8" fmla="*/ 390524 w 390524"/>
              <a:gd name="connsiteY8" fmla="*/ 0 h 78720"/>
              <a:gd name="connsiteX0" fmla="*/ 340518 w 383381"/>
              <a:gd name="connsiteY0" fmla="*/ 2381 h 59670"/>
              <a:gd name="connsiteX1" fmla="*/ 264319 w 383381"/>
              <a:gd name="connsiteY1" fmla="*/ 26194 h 59670"/>
              <a:gd name="connsiteX2" fmla="*/ 211930 w 383381"/>
              <a:gd name="connsiteY2" fmla="*/ 21431 h 59670"/>
              <a:gd name="connsiteX3" fmla="*/ 2381 w 383381"/>
              <a:gd name="connsiteY3" fmla="*/ 42862 h 59670"/>
              <a:gd name="connsiteX4" fmla="*/ 0 w 383381"/>
              <a:gd name="connsiteY4" fmla="*/ 59531 h 59670"/>
              <a:gd name="connsiteX5" fmla="*/ 204787 w 383381"/>
              <a:gd name="connsiteY5" fmla="*/ 40481 h 59670"/>
              <a:gd name="connsiteX6" fmla="*/ 271462 w 383381"/>
              <a:gd name="connsiteY6" fmla="*/ 50005 h 59670"/>
              <a:gd name="connsiteX7" fmla="*/ 383381 w 383381"/>
              <a:gd name="connsiteY7" fmla="*/ 0 h 59670"/>
              <a:gd name="connsiteX8" fmla="*/ 340518 w 383381"/>
              <a:gd name="connsiteY8" fmla="*/ 2381 h 59670"/>
              <a:gd name="connsiteX0" fmla="*/ 340518 w 347662"/>
              <a:gd name="connsiteY0" fmla="*/ 0 h 57289"/>
              <a:gd name="connsiteX1" fmla="*/ 264319 w 347662"/>
              <a:gd name="connsiteY1" fmla="*/ 23813 h 57289"/>
              <a:gd name="connsiteX2" fmla="*/ 211930 w 347662"/>
              <a:gd name="connsiteY2" fmla="*/ 19050 h 57289"/>
              <a:gd name="connsiteX3" fmla="*/ 2381 w 347662"/>
              <a:gd name="connsiteY3" fmla="*/ 40481 h 57289"/>
              <a:gd name="connsiteX4" fmla="*/ 0 w 347662"/>
              <a:gd name="connsiteY4" fmla="*/ 57150 h 57289"/>
              <a:gd name="connsiteX5" fmla="*/ 204787 w 347662"/>
              <a:gd name="connsiteY5" fmla="*/ 38100 h 57289"/>
              <a:gd name="connsiteX6" fmla="*/ 271462 w 347662"/>
              <a:gd name="connsiteY6" fmla="*/ 47624 h 57289"/>
              <a:gd name="connsiteX7" fmla="*/ 347662 w 347662"/>
              <a:gd name="connsiteY7" fmla="*/ 19051 h 57289"/>
              <a:gd name="connsiteX8" fmla="*/ 340518 w 347662"/>
              <a:gd name="connsiteY8" fmla="*/ 0 h 57289"/>
              <a:gd name="connsiteX0" fmla="*/ 338137 w 345281"/>
              <a:gd name="connsiteY0" fmla="*/ 0 h 62026"/>
              <a:gd name="connsiteX1" fmla="*/ 261938 w 345281"/>
              <a:gd name="connsiteY1" fmla="*/ 23813 h 62026"/>
              <a:gd name="connsiteX2" fmla="*/ 209549 w 345281"/>
              <a:gd name="connsiteY2" fmla="*/ 19050 h 62026"/>
              <a:gd name="connsiteX3" fmla="*/ 0 w 345281"/>
              <a:gd name="connsiteY3" fmla="*/ 40481 h 62026"/>
              <a:gd name="connsiteX4" fmla="*/ 7144 w 345281"/>
              <a:gd name="connsiteY4" fmla="*/ 61913 h 62026"/>
              <a:gd name="connsiteX5" fmla="*/ 202406 w 345281"/>
              <a:gd name="connsiteY5" fmla="*/ 38100 h 62026"/>
              <a:gd name="connsiteX6" fmla="*/ 269081 w 345281"/>
              <a:gd name="connsiteY6" fmla="*/ 47624 h 62026"/>
              <a:gd name="connsiteX7" fmla="*/ 345281 w 345281"/>
              <a:gd name="connsiteY7" fmla="*/ 19051 h 62026"/>
              <a:gd name="connsiteX8" fmla="*/ 338137 w 345281"/>
              <a:gd name="connsiteY8" fmla="*/ 0 h 62026"/>
              <a:gd name="connsiteX0" fmla="*/ 360147 w 367291"/>
              <a:gd name="connsiteY0" fmla="*/ 0 h 61920"/>
              <a:gd name="connsiteX1" fmla="*/ 283948 w 367291"/>
              <a:gd name="connsiteY1" fmla="*/ 23813 h 61920"/>
              <a:gd name="connsiteX2" fmla="*/ 231559 w 367291"/>
              <a:gd name="connsiteY2" fmla="*/ 19050 h 61920"/>
              <a:gd name="connsiteX3" fmla="*/ 22010 w 367291"/>
              <a:gd name="connsiteY3" fmla="*/ 40481 h 61920"/>
              <a:gd name="connsiteX4" fmla="*/ 29154 w 367291"/>
              <a:gd name="connsiteY4" fmla="*/ 61913 h 61920"/>
              <a:gd name="connsiteX5" fmla="*/ 224416 w 367291"/>
              <a:gd name="connsiteY5" fmla="*/ 38100 h 61920"/>
              <a:gd name="connsiteX6" fmla="*/ 291091 w 367291"/>
              <a:gd name="connsiteY6" fmla="*/ 47624 h 61920"/>
              <a:gd name="connsiteX7" fmla="*/ 367291 w 367291"/>
              <a:gd name="connsiteY7" fmla="*/ 19051 h 61920"/>
              <a:gd name="connsiteX8" fmla="*/ 360147 w 367291"/>
              <a:gd name="connsiteY8" fmla="*/ 0 h 61920"/>
              <a:gd name="connsiteX0" fmla="*/ 360147 w 367291"/>
              <a:gd name="connsiteY0" fmla="*/ 0 h 61920"/>
              <a:gd name="connsiteX1" fmla="*/ 283948 w 367291"/>
              <a:gd name="connsiteY1" fmla="*/ 23813 h 61920"/>
              <a:gd name="connsiteX2" fmla="*/ 231559 w 367291"/>
              <a:gd name="connsiteY2" fmla="*/ 19050 h 61920"/>
              <a:gd name="connsiteX3" fmla="*/ 22010 w 367291"/>
              <a:gd name="connsiteY3" fmla="*/ 40481 h 61920"/>
              <a:gd name="connsiteX4" fmla="*/ 29154 w 367291"/>
              <a:gd name="connsiteY4" fmla="*/ 61913 h 61920"/>
              <a:gd name="connsiteX5" fmla="*/ 224416 w 367291"/>
              <a:gd name="connsiteY5" fmla="*/ 38100 h 61920"/>
              <a:gd name="connsiteX6" fmla="*/ 291091 w 367291"/>
              <a:gd name="connsiteY6" fmla="*/ 47624 h 61920"/>
              <a:gd name="connsiteX7" fmla="*/ 367291 w 367291"/>
              <a:gd name="connsiteY7" fmla="*/ 19051 h 61920"/>
              <a:gd name="connsiteX8" fmla="*/ 360147 w 367291"/>
              <a:gd name="connsiteY8" fmla="*/ 0 h 61920"/>
              <a:gd name="connsiteX0" fmla="*/ 338137 w 345281"/>
              <a:gd name="connsiteY0" fmla="*/ 0 h 61913"/>
              <a:gd name="connsiteX1" fmla="*/ 261938 w 345281"/>
              <a:gd name="connsiteY1" fmla="*/ 23813 h 61913"/>
              <a:gd name="connsiteX2" fmla="*/ 209549 w 345281"/>
              <a:gd name="connsiteY2" fmla="*/ 19050 h 61913"/>
              <a:gd name="connsiteX3" fmla="*/ 0 w 345281"/>
              <a:gd name="connsiteY3" fmla="*/ 40481 h 61913"/>
              <a:gd name="connsiteX4" fmla="*/ 7144 w 345281"/>
              <a:gd name="connsiteY4" fmla="*/ 61913 h 61913"/>
              <a:gd name="connsiteX5" fmla="*/ 202406 w 345281"/>
              <a:gd name="connsiteY5" fmla="*/ 38100 h 61913"/>
              <a:gd name="connsiteX6" fmla="*/ 269081 w 345281"/>
              <a:gd name="connsiteY6" fmla="*/ 47624 h 61913"/>
              <a:gd name="connsiteX7" fmla="*/ 345281 w 345281"/>
              <a:gd name="connsiteY7" fmla="*/ 19051 h 61913"/>
              <a:gd name="connsiteX8" fmla="*/ 338137 w 345281"/>
              <a:gd name="connsiteY8" fmla="*/ 0 h 61913"/>
              <a:gd name="connsiteX0" fmla="*/ 344853 w 351997"/>
              <a:gd name="connsiteY0" fmla="*/ 0 h 61993"/>
              <a:gd name="connsiteX1" fmla="*/ 268654 w 351997"/>
              <a:gd name="connsiteY1" fmla="*/ 23813 h 61993"/>
              <a:gd name="connsiteX2" fmla="*/ 216265 w 351997"/>
              <a:gd name="connsiteY2" fmla="*/ 19050 h 61993"/>
              <a:gd name="connsiteX3" fmla="*/ 16241 w 351997"/>
              <a:gd name="connsiteY3" fmla="*/ 45243 h 61993"/>
              <a:gd name="connsiteX4" fmla="*/ 13860 w 351997"/>
              <a:gd name="connsiteY4" fmla="*/ 61913 h 61993"/>
              <a:gd name="connsiteX5" fmla="*/ 209122 w 351997"/>
              <a:gd name="connsiteY5" fmla="*/ 38100 h 61993"/>
              <a:gd name="connsiteX6" fmla="*/ 275797 w 351997"/>
              <a:gd name="connsiteY6" fmla="*/ 47624 h 61993"/>
              <a:gd name="connsiteX7" fmla="*/ 351997 w 351997"/>
              <a:gd name="connsiteY7" fmla="*/ 19051 h 61993"/>
              <a:gd name="connsiteX8" fmla="*/ 344853 w 351997"/>
              <a:gd name="connsiteY8" fmla="*/ 0 h 61993"/>
              <a:gd name="connsiteX0" fmla="*/ 344853 w 351997"/>
              <a:gd name="connsiteY0" fmla="*/ 0 h 61993"/>
              <a:gd name="connsiteX1" fmla="*/ 278179 w 351997"/>
              <a:gd name="connsiteY1" fmla="*/ 23813 h 61993"/>
              <a:gd name="connsiteX2" fmla="*/ 216265 w 351997"/>
              <a:gd name="connsiteY2" fmla="*/ 19050 h 61993"/>
              <a:gd name="connsiteX3" fmla="*/ 16241 w 351997"/>
              <a:gd name="connsiteY3" fmla="*/ 45243 h 61993"/>
              <a:gd name="connsiteX4" fmla="*/ 13860 w 351997"/>
              <a:gd name="connsiteY4" fmla="*/ 61913 h 61993"/>
              <a:gd name="connsiteX5" fmla="*/ 209122 w 351997"/>
              <a:gd name="connsiteY5" fmla="*/ 38100 h 61993"/>
              <a:gd name="connsiteX6" fmla="*/ 275797 w 351997"/>
              <a:gd name="connsiteY6" fmla="*/ 47624 h 61993"/>
              <a:gd name="connsiteX7" fmla="*/ 351997 w 351997"/>
              <a:gd name="connsiteY7" fmla="*/ 19051 h 61993"/>
              <a:gd name="connsiteX8" fmla="*/ 344853 w 351997"/>
              <a:gd name="connsiteY8" fmla="*/ 0 h 61993"/>
              <a:gd name="connsiteX0" fmla="*/ 344853 w 351997"/>
              <a:gd name="connsiteY0" fmla="*/ 0 h 61993"/>
              <a:gd name="connsiteX1" fmla="*/ 278179 w 351997"/>
              <a:gd name="connsiteY1" fmla="*/ 23813 h 61993"/>
              <a:gd name="connsiteX2" fmla="*/ 223409 w 351997"/>
              <a:gd name="connsiteY2" fmla="*/ 16669 h 61993"/>
              <a:gd name="connsiteX3" fmla="*/ 16241 w 351997"/>
              <a:gd name="connsiteY3" fmla="*/ 45243 h 61993"/>
              <a:gd name="connsiteX4" fmla="*/ 13860 w 351997"/>
              <a:gd name="connsiteY4" fmla="*/ 61913 h 61993"/>
              <a:gd name="connsiteX5" fmla="*/ 209122 w 351997"/>
              <a:gd name="connsiteY5" fmla="*/ 38100 h 61993"/>
              <a:gd name="connsiteX6" fmla="*/ 275797 w 351997"/>
              <a:gd name="connsiteY6" fmla="*/ 47624 h 61993"/>
              <a:gd name="connsiteX7" fmla="*/ 351997 w 351997"/>
              <a:gd name="connsiteY7" fmla="*/ 19051 h 61993"/>
              <a:gd name="connsiteX8" fmla="*/ 344853 w 351997"/>
              <a:gd name="connsiteY8" fmla="*/ 0 h 61993"/>
              <a:gd name="connsiteX0" fmla="*/ 346263 w 353407"/>
              <a:gd name="connsiteY0" fmla="*/ 0 h 61993"/>
              <a:gd name="connsiteX1" fmla="*/ 279589 w 353407"/>
              <a:gd name="connsiteY1" fmla="*/ 23813 h 61993"/>
              <a:gd name="connsiteX2" fmla="*/ 224819 w 353407"/>
              <a:gd name="connsiteY2" fmla="*/ 16669 h 61993"/>
              <a:gd name="connsiteX3" fmla="*/ 17651 w 353407"/>
              <a:gd name="connsiteY3" fmla="*/ 45243 h 61993"/>
              <a:gd name="connsiteX4" fmla="*/ 15270 w 353407"/>
              <a:gd name="connsiteY4" fmla="*/ 61913 h 61993"/>
              <a:gd name="connsiteX5" fmla="*/ 229582 w 353407"/>
              <a:gd name="connsiteY5" fmla="*/ 38100 h 61993"/>
              <a:gd name="connsiteX6" fmla="*/ 277207 w 353407"/>
              <a:gd name="connsiteY6" fmla="*/ 47624 h 61993"/>
              <a:gd name="connsiteX7" fmla="*/ 353407 w 353407"/>
              <a:gd name="connsiteY7" fmla="*/ 19051 h 61993"/>
              <a:gd name="connsiteX8" fmla="*/ 346263 w 353407"/>
              <a:gd name="connsiteY8" fmla="*/ 0 h 61993"/>
              <a:gd name="connsiteX0" fmla="*/ 346263 w 353407"/>
              <a:gd name="connsiteY0" fmla="*/ 0 h 61993"/>
              <a:gd name="connsiteX1" fmla="*/ 279589 w 353407"/>
              <a:gd name="connsiteY1" fmla="*/ 23813 h 61993"/>
              <a:gd name="connsiteX2" fmla="*/ 224819 w 353407"/>
              <a:gd name="connsiteY2" fmla="*/ 16669 h 61993"/>
              <a:gd name="connsiteX3" fmla="*/ 17651 w 353407"/>
              <a:gd name="connsiteY3" fmla="*/ 45243 h 61993"/>
              <a:gd name="connsiteX4" fmla="*/ 15270 w 353407"/>
              <a:gd name="connsiteY4" fmla="*/ 61913 h 61993"/>
              <a:gd name="connsiteX5" fmla="*/ 229582 w 353407"/>
              <a:gd name="connsiteY5" fmla="*/ 38100 h 61993"/>
              <a:gd name="connsiteX6" fmla="*/ 277207 w 353407"/>
              <a:gd name="connsiteY6" fmla="*/ 47624 h 61993"/>
              <a:gd name="connsiteX7" fmla="*/ 353407 w 353407"/>
              <a:gd name="connsiteY7" fmla="*/ 19051 h 61993"/>
              <a:gd name="connsiteX8" fmla="*/ 346263 w 353407"/>
              <a:gd name="connsiteY8" fmla="*/ 0 h 61993"/>
              <a:gd name="connsiteX0" fmla="*/ 346263 w 353407"/>
              <a:gd name="connsiteY0" fmla="*/ 0 h 61993"/>
              <a:gd name="connsiteX1" fmla="*/ 279589 w 353407"/>
              <a:gd name="connsiteY1" fmla="*/ 23813 h 61993"/>
              <a:gd name="connsiteX2" fmla="*/ 224819 w 353407"/>
              <a:gd name="connsiteY2" fmla="*/ 16669 h 61993"/>
              <a:gd name="connsiteX3" fmla="*/ 17651 w 353407"/>
              <a:gd name="connsiteY3" fmla="*/ 45243 h 61993"/>
              <a:gd name="connsiteX4" fmla="*/ 15270 w 353407"/>
              <a:gd name="connsiteY4" fmla="*/ 61913 h 61993"/>
              <a:gd name="connsiteX5" fmla="*/ 229582 w 353407"/>
              <a:gd name="connsiteY5" fmla="*/ 38100 h 61993"/>
              <a:gd name="connsiteX6" fmla="*/ 277207 w 353407"/>
              <a:gd name="connsiteY6" fmla="*/ 47624 h 61993"/>
              <a:gd name="connsiteX7" fmla="*/ 353407 w 353407"/>
              <a:gd name="connsiteY7" fmla="*/ 19051 h 61993"/>
              <a:gd name="connsiteX8" fmla="*/ 346263 w 353407"/>
              <a:gd name="connsiteY8" fmla="*/ 0 h 61993"/>
              <a:gd name="connsiteX0" fmla="*/ 356104 w 363248"/>
              <a:gd name="connsiteY0" fmla="*/ 0 h 62626"/>
              <a:gd name="connsiteX1" fmla="*/ 289430 w 363248"/>
              <a:gd name="connsiteY1" fmla="*/ 23813 h 62626"/>
              <a:gd name="connsiteX2" fmla="*/ 234660 w 363248"/>
              <a:gd name="connsiteY2" fmla="*/ 16669 h 62626"/>
              <a:gd name="connsiteX3" fmla="*/ 27492 w 363248"/>
              <a:gd name="connsiteY3" fmla="*/ 45243 h 62626"/>
              <a:gd name="connsiteX4" fmla="*/ 25111 w 363248"/>
              <a:gd name="connsiteY4" fmla="*/ 61913 h 62626"/>
              <a:gd name="connsiteX5" fmla="*/ 239423 w 363248"/>
              <a:gd name="connsiteY5" fmla="*/ 38100 h 62626"/>
              <a:gd name="connsiteX6" fmla="*/ 287048 w 363248"/>
              <a:gd name="connsiteY6" fmla="*/ 47624 h 62626"/>
              <a:gd name="connsiteX7" fmla="*/ 363248 w 363248"/>
              <a:gd name="connsiteY7" fmla="*/ 19051 h 62626"/>
              <a:gd name="connsiteX8" fmla="*/ 356104 w 363248"/>
              <a:gd name="connsiteY8" fmla="*/ 0 h 62626"/>
              <a:gd name="connsiteX0" fmla="*/ 330993 w 338137"/>
              <a:gd name="connsiteY0" fmla="*/ 0 h 61913"/>
              <a:gd name="connsiteX1" fmla="*/ 264319 w 338137"/>
              <a:gd name="connsiteY1" fmla="*/ 23813 h 61913"/>
              <a:gd name="connsiteX2" fmla="*/ 209549 w 338137"/>
              <a:gd name="connsiteY2" fmla="*/ 16669 h 61913"/>
              <a:gd name="connsiteX3" fmla="*/ 2381 w 338137"/>
              <a:gd name="connsiteY3" fmla="*/ 45243 h 61913"/>
              <a:gd name="connsiteX4" fmla="*/ 0 w 338137"/>
              <a:gd name="connsiteY4" fmla="*/ 61913 h 61913"/>
              <a:gd name="connsiteX5" fmla="*/ 214312 w 338137"/>
              <a:gd name="connsiteY5" fmla="*/ 38100 h 61913"/>
              <a:gd name="connsiteX6" fmla="*/ 261937 w 338137"/>
              <a:gd name="connsiteY6" fmla="*/ 47624 h 61913"/>
              <a:gd name="connsiteX7" fmla="*/ 338137 w 338137"/>
              <a:gd name="connsiteY7" fmla="*/ 19051 h 61913"/>
              <a:gd name="connsiteX8" fmla="*/ 330993 w 338137"/>
              <a:gd name="connsiteY8" fmla="*/ 0 h 61913"/>
              <a:gd name="connsiteX0" fmla="*/ 345127 w 352271"/>
              <a:gd name="connsiteY0" fmla="*/ 0 h 61913"/>
              <a:gd name="connsiteX1" fmla="*/ 278453 w 352271"/>
              <a:gd name="connsiteY1" fmla="*/ 23813 h 61913"/>
              <a:gd name="connsiteX2" fmla="*/ 223683 w 352271"/>
              <a:gd name="connsiteY2" fmla="*/ 16669 h 61913"/>
              <a:gd name="connsiteX3" fmla="*/ 21278 w 352271"/>
              <a:gd name="connsiteY3" fmla="*/ 38099 h 61913"/>
              <a:gd name="connsiteX4" fmla="*/ 14134 w 352271"/>
              <a:gd name="connsiteY4" fmla="*/ 61913 h 61913"/>
              <a:gd name="connsiteX5" fmla="*/ 228446 w 352271"/>
              <a:gd name="connsiteY5" fmla="*/ 38100 h 61913"/>
              <a:gd name="connsiteX6" fmla="*/ 276071 w 352271"/>
              <a:gd name="connsiteY6" fmla="*/ 47624 h 61913"/>
              <a:gd name="connsiteX7" fmla="*/ 352271 w 352271"/>
              <a:gd name="connsiteY7" fmla="*/ 19051 h 61913"/>
              <a:gd name="connsiteX8" fmla="*/ 345127 w 352271"/>
              <a:gd name="connsiteY8" fmla="*/ 0 h 61913"/>
              <a:gd name="connsiteX0" fmla="*/ 339738 w 346882"/>
              <a:gd name="connsiteY0" fmla="*/ 0 h 57151"/>
              <a:gd name="connsiteX1" fmla="*/ 273064 w 346882"/>
              <a:gd name="connsiteY1" fmla="*/ 23813 h 57151"/>
              <a:gd name="connsiteX2" fmla="*/ 218294 w 346882"/>
              <a:gd name="connsiteY2" fmla="*/ 16669 h 57151"/>
              <a:gd name="connsiteX3" fmla="*/ 15889 w 346882"/>
              <a:gd name="connsiteY3" fmla="*/ 38099 h 57151"/>
              <a:gd name="connsiteX4" fmla="*/ 15889 w 346882"/>
              <a:gd name="connsiteY4" fmla="*/ 57151 h 57151"/>
              <a:gd name="connsiteX5" fmla="*/ 223057 w 346882"/>
              <a:gd name="connsiteY5" fmla="*/ 38100 h 57151"/>
              <a:gd name="connsiteX6" fmla="*/ 270682 w 346882"/>
              <a:gd name="connsiteY6" fmla="*/ 47624 h 57151"/>
              <a:gd name="connsiteX7" fmla="*/ 346882 w 346882"/>
              <a:gd name="connsiteY7" fmla="*/ 19051 h 57151"/>
              <a:gd name="connsiteX8" fmla="*/ 339738 w 346882"/>
              <a:gd name="connsiteY8" fmla="*/ 0 h 57151"/>
              <a:gd name="connsiteX0" fmla="*/ 339738 w 346882"/>
              <a:gd name="connsiteY0" fmla="*/ 0 h 57151"/>
              <a:gd name="connsiteX1" fmla="*/ 273064 w 346882"/>
              <a:gd name="connsiteY1" fmla="*/ 23813 h 57151"/>
              <a:gd name="connsiteX2" fmla="*/ 218294 w 346882"/>
              <a:gd name="connsiteY2" fmla="*/ 16669 h 57151"/>
              <a:gd name="connsiteX3" fmla="*/ 15889 w 346882"/>
              <a:gd name="connsiteY3" fmla="*/ 38099 h 57151"/>
              <a:gd name="connsiteX4" fmla="*/ 15889 w 346882"/>
              <a:gd name="connsiteY4" fmla="*/ 57151 h 57151"/>
              <a:gd name="connsiteX5" fmla="*/ 223057 w 346882"/>
              <a:gd name="connsiteY5" fmla="*/ 38100 h 57151"/>
              <a:gd name="connsiteX6" fmla="*/ 270682 w 346882"/>
              <a:gd name="connsiteY6" fmla="*/ 47624 h 57151"/>
              <a:gd name="connsiteX7" fmla="*/ 346882 w 346882"/>
              <a:gd name="connsiteY7" fmla="*/ 19051 h 57151"/>
              <a:gd name="connsiteX8" fmla="*/ 339738 w 346882"/>
              <a:gd name="connsiteY8" fmla="*/ 0 h 57151"/>
              <a:gd name="connsiteX0" fmla="*/ 349393 w 356537"/>
              <a:gd name="connsiteY0" fmla="*/ 0 h 57572"/>
              <a:gd name="connsiteX1" fmla="*/ 282719 w 356537"/>
              <a:gd name="connsiteY1" fmla="*/ 23813 h 57572"/>
              <a:gd name="connsiteX2" fmla="*/ 227949 w 356537"/>
              <a:gd name="connsiteY2" fmla="*/ 16669 h 57572"/>
              <a:gd name="connsiteX3" fmla="*/ 25544 w 356537"/>
              <a:gd name="connsiteY3" fmla="*/ 38099 h 57572"/>
              <a:gd name="connsiteX4" fmla="*/ 25544 w 356537"/>
              <a:gd name="connsiteY4" fmla="*/ 57151 h 57572"/>
              <a:gd name="connsiteX5" fmla="*/ 232712 w 356537"/>
              <a:gd name="connsiteY5" fmla="*/ 38100 h 57572"/>
              <a:gd name="connsiteX6" fmla="*/ 280337 w 356537"/>
              <a:gd name="connsiteY6" fmla="*/ 47624 h 57572"/>
              <a:gd name="connsiteX7" fmla="*/ 356537 w 356537"/>
              <a:gd name="connsiteY7" fmla="*/ 19051 h 57572"/>
              <a:gd name="connsiteX8" fmla="*/ 349393 w 356537"/>
              <a:gd name="connsiteY8" fmla="*/ 0 h 57572"/>
              <a:gd name="connsiteX0" fmla="*/ 323849 w 330993"/>
              <a:gd name="connsiteY0" fmla="*/ 0 h 57151"/>
              <a:gd name="connsiteX1" fmla="*/ 257175 w 330993"/>
              <a:gd name="connsiteY1" fmla="*/ 23813 h 57151"/>
              <a:gd name="connsiteX2" fmla="*/ 202405 w 330993"/>
              <a:gd name="connsiteY2" fmla="*/ 16669 h 57151"/>
              <a:gd name="connsiteX3" fmla="*/ 0 w 330993"/>
              <a:gd name="connsiteY3" fmla="*/ 38099 h 57151"/>
              <a:gd name="connsiteX4" fmla="*/ 0 w 330993"/>
              <a:gd name="connsiteY4" fmla="*/ 57151 h 57151"/>
              <a:gd name="connsiteX5" fmla="*/ 207168 w 330993"/>
              <a:gd name="connsiteY5" fmla="*/ 38100 h 57151"/>
              <a:gd name="connsiteX6" fmla="*/ 254793 w 330993"/>
              <a:gd name="connsiteY6" fmla="*/ 47624 h 57151"/>
              <a:gd name="connsiteX7" fmla="*/ 330993 w 330993"/>
              <a:gd name="connsiteY7" fmla="*/ 19051 h 57151"/>
              <a:gd name="connsiteX8" fmla="*/ 323849 w 330993"/>
              <a:gd name="connsiteY8" fmla="*/ 0 h 57151"/>
              <a:gd name="connsiteX0" fmla="*/ 323849 w 326231"/>
              <a:gd name="connsiteY0" fmla="*/ 0 h 57151"/>
              <a:gd name="connsiteX1" fmla="*/ 257175 w 326231"/>
              <a:gd name="connsiteY1" fmla="*/ 23813 h 57151"/>
              <a:gd name="connsiteX2" fmla="*/ 202405 w 326231"/>
              <a:gd name="connsiteY2" fmla="*/ 16669 h 57151"/>
              <a:gd name="connsiteX3" fmla="*/ 0 w 326231"/>
              <a:gd name="connsiteY3" fmla="*/ 38099 h 57151"/>
              <a:gd name="connsiteX4" fmla="*/ 0 w 326231"/>
              <a:gd name="connsiteY4" fmla="*/ 57151 h 57151"/>
              <a:gd name="connsiteX5" fmla="*/ 207168 w 326231"/>
              <a:gd name="connsiteY5" fmla="*/ 38100 h 57151"/>
              <a:gd name="connsiteX6" fmla="*/ 254793 w 326231"/>
              <a:gd name="connsiteY6" fmla="*/ 47624 h 57151"/>
              <a:gd name="connsiteX7" fmla="*/ 326231 w 326231"/>
              <a:gd name="connsiteY7" fmla="*/ 26195 h 57151"/>
              <a:gd name="connsiteX8" fmla="*/ 323849 w 326231"/>
              <a:gd name="connsiteY8" fmla="*/ 0 h 57151"/>
              <a:gd name="connsiteX0" fmla="*/ 326230 w 326231"/>
              <a:gd name="connsiteY0" fmla="*/ 0 h 50007"/>
              <a:gd name="connsiteX1" fmla="*/ 257175 w 326231"/>
              <a:gd name="connsiteY1" fmla="*/ 16669 h 50007"/>
              <a:gd name="connsiteX2" fmla="*/ 202405 w 326231"/>
              <a:gd name="connsiteY2" fmla="*/ 9525 h 50007"/>
              <a:gd name="connsiteX3" fmla="*/ 0 w 326231"/>
              <a:gd name="connsiteY3" fmla="*/ 30955 h 50007"/>
              <a:gd name="connsiteX4" fmla="*/ 0 w 326231"/>
              <a:gd name="connsiteY4" fmla="*/ 50007 h 50007"/>
              <a:gd name="connsiteX5" fmla="*/ 207168 w 326231"/>
              <a:gd name="connsiteY5" fmla="*/ 30956 h 50007"/>
              <a:gd name="connsiteX6" fmla="*/ 254793 w 326231"/>
              <a:gd name="connsiteY6" fmla="*/ 40480 h 50007"/>
              <a:gd name="connsiteX7" fmla="*/ 326231 w 326231"/>
              <a:gd name="connsiteY7" fmla="*/ 19051 h 50007"/>
              <a:gd name="connsiteX8" fmla="*/ 326230 w 326231"/>
              <a:gd name="connsiteY8" fmla="*/ 0 h 50007"/>
              <a:gd name="connsiteX0" fmla="*/ 326230 w 326231"/>
              <a:gd name="connsiteY0" fmla="*/ 0 h 50007"/>
              <a:gd name="connsiteX1" fmla="*/ 257175 w 326231"/>
              <a:gd name="connsiteY1" fmla="*/ 16669 h 50007"/>
              <a:gd name="connsiteX2" fmla="*/ 0 w 326231"/>
              <a:gd name="connsiteY2" fmla="*/ 30955 h 50007"/>
              <a:gd name="connsiteX3" fmla="*/ 0 w 326231"/>
              <a:gd name="connsiteY3" fmla="*/ 50007 h 50007"/>
              <a:gd name="connsiteX4" fmla="*/ 207168 w 326231"/>
              <a:gd name="connsiteY4" fmla="*/ 30956 h 50007"/>
              <a:gd name="connsiteX5" fmla="*/ 254793 w 326231"/>
              <a:gd name="connsiteY5" fmla="*/ 40480 h 50007"/>
              <a:gd name="connsiteX6" fmla="*/ 326231 w 326231"/>
              <a:gd name="connsiteY6" fmla="*/ 19051 h 50007"/>
              <a:gd name="connsiteX7" fmla="*/ 326230 w 326231"/>
              <a:gd name="connsiteY7" fmla="*/ 0 h 50007"/>
              <a:gd name="connsiteX0" fmla="*/ 326571 w 326572"/>
              <a:gd name="connsiteY0" fmla="*/ 0 h 50259"/>
              <a:gd name="connsiteX1" fmla="*/ 257516 w 326572"/>
              <a:gd name="connsiteY1" fmla="*/ 16669 h 50259"/>
              <a:gd name="connsiteX2" fmla="*/ 341 w 326572"/>
              <a:gd name="connsiteY2" fmla="*/ 50007 h 50259"/>
              <a:gd name="connsiteX3" fmla="*/ 207509 w 326572"/>
              <a:gd name="connsiteY3" fmla="*/ 30956 h 50259"/>
              <a:gd name="connsiteX4" fmla="*/ 255134 w 326572"/>
              <a:gd name="connsiteY4" fmla="*/ 40480 h 50259"/>
              <a:gd name="connsiteX5" fmla="*/ 326572 w 326572"/>
              <a:gd name="connsiteY5" fmla="*/ 19051 h 50259"/>
              <a:gd name="connsiteX6" fmla="*/ 326571 w 326572"/>
              <a:gd name="connsiteY6" fmla="*/ 0 h 50259"/>
              <a:gd name="connsiteX0" fmla="*/ 119062 w 119063"/>
              <a:gd name="connsiteY0" fmla="*/ 0 h 40480"/>
              <a:gd name="connsiteX1" fmla="*/ 50007 w 119063"/>
              <a:gd name="connsiteY1" fmla="*/ 16669 h 40480"/>
              <a:gd name="connsiteX2" fmla="*/ 0 w 119063"/>
              <a:gd name="connsiteY2" fmla="*/ 30956 h 40480"/>
              <a:gd name="connsiteX3" fmla="*/ 47625 w 119063"/>
              <a:gd name="connsiteY3" fmla="*/ 40480 h 40480"/>
              <a:gd name="connsiteX4" fmla="*/ 119063 w 119063"/>
              <a:gd name="connsiteY4" fmla="*/ 19051 h 40480"/>
              <a:gd name="connsiteX5" fmla="*/ 119062 w 119063"/>
              <a:gd name="connsiteY5" fmla="*/ 0 h 40480"/>
              <a:gd name="connsiteX0" fmla="*/ 79103 w 79104"/>
              <a:gd name="connsiteY0" fmla="*/ 0 h 40480"/>
              <a:gd name="connsiteX1" fmla="*/ 10048 w 79104"/>
              <a:gd name="connsiteY1" fmla="*/ 16669 h 40480"/>
              <a:gd name="connsiteX2" fmla="*/ 7666 w 79104"/>
              <a:gd name="connsiteY2" fmla="*/ 40480 h 40480"/>
              <a:gd name="connsiteX3" fmla="*/ 79104 w 79104"/>
              <a:gd name="connsiteY3" fmla="*/ 19051 h 40480"/>
              <a:gd name="connsiteX4" fmla="*/ 79103 w 79104"/>
              <a:gd name="connsiteY4" fmla="*/ 0 h 40480"/>
              <a:gd name="connsiteX0" fmla="*/ 116685 w 116686"/>
              <a:gd name="connsiteY0" fmla="*/ 0 h 40618"/>
              <a:gd name="connsiteX1" fmla="*/ 47630 w 116686"/>
              <a:gd name="connsiteY1" fmla="*/ 16669 h 40618"/>
              <a:gd name="connsiteX2" fmla="*/ 3 w 116686"/>
              <a:gd name="connsiteY2" fmla="*/ 30957 h 40618"/>
              <a:gd name="connsiteX3" fmla="*/ 45248 w 116686"/>
              <a:gd name="connsiteY3" fmla="*/ 40480 h 40618"/>
              <a:gd name="connsiteX4" fmla="*/ 116686 w 116686"/>
              <a:gd name="connsiteY4" fmla="*/ 19051 h 40618"/>
              <a:gd name="connsiteX5" fmla="*/ 116685 w 116686"/>
              <a:gd name="connsiteY5" fmla="*/ 0 h 4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86" h="40618">
                <a:moveTo>
                  <a:pt x="116685" y="0"/>
                </a:moveTo>
                <a:cubicBezTo>
                  <a:pt x="94460" y="6350"/>
                  <a:pt x="69855" y="10319"/>
                  <a:pt x="47630" y="16669"/>
                </a:cubicBezTo>
                <a:cubicBezTo>
                  <a:pt x="34930" y="21035"/>
                  <a:pt x="400" y="26989"/>
                  <a:pt x="3" y="30957"/>
                </a:cubicBezTo>
                <a:cubicBezTo>
                  <a:pt x="-394" y="34925"/>
                  <a:pt x="32548" y="41670"/>
                  <a:pt x="45248" y="40480"/>
                </a:cubicBezTo>
                <a:cubicBezTo>
                  <a:pt x="68664" y="36115"/>
                  <a:pt x="106764" y="24607"/>
                  <a:pt x="116686" y="19051"/>
                </a:cubicBezTo>
                <a:cubicBezTo>
                  <a:pt x="116686" y="12701"/>
                  <a:pt x="116685" y="6350"/>
                  <a:pt x="116685" y="0"/>
                </a:cubicBezTo>
                <a:close/>
              </a:path>
            </a:pathLst>
          </a:custGeom>
          <a:solidFill>
            <a:srgbClr val="559CDD"/>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4712496" y="3814763"/>
            <a:ext cx="371474" cy="85821"/>
          </a:xfrm>
          <a:custGeom>
            <a:avLst/>
            <a:gdLst>
              <a:gd name="connsiteX0" fmla="*/ 278606 w 278606"/>
              <a:gd name="connsiteY0" fmla="*/ 0 h 47625"/>
              <a:gd name="connsiteX1" fmla="*/ 50006 w 278606"/>
              <a:gd name="connsiteY1" fmla="*/ 33337 h 47625"/>
              <a:gd name="connsiteX2" fmla="*/ 0 w 278606"/>
              <a:gd name="connsiteY2" fmla="*/ 47625 h 47625"/>
              <a:gd name="connsiteX3" fmla="*/ 278606 w 278606"/>
              <a:gd name="connsiteY3" fmla="*/ 0 h 47625"/>
              <a:gd name="connsiteX0" fmla="*/ 278606 w 316706"/>
              <a:gd name="connsiteY0" fmla="*/ 0 h 47625"/>
              <a:gd name="connsiteX1" fmla="*/ 50006 w 316706"/>
              <a:gd name="connsiteY1" fmla="*/ 33337 h 47625"/>
              <a:gd name="connsiteX2" fmla="*/ 0 w 316706"/>
              <a:gd name="connsiteY2" fmla="*/ 47625 h 47625"/>
              <a:gd name="connsiteX3" fmla="*/ 316706 w 316706"/>
              <a:gd name="connsiteY3" fmla="*/ 19050 h 47625"/>
              <a:gd name="connsiteX4" fmla="*/ 278606 w 316706"/>
              <a:gd name="connsiteY4" fmla="*/ 0 h 47625"/>
              <a:gd name="connsiteX0" fmla="*/ 278606 w 316706"/>
              <a:gd name="connsiteY0" fmla="*/ 0 h 47625"/>
              <a:gd name="connsiteX1" fmla="*/ 50006 w 316706"/>
              <a:gd name="connsiteY1" fmla="*/ 33337 h 47625"/>
              <a:gd name="connsiteX2" fmla="*/ 0 w 316706"/>
              <a:gd name="connsiteY2" fmla="*/ 47625 h 47625"/>
              <a:gd name="connsiteX3" fmla="*/ 254793 w 316706"/>
              <a:gd name="connsiteY3" fmla="*/ 40481 h 47625"/>
              <a:gd name="connsiteX4" fmla="*/ 316706 w 316706"/>
              <a:gd name="connsiteY4" fmla="*/ 19050 h 47625"/>
              <a:gd name="connsiteX5" fmla="*/ 278606 w 316706"/>
              <a:gd name="connsiteY5" fmla="*/ 0 h 47625"/>
              <a:gd name="connsiteX0" fmla="*/ 278606 w 316706"/>
              <a:gd name="connsiteY0" fmla="*/ 0 h 47764"/>
              <a:gd name="connsiteX1" fmla="*/ 50006 w 316706"/>
              <a:gd name="connsiteY1" fmla="*/ 33337 h 47764"/>
              <a:gd name="connsiteX2" fmla="*/ 0 w 316706"/>
              <a:gd name="connsiteY2" fmla="*/ 47625 h 47764"/>
              <a:gd name="connsiteX3" fmla="*/ 204787 w 316706"/>
              <a:gd name="connsiteY3" fmla="*/ 28575 h 47764"/>
              <a:gd name="connsiteX4" fmla="*/ 254793 w 316706"/>
              <a:gd name="connsiteY4" fmla="*/ 40481 h 47764"/>
              <a:gd name="connsiteX5" fmla="*/ 316706 w 316706"/>
              <a:gd name="connsiteY5" fmla="*/ 19050 h 47764"/>
              <a:gd name="connsiteX6" fmla="*/ 278606 w 316706"/>
              <a:gd name="connsiteY6" fmla="*/ 0 h 47764"/>
              <a:gd name="connsiteX0" fmla="*/ 278606 w 316706"/>
              <a:gd name="connsiteY0" fmla="*/ 0 h 47764"/>
              <a:gd name="connsiteX1" fmla="*/ 50006 w 316706"/>
              <a:gd name="connsiteY1" fmla="*/ 33337 h 47764"/>
              <a:gd name="connsiteX2" fmla="*/ 0 w 316706"/>
              <a:gd name="connsiteY2" fmla="*/ 47625 h 47764"/>
              <a:gd name="connsiteX3" fmla="*/ 204787 w 316706"/>
              <a:gd name="connsiteY3" fmla="*/ 28575 h 47764"/>
              <a:gd name="connsiteX4" fmla="*/ 271462 w 316706"/>
              <a:gd name="connsiteY4" fmla="*/ 38099 h 47764"/>
              <a:gd name="connsiteX5" fmla="*/ 316706 w 316706"/>
              <a:gd name="connsiteY5" fmla="*/ 19050 h 47764"/>
              <a:gd name="connsiteX6" fmla="*/ 278606 w 316706"/>
              <a:gd name="connsiteY6" fmla="*/ 0 h 47764"/>
              <a:gd name="connsiteX0" fmla="*/ 335756 w 335756"/>
              <a:gd name="connsiteY0" fmla="*/ 0 h 76339"/>
              <a:gd name="connsiteX1" fmla="*/ 50006 w 335756"/>
              <a:gd name="connsiteY1" fmla="*/ 61912 h 76339"/>
              <a:gd name="connsiteX2" fmla="*/ 0 w 335756"/>
              <a:gd name="connsiteY2" fmla="*/ 76200 h 76339"/>
              <a:gd name="connsiteX3" fmla="*/ 204787 w 335756"/>
              <a:gd name="connsiteY3" fmla="*/ 57150 h 76339"/>
              <a:gd name="connsiteX4" fmla="*/ 271462 w 335756"/>
              <a:gd name="connsiteY4" fmla="*/ 66674 h 76339"/>
              <a:gd name="connsiteX5" fmla="*/ 316706 w 335756"/>
              <a:gd name="connsiteY5" fmla="*/ 47625 h 76339"/>
              <a:gd name="connsiteX6" fmla="*/ 335756 w 335756"/>
              <a:gd name="connsiteY6" fmla="*/ 0 h 76339"/>
              <a:gd name="connsiteX0" fmla="*/ 335756 w 383381"/>
              <a:gd name="connsiteY0" fmla="*/ 0 h 76339"/>
              <a:gd name="connsiteX1" fmla="*/ 50006 w 383381"/>
              <a:gd name="connsiteY1" fmla="*/ 61912 h 76339"/>
              <a:gd name="connsiteX2" fmla="*/ 0 w 383381"/>
              <a:gd name="connsiteY2" fmla="*/ 76200 h 76339"/>
              <a:gd name="connsiteX3" fmla="*/ 204787 w 383381"/>
              <a:gd name="connsiteY3" fmla="*/ 57150 h 76339"/>
              <a:gd name="connsiteX4" fmla="*/ 271462 w 383381"/>
              <a:gd name="connsiteY4" fmla="*/ 66674 h 76339"/>
              <a:gd name="connsiteX5" fmla="*/ 383381 w 383381"/>
              <a:gd name="connsiteY5" fmla="*/ 16669 h 76339"/>
              <a:gd name="connsiteX6" fmla="*/ 335756 w 383381"/>
              <a:gd name="connsiteY6" fmla="*/ 0 h 76339"/>
              <a:gd name="connsiteX0" fmla="*/ 335756 w 383381"/>
              <a:gd name="connsiteY0" fmla="*/ 0 h 76339"/>
              <a:gd name="connsiteX1" fmla="*/ 276225 w 383381"/>
              <a:gd name="connsiteY1" fmla="*/ 28575 h 76339"/>
              <a:gd name="connsiteX2" fmla="*/ 50006 w 383381"/>
              <a:gd name="connsiteY2" fmla="*/ 61912 h 76339"/>
              <a:gd name="connsiteX3" fmla="*/ 0 w 383381"/>
              <a:gd name="connsiteY3" fmla="*/ 76200 h 76339"/>
              <a:gd name="connsiteX4" fmla="*/ 204787 w 383381"/>
              <a:gd name="connsiteY4" fmla="*/ 57150 h 76339"/>
              <a:gd name="connsiteX5" fmla="*/ 271462 w 383381"/>
              <a:gd name="connsiteY5" fmla="*/ 66674 h 76339"/>
              <a:gd name="connsiteX6" fmla="*/ 383381 w 383381"/>
              <a:gd name="connsiteY6" fmla="*/ 16669 h 76339"/>
              <a:gd name="connsiteX7" fmla="*/ 335756 w 383381"/>
              <a:gd name="connsiteY7" fmla="*/ 0 h 76339"/>
              <a:gd name="connsiteX0" fmla="*/ 323849 w 371474"/>
              <a:gd name="connsiteY0" fmla="*/ 0 h 85821"/>
              <a:gd name="connsiteX1" fmla="*/ 264318 w 371474"/>
              <a:gd name="connsiteY1" fmla="*/ 28575 h 85821"/>
              <a:gd name="connsiteX2" fmla="*/ 38099 w 371474"/>
              <a:gd name="connsiteY2" fmla="*/ 61912 h 85821"/>
              <a:gd name="connsiteX3" fmla="*/ 0 w 371474"/>
              <a:gd name="connsiteY3" fmla="*/ 85725 h 85821"/>
              <a:gd name="connsiteX4" fmla="*/ 192880 w 371474"/>
              <a:gd name="connsiteY4" fmla="*/ 57150 h 85821"/>
              <a:gd name="connsiteX5" fmla="*/ 259555 w 371474"/>
              <a:gd name="connsiteY5" fmla="*/ 66674 h 85821"/>
              <a:gd name="connsiteX6" fmla="*/ 371474 w 371474"/>
              <a:gd name="connsiteY6" fmla="*/ 16669 h 85821"/>
              <a:gd name="connsiteX7" fmla="*/ 323849 w 371474"/>
              <a:gd name="connsiteY7" fmla="*/ 0 h 85821"/>
              <a:gd name="connsiteX0" fmla="*/ 323849 w 371474"/>
              <a:gd name="connsiteY0" fmla="*/ 0 h 85821"/>
              <a:gd name="connsiteX1" fmla="*/ 264318 w 371474"/>
              <a:gd name="connsiteY1" fmla="*/ 28575 h 85821"/>
              <a:gd name="connsiteX2" fmla="*/ 52386 w 371474"/>
              <a:gd name="connsiteY2" fmla="*/ 66674 h 85821"/>
              <a:gd name="connsiteX3" fmla="*/ 0 w 371474"/>
              <a:gd name="connsiteY3" fmla="*/ 85725 h 85821"/>
              <a:gd name="connsiteX4" fmla="*/ 192880 w 371474"/>
              <a:gd name="connsiteY4" fmla="*/ 57150 h 85821"/>
              <a:gd name="connsiteX5" fmla="*/ 259555 w 371474"/>
              <a:gd name="connsiteY5" fmla="*/ 66674 h 85821"/>
              <a:gd name="connsiteX6" fmla="*/ 371474 w 371474"/>
              <a:gd name="connsiteY6" fmla="*/ 16669 h 85821"/>
              <a:gd name="connsiteX7" fmla="*/ 323849 w 371474"/>
              <a:gd name="connsiteY7" fmla="*/ 0 h 8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474" h="85821">
                <a:moveTo>
                  <a:pt x="323849" y="0"/>
                </a:moveTo>
                <a:cubicBezTo>
                  <a:pt x="301624" y="6350"/>
                  <a:pt x="286543" y="22225"/>
                  <a:pt x="264318" y="28575"/>
                </a:cubicBezTo>
                <a:lnTo>
                  <a:pt x="52386" y="66674"/>
                </a:lnTo>
                <a:lnTo>
                  <a:pt x="0" y="85725"/>
                </a:lnTo>
                <a:cubicBezTo>
                  <a:pt x="21034" y="87709"/>
                  <a:pt x="150415" y="58341"/>
                  <a:pt x="192880" y="57150"/>
                </a:cubicBezTo>
                <a:cubicBezTo>
                  <a:pt x="235345" y="55959"/>
                  <a:pt x="236139" y="71039"/>
                  <a:pt x="259555" y="66674"/>
                </a:cubicBezTo>
                <a:cubicBezTo>
                  <a:pt x="282971" y="62309"/>
                  <a:pt x="361552" y="22225"/>
                  <a:pt x="371474" y="16669"/>
                </a:cubicBezTo>
                <a:lnTo>
                  <a:pt x="323849" y="0"/>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4717256" y="3844430"/>
            <a:ext cx="338138" cy="57248"/>
          </a:xfrm>
          <a:custGeom>
            <a:avLst/>
            <a:gdLst>
              <a:gd name="connsiteX0" fmla="*/ 278606 w 278606"/>
              <a:gd name="connsiteY0" fmla="*/ 0 h 47625"/>
              <a:gd name="connsiteX1" fmla="*/ 50006 w 278606"/>
              <a:gd name="connsiteY1" fmla="*/ 33337 h 47625"/>
              <a:gd name="connsiteX2" fmla="*/ 0 w 278606"/>
              <a:gd name="connsiteY2" fmla="*/ 47625 h 47625"/>
              <a:gd name="connsiteX3" fmla="*/ 278606 w 278606"/>
              <a:gd name="connsiteY3" fmla="*/ 0 h 47625"/>
              <a:gd name="connsiteX0" fmla="*/ 278606 w 316706"/>
              <a:gd name="connsiteY0" fmla="*/ 0 h 47625"/>
              <a:gd name="connsiteX1" fmla="*/ 50006 w 316706"/>
              <a:gd name="connsiteY1" fmla="*/ 33337 h 47625"/>
              <a:gd name="connsiteX2" fmla="*/ 0 w 316706"/>
              <a:gd name="connsiteY2" fmla="*/ 47625 h 47625"/>
              <a:gd name="connsiteX3" fmla="*/ 316706 w 316706"/>
              <a:gd name="connsiteY3" fmla="*/ 19050 h 47625"/>
              <a:gd name="connsiteX4" fmla="*/ 278606 w 316706"/>
              <a:gd name="connsiteY4" fmla="*/ 0 h 47625"/>
              <a:gd name="connsiteX0" fmla="*/ 278606 w 316706"/>
              <a:gd name="connsiteY0" fmla="*/ 0 h 47625"/>
              <a:gd name="connsiteX1" fmla="*/ 50006 w 316706"/>
              <a:gd name="connsiteY1" fmla="*/ 33337 h 47625"/>
              <a:gd name="connsiteX2" fmla="*/ 0 w 316706"/>
              <a:gd name="connsiteY2" fmla="*/ 47625 h 47625"/>
              <a:gd name="connsiteX3" fmla="*/ 254793 w 316706"/>
              <a:gd name="connsiteY3" fmla="*/ 40481 h 47625"/>
              <a:gd name="connsiteX4" fmla="*/ 316706 w 316706"/>
              <a:gd name="connsiteY4" fmla="*/ 19050 h 47625"/>
              <a:gd name="connsiteX5" fmla="*/ 278606 w 316706"/>
              <a:gd name="connsiteY5" fmla="*/ 0 h 47625"/>
              <a:gd name="connsiteX0" fmla="*/ 278606 w 316706"/>
              <a:gd name="connsiteY0" fmla="*/ 0 h 47764"/>
              <a:gd name="connsiteX1" fmla="*/ 50006 w 316706"/>
              <a:gd name="connsiteY1" fmla="*/ 33337 h 47764"/>
              <a:gd name="connsiteX2" fmla="*/ 0 w 316706"/>
              <a:gd name="connsiteY2" fmla="*/ 47625 h 47764"/>
              <a:gd name="connsiteX3" fmla="*/ 204787 w 316706"/>
              <a:gd name="connsiteY3" fmla="*/ 28575 h 47764"/>
              <a:gd name="connsiteX4" fmla="*/ 254793 w 316706"/>
              <a:gd name="connsiteY4" fmla="*/ 40481 h 47764"/>
              <a:gd name="connsiteX5" fmla="*/ 316706 w 316706"/>
              <a:gd name="connsiteY5" fmla="*/ 19050 h 47764"/>
              <a:gd name="connsiteX6" fmla="*/ 278606 w 316706"/>
              <a:gd name="connsiteY6" fmla="*/ 0 h 47764"/>
              <a:gd name="connsiteX0" fmla="*/ 278606 w 316706"/>
              <a:gd name="connsiteY0" fmla="*/ 0 h 47764"/>
              <a:gd name="connsiteX1" fmla="*/ 50006 w 316706"/>
              <a:gd name="connsiteY1" fmla="*/ 33337 h 47764"/>
              <a:gd name="connsiteX2" fmla="*/ 0 w 316706"/>
              <a:gd name="connsiteY2" fmla="*/ 47625 h 47764"/>
              <a:gd name="connsiteX3" fmla="*/ 204787 w 316706"/>
              <a:gd name="connsiteY3" fmla="*/ 28575 h 47764"/>
              <a:gd name="connsiteX4" fmla="*/ 271462 w 316706"/>
              <a:gd name="connsiteY4" fmla="*/ 38099 h 47764"/>
              <a:gd name="connsiteX5" fmla="*/ 316706 w 316706"/>
              <a:gd name="connsiteY5" fmla="*/ 19050 h 47764"/>
              <a:gd name="connsiteX6" fmla="*/ 278606 w 316706"/>
              <a:gd name="connsiteY6" fmla="*/ 0 h 47764"/>
              <a:gd name="connsiteX0" fmla="*/ 335756 w 335756"/>
              <a:gd name="connsiteY0" fmla="*/ 0 h 76339"/>
              <a:gd name="connsiteX1" fmla="*/ 50006 w 335756"/>
              <a:gd name="connsiteY1" fmla="*/ 61912 h 76339"/>
              <a:gd name="connsiteX2" fmla="*/ 0 w 335756"/>
              <a:gd name="connsiteY2" fmla="*/ 76200 h 76339"/>
              <a:gd name="connsiteX3" fmla="*/ 204787 w 335756"/>
              <a:gd name="connsiteY3" fmla="*/ 57150 h 76339"/>
              <a:gd name="connsiteX4" fmla="*/ 271462 w 335756"/>
              <a:gd name="connsiteY4" fmla="*/ 66674 h 76339"/>
              <a:gd name="connsiteX5" fmla="*/ 316706 w 335756"/>
              <a:gd name="connsiteY5" fmla="*/ 47625 h 76339"/>
              <a:gd name="connsiteX6" fmla="*/ 335756 w 335756"/>
              <a:gd name="connsiteY6" fmla="*/ 0 h 76339"/>
              <a:gd name="connsiteX0" fmla="*/ 335756 w 383381"/>
              <a:gd name="connsiteY0" fmla="*/ 0 h 76339"/>
              <a:gd name="connsiteX1" fmla="*/ 50006 w 383381"/>
              <a:gd name="connsiteY1" fmla="*/ 61912 h 76339"/>
              <a:gd name="connsiteX2" fmla="*/ 0 w 383381"/>
              <a:gd name="connsiteY2" fmla="*/ 76200 h 76339"/>
              <a:gd name="connsiteX3" fmla="*/ 204787 w 383381"/>
              <a:gd name="connsiteY3" fmla="*/ 57150 h 76339"/>
              <a:gd name="connsiteX4" fmla="*/ 271462 w 383381"/>
              <a:gd name="connsiteY4" fmla="*/ 66674 h 76339"/>
              <a:gd name="connsiteX5" fmla="*/ 383381 w 383381"/>
              <a:gd name="connsiteY5" fmla="*/ 16669 h 76339"/>
              <a:gd name="connsiteX6" fmla="*/ 335756 w 383381"/>
              <a:gd name="connsiteY6" fmla="*/ 0 h 76339"/>
              <a:gd name="connsiteX0" fmla="*/ 335756 w 383381"/>
              <a:gd name="connsiteY0" fmla="*/ 0 h 76339"/>
              <a:gd name="connsiteX1" fmla="*/ 276225 w 383381"/>
              <a:gd name="connsiteY1" fmla="*/ 28575 h 76339"/>
              <a:gd name="connsiteX2" fmla="*/ 50006 w 383381"/>
              <a:gd name="connsiteY2" fmla="*/ 61912 h 76339"/>
              <a:gd name="connsiteX3" fmla="*/ 0 w 383381"/>
              <a:gd name="connsiteY3" fmla="*/ 76200 h 76339"/>
              <a:gd name="connsiteX4" fmla="*/ 204787 w 383381"/>
              <a:gd name="connsiteY4" fmla="*/ 57150 h 76339"/>
              <a:gd name="connsiteX5" fmla="*/ 271462 w 383381"/>
              <a:gd name="connsiteY5" fmla="*/ 66674 h 76339"/>
              <a:gd name="connsiteX6" fmla="*/ 383381 w 383381"/>
              <a:gd name="connsiteY6" fmla="*/ 16669 h 76339"/>
              <a:gd name="connsiteX7" fmla="*/ 335756 w 383381"/>
              <a:gd name="connsiteY7" fmla="*/ 0 h 76339"/>
              <a:gd name="connsiteX0" fmla="*/ 390524 w 390524"/>
              <a:gd name="connsiteY0" fmla="*/ 0 h 78720"/>
              <a:gd name="connsiteX1" fmla="*/ 276225 w 390524"/>
              <a:gd name="connsiteY1" fmla="*/ 30956 h 78720"/>
              <a:gd name="connsiteX2" fmla="*/ 50006 w 390524"/>
              <a:gd name="connsiteY2" fmla="*/ 64293 h 78720"/>
              <a:gd name="connsiteX3" fmla="*/ 0 w 390524"/>
              <a:gd name="connsiteY3" fmla="*/ 78581 h 78720"/>
              <a:gd name="connsiteX4" fmla="*/ 204787 w 390524"/>
              <a:gd name="connsiteY4" fmla="*/ 59531 h 78720"/>
              <a:gd name="connsiteX5" fmla="*/ 271462 w 390524"/>
              <a:gd name="connsiteY5" fmla="*/ 69055 h 78720"/>
              <a:gd name="connsiteX6" fmla="*/ 383381 w 390524"/>
              <a:gd name="connsiteY6" fmla="*/ 19050 h 78720"/>
              <a:gd name="connsiteX7" fmla="*/ 390524 w 390524"/>
              <a:gd name="connsiteY7" fmla="*/ 0 h 78720"/>
              <a:gd name="connsiteX0" fmla="*/ 390524 w 390524"/>
              <a:gd name="connsiteY0" fmla="*/ 0 h 78720"/>
              <a:gd name="connsiteX1" fmla="*/ 264319 w 390524"/>
              <a:gd name="connsiteY1" fmla="*/ 45244 h 78720"/>
              <a:gd name="connsiteX2" fmla="*/ 50006 w 390524"/>
              <a:gd name="connsiteY2" fmla="*/ 64293 h 78720"/>
              <a:gd name="connsiteX3" fmla="*/ 0 w 390524"/>
              <a:gd name="connsiteY3" fmla="*/ 78581 h 78720"/>
              <a:gd name="connsiteX4" fmla="*/ 204787 w 390524"/>
              <a:gd name="connsiteY4" fmla="*/ 59531 h 78720"/>
              <a:gd name="connsiteX5" fmla="*/ 271462 w 390524"/>
              <a:gd name="connsiteY5" fmla="*/ 69055 h 78720"/>
              <a:gd name="connsiteX6" fmla="*/ 383381 w 390524"/>
              <a:gd name="connsiteY6" fmla="*/ 19050 h 78720"/>
              <a:gd name="connsiteX7" fmla="*/ 390524 w 390524"/>
              <a:gd name="connsiteY7" fmla="*/ 0 h 78720"/>
              <a:gd name="connsiteX0" fmla="*/ 390524 w 390524"/>
              <a:gd name="connsiteY0" fmla="*/ 0 h 78720"/>
              <a:gd name="connsiteX1" fmla="*/ 264319 w 390524"/>
              <a:gd name="connsiteY1" fmla="*/ 45244 h 78720"/>
              <a:gd name="connsiteX2" fmla="*/ 211930 w 390524"/>
              <a:gd name="connsiteY2" fmla="*/ 40481 h 78720"/>
              <a:gd name="connsiteX3" fmla="*/ 50006 w 390524"/>
              <a:gd name="connsiteY3" fmla="*/ 64293 h 78720"/>
              <a:gd name="connsiteX4" fmla="*/ 0 w 390524"/>
              <a:gd name="connsiteY4" fmla="*/ 78581 h 78720"/>
              <a:gd name="connsiteX5" fmla="*/ 204787 w 390524"/>
              <a:gd name="connsiteY5" fmla="*/ 59531 h 78720"/>
              <a:gd name="connsiteX6" fmla="*/ 271462 w 390524"/>
              <a:gd name="connsiteY6" fmla="*/ 69055 h 78720"/>
              <a:gd name="connsiteX7" fmla="*/ 383381 w 390524"/>
              <a:gd name="connsiteY7" fmla="*/ 19050 h 78720"/>
              <a:gd name="connsiteX8" fmla="*/ 390524 w 390524"/>
              <a:gd name="connsiteY8" fmla="*/ 0 h 78720"/>
              <a:gd name="connsiteX0" fmla="*/ 397668 w 397668"/>
              <a:gd name="connsiteY0" fmla="*/ 0 h 78720"/>
              <a:gd name="connsiteX1" fmla="*/ 271463 w 397668"/>
              <a:gd name="connsiteY1" fmla="*/ 45244 h 78720"/>
              <a:gd name="connsiteX2" fmla="*/ 219074 w 397668"/>
              <a:gd name="connsiteY2" fmla="*/ 40481 h 78720"/>
              <a:gd name="connsiteX3" fmla="*/ 0 w 397668"/>
              <a:gd name="connsiteY3" fmla="*/ 59530 h 78720"/>
              <a:gd name="connsiteX4" fmla="*/ 7144 w 397668"/>
              <a:gd name="connsiteY4" fmla="*/ 78581 h 78720"/>
              <a:gd name="connsiteX5" fmla="*/ 211931 w 397668"/>
              <a:gd name="connsiteY5" fmla="*/ 59531 h 78720"/>
              <a:gd name="connsiteX6" fmla="*/ 278606 w 397668"/>
              <a:gd name="connsiteY6" fmla="*/ 69055 h 78720"/>
              <a:gd name="connsiteX7" fmla="*/ 390525 w 397668"/>
              <a:gd name="connsiteY7" fmla="*/ 19050 h 78720"/>
              <a:gd name="connsiteX8" fmla="*/ 397668 w 397668"/>
              <a:gd name="connsiteY8" fmla="*/ 0 h 78720"/>
              <a:gd name="connsiteX0" fmla="*/ 390524 w 390524"/>
              <a:gd name="connsiteY0" fmla="*/ 0 h 78720"/>
              <a:gd name="connsiteX1" fmla="*/ 264319 w 390524"/>
              <a:gd name="connsiteY1" fmla="*/ 45244 h 78720"/>
              <a:gd name="connsiteX2" fmla="*/ 211930 w 390524"/>
              <a:gd name="connsiteY2" fmla="*/ 40481 h 78720"/>
              <a:gd name="connsiteX3" fmla="*/ 2381 w 390524"/>
              <a:gd name="connsiteY3" fmla="*/ 61912 h 78720"/>
              <a:gd name="connsiteX4" fmla="*/ 0 w 390524"/>
              <a:gd name="connsiteY4" fmla="*/ 78581 h 78720"/>
              <a:gd name="connsiteX5" fmla="*/ 204787 w 390524"/>
              <a:gd name="connsiteY5" fmla="*/ 59531 h 78720"/>
              <a:gd name="connsiteX6" fmla="*/ 271462 w 390524"/>
              <a:gd name="connsiteY6" fmla="*/ 69055 h 78720"/>
              <a:gd name="connsiteX7" fmla="*/ 383381 w 390524"/>
              <a:gd name="connsiteY7" fmla="*/ 19050 h 78720"/>
              <a:gd name="connsiteX8" fmla="*/ 390524 w 390524"/>
              <a:gd name="connsiteY8" fmla="*/ 0 h 78720"/>
              <a:gd name="connsiteX0" fmla="*/ 340518 w 383381"/>
              <a:gd name="connsiteY0" fmla="*/ 2381 h 59670"/>
              <a:gd name="connsiteX1" fmla="*/ 264319 w 383381"/>
              <a:gd name="connsiteY1" fmla="*/ 26194 h 59670"/>
              <a:gd name="connsiteX2" fmla="*/ 211930 w 383381"/>
              <a:gd name="connsiteY2" fmla="*/ 21431 h 59670"/>
              <a:gd name="connsiteX3" fmla="*/ 2381 w 383381"/>
              <a:gd name="connsiteY3" fmla="*/ 42862 h 59670"/>
              <a:gd name="connsiteX4" fmla="*/ 0 w 383381"/>
              <a:gd name="connsiteY4" fmla="*/ 59531 h 59670"/>
              <a:gd name="connsiteX5" fmla="*/ 204787 w 383381"/>
              <a:gd name="connsiteY5" fmla="*/ 40481 h 59670"/>
              <a:gd name="connsiteX6" fmla="*/ 271462 w 383381"/>
              <a:gd name="connsiteY6" fmla="*/ 50005 h 59670"/>
              <a:gd name="connsiteX7" fmla="*/ 383381 w 383381"/>
              <a:gd name="connsiteY7" fmla="*/ 0 h 59670"/>
              <a:gd name="connsiteX8" fmla="*/ 340518 w 383381"/>
              <a:gd name="connsiteY8" fmla="*/ 2381 h 59670"/>
              <a:gd name="connsiteX0" fmla="*/ 340518 w 347662"/>
              <a:gd name="connsiteY0" fmla="*/ 0 h 57289"/>
              <a:gd name="connsiteX1" fmla="*/ 264319 w 347662"/>
              <a:gd name="connsiteY1" fmla="*/ 23813 h 57289"/>
              <a:gd name="connsiteX2" fmla="*/ 211930 w 347662"/>
              <a:gd name="connsiteY2" fmla="*/ 19050 h 57289"/>
              <a:gd name="connsiteX3" fmla="*/ 2381 w 347662"/>
              <a:gd name="connsiteY3" fmla="*/ 40481 h 57289"/>
              <a:gd name="connsiteX4" fmla="*/ 0 w 347662"/>
              <a:gd name="connsiteY4" fmla="*/ 57150 h 57289"/>
              <a:gd name="connsiteX5" fmla="*/ 204787 w 347662"/>
              <a:gd name="connsiteY5" fmla="*/ 38100 h 57289"/>
              <a:gd name="connsiteX6" fmla="*/ 271462 w 347662"/>
              <a:gd name="connsiteY6" fmla="*/ 47624 h 57289"/>
              <a:gd name="connsiteX7" fmla="*/ 347662 w 347662"/>
              <a:gd name="connsiteY7" fmla="*/ 19051 h 57289"/>
              <a:gd name="connsiteX8" fmla="*/ 340518 w 347662"/>
              <a:gd name="connsiteY8" fmla="*/ 0 h 57289"/>
              <a:gd name="connsiteX0" fmla="*/ 338137 w 345281"/>
              <a:gd name="connsiteY0" fmla="*/ 0 h 62026"/>
              <a:gd name="connsiteX1" fmla="*/ 261938 w 345281"/>
              <a:gd name="connsiteY1" fmla="*/ 23813 h 62026"/>
              <a:gd name="connsiteX2" fmla="*/ 209549 w 345281"/>
              <a:gd name="connsiteY2" fmla="*/ 19050 h 62026"/>
              <a:gd name="connsiteX3" fmla="*/ 0 w 345281"/>
              <a:gd name="connsiteY3" fmla="*/ 40481 h 62026"/>
              <a:gd name="connsiteX4" fmla="*/ 7144 w 345281"/>
              <a:gd name="connsiteY4" fmla="*/ 61913 h 62026"/>
              <a:gd name="connsiteX5" fmla="*/ 202406 w 345281"/>
              <a:gd name="connsiteY5" fmla="*/ 38100 h 62026"/>
              <a:gd name="connsiteX6" fmla="*/ 269081 w 345281"/>
              <a:gd name="connsiteY6" fmla="*/ 47624 h 62026"/>
              <a:gd name="connsiteX7" fmla="*/ 345281 w 345281"/>
              <a:gd name="connsiteY7" fmla="*/ 19051 h 62026"/>
              <a:gd name="connsiteX8" fmla="*/ 338137 w 345281"/>
              <a:gd name="connsiteY8" fmla="*/ 0 h 62026"/>
              <a:gd name="connsiteX0" fmla="*/ 360147 w 367291"/>
              <a:gd name="connsiteY0" fmla="*/ 0 h 61920"/>
              <a:gd name="connsiteX1" fmla="*/ 283948 w 367291"/>
              <a:gd name="connsiteY1" fmla="*/ 23813 h 61920"/>
              <a:gd name="connsiteX2" fmla="*/ 231559 w 367291"/>
              <a:gd name="connsiteY2" fmla="*/ 19050 h 61920"/>
              <a:gd name="connsiteX3" fmla="*/ 22010 w 367291"/>
              <a:gd name="connsiteY3" fmla="*/ 40481 h 61920"/>
              <a:gd name="connsiteX4" fmla="*/ 29154 w 367291"/>
              <a:gd name="connsiteY4" fmla="*/ 61913 h 61920"/>
              <a:gd name="connsiteX5" fmla="*/ 224416 w 367291"/>
              <a:gd name="connsiteY5" fmla="*/ 38100 h 61920"/>
              <a:gd name="connsiteX6" fmla="*/ 291091 w 367291"/>
              <a:gd name="connsiteY6" fmla="*/ 47624 h 61920"/>
              <a:gd name="connsiteX7" fmla="*/ 367291 w 367291"/>
              <a:gd name="connsiteY7" fmla="*/ 19051 h 61920"/>
              <a:gd name="connsiteX8" fmla="*/ 360147 w 367291"/>
              <a:gd name="connsiteY8" fmla="*/ 0 h 61920"/>
              <a:gd name="connsiteX0" fmla="*/ 360147 w 367291"/>
              <a:gd name="connsiteY0" fmla="*/ 0 h 61920"/>
              <a:gd name="connsiteX1" fmla="*/ 283948 w 367291"/>
              <a:gd name="connsiteY1" fmla="*/ 23813 h 61920"/>
              <a:gd name="connsiteX2" fmla="*/ 231559 w 367291"/>
              <a:gd name="connsiteY2" fmla="*/ 19050 h 61920"/>
              <a:gd name="connsiteX3" fmla="*/ 22010 w 367291"/>
              <a:gd name="connsiteY3" fmla="*/ 40481 h 61920"/>
              <a:gd name="connsiteX4" fmla="*/ 29154 w 367291"/>
              <a:gd name="connsiteY4" fmla="*/ 61913 h 61920"/>
              <a:gd name="connsiteX5" fmla="*/ 224416 w 367291"/>
              <a:gd name="connsiteY5" fmla="*/ 38100 h 61920"/>
              <a:gd name="connsiteX6" fmla="*/ 291091 w 367291"/>
              <a:gd name="connsiteY6" fmla="*/ 47624 h 61920"/>
              <a:gd name="connsiteX7" fmla="*/ 367291 w 367291"/>
              <a:gd name="connsiteY7" fmla="*/ 19051 h 61920"/>
              <a:gd name="connsiteX8" fmla="*/ 360147 w 367291"/>
              <a:gd name="connsiteY8" fmla="*/ 0 h 61920"/>
              <a:gd name="connsiteX0" fmla="*/ 338137 w 345281"/>
              <a:gd name="connsiteY0" fmla="*/ 0 h 61913"/>
              <a:gd name="connsiteX1" fmla="*/ 261938 w 345281"/>
              <a:gd name="connsiteY1" fmla="*/ 23813 h 61913"/>
              <a:gd name="connsiteX2" fmla="*/ 209549 w 345281"/>
              <a:gd name="connsiteY2" fmla="*/ 19050 h 61913"/>
              <a:gd name="connsiteX3" fmla="*/ 0 w 345281"/>
              <a:gd name="connsiteY3" fmla="*/ 40481 h 61913"/>
              <a:gd name="connsiteX4" fmla="*/ 7144 w 345281"/>
              <a:gd name="connsiteY4" fmla="*/ 61913 h 61913"/>
              <a:gd name="connsiteX5" fmla="*/ 202406 w 345281"/>
              <a:gd name="connsiteY5" fmla="*/ 38100 h 61913"/>
              <a:gd name="connsiteX6" fmla="*/ 269081 w 345281"/>
              <a:gd name="connsiteY6" fmla="*/ 47624 h 61913"/>
              <a:gd name="connsiteX7" fmla="*/ 345281 w 345281"/>
              <a:gd name="connsiteY7" fmla="*/ 19051 h 61913"/>
              <a:gd name="connsiteX8" fmla="*/ 338137 w 345281"/>
              <a:gd name="connsiteY8" fmla="*/ 0 h 61913"/>
              <a:gd name="connsiteX0" fmla="*/ 344853 w 351997"/>
              <a:gd name="connsiteY0" fmla="*/ 0 h 61993"/>
              <a:gd name="connsiteX1" fmla="*/ 268654 w 351997"/>
              <a:gd name="connsiteY1" fmla="*/ 23813 h 61993"/>
              <a:gd name="connsiteX2" fmla="*/ 216265 w 351997"/>
              <a:gd name="connsiteY2" fmla="*/ 19050 h 61993"/>
              <a:gd name="connsiteX3" fmla="*/ 16241 w 351997"/>
              <a:gd name="connsiteY3" fmla="*/ 45243 h 61993"/>
              <a:gd name="connsiteX4" fmla="*/ 13860 w 351997"/>
              <a:gd name="connsiteY4" fmla="*/ 61913 h 61993"/>
              <a:gd name="connsiteX5" fmla="*/ 209122 w 351997"/>
              <a:gd name="connsiteY5" fmla="*/ 38100 h 61993"/>
              <a:gd name="connsiteX6" fmla="*/ 275797 w 351997"/>
              <a:gd name="connsiteY6" fmla="*/ 47624 h 61993"/>
              <a:gd name="connsiteX7" fmla="*/ 351997 w 351997"/>
              <a:gd name="connsiteY7" fmla="*/ 19051 h 61993"/>
              <a:gd name="connsiteX8" fmla="*/ 344853 w 351997"/>
              <a:gd name="connsiteY8" fmla="*/ 0 h 61993"/>
              <a:gd name="connsiteX0" fmla="*/ 344853 w 351997"/>
              <a:gd name="connsiteY0" fmla="*/ 0 h 61993"/>
              <a:gd name="connsiteX1" fmla="*/ 278179 w 351997"/>
              <a:gd name="connsiteY1" fmla="*/ 23813 h 61993"/>
              <a:gd name="connsiteX2" fmla="*/ 216265 w 351997"/>
              <a:gd name="connsiteY2" fmla="*/ 19050 h 61993"/>
              <a:gd name="connsiteX3" fmla="*/ 16241 w 351997"/>
              <a:gd name="connsiteY3" fmla="*/ 45243 h 61993"/>
              <a:gd name="connsiteX4" fmla="*/ 13860 w 351997"/>
              <a:gd name="connsiteY4" fmla="*/ 61913 h 61993"/>
              <a:gd name="connsiteX5" fmla="*/ 209122 w 351997"/>
              <a:gd name="connsiteY5" fmla="*/ 38100 h 61993"/>
              <a:gd name="connsiteX6" fmla="*/ 275797 w 351997"/>
              <a:gd name="connsiteY6" fmla="*/ 47624 h 61993"/>
              <a:gd name="connsiteX7" fmla="*/ 351997 w 351997"/>
              <a:gd name="connsiteY7" fmla="*/ 19051 h 61993"/>
              <a:gd name="connsiteX8" fmla="*/ 344853 w 351997"/>
              <a:gd name="connsiteY8" fmla="*/ 0 h 61993"/>
              <a:gd name="connsiteX0" fmla="*/ 344853 w 351997"/>
              <a:gd name="connsiteY0" fmla="*/ 0 h 61993"/>
              <a:gd name="connsiteX1" fmla="*/ 278179 w 351997"/>
              <a:gd name="connsiteY1" fmla="*/ 23813 h 61993"/>
              <a:gd name="connsiteX2" fmla="*/ 223409 w 351997"/>
              <a:gd name="connsiteY2" fmla="*/ 16669 h 61993"/>
              <a:gd name="connsiteX3" fmla="*/ 16241 w 351997"/>
              <a:gd name="connsiteY3" fmla="*/ 45243 h 61993"/>
              <a:gd name="connsiteX4" fmla="*/ 13860 w 351997"/>
              <a:gd name="connsiteY4" fmla="*/ 61913 h 61993"/>
              <a:gd name="connsiteX5" fmla="*/ 209122 w 351997"/>
              <a:gd name="connsiteY5" fmla="*/ 38100 h 61993"/>
              <a:gd name="connsiteX6" fmla="*/ 275797 w 351997"/>
              <a:gd name="connsiteY6" fmla="*/ 47624 h 61993"/>
              <a:gd name="connsiteX7" fmla="*/ 351997 w 351997"/>
              <a:gd name="connsiteY7" fmla="*/ 19051 h 61993"/>
              <a:gd name="connsiteX8" fmla="*/ 344853 w 351997"/>
              <a:gd name="connsiteY8" fmla="*/ 0 h 61993"/>
              <a:gd name="connsiteX0" fmla="*/ 346263 w 353407"/>
              <a:gd name="connsiteY0" fmla="*/ 0 h 61993"/>
              <a:gd name="connsiteX1" fmla="*/ 279589 w 353407"/>
              <a:gd name="connsiteY1" fmla="*/ 23813 h 61993"/>
              <a:gd name="connsiteX2" fmla="*/ 224819 w 353407"/>
              <a:gd name="connsiteY2" fmla="*/ 16669 h 61993"/>
              <a:gd name="connsiteX3" fmla="*/ 17651 w 353407"/>
              <a:gd name="connsiteY3" fmla="*/ 45243 h 61993"/>
              <a:gd name="connsiteX4" fmla="*/ 15270 w 353407"/>
              <a:gd name="connsiteY4" fmla="*/ 61913 h 61993"/>
              <a:gd name="connsiteX5" fmla="*/ 229582 w 353407"/>
              <a:gd name="connsiteY5" fmla="*/ 38100 h 61993"/>
              <a:gd name="connsiteX6" fmla="*/ 277207 w 353407"/>
              <a:gd name="connsiteY6" fmla="*/ 47624 h 61993"/>
              <a:gd name="connsiteX7" fmla="*/ 353407 w 353407"/>
              <a:gd name="connsiteY7" fmla="*/ 19051 h 61993"/>
              <a:gd name="connsiteX8" fmla="*/ 346263 w 353407"/>
              <a:gd name="connsiteY8" fmla="*/ 0 h 61993"/>
              <a:gd name="connsiteX0" fmla="*/ 346263 w 353407"/>
              <a:gd name="connsiteY0" fmla="*/ 0 h 61993"/>
              <a:gd name="connsiteX1" fmla="*/ 279589 w 353407"/>
              <a:gd name="connsiteY1" fmla="*/ 23813 h 61993"/>
              <a:gd name="connsiteX2" fmla="*/ 224819 w 353407"/>
              <a:gd name="connsiteY2" fmla="*/ 16669 h 61993"/>
              <a:gd name="connsiteX3" fmla="*/ 17651 w 353407"/>
              <a:gd name="connsiteY3" fmla="*/ 45243 h 61993"/>
              <a:gd name="connsiteX4" fmla="*/ 15270 w 353407"/>
              <a:gd name="connsiteY4" fmla="*/ 61913 h 61993"/>
              <a:gd name="connsiteX5" fmla="*/ 229582 w 353407"/>
              <a:gd name="connsiteY5" fmla="*/ 38100 h 61993"/>
              <a:gd name="connsiteX6" fmla="*/ 277207 w 353407"/>
              <a:gd name="connsiteY6" fmla="*/ 47624 h 61993"/>
              <a:gd name="connsiteX7" fmla="*/ 353407 w 353407"/>
              <a:gd name="connsiteY7" fmla="*/ 19051 h 61993"/>
              <a:gd name="connsiteX8" fmla="*/ 346263 w 353407"/>
              <a:gd name="connsiteY8" fmla="*/ 0 h 61993"/>
              <a:gd name="connsiteX0" fmla="*/ 346263 w 353407"/>
              <a:gd name="connsiteY0" fmla="*/ 0 h 61993"/>
              <a:gd name="connsiteX1" fmla="*/ 279589 w 353407"/>
              <a:gd name="connsiteY1" fmla="*/ 23813 h 61993"/>
              <a:gd name="connsiteX2" fmla="*/ 224819 w 353407"/>
              <a:gd name="connsiteY2" fmla="*/ 16669 h 61993"/>
              <a:gd name="connsiteX3" fmla="*/ 17651 w 353407"/>
              <a:gd name="connsiteY3" fmla="*/ 45243 h 61993"/>
              <a:gd name="connsiteX4" fmla="*/ 15270 w 353407"/>
              <a:gd name="connsiteY4" fmla="*/ 61913 h 61993"/>
              <a:gd name="connsiteX5" fmla="*/ 229582 w 353407"/>
              <a:gd name="connsiteY5" fmla="*/ 38100 h 61993"/>
              <a:gd name="connsiteX6" fmla="*/ 277207 w 353407"/>
              <a:gd name="connsiteY6" fmla="*/ 47624 h 61993"/>
              <a:gd name="connsiteX7" fmla="*/ 353407 w 353407"/>
              <a:gd name="connsiteY7" fmla="*/ 19051 h 61993"/>
              <a:gd name="connsiteX8" fmla="*/ 346263 w 353407"/>
              <a:gd name="connsiteY8" fmla="*/ 0 h 61993"/>
              <a:gd name="connsiteX0" fmla="*/ 356104 w 363248"/>
              <a:gd name="connsiteY0" fmla="*/ 0 h 62626"/>
              <a:gd name="connsiteX1" fmla="*/ 289430 w 363248"/>
              <a:gd name="connsiteY1" fmla="*/ 23813 h 62626"/>
              <a:gd name="connsiteX2" fmla="*/ 234660 w 363248"/>
              <a:gd name="connsiteY2" fmla="*/ 16669 h 62626"/>
              <a:gd name="connsiteX3" fmla="*/ 27492 w 363248"/>
              <a:gd name="connsiteY3" fmla="*/ 45243 h 62626"/>
              <a:gd name="connsiteX4" fmla="*/ 25111 w 363248"/>
              <a:gd name="connsiteY4" fmla="*/ 61913 h 62626"/>
              <a:gd name="connsiteX5" fmla="*/ 239423 w 363248"/>
              <a:gd name="connsiteY5" fmla="*/ 38100 h 62626"/>
              <a:gd name="connsiteX6" fmla="*/ 287048 w 363248"/>
              <a:gd name="connsiteY6" fmla="*/ 47624 h 62626"/>
              <a:gd name="connsiteX7" fmla="*/ 363248 w 363248"/>
              <a:gd name="connsiteY7" fmla="*/ 19051 h 62626"/>
              <a:gd name="connsiteX8" fmla="*/ 356104 w 363248"/>
              <a:gd name="connsiteY8" fmla="*/ 0 h 62626"/>
              <a:gd name="connsiteX0" fmla="*/ 330993 w 338137"/>
              <a:gd name="connsiteY0" fmla="*/ 0 h 61913"/>
              <a:gd name="connsiteX1" fmla="*/ 264319 w 338137"/>
              <a:gd name="connsiteY1" fmla="*/ 23813 h 61913"/>
              <a:gd name="connsiteX2" fmla="*/ 209549 w 338137"/>
              <a:gd name="connsiteY2" fmla="*/ 16669 h 61913"/>
              <a:gd name="connsiteX3" fmla="*/ 2381 w 338137"/>
              <a:gd name="connsiteY3" fmla="*/ 45243 h 61913"/>
              <a:gd name="connsiteX4" fmla="*/ 0 w 338137"/>
              <a:gd name="connsiteY4" fmla="*/ 61913 h 61913"/>
              <a:gd name="connsiteX5" fmla="*/ 214312 w 338137"/>
              <a:gd name="connsiteY5" fmla="*/ 38100 h 61913"/>
              <a:gd name="connsiteX6" fmla="*/ 261937 w 338137"/>
              <a:gd name="connsiteY6" fmla="*/ 47624 h 61913"/>
              <a:gd name="connsiteX7" fmla="*/ 338137 w 338137"/>
              <a:gd name="connsiteY7" fmla="*/ 19051 h 61913"/>
              <a:gd name="connsiteX8" fmla="*/ 330993 w 338137"/>
              <a:gd name="connsiteY8" fmla="*/ 0 h 61913"/>
              <a:gd name="connsiteX0" fmla="*/ 345127 w 352271"/>
              <a:gd name="connsiteY0" fmla="*/ 0 h 61913"/>
              <a:gd name="connsiteX1" fmla="*/ 278453 w 352271"/>
              <a:gd name="connsiteY1" fmla="*/ 23813 h 61913"/>
              <a:gd name="connsiteX2" fmla="*/ 223683 w 352271"/>
              <a:gd name="connsiteY2" fmla="*/ 16669 h 61913"/>
              <a:gd name="connsiteX3" fmla="*/ 21278 w 352271"/>
              <a:gd name="connsiteY3" fmla="*/ 38099 h 61913"/>
              <a:gd name="connsiteX4" fmla="*/ 14134 w 352271"/>
              <a:gd name="connsiteY4" fmla="*/ 61913 h 61913"/>
              <a:gd name="connsiteX5" fmla="*/ 228446 w 352271"/>
              <a:gd name="connsiteY5" fmla="*/ 38100 h 61913"/>
              <a:gd name="connsiteX6" fmla="*/ 276071 w 352271"/>
              <a:gd name="connsiteY6" fmla="*/ 47624 h 61913"/>
              <a:gd name="connsiteX7" fmla="*/ 352271 w 352271"/>
              <a:gd name="connsiteY7" fmla="*/ 19051 h 61913"/>
              <a:gd name="connsiteX8" fmla="*/ 345127 w 352271"/>
              <a:gd name="connsiteY8" fmla="*/ 0 h 61913"/>
              <a:gd name="connsiteX0" fmla="*/ 339738 w 346882"/>
              <a:gd name="connsiteY0" fmla="*/ 0 h 57151"/>
              <a:gd name="connsiteX1" fmla="*/ 273064 w 346882"/>
              <a:gd name="connsiteY1" fmla="*/ 23813 h 57151"/>
              <a:gd name="connsiteX2" fmla="*/ 218294 w 346882"/>
              <a:gd name="connsiteY2" fmla="*/ 16669 h 57151"/>
              <a:gd name="connsiteX3" fmla="*/ 15889 w 346882"/>
              <a:gd name="connsiteY3" fmla="*/ 38099 h 57151"/>
              <a:gd name="connsiteX4" fmla="*/ 15889 w 346882"/>
              <a:gd name="connsiteY4" fmla="*/ 57151 h 57151"/>
              <a:gd name="connsiteX5" fmla="*/ 223057 w 346882"/>
              <a:gd name="connsiteY5" fmla="*/ 38100 h 57151"/>
              <a:gd name="connsiteX6" fmla="*/ 270682 w 346882"/>
              <a:gd name="connsiteY6" fmla="*/ 47624 h 57151"/>
              <a:gd name="connsiteX7" fmla="*/ 346882 w 346882"/>
              <a:gd name="connsiteY7" fmla="*/ 19051 h 57151"/>
              <a:gd name="connsiteX8" fmla="*/ 339738 w 346882"/>
              <a:gd name="connsiteY8" fmla="*/ 0 h 57151"/>
              <a:gd name="connsiteX0" fmla="*/ 339738 w 346882"/>
              <a:gd name="connsiteY0" fmla="*/ 0 h 57151"/>
              <a:gd name="connsiteX1" fmla="*/ 273064 w 346882"/>
              <a:gd name="connsiteY1" fmla="*/ 23813 h 57151"/>
              <a:gd name="connsiteX2" fmla="*/ 218294 w 346882"/>
              <a:gd name="connsiteY2" fmla="*/ 16669 h 57151"/>
              <a:gd name="connsiteX3" fmla="*/ 15889 w 346882"/>
              <a:gd name="connsiteY3" fmla="*/ 38099 h 57151"/>
              <a:gd name="connsiteX4" fmla="*/ 15889 w 346882"/>
              <a:gd name="connsiteY4" fmla="*/ 57151 h 57151"/>
              <a:gd name="connsiteX5" fmla="*/ 223057 w 346882"/>
              <a:gd name="connsiteY5" fmla="*/ 38100 h 57151"/>
              <a:gd name="connsiteX6" fmla="*/ 270682 w 346882"/>
              <a:gd name="connsiteY6" fmla="*/ 47624 h 57151"/>
              <a:gd name="connsiteX7" fmla="*/ 346882 w 346882"/>
              <a:gd name="connsiteY7" fmla="*/ 19051 h 57151"/>
              <a:gd name="connsiteX8" fmla="*/ 339738 w 346882"/>
              <a:gd name="connsiteY8" fmla="*/ 0 h 57151"/>
              <a:gd name="connsiteX0" fmla="*/ 349393 w 356537"/>
              <a:gd name="connsiteY0" fmla="*/ 0 h 57572"/>
              <a:gd name="connsiteX1" fmla="*/ 282719 w 356537"/>
              <a:gd name="connsiteY1" fmla="*/ 23813 h 57572"/>
              <a:gd name="connsiteX2" fmla="*/ 227949 w 356537"/>
              <a:gd name="connsiteY2" fmla="*/ 16669 h 57572"/>
              <a:gd name="connsiteX3" fmla="*/ 25544 w 356537"/>
              <a:gd name="connsiteY3" fmla="*/ 38099 h 57572"/>
              <a:gd name="connsiteX4" fmla="*/ 25544 w 356537"/>
              <a:gd name="connsiteY4" fmla="*/ 57151 h 57572"/>
              <a:gd name="connsiteX5" fmla="*/ 232712 w 356537"/>
              <a:gd name="connsiteY5" fmla="*/ 38100 h 57572"/>
              <a:gd name="connsiteX6" fmla="*/ 280337 w 356537"/>
              <a:gd name="connsiteY6" fmla="*/ 47624 h 57572"/>
              <a:gd name="connsiteX7" fmla="*/ 356537 w 356537"/>
              <a:gd name="connsiteY7" fmla="*/ 19051 h 57572"/>
              <a:gd name="connsiteX8" fmla="*/ 349393 w 356537"/>
              <a:gd name="connsiteY8" fmla="*/ 0 h 57572"/>
              <a:gd name="connsiteX0" fmla="*/ 323849 w 330993"/>
              <a:gd name="connsiteY0" fmla="*/ 0 h 57151"/>
              <a:gd name="connsiteX1" fmla="*/ 257175 w 330993"/>
              <a:gd name="connsiteY1" fmla="*/ 23813 h 57151"/>
              <a:gd name="connsiteX2" fmla="*/ 202405 w 330993"/>
              <a:gd name="connsiteY2" fmla="*/ 16669 h 57151"/>
              <a:gd name="connsiteX3" fmla="*/ 0 w 330993"/>
              <a:gd name="connsiteY3" fmla="*/ 38099 h 57151"/>
              <a:gd name="connsiteX4" fmla="*/ 0 w 330993"/>
              <a:gd name="connsiteY4" fmla="*/ 57151 h 57151"/>
              <a:gd name="connsiteX5" fmla="*/ 207168 w 330993"/>
              <a:gd name="connsiteY5" fmla="*/ 38100 h 57151"/>
              <a:gd name="connsiteX6" fmla="*/ 254793 w 330993"/>
              <a:gd name="connsiteY6" fmla="*/ 47624 h 57151"/>
              <a:gd name="connsiteX7" fmla="*/ 330993 w 330993"/>
              <a:gd name="connsiteY7" fmla="*/ 19051 h 57151"/>
              <a:gd name="connsiteX8" fmla="*/ 323849 w 330993"/>
              <a:gd name="connsiteY8" fmla="*/ 0 h 57151"/>
              <a:gd name="connsiteX0" fmla="*/ 323849 w 326231"/>
              <a:gd name="connsiteY0" fmla="*/ 0 h 57151"/>
              <a:gd name="connsiteX1" fmla="*/ 257175 w 326231"/>
              <a:gd name="connsiteY1" fmla="*/ 23813 h 57151"/>
              <a:gd name="connsiteX2" fmla="*/ 202405 w 326231"/>
              <a:gd name="connsiteY2" fmla="*/ 16669 h 57151"/>
              <a:gd name="connsiteX3" fmla="*/ 0 w 326231"/>
              <a:gd name="connsiteY3" fmla="*/ 38099 h 57151"/>
              <a:gd name="connsiteX4" fmla="*/ 0 w 326231"/>
              <a:gd name="connsiteY4" fmla="*/ 57151 h 57151"/>
              <a:gd name="connsiteX5" fmla="*/ 207168 w 326231"/>
              <a:gd name="connsiteY5" fmla="*/ 38100 h 57151"/>
              <a:gd name="connsiteX6" fmla="*/ 254793 w 326231"/>
              <a:gd name="connsiteY6" fmla="*/ 47624 h 57151"/>
              <a:gd name="connsiteX7" fmla="*/ 326231 w 326231"/>
              <a:gd name="connsiteY7" fmla="*/ 26195 h 57151"/>
              <a:gd name="connsiteX8" fmla="*/ 323849 w 326231"/>
              <a:gd name="connsiteY8" fmla="*/ 0 h 57151"/>
              <a:gd name="connsiteX0" fmla="*/ 326230 w 326231"/>
              <a:gd name="connsiteY0" fmla="*/ 0 h 50007"/>
              <a:gd name="connsiteX1" fmla="*/ 257175 w 326231"/>
              <a:gd name="connsiteY1" fmla="*/ 16669 h 50007"/>
              <a:gd name="connsiteX2" fmla="*/ 202405 w 326231"/>
              <a:gd name="connsiteY2" fmla="*/ 9525 h 50007"/>
              <a:gd name="connsiteX3" fmla="*/ 0 w 326231"/>
              <a:gd name="connsiteY3" fmla="*/ 30955 h 50007"/>
              <a:gd name="connsiteX4" fmla="*/ 0 w 326231"/>
              <a:gd name="connsiteY4" fmla="*/ 50007 h 50007"/>
              <a:gd name="connsiteX5" fmla="*/ 207168 w 326231"/>
              <a:gd name="connsiteY5" fmla="*/ 30956 h 50007"/>
              <a:gd name="connsiteX6" fmla="*/ 254793 w 326231"/>
              <a:gd name="connsiteY6" fmla="*/ 40480 h 50007"/>
              <a:gd name="connsiteX7" fmla="*/ 326231 w 326231"/>
              <a:gd name="connsiteY7" fmla="*/ 19051 h 50007"/>
              <a:gd name="connsiteX8" fmla="*/ 326230 w 326231"/>
              <a:gd name="connsiteY8" fmla="*/ 0 h 50007"/>
              <a:gd name="connsiteX0" fmla="*/ 326230 w 347663"/>
              <a:gd name="connsiteY0" fmla="*/ 98 h 50105"/>
              <a:gd name="connsiteX1" fmla="*/ 257175 w 347663"/>
              <a:gd name="connsiteY1" fmla="*/ 16767 h 50105"/>
              <a:gd name="connsiteX2" fmla="*/ 202405 w 347663"/>
              <a:gd name="connsiteY2" fmla="*/ 9623 h 50105"/>
              <a:gd name="connsiteX3" fmla="*/ 0 w 347663"/>
              <a:gd name="connsiteY3" fmla="*/ 31053 h 50105"/>
              <a:gd name="connsiteX4" fmla="*/ 0 w 347663"/>
              <a:gd name="connsiteY4" fmla="*/ 50105 h 50105"/>
              <a:gd name="connsiteX5" fmla="*/ 207168 w 347663"/>
              <a:gd name="connsiteY5" fmla="*/ 31054 h 50105"/>
              <a:gd name="connsiteX6" fmla="*/ 254793 w 347663"/>
              <a:gd name="connsiteY6" fmla="*/ 40578 h 50105"/>
              <a:gd name="connsiteX7" fmla="*/ 326231 w 347663"/>
              <a:gd name="connsiteY7" fmla="*/ 19149 h 50105"/>
              <a:gd name="connsiteX8" fmla="*/ 347663 w 347663"/>
              <a:gd name="connsiteY8" fmla="*/ 15577 h 50105"/>
              <a:gd name="connsiteX9" fmla="*/ 326230 w 347663"/>
              <a:gd name="connsiteY9" fmla="*/ 98 h 50105"/>
              <a:gd name="connsiteX0" fmla="*/ 326230 w 347663"/>
              <a:gd name="connsiteY0" fmla="*/ 98 h 57248"/>
              <a:gd name="connsiteX1" fmla="*/ 257175 w 347663"/>
              <a:gd name="connsiteY1" fmla="*/ 16767 h 57248"/>
              <a:gd name="connsiteX2" fmla="*/ 202405 w 347663"/>
              <a:gd name="connsiteY2" fmla="*/ 9623 h 57248"/>
              <a:gd name="connsiteX3" fmla="*/ 0 w 347663"/>
              <a:gd name="connsiteY3" fmla="*/ 31053 h 57248"/>
              <a:gd name="connsiteX4" fmla="*/ 9525 w 347663"/>
              <a:gd name="connsiteY4" fmla="*/ 57248 h 57248"/>
              <a:gd name="connsiteX5" fmla="*/ 207168 w 347663"/>
              <a:gd name="connsiteY5" fmla="*/ 31054 h 57248"/>
              <a:gd name="connsiteX6" fmla="*/ 254793 w 347663"/>
              <a:gd name="connsiteY6" fmla="*/ 40578 h 57248"/>
              <a:gd name="connsiteX7" fmla="*/ 326231 w 347663"/>
              <a:gd name="connsiteY7" fmla="*/ 19149 h 57248"/>
              <a:gd name="connsiteX8" fmla="*/ 347663 w 347663"/>
              <a:gd name="connsiteY8" fmla="*/ 15577 h 57248"/>
              <a:gd name="connsiteX9" fmla="*/ 326230 w 347663"/>
              <a:gd name="connsiteY9" fmla="*/ 98 h 57248"/>
              <a:gd name="connsiteX0" fmla="*/ 330742 w 352175"/>
              <a:gd name="connsiteY0" fmla="*/ 98 h 57255"/>
              <a:gd name="connsiteX1" fmla="*/ 261687 w 352175"/>
              <a:gd name="connsiteY1" fmla="*/ 16767 h 57255"/>
              <a:gd name="connsiteX2" fmla="*/ 206917 w 352175"/>
              <a:gd name="connsiteY2" fmla="*/ 9623 h 57255"/>
              <a:gd name="connsiteX3" fmla="*/ 16418 w 352175"/>
              <a:gd name="connsiteY3" fmla="*/ 33434 h 57255"/>
              <a:gd name="connsiteX4" fmla="*/ 14037 w 352175"/>
              <a:gd name="connsiteY4" fmla="*/ 57248 h 57255"/>
              <a:gd name="connsiteX5" fmla="*/ 211680 w 352175"/>
              <a:gd name="connsiteY5" fmla="*/ 31054 h 57255"/>
              <a:gd name="connsiteX6" fmla="*/ 259305 w 352175"/>
              <a:gd name="connsiteY6" fmla="*/ 40578 h 57255"/>
              <a:gd name="connsiteX7" fmla="*/ 330743 w 352175"/>
              <a:gd name="connsiteY7" fmla="*/ 19149 h 57255"/>
              <a:gd name="connsiteX8" fmla="*/ 352175 w 352175"/>
              <a:gd name="connsiteY8" fmla="*/ 15577 h 57255"/>
              <a:gd name="connsiteX9" fmla="*/ 330742 w 352175"/>
              <a:gd name="connsiteY9" fmla="*/ 98 h 57255"/>
              <a:gd name="connsiteX0" fmla="*/ 333246 w 354679"/>
              <a:gd name="connsiteY0" fmla="*/ 98 h 57255"/>
              <a:gd name="connsiteX1" fmla="*/ 264191 w 354679"/>
              <a:gd name="connsiteY1" fmla="*/ 16767 h 57255"/>
              <a:gd name="connsiteX2" fmla="*/ 209421 w 354679"/>
              <a:gd name="connsiteY2" fmla="*/ 9623 h 57255"/>
              <a:gd name="connsiteX3" fmla="*/ 11778 w 354679"/>
              <a:gd name="connsiteY3" fmla="*/ 33434 h 57255"/>
              <a:gd name="connsiteX4" fmla="*/ 16541 w 354679"/>
              <a:gd name="connsiteY4" fmla="*/ 57248 h 57255"/>
              <a:gd name="connsiteX5" fmla="*/ 214184 w 354679"/>
              <a:gd name="connsiteY5" fmla="*/ 31054 h 57255"/>
              <a:gd name="connsiteX6" fmla="*/ 261809 w 354679"/>
              <a:gd name="connsiteY6" fmla="*/ 40578 h 57255"/>
              <a:gd name="connsiteX7" fmla="*/ 333247 w 354679"/>
              <a:gd name="connsiteY7" fmla="*/ 19149 h 57255"/>
              <a:gd name="connsiteX8" fmla="*/ 354679 w 354679"/>
              <a:gd name="connsiteY8" fmla="*/ 15577 h 57255"/>
              <a:gd name="connsiteX9" fmla="*/ 333246 w 354679"/>
              <a:gd name="connsiteY9" fmla="*/ 98 h 57255"/>
              <a:gd name="connsiteX0" fmla="*/ 321468 w 342901"/>
              <a:gd name="connsiteY0" fmla="*/ 98 h 57248"/>
              <a:gd name="connsiteX1" fmla="*/ 252413 w 342901"/>
              <a:gd name="connsiteY1" fmla="*/ 16767 h 57248"/>
              <a:gd name="connsiteX2" fmla="*/ 197643 w 342901"/>
              <a:gd name="connsiteY2" fmla="*/ 9623 h 57248"/>
              <a:gd name="connsiteX3" fmla="*/ 0 w 342901"/>
              <a:gd name="connsiteY3" fmla="*/ 33434 h 57248"/>
              <a:gd name="connsiteX4" fmla="*/ 4763 w 342901"/>
              <a:gd name="connsiteY4" fmla="*/ 57248 h 57248"/>
              <a:gd name="connsiteX5" fmla="*/ 202406 w 342901"/>
              <a:gd name="connsiteY5" fmla="*/ 31054 h 57248"/>
              <a:gd name="connsiteX6" fmla="*/ 250031 w 342901"/>
              <a:gd name="connsiteY6" fmla="*/ 40578 h 57248"/>
              <a:gd name="connsiteX7" fmla="*/ 321469 w 342901"/>
              <a:gd name="connsiteY7" fmla="*/ 19149 h 57248"/>
              <a:gd name="connsiteX8" fmla="*/ 342901 w 342901"/>
              <a:gd name="connsiteY8" fmla="*/ 15577 h 57248"/>
              <a:gd name="connsiteX9" fmla="*/ 321468 w 342901"/>
              <a:gd name="connsiteY9" fmla="*/ 98 h 57248"/>
              <a:gd name="connsiteX0" fmla="*/ 331345 w 352778"/>
              <a:gd name="connsiteY0" fmla="*/ 98 h 57255"/>
              <a:gd name="connsiteX1" fmla="*/ 262290 w 352778"/>
              <a:gd name="connsiteY1" fmla="*/ 16767 h 57255"/>
              <a:gd name="connsiteX2" fmla="*/ 207520 w 352778"/>
              <a:gd name="connsiteY2" fmla="*/ 9623 h 57255"/>
              <a:gd name="connsiteX3" fmla="*/ 14640 w 352778"/>
              <a:gd name="connsiteY3" fmla="*/ 33434 h 57255"/>
              <a:gd name="connsiteX4" fmla="*/ 14640 w 352778"/>
              <a:gd name="connsiteY4" fmla="*/ 57248 h 57255"/>
              <a:gd name="connsiteX5" fmla="*/ 212283 w 352778"/>
              <a:gd name="connsiteY5" fmla="*/ 31054 h 57255"/>
              <a:gd name="connsiteX6" fmla="*/ 259908 w 352778"/>
              <a:gd name="connsiteY6" fmla="*/ 40578 h 57255"/>
              <a:gd name="connsiteX7" fmla="*/ 331346 w 352778"/>
              <a:gd name="connsiteY7" fmla="*/ 19149 h 57255"/>
              <a:gd name="connsiteX8" fmla="*/ 352778 w 352778"/>
              <a:gd name="connsiteY8" fmla="*/ 15577 h 57255"/>
              <a:gd name="connsiteX9" fmla="*/ 331345 w 352778"/>
              <a:gd name="connsiteY9" fmla="*/ 98 h 57255"/>
              <a:gd name="connsiteX0" fmla="*/ 341381 w 362814"/>
              <a:gd name="connsiteY0" fmla="*/ 98 h 57253"/>
              <a:gd name="connsiteX1" fmla="*/ 272326 w 362814"/>
              <a:gd name="connsiteY1" fmla="*/ 16767 h 57253"/>
              <a:gd name="connsiteX2" fmla="*/ 217556 w 362814"/>
              <a:gd name="connsiteY2" fmla="*/ 9623 h 57253"/>
              <a:gd name="connsiteX3" fmla="*/ 24676 w 362814"/>
              <a:gd name="connsiteY3" fmla="*/ 33434 h 57253"/>
              <a:gd name="connsiteX4" fmla="*/ 24676 w 362814"/>
              <a:gd name="connsiteY4" fmla="*/ 57248 h 57253"/>
              <a:gd name="connsiteX5" fmla="*/ 222319 w 362814"/>
              <a:gd name="connsiteY5" fmla="*/ 31054 h 57253"/>
              <a:gd name="connsiteX6" fmla="*/ 269944 w 362814"/>
              <a:gd name="connsiteY6" fmla="*/ 40578 h 57253"/>
              <a:gd name="connsiteX7" fmla="*/ 341382 w 362814"/>
              <a:gd name="connsiteY7" fmla="*/ 19149 h 57253"/>
              <a:gd name="connsiteX8" fmla="*/ 362814 w 362814"/>
              <a:gd name="connsiteY8" fmla="*/ 15577 h 57253"/>
              <a:gd name="connsiteX9" fmla="*/ 341381 w 362814"/>
              <a:gd name="connsiteY9" fmla="*/ 98 h 57253"/>
              <a:gd name="connsiteX0" fmla="*/ 316705 w 338138"/>
              <a:gd name="connsiteY0" fmla="*/ 98 h 57248"/>
              <a:gd name="connsiteX1" fmla="*/ 247650 w 338138"/>
              <a:gd name="connsiteY1" fmla="*/ 16767 h 57248"/>
              <a:gd name="connsiteX2" fmla="*/ 192880 w 338138"/>
              <a:gd name="connsiteY2" fmla="*/ 9623 h 57248"/>
              <a:gd name="connsiteX3" fmla="*/ 0 w 338138"/>
              <a:gd name="connsiteY3" fmla="*/ 33434 h 57248"/>
              <a:gd name="connsiteX4" fmla="*/ 0 w 338138"/>
              <a:gd name="connsiteY4" fmla="*/ 57248 h 57248"/>
              <a:gd name="connsiteX5" fmla="*/ 197643 w 338138"/>
              <a:gd name="connsiteY5" fmla="*/ 31054 h 57248"/>
              <a:gd name="connsiteX6" fmla="*/ 245268 w 338138"/>
              <a:gd name="connsiteY6" fmla="*/ 40578 h 57248"/>
              <a:gd name="connsiteX7" fmla="*/ 316706 w 338138"/>
              <a:gd name="connsiteY7" fmla="*/ 19149 h 57248"/>
              <a:gd name="connsiteX8" fmla="*/ 338138 w 338138"/>
              <a:gd name="connsiteY8" fmla="*/ 15577 h 57248"/>
              <a:gd name="connsiteX9" fmla="*/ 316705 w 338138"/>
              <a:gd name="connsiteY9" fmla="*/ 98 h 5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138" h="57248">
                <a:moveTo>
                  <a:pt x="316705" y="98"/>
                </a:moveTo>
                <a:cubicBezTo>
                  <a:pt x="294480" y="6448"/>
                  <a:pt x="269875" y="10417"/>
                  <a:pt x="247650" y="16767"/>
                </a:cubicBezTo>
                <a:cubicBezTo>
                  <a:pt x="236537" y="19148"/>
                  <a:pt x="203993" y="7242"/>
                  <a:pt x="192880" y="9623"/>
                </a:cubicBezTo>
                <a:lnTo>
                  <a:pt x="0" y="33434"/>
                </a:lnTo>
                <a:lnTo>
                  <a:pt x="0" y="57248"/>
                </a:lnTo>
                <a:cubicBezTo>
                  <a:pt x="32940" y="56851"/>
                  <a:pt x="131762" y="39785"/>
                  <a:pt x="197643" y="31054"/>
                </a:cubicBezTo>
                <a:lnTo>
                  <a:pt x="245268" y="40578"/>
                </a:lnTo>
                <a:cubicBezTo>
                  <a:pt x="268684" y="36213"/>
                  <a:pt x="306784" y="24705"/>
                  <a:pt x="316706" y="19149"/>
                </a:cubicBezTo>
                <a:cubicBezTo>
                  <a:pt x="328215" y="13792"/>
                  <a:pt x="338138" y="18752"/>
                  <a:pt x="338138" y="15577"/>
                </a:cubicBezTo>
                <a:cubicBezTo>
                  <a:pt x="338138" y="12402"/>
                  <a:pt x="327818" y="-1291"/>
                  <a:pt x="316705" y="98"/>
                </a:cubicBezTo>
                <a:close/>
              </a:path>
            </a:pathLst>
          </a:cu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4707732" y="3864769"/>
            <a:ext cx="326231" cy="50007"/>
          </a:xfrm>
          <a:custGeom>
            <a:avLst/>
            <a:gdLst>
              <a:gd name="connsiteX0" fmla="*/ 278606 w 278606"/>
              <a:gd name="connsiteY0" fmla="*/ 0 h 47625"/>
              <a:gd name="connsiteX1" fmla="*/ 50006 w 278606"/>
              <a:gd name="connsiteY1" fmla="*/ 33337 h 47625"/>
              <a:gd name="connsiteX2" fmla="*/ 0 w 278606"/>
              <a:gd name="connsiteY2" fmla="*/ 47625 h 47625"/>
              <a:gd name="connsiteX3" fmla="*/ 278606 w 278606"/>
              <a:gd name="connsiteY3" fmla="*/ 0 h 47625"/>
              <a:gd name="connsiteX0" fmla="*/ 278606 w 316706"/>
              <a:gd name="connsiteY0" fmla="*/ 0 h 47625"/>
              <a:gd name="connsiteX1" fmla="*/ 50006 w 316706"/>
              <a:gd name="connsiteY1" fmla="*/ 33337 h 47625"/>
              <a:gd name="connsiteX2" fmla="*/ 0 w 316706"/>
              <a:gd name="connsiteY2" fmla="*/ 47625 h 47625"/>
              <a:gd name="connsiteX3" fmla="*/ 316706 w 316706"/>
              <a:gd name="connsiteY3" fmla="*/ 19050 h 47625"/>
              <a:gd name="connsiteX4" fmla="*/ 278606 w 316706"/>
              <a:gd name="connsiteY4" fmla="*/ 0 h 47625"/>
              <a:gd name="connsiteX0" fmla="*/ 278606 w 316706"/>
              <a:gd name="connsiteY0" fmla="*/ 0 h 47625"/>
              <a:gd name="connsiteX1" fmla="*/ 50006 w 316706"/>
              <a:gd name="connsiteY1" fmla="*/ 33337 h 47625"/>
              <a:gd name="connsiteX2" fmla="*/ 0 w 316706"/>
              <a:gd name="connsiteY2" fmla="*/ 47625 h 47625"/>
              <a:gd name="connsiteX3" fmla="*/ 254793 w 316706"/>
              <a:gd name="connsiteY3" fmla="*/ 40481 h 47625"/>
              <a:gd name="connsiteX4" fmla="*/ 316706 w 316706"/>
              <a:gd name="connsiteY4" fmla="*/ 19050 h 47625"/>
              <a:gd name="connsiteX5" fmla="*/ 278606 w 316706"/>
              <a:gd name="connsiteY5" fmla="*/ 0 h 47625"/>
              <a:gd name="connsiteX0" fmla="*/ 278606 w 316706"/>
              <a:gd name="connsiteY0" fmla="*/ 0 h 47764"/>
              <a:gd name="connsiteX1" fmla="*/ 50006 w 316706"/>
              <a:gd name="connsiteY1" fmla="*/ 33337 h 47764"/>
              <a:gd name="connsiteX2" fmla="*/ 0 w 316706"/>
              <a:gd name="connsiteY2" fmla="*/ 47625 h 47764"/>
              <a:gd name="connsiteX3" fmla="*/ 204787 w 316706"/>
              <a:gd name="connsiteY3" fmla="*/ 28575 h 47764"/>
              <a:gd name="connsiteX4" fmla="*/ 254793 w 316706"/>
              <a:gd name="connsiteY4" fmla="*/ 40481 h 47764"/>
              <a:gd name="connsiteX5" fmla="*/ 316706 w 316706"/>
              <a:gd name="connsiteY5" fmla="*/ 19050 h 47764"/>
              <a:gd name="connsiteX6" fmla="*/ 278606 w 316706"/>
              <a:gd name="connsiteY6" fmla="*/ 0 h 47764"/>
              <a:gd name="connsiteX0" fmla="*/ 278606 w 316706"/>
              <a:gd name="connsiteY0" fmla="*/ 0 h 47764"/>
              <a:gd name="connsiteX1" fmla="*/ 50006 w 316706"/>
              <a:gd name="connsiteY1" fmla="*/ 33337 h 47764"/>
              <a:gd name="connsiteX2" fmla="*/ 0 w 316706"/>
              <a:gd name="connsiteY2" fmla="*/ 47625 h 47764"/>
              <a:gd name="connsiteX3" fmla="*/ 204787 w 316706"/>
              <a:gd name="connsiteY3" fmla="*/ 28575 h 47764"/>
              <a:gd name="connsiteX4" fmla="*/ 271462 w 316706"/>
              <a:gd name="connsiteY4" fmla="*/ 38099 h 47764"/>
              <a:gd name="connsiteX5" fmla="*/ 316706 w 316706"/>
              <a:gd name="connsiteY5" fmla="*/ 19050 h 47764"/>
              <a:gd name="connsiteX6" fmla="*/ 278606 w 316706"/>
              <a:gd name="connsiteY6" fmla="*/ 0 h 47764"/>
              <a:gd name="connsiteX0" fmla="*/ 335756 w 335756"/>
              <a:gd name="connsiteY0" fmla="*/ 0 h 76339"/>
              <a:gd name="connsiteX1" fmla="*/ 50006 w 335756"/>
              <a:gd name="connsiteY1" fmla="*/ 61912 h 76339"/>
              <a:gd name="connsiteX2" fmla="*/ 0 w 335756"/>
              <a:gd name="connsiteY2" fmla="*/ 76200 h 76339"/>
              <a:gd name="connsiteX3" fmla="*/ 204787 w 335756"/>
              <a:gd name="connsiteY3" fmla="*/ 57150 h 76339"/>
              <a:gd name="connsiteX4" fmla="*/ 271462 w 335756"/>
              <a:gd name="connsiteY4" fmla="*/ 66674 h 76339"/>
              <a:gd name="connsiteX5" fmla="*/ 316706 w 335756"/>
              <a:gd name="connsiteY5" fmla="*/ 47625 h 76339"/>
              <a:gd name="connsiteX6" fmla="*/ 335756 w 335756"/>
              <a:gd name="connsiteY6" fmla="*/ 0 h 76339"/>
              <a:gd name="connsiteX0" fmla="*/ 335756 w 383381"/>
              <a:gd name="connsiteY0" fmla="*/ 0 h 76339"/>
              <a:gd name="connsiteX1" fmla="*/ 50006 w 383381"/>
              <a:gd name="connsiteY1" fmla="*/ 61912 h 76339"/>
              <a:gd name="connsiteX2" fmla="*/ 0 w 383381"/>
              <a:gd name="connsiteY2" fmla="*/ 76200 h 76339"/>
              <a:gd name="connsiteX3" fmla="*/ 204787 w 383381"/>
              <a:gd name="connsiteY3" fmla="*/ 57150 h 76339"/>
              <a:gd name="connsiteX4" fmla="*/ 271462 w 383381"/>
              <a:gd name="connsiteY4" fmla="*/ 66674 h 76339"/>
              <a:gd name="connsiteX5" fmla="*/ 383381 w 383381"/>
              <a:gd name="connsiteY5" fmla="*/ 16669 h 76339"/>
              <a:gd name="connsiteX6" fmla="*/ 335756 w 383381"/>
              <a:gd name="connsiteY6" fmla="*/ 0 h 76339"/>
              <a:gd name="connsiteX0" fmla="*/ 335756 w 383381"/>
              <a:gd name="connsiteY0" fmla="*/ 0 h 76339"/>
              <a:gd name="connsiteX1" fmla="*/ 276225 w 383381"/>
              <a:gd name="connsiteY1" fmla="*/ 28575 h 76339"/>
              <a:gd name="connsiteX2" fmla="*/ 50006 w 383381"/>
              <a:gd name="connsiteY2" fmla="*/ 61912 h 76339"/>
              <a:gd name="connsiteX3" fmla="*/ 0 w 383381"/>
              <a:gd name="connsiteY3" fmla="*/ 76200 h 76339"/>
              <a:gd name="connsiteX4" fmla="*/ 204787 w 383381"/>
              <a:gd name="connsiteY4" fmla="*/ 57150 h 76339"/>
              <a:gd name="connsiteX5" fmla="*/ 271462 w 383381"/>
              <a:gd name="connsiteY5" fmla="*/ 66674 h 76339"/>
              <a:gd name="connsiteX6" fmla="*/ 383381 w 383381"/>
              <a:gd name="connsiteY6" fmla="*/ 16669 h 76339"/>
              <a:gd name="connsiteX7" fmla="*/ 335756 w 383381"/>
              <a:gd name="connsiteY7" fmla="*/ 0 h 76339"/>
              <a:gd name="connsiteX0" fmla="*/ 390524 w 390524"/>
              <a:gd name="connsiteY0" fmla="*/ 0 h 78720"/>
              <a:gd name="connsiteX1" fmla="*/ 276225 w 390524"/>
              <a:gd name="connsiteY1" fmla="*/ 30956 h 78720"/>
              <a:gd name="connsiteX2" fmla="*/ 50006 w 390524"/>
              <a:gd name="connsiteY2" fmla="*/ 64293 h 78720"/>
              <a:gd name="connsiteX3" fmla="*/ 0 w 390524"/>
              <a:gd name="connsiteY3" fmla="*/ 78581 h 78720"/>
              <a:gd name="connsiteX4" fmla="*/ 204787 w 390524"/>
              <a:gd name="connsiteY4" fmla="*/ 59531 h 78720"/>
              <a:gd name="connsiteX5" fmla="*/ 271462 w 390524"/>
              <a:gd name="connsiteY5" fmla="*/ 69055 h 78720"/>
              <a:gd name="connsiteX6" fmla="*/ 383381 w 390524"/>
              <a:gd name="connsiteY6" fmla="*/ 19050 h 78720"/>
              <a:gd name="connsiteX7" fmla="*/ 390524 w 390524"/>
              <a:gd name="connsiteY7" fmla="*/ 0 h 78720"/>
              <a:gd name="connsiteX0" fmla="*/ 390524 w 390524"/>
              <a:gd name="connsiteY0" fmla="*/ 0 h 78720"/>
              <a:gd name="connsiteX1" fmla="*/ 264319 w 390524"/>
              <a:gd name="connsiteY1" fmla="*/ 45244 h 78720"/>
              <a:gd name="connsiteX2" fmla="*/ 50006 w 390524"/>
              <a:gd name="connsiteY2" fmla="*/ 64293 h 78720"/>
              <a:gd name="connsiteX3" fmla="*/ 0 w 390524"/>
              <a:gd name="connsiteY3" fmla="*/ 78581 h 78720"/>
              <a:gd name="connsiteX4" fmla="*/ 204787 w 390524"/>
              <a:gd name="connsiteY4" fmla="*/ 59531 h 78720"/>
              <a:gd name="connsiteX5" fmla="*/ 271462 w 390524"/>
              <a:gd name="connsiteY5" fmla="*/ 69055 h 78720"/>
              <a:gd name="connsiteX6" fmla="*/ 383381 w 390524"/>
              <a:gd name="connsiteY6" fmla="*/ 19050 h 78720"/>
              <a:gd name="connsiteX7" fmla="*/ 390524 w 390524"/>
              <a:gd name="connsiteY7" fmla="*/ 0 h 78720"/>
              <a:gd name="connsiteX0" fmla="*/ 390524 w 390524"/>
              <a:gd name="connsiteY0" fmla="*/ 0 h 78720"/>
              <a:gd name="connsiteX1" fmla="*/ 264319 w 390524"/>
              <a:gd name="connsiteY1" fmla="*/ 45244 h 78720"/>
              <a:gd name="connsiteX2" fmla="*/ 211930 w 390524"/>
              <a:gd name="connsiteY2" fmla="*/ 40481 h 78720"/>
              <a:gd name="connsiteX3" fmla="*/ 50006 w 390524"/>
              <a:gd name="connsiteY3" fmla="*/ 64293 h 78720"/>
              <a:gd name="connsiteX4" fmla="*/ 0 w 390524"/>
              <a:gd name="connsiteY4" fmla="*/ 78581 h 78720"/>
              <a:gd name="connsiteX5" fmla="*/ 204787 w 390524"/>
              <a:gd name="connsiteY5" fmla="*/ 59531 h 78720"/>
              <a:gd name="connsiteX6" fmla="*/ 271462 w 390524"/>
              <a:gd name="connsiteY6" fmla="*/ 69055 h 78720"/>
              <a:gd name="connsiteX7" fmla="*/ 383381 w 390524"/>
              <a:gd name="connsiteY7" fmla="*/ 19050 h 78720"/>
              <a:gd name="connsiteX8" fmla="*/ 390524 w 390524"/>
              <a:gd name="connsiteY8" fmla="*/ 0 h 78720"/>
              <a:gd name="connsiteX0" fmla="*/ 397668 w 397668"/>
              <a:gd name="connsiteY0" fmla="*/ 0 h 78720"/>
              <a:gd name="connsiteX1" fmla="*/ 271463 w 397668"/>
              <a:gd name="connsiteY1" fmla="*/ 45244 h 78720"/>
              <a:gd name="connsiteX2" fmla="*/ 219074 w 397668"/>
              <a:gd name="connsiteY2" fmla="*/ 40481 h 78720"/>
              <a:gd name="connsiteX3" fmla="*/ 0 w 397668"/>
              <a:gd name="connsiteY3" fmla="*/ 59530 h 78720"/>
              <a:gd name="connsiteX4" fmla="*/ 7144 w 397668"/>
              <a:gd name="connsiteY4" fmla="*/ 78581 h 78720"/>
              <a:gd name="connsiteX5" fmla="*/ 211931 w 397668"/>
              <a:gd name="connsiteY5" fmla="*/ 59531 h 78720"/>
              <a:gd name="connsiteX6" fmla="*/ 278606 w 397668"/>
              <a:gd name="connsiteY6" fmla="*/ 69055 h 78720"/>
              <a:gd name="connsiteX7" fmla="*/ 390525 w 397668"/>
              <a:gd name="connsiteY7" fmla="*/ 19050 h 78720"/>
              <a:gd name="connsiteX8" fmla="*/ 397668 w 397668"/>
              <a:gd name="connsiteY8" fmla="*/ 0 h 78720"/>
              <a:gd name="connsiteX0" fmla="*/ 390524 w 390524"/>
              <a:gd name="connsiteY0" fmla="*/ 0 h 78720"/>
              <a:gd name="connsiteX1" fmla="*/ 264319 w 390524"/>
              <a:gd name="connsiteY1" fmla="*/ 45244 h 78720"/>
              <a:gd name="connsiteX2" fmla="*/ 211930 w 390524"/>
              <a:gd name="connsiteY2" fmla="*/ 40481 h 78720"/>
              <a:gd name="connsiteX3" fmla="*/ 2381 w 390524"/>
              <a:gd name="connsiteY3" fmla="*/ 61912 h 78720"/>
              <a:gd name="connsiteX4" fmla="*/ 0 w 390524"/>
              <a:gd name="connsiteY4" fmla="*/ 78581 h 78720"/>
              <a:gd name="connsiteX5" fmla="*/ 204787 w 390524"/>
              <a:gd name="connsiteY5" fmla="*/ 59531 h 78720"/>
              <a:gd name="connsiteX6" fmla="*/ 271462 w 390524"/>
              <a:gd name="connsiteY6" fmla="*/ 69055 h 78720"/>
              <a:gd name="connsiteX7" fmla="*/ 383381 w 390524"/>
              <a:gd name="connsiteY7" fmla="*/ 19050 h 78720"/>
              <a:gd name="connsiteX8" fmla="*/ 390524 w 390524"/>
              <a:gd name="connsiteY8" fmla="*/ 0 h 78720"/>
              <a:gd name="connsiteX0" fmla="*/ 340518 w 383381"/>
              <a:gd name="connsiteY0" fmla="*/ 2381 h 59670"/>
              <a:gd name="connsiteX1" fmla="*/ 264319 w 383381"/>
              <a:gd name="connsiteY1" fmla="*/ 26194 h 59670"/>
              <a:gd name="connsiteX2" fmla="*/ 211930 w 383381"/>
              <a:gd name="connsiteY2" fmla="*/ 21431 h 59670"/>
              <a:gd name="connsiteX3" fmla="*/ 2381 w 383381"/>
              <a:gd name="connsiteY3" fmla="*/ 42862 h 59670"/>
              <a:gd name="connsiteX4" fmla="*/ 0 w 383381"/>
              <a:gd name="connsiteY4" fmla="*/ 59531 h 59670"/>
              <a:gd name="connsiteX5" fmla="*/ 204787 w 383381"/>
              <a:gd name="connsiteY5" fmla="*/ 40481 h 59670"/>
              <a:gd name="connsiteX6" fmla="*/ 271462 w 383381"/>
              <a:gd name="connsiteY6" fmla="*/ 50005 h 59670"/>
              <a:gd name="connsiteX7" fmla="*/ 383381 w 383381"/>
              <a:gd name="connsiteY7" fmla="*/ 0 h 59670"/>
              <a:gd name="connsiteX8" fmla="*/ 340518 w 383381"/>
              <a:gd name="connsiteY8" fmla="*/ 2381 h 59670"/>
              <a:gd name="connsiteX0" fmla="*/ 340518 w 347662"/>
              <a:gd name="connsiteY0" fmla="*/ 0 h 57289"/>
              <a:gd name="connsiteX1" fmla="*/ 264319 w 347662"/>
              <a:gd name="connsiteY1" fmla="*/ 23813 h 57289"/>
              <a:gd name="connsiteX2" fmla="*/ 211930 w 347662"/>
              <a:gd name="connsiteY2" fmla="*/ 19050 h 57289"/>
              <a:gd name="connsiteX3" fmla="*/ 2381 w 347662"/>
              <a:gd name="connsiteY3" fmla="*/ 40481 h 57289"/>
              <a:gd name="connsiteX4" fmla="*/ 0 w 347662"/>
              <a:gd name="connsiteY4" fmla="*/ 57150 h 57289"/>
              <a:gd name="connsiteX5" fmla="*/ 204787 w 347662"/>
              <a:gd name="connsiteY5" fmla="*/ 38100 h 57289"/>
              <a:gd name="connsiteX6" fmla="*/ 271462 w 347662"/>
              <a:gd name="connsiteY6" fmla="*/ 47624 h 57289"/>
              <a:gd name="connsiteX7" fmla="*/ 347662 w 347662"/>
              <a:gd name="connsiteY7" fmla="*/ 19051 h 57289"/>
              <a:gd name="connsiteX8" fmla="*/ 340518 w 347662"/>
              <a:gd name="connsiteY8" fmla="*/ 0 h 57289"/>
              <a:gd name="connsiteX0" fmla="*/ 338137 w 345281"/>
              <a:gd name="connsiteY0" fmla="*/ 0 h 62026"/>
              <a:gd name="connsiteX1" fmla="*/ 261938 w 345281"/>
              <a:gd name="connsiteY1" fmla="*/ 23813 h 62026"/>
              <a:gd name="connsiteX2" fmla="*/ 209549 w 345281"/>
              <a:gd name="connsiteY2" fmla="*/ 19050 h 62026"/>
              <a:gd name="connsiteX3" fmla="*/ 0 w 345281"/>
              <a:gd name="connsiteY3" fmla="*/ 40481 h 62026"/>
              <a:gd name="connsiteX4" fmla="*/ 7144 w 345281"/>
              <a:gd name="connsiteY4" fmla="*/ 61913 h 62026"/>
              <a:gd name="connsiteX5" fmla="*/ 202406 w 345281"/>
              <a:gd name="connsiteY5" fmla="*/ 38100 h 62026"/>
              <a:gd name="connsiteX6" fmla="*/ 269081 w 345281"/>
              <a:gd name="connsiteY6" fmla="*/ 47624 h 62026"/>
              <a:gd name="connsiteX7" fmla="*/ 345281 w 345281"/>
              <a:gd name="connsiteY7" fmla="*/ 19051 h 62026"/>
              <a:gd name="connsiteX8" fmla="*/ 338137 w 345281"/>
              <a:gd name="connsiteY8" fmla="*/ 0 h 62026"/>
              <a:gd name="connsiteX0" fmla="*/ 360147 w 367291"/>
              <a:gd name="connsiteY0" fmla="*/ 0 h 61920"/>
              <a:gd name="connsiteX1" fmla="*/ 283948 w 367291"/>
              <a:gd name="connsiteY1" fmla="*/ 23813 h 61920"/>
              <a:gd name="connsiteX2" fmla="*/ 231559 w 367291"/>
              <a:gd name="connsiteY2" fmla="*/ 19050 h 61920"/>
              <a:gd name="connsiteX3" fmla="*/ 22010 w 367291"/>
              <a:gd name="connsiteY3" fmla="*/ 40481 h 61920"/>
              <a:gd name="connsiteX4" fmla="*/ 29154 w 367291"/>
              <a:gd name="connsiteY4" fmla="*/ 61913 h 61920"/>
              <a:gd name="connsiteX5" fmla="*/ 224416 w 367291"/>
              <a:gd name="connsiteY5" fmla="*/ 38100 h 61920"/>
              <a:gd name="connsiteX6" fmla="*/ 291091 w 367291"/>
              <a:gd name="connsiteY6" fmla="*/ 47624 h 61920"/>
              <a:gd name="connsiteX7" fmla="*/ 367291 w 367291"/>
              <a:gd name="connsiteY7" fmla="*/ 19051 h 61920"/>
              <a:gd name="connsiteX8" fmla="*/ 360147 w 367291"/>
              <a:gd name="connsiteY8" fmla="*/ 0 h 61920"/>
              <a:gd name="connsiteX0" fmla="*/ 360147 w 367291"/>
              <a:gd name="connsiteY0" fmla="*/ 0 h 61920"/>
              <a:gd name="connsiteX1" fmla="*/ 283948 w 367291"/>
              <a:gd name="connsiteY1" fmla="*/ 23813 h 61920"/>
              <a:gd name="connsiteX2" fmla="*/ 231559 w 367291"/>
              <a:gd name="connsiteY2" fmla="*/ 19050 h 61920"/>
              <a:gd name="connsiteX3" fmla="*/ 22010 w 367291"/>
              <a:gd name="connsiteY3" fmla="*/ 40481 h 61920"/>
              <a:gd name="connsiteX4" fmla="*/ 29154 w 367291"/>
              <a:gd name="connsiteY4" fmla="*/ 61913 h 61920"/>
              <a:gd name="connsiteX5" fmla="*/ 224416 w 367291"/>
              <a:gd name="connsiteY5" fmla="*/ 38100 h 61920"/>
              <a:gd name="connsiteX6" fmla="*/ 291091 w 367291"/>
              <a:gd name="connsiteY6" fmla="*/ 47624 h 61920"/>
              <a:gd name="connsiteX7" fmla="*/ 367291 w 367291"/>
              <a:gd name="connsiteY7" fmla="*/ 19051 h 61920"/>
              <a:gd name="connsiteX8" fmla="*/ 360147 w 367291"/>
              <a:gd name="connsiteY8" fmla="*/ 0 h 61920"/>
              <a:gd name="connsiteX0" fmla="*/ 338137 w 345281"/>
              <a:gd name="connsiteY0" fmla="*/ 0 h 61913"/>
              <a:gd name="connsiteX1" fmla="*/ 261938 w 345281"/>
              <a:gd name="connsiteY1" fmla="*/ 23813 h 61913"/>
              <a:gd name="connsiteX2" fmla="*/ 209549 w 345281"/>
              <a:gd name="connsiteY2" fmla="*/ 19050 h 61913"/>
              <a:gd name="connsiteX3" fmla="*/ 0 w 345281"/>
              <a:gd name="connsiteY3" fmla="*/ 40481 h 61913"/>
              <a:gd name="connsiteX4" fmla="*/ 7144 w 345281"/>
              <a:gd name="connsiteY4" fmla="*/ 61913 h 61913"/>
              <a:gd name="connsiteX5" fmla="*/ 202406 w 345281"/>
              <a:gd name="connsiteY5" fmla="*/ 38100 h 61913"/>
              <a:gd name="connsiteX6" fmla="*/ 269081 w 345281"/>
              <a:gd name="connsiteY6" fmla="*/ 47624 h 61913"/>
              <a:gd name="connsiteX7" fmla="*/ 345281 w 345281"/>
              <a:gd name="connsiteY7" fmla="*/ 19051 h 61913"/>
              <a:gd name="connsiteX8" fmla="*/ 338137 w 345281"/>
              <a:gd name="connsiteY8" fmla="*/ 0 h 61913"/>
              <a:gd name="connsiteX0" fmla="*/ 344853 w 351997"/>
              <a:gd name="connsiteY0" fmla="*/ 0 h 61993"/>
              <a:gd name="connsiteX1" fmla="*/ 268654 w 351997"/>
              <a:gd name="connsiteY1" fmla="*/ 23813 h 61993"/>
              <a:gd name="connsiteX2" fmla="*/ 216265 w 351997"/>
              <a:gd name="connsiteY2" fmla="*/ 19050 h 61993"/>
              <a:gd name="connsiteX3" fmla="*/ 16241 w 351997"/>
              <a:gd name="connsiteY3" fmla="*/ 45243 h 61993"/>
              <a:gd name="connsiteX4" fmla="*/ 13860 w 351997"/>
              <a:gd name="connsiteY4" fmla="*/ 61913 h 61993"/>
              <a:gd name="connsiteX5" fmla="*/ 209122 w 351997"/>
              <a:gd name="connsiteY5" fmla="*/ 38100 h 61993"/>
              <a:gd name="connsiteX6" fmla="*/ 275797 w 351997"/>
              <a:gd name="connsiteY6" fmla="*/ 47624 h 61993"/>
              <a:gd name="connsiteX7" fmla="*/ 351997 w 351997"/>
              <a:gd name="connsiteY7" fmla="*/ 19051 h 61993"/>
              <a:gd name="connsiteX8" fmla="*/ 344853 w 351997"/>
              <a:gd name="connsiteY8" fmla="*/ 0 h 61993"/>
              <a:gd name="connsiteX0" fmla="*/ 344853 w 351997"/>
              <a:gd name="connsiteY0" fmla="*/ 0 h 61993"/>
              <a:gd name="connsiteX1" fmla="*/ 278179 w 351997"/>
              <a:gd name="connsiteY1" fmla="*/ 23813 h 61993"/>
              <a:gd name="connsiteX2" fmla="*/ 216265 w 351997"/>
              <a:gd name="connsiteY2" fmla="*/ 19050 h 61993"/>
              <a:gd name="connsiteX3" fmla="*/ 16241 w 351997"/>
              <a:gd name="connsiteY3" fmla="*/ 45243 h 61993"/>
              <a:gd name="connsiteX4" fmla="*/ 13860 w 351997"/>
              <a:gd name="connsiteY4" fmla="*/ 61913 h 61993"/>
              <a:gd name="connsiteX5" fmla="*/ 209122 w 351997"/>
              <a:gd name="connsiteY5" fmla="*/ 38100 h 61993"/>
              <a:gd name="connsiteX6" fmla="*/ 275797 w 351997"/>
              <a:gd name="connsiteY6" fmla="*/ 47624 h 61993"/>
              <a:gd name="connsiteX7" fmla="*/ 351997 w 351997"/>
              <a:gd name="connsiteY7" fmla="*/ 19051 h 61993"/>
              <a:gd name="connsiteX8" fmla="*/ 344853 w 351997"/>
              <a:gd name="connsiteY8" fmla="*/ 0 h 61993"/>
              <a:gd name="connsiteX0" fmla="*/ 344853 w 351997"/>
              <a:gd name="connsiteY0" fmla="*/ 0 h 61993"/>
              <a:gd name="connsiteX1" fmla="*/ 278179 w 351997"/>
              <a:gd name="connsiteY1" fmla="*/ 23813 h 61993"/>
              <a:gd name="connsiteX2" fmla="*/ 223409 w 351997"/>
              <a:gd name="connsiteY2" fmla="*/ 16669 h 61993"/>
              <a:gd name="connsiteX3" fmla="*/ 16241 w 351997"/>
              <a:gd name="connsiteY3" fmla="*/ 45243 h 61993"/>
              <a:gd name="connsiteX4" fmla="*/ 13860 w 351997"/>
              <a:gd name="connsiteY4" fmla="*/ 61913 h 61993"/>
              <a:gd name="connsiteX5" fmla="*/ 209122 w 351997"/>
              <a:gd name="connsiteY5" fmla="*/ 38100 h 61993"/>
              <a:gd name="connsiteX6" fmla="*/ 275797 w 351997"/>
              <a:gd name="connsiteY6" fmla="*/ 47624 h 61993"/>
              <a:gd name="connsiteX7" fmla="*/ 351997 w 351997"/>
              <a:gd name="connsiteY7" fmla="*/ 19051 h 61993"/>
              <a:gd name="connsiteX8" fmla="*/ 344853 w 351997"/>
              <a:gd name="connsiteY8" fmla="*/ 0 h 61993"/>
              <a:gd name="connsiteX0" fmla="*/ 346263 w 353407"/>
              <a:gd name="connsiteY0" fmla="*/ 0 h 61993"/>
              <a:gd name="connsiteX1" fmla="*/ 279589 w 353407"/>
              <a:gd name="connsiteY1" fmla="*/ 23813 h 61993"/>
              <a:gd name="connsiteX2" fmla="*/ 224819 w 353407"/>
              <a:gd name="connsiteY2" fmla="*/ 16669 h 61993"/>
              <a:gd name="connsiteX3" fmla="*/ 17651 w 353407"/>
              <a:gd name="connsiteY3" fmla="*/ 45243 h 61993"/>
              <a:gd name="connsiteX4" fmla="*/ 15270 w 353407"/>
              <a:gd name="connsiteY4" fmla="*/ 61913 h 61993"/>
              <a:gd name="connsiteX5" fmla="*/ 229582 w 353407"/>
              <a:gd name="connsiteY5" fmla="*/ 38100 h 61993"/>
              <a:gd name="connsiteX6" fmla="*/ 277207 w 353407"/>
              <a:gd name="connsiteY6" fmla="*/ 47624 h 61993"/>
              <a:gd name="connsiteX7" fmla="*/ 353407 w 353407"/>
              <a:gd name="connsiteY7" fmla="*/ 19051 h 61993"/>
              <a:gd name="connsiteX8" fmla="*/ 346263 w 353407"/>
              <a:gd name="connsiteY8" fmla="*/ 0 h 61993"/>
              <a:gd name="connsiteX0" fmla="*/ 346263 w 353407"/>
              <a:gd name="connsiteY0" fmla="*/ 0 h 61993"/>
              <a:gd name="connsiteX1" fmla="*/ 279589 w 353407"/>
              <a:gd name="connsiteY1" fmla="*/ 23813 h 61993"/>
              <a:gd name="connsiteX2" fmla="*/ 224819 w 353407"/>
              <a:gd name="connsiteY2" fmla="*/ 16669 h 61993"/>
              <a:gd name="connsiteX3" fmla="*/ 17651 w 353407"/>
              <a:gd name="connsiteY3" fmla="*/ 45243 h 61993"/>
              <a:gd name="connsiteX4" fmla="*/ 15270 w 353407"/>
              <a:gd name="connsiteY4" fmla="*/ 61913 h 61993"/>
              <a:gd name="connsiteX5" fmla="*/ 229582 w 353407"/>
              <a:gd name="connsiteY5" fmla="*/ 38100 h 61993"/>
              <a:gd name="connsiteX6" fmla="*/ 277207 w 353407"/>
              <a:gd name="connsiteY6" fmla="*/ 47624 h 61993"/>
              <a:gd name="connsiteX7" fmla="*/ 353407 w 353407"/>
              <a:gd name="connsiteY7" fmla="*/ 19051 h 61993"/>
              <a:gd name="connsiteX8" fmla="*/ 346263 w 353407"/>
              <a:gd name="connsiteY8" fmla="*/ 0 h 61993"/>
              <a:gd name="connsiteX0" fmla="*/ 346263 w 353407"/>
              <a:gd name="connsiteY0" fmla="*/ 0 h 61993"/>
              <a:gd name="connsiteX1" fmla="*/ 279589 w 353407"/>
              <a:gd name="connsiteY1" fmla="*/ 23813 h 61993"/>
              <a:gd name="connsiteX2" fmla="*/ 224819 w 353407"/>
              <a:gd name="connsiteY2" fmla="*/ 16669 h 61993"/>
              <a:gd name="connsiteX3" fmla="*/ 17651 w 353407"/>
              <a:gd name="connsiteY3" fmla="*/ 45243 h 61993"/>
              <a:gd name="connsiteX4" fmla="*/ 15270 w 353407"/>
              <a:gd name="connsiteY4" fmla="*/ 61913 h 61993"/>
              <a:gd name="connsiteX5" fmla="*/ 229582 w 353407"/>
              <a:gd name="connsiteY5" fmla="*/ 38100 h 61993"/>
              <a:gd name="connsiteX6" fmla="*/ 277207 w 353407"/>
              <a:gd name="connsiteY6" fmla="*/ 47624 h 61993"/>
              <a:gd name="connsiteX7" fmla="*/ 353407 w 353407"/>
              <a:gd name="connsiteY7" fmla="*/ 19051 h 61993"/>
              <a:gd name="connsiteX8" fmla="*/ 346263 w 353407"/>
              <a:gd name="connsiteY8" fmla="*/ 0 h 61993"/>
              <a:gd name="connsiteX0" fmla="*/ 356104 w 363248"/>
              <a:gd name="connsiteY0" fmla="*/ 0 h 62626"/>
              <a:gd name="connsiteX1" fmla="*/ 289430 w 363248"/>
              <a:gd name="connsiteY1" fmla="*/ 23813 h 62626"/>
              <a:gd name="connsiteX2" fmla="*/ 234660 w 363248"/>
              <a:gd name="connsiteY2" fmla="*/ 16669 h 62626"/>
              <a:gd name="connsiteX3" fmla="*/ 27492 w 363248"/>
              <a:gd name="connsiteY3" fmla="*/ 45243 h 62626"/>
              <a:gd name="connsiteX4" fmla="*/ 25111 w 363248"/>
              <a:gd name="connsiteY4" fmla="*/ 61913 h 62626"/>
              <a:gd name="connsiteX5" fmla="*/ 239423 w 363248"/>
              <a:gd name="connsiteY5" fmla="*/ 38100 h 62626"/>
              <a:gd name="connsiteX6" fmla="*/ 287048 w 363248"/>
              <a:gd name="connsiteY6" fmla="*/ 47624 h 62626"/>
              <a:gd name="connsiteX7" fmla="*/ 363248 w 363248"/>
              <a:gd name="connsiteY7" fmla="*/ 19051 h 62626"/>
              <a:gd name="connsiteX8" fmla="*/ 356104 w 363248"/>
              <a:gd name="connsiteY8" fmla="*/ 0 h 62626"/>
              <a:gd name="connsiteX0" fmla="*/ 330993 w 338137"/>
              <a:gd name="connsiteY0" fmla="*/ 0 h 61913"/>
              <a:gd name="connsiteX1" fmla="*/ 264319 w 338137"/>
              <a:gd name="connsiteY1" fmla="*/ 23813 h 61913"/>
              <a:gd name="connsiteX2" fmla="*/ 209549 w 338137"/>
              <a:gd name="connsiteY2" fmla="*/ 16669 h 61913"/>
              <a:gd name="connsiteX3" fmla="*/ 2381 w 338137"/>
              <a:gd name="connsiteY3" fmla="*/ 45243 h 61913"/>
              <a:gd name="connsiteX4" fmla="*/ 0 w 338137"/>
              <a:gd name="connsiteY4" fmla="*/ 61913 h 61913"/>
              <a:gd name="connsiteX5" fmla="*/ 214312 w 338137"/>
              <a:gd name="connsiteY5" fmla="*/ 38100 h 61913"/>
              <a:gd name="connsiteX6" fmla="*/ 261937 w 338137"/>
              <a:gd name="connsiteY6" fmla="*/ 47624 h 61913"/>
              <a:gd name="connsiteX7" fmla="*/ 338137 w 338137"/>
              <a:gd name="connsiteY7" fmla="*/ 19051 h 61913"/>
              <a:gd name="connsiteX8" fmla="*/ 330993 w 338137"/>
              <a:gd name="connsiteY8" fmla="*/ 0 h 61913"/>
              <a:gd name="connsiteX0" fmla="*/ 345127 w 352271"/>
              <a:gd name="connsiteY0" fmla="*/ 0 h 61913"/>
              <a:gd name="connsiteX1" fmla="*/ 278453 w 352271"/>
              <a:gd name="connsiteY1" fmla="*/ 23813 h 61913"/>
              <a:gd name="connsiteX2" fmla="*/ 223683 w 352271"/>
              <a:gd name="connsiteY2" fmla="*/ 16669 h 61913"/>
              <a:gd name="connsiteX3" fmla="*/ 21278 w 352271"/>
              <a:gd name="connsiteY3" fmla="*/ 38099 h 61913"/>
              <a:gd name="connsiteX4" fmla="*/ 14134 w 352271"/>
              <a:gd name="connsiteY4" fmla="*/ 61913 h 61913"/>
              <a:gd name="connsiteX5" fmla="*/ 228446 w 352271"/>
              <a:gd name="connsiteY5" fmla="*/ 38100 h 61913"/>
              <a:gd name="connsiteX6" fmla="*/ 276071 w 352271"/>
              <a:gd name="connsiteY6" fmla="*/ 47624 h 61913"/>
              <a:gd name="connsiteX7" fmla="*/ 352271 w 352271"/>
              <a:gd name="connsiteY7" fmla="*/ 19051 h 61913"/>
              <a:gd name="connsiteX8" fmla="*/ 345127 w 352271"/>
              <a:gd name="connsiteY8" fmla="*/ 0 h 61913"/>
              <a:gd name="connsiteX0" fmla="*/ 339738 w 346882"/>
              <a:gd name="connsiteY0" fmla="*/ 0 h 57151"/>
              <a:gd name="connsiteX1" fmla="*/ 273064 w 346882"/>
              <a:gd name="connsiteY1" fmla="*/ 23813 h 57151"/>
              <a:gd name="connsiteX2" fmla="*/ 218294 w 346882"/>
              <a:gd name="connsiteY2" fmla="*/ 16669 h 57151"/>
              <a:gd name="connsiteX3" fmla="*/ 15889 w 346882"/>
              <a:gd name="connsiteY3" fmla="*/ 38099 h 57151"/>
              <a:gd name="connsiteX4" fmla="*/ 15889 w 346882"/>
              <a:gd name="connsiteY4" fmla="*/ 57151 h 57151"/>
              <a:gd name="connsiteX5" fmla="*/ 223057 w 346882"/>
              <a:gd name="connsiteY5" fmla="*/ 38100 h 57151"/>
              <a:gd name="connsiteX6" fmla="*/ 270682 w 346882"/>
              <a:gd name="connsiteY6" fmla="*/ 47624 h 57151"/>
              <a:gd name="connsiteX7" fmla="*/ 346882 w 346882"/>
              <a:gd name="connsiteY7" fmla="*/ 19051 h 57151"/>
              <a:gd name="connsiteX8" fmla="*/ 339738 w 346882"/>
              <a:gd name="connsiteY8" fmla="*/ 0 h 57151"/>
              <a:gd name="connsiteX0" fmla="*/ 339738 w 346882"/>
              <a:gd name="connsiteY0" fmla="*/ 0 h 57151"/>
              <a:gd name="connsiteX1" fmla="*/ 273064 w 346882"/>
              <a:gd name="connsiteY1" fmla="*/ 23813 h 57151"/>
              <a:gd name="connsiteX2" fmla="*/ 218294 w 346882"/>
              <a:gd name="connsiteY2" fmla="*/ 16669 h 57151"/>
              <a:gd name="connsiteX3" fmla="*/ 15889 w 346882"/>
              <a:gd name="connsiteY3" fmla="*/ 38099 h 57151"/>
              <a:gd name="connsiteX4" fmla="*/ 15889 w 346882"/>
              <a:gd name="connsiteY4" fmla="*/ 57151 h 57151"/>
              <a:gd name="connsiteX5" fmla="*/ 223057 w 346882"/>
              <a:gd name="connsiteY5" fmla="*/ 38100 h 57151"/>
              <a:gd name="connsiteX6" fmla="*/ 270682 w 346882"/>
              <a:gd name="connsiteY6" fmla="*/ 47624 h 57151"/>
              <a:gd name="connsiteX7" fmla="*/ 346882 w 346882"/>
              <a:gd name="connsiteY7" fmla="*/ 19051 h 57151"/>
              <a:gd name="connsiteX8" fmla="*/ 339738 w 346882"/>
              <a:gd name="connsiteY8" fmla="*/ 0 h 57151"/>
              <a:gd name="connsiteX0" fmla="*/ 349393 w 356537"/>
              <a:gd name="connsiteY0" fmla="*/ 0 h 57572"/>
              <a:gd name="connsiteX1" fmla="*/ 282719 w 356537"/>
              <a:gd name="connsiteY1" fmla="*/ 23813 h 57572"/>
              <a:gd name="connsiteX2" fmla="*/ 227949 w 356537"/>
              <a:gd name="connsiteY2" fmla="*/ 16669 h 57572"/>
              <a:gd name="connsiteX3" fmla="*/ 25544 w 356537"/>
              <a:gd name="connsiteY3" fmla="*/ 38099 h 57572"/>
              <a:gd name="connsiteX4" fmla="*/ 25544 w 356537"/>
              <a:gd name="connsiteY4" fmla="*/ 57151 h 57572"/>
              <a:gd name="connsiteX5" fmla="*/ 232712 w 356537"/>
              <a:gd name="connsiteY5" fmla="*/ 38100 h 57572"/>
              <a:gd name="connsiteX6" fmla="*/ 280337 w 356537"/>
              <a:gd name="connsiteY6" fmla="*/ 47624 h 57572"/>
              <a:gd name="connsiteX7" fmla="*/ 356537 w 356537"/>
              <a:gd name="connsiteY7" fmla="*/ 19051 h 57572"/>
              <a:gd name="connsiteX8" fmla="*/ 349393 w 356537"/>
              <a:gd name="connsiteY8" fmla="*/ 0 h 57572"/>
              <a:gd name="connsiteX0" fmla="*/ 323849 w 330993"/>
              <a:gd name="connsiteY0" fmla="*/ 0 h 57151"/>
              <a:gd name="connsiteX1" fmla="*/ 257175 w 330993"/>
              <a:gd name="connsiteY1" fmla="*/ 23813 h 57151"/>
              <a:gd name="connsiteX2" fmla="*/ 202405 w 330993"/>
              <a:gd name="connsiteY2" fmla="*/ 16669 h 57151"/>
              <a:gd name="connsiteX3" fmla="*/ 0 w 330993"/>
              <a:gd name="connsiteY3" fmla="*/ 38099 h 57151"/>
              <a:gd name="connsiteX4" fmla="*/ 0 w 330993"/>
              <a:gd name="connsiteY4" fmla="*/ 57151 h 57151"/>
              <a:gd name="connsiteX5" fmla="*/ 207168 w 330993"/>
              <a:gd name="connsiteY5" fmla="*/ 38100 h 57151"/>
              <a:gd name="connsiteX6" fmla="*/ 254793 w 330993"/>
              <a:gd name="connsiteY6" fmla="*/ 47624 h 57151"/>
              <a:gd name="connsiteX7" fmla="*/ 330993 w 330993"/>
              <a:gd name="connsiteY7" fmla="*/ 19051 h 57151"/>
              <a:gd name="connsiteX8" fmla="*/ 323849 w 330993"/>
              <a:gd name="connsiteY8" fmla="*/ 0 h 57151"/>
              <a:gd name="connsiteX0" fmla="*/ 323849 w 326231"/>
              <a:gd name="connsiteY0" fmla="*/ 0 h 57151"/>
              <a:gd name="connsiteX1" fmla="*/ 257175 w 326231"/>
              <a:gd name="connsiteY1" fmla="*/ 23813 h 57151"/>
              <a:gd name="connsiteX2" fmla="*/ 202405 w 326231"/>
              <a:gd name="connsiteY2" fmla="*/ 16669 h 57151"/>
              <a:gd name="connsiteX3" fmla="*/ 0 w 326231"/>
              <a:gd name="connsiteY3" fmla="*/ 38099 h 57151"/>
              <a:gd name="connsiteX4" fmla="*/ 0 w 326231"/>
              <a:gd name="connsiteY4" fmla="*/ 57151 h 57151"/>
              <a:gd name="connsiteX5" fmla="*/ 207168 w 326231"/>
              <a:gd name="connsiteY5" fmla="*/ 38100 h 57151"/>
              <a:gd name="connsiteX6" fmla="*/ 254793 w 326231"/>
              <a:gd name="connsiteY6" fmla="*/ 47624 h 57151"/>
              <a:gd name="connsiteX7" fmla="*/ 326231 w 326231"/>
              <a:gd name="connsiteY7" fmla="*/ 26195 h 57151"/>
              <a:gd name="connsiteX8" fmla="*/ 323849 w 326231"/>
              <a:gd name="connsiteY8" fmla="*/ 0 h 57151"/>
              <a:gd name="connsiteX0" fmla="*/ 326230 w 326231"/>
              <a:gd name="connsiteY0" fmla="*/ 0 h 50007"/>
              <a:gd name="connsiteX1" fmla="*/ 257175 w 326231"/>
              <a:gd name="connsiteY1" fmla="*/ 16669 h 50007"/>
              <a:gd name="connsiteX2" fmla="*/ 202405 w 326231"/>
              <a:gd name="connsiteY2" fmla="*/ 9525 h 50007"/>
              <a:gd name="connsiteX3" fmla="*/ 0 w 326231"/>
              <a:gd name="connsiteY3" fmla="*/ 30955 h 50007"/>
              <a:gd name="connsiteX4" fmla="*/ 0 w 326231"/>
              <a:gd name="connsiteY4" fmla="*/ 50007 h 50007"/>
              <a:gd name="connsiteX5" fmla="*/ 207168 w 326231"/>
              <a:gd name="connsiteY5" fmla="*/ 30956 h 50007"/>
              <a:gd name="connsiteX6" fmla="*/ 254793 w 326231"/>
              <a:gd name="connsiteY6" fmla="*/ 40480 h 50007"/>
              <a:gd name="connsiteX7" fmla="*/ 326231 w 326231"/>
              <a:gd name="connsiteY7" fmla="*/ 19051 h 50007"/>
              <a:gd name="connsiteX8" fmla="*/ 326230 w 326231"/>
              <a:gd name="connsiteY8" fmla="*/ 0 h 5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31" h="50007">
                <a:moveTo>
                  <a:pt x="326230" y="0"/>
                </a:moveTo>
                <a:cubicBezTo>
                  <a:pt x="304005" y="6350"/>
                  <a:pt x="279400" y="10319"/>
                  <a:pt x="257175" y="16669"/>
                </a:cubicBezTo>
                <a:cubicBezTo>
                  <a:pt x="246062" y="19050"/>
                  <a:pt x="213518" y="7144"/>
                  <a:pt x="202405" y="9525"/>
                </a:cubicBezTo>
                <a:lnTo>
                  <a:pt x="0" y="30955"/>
                </a:lnTo>
                <a:lnTo>
                  <a:pt x="0" y="50007"/>
                </a:lnTo>
                <a:lnTo>
                  <a:pt x="207168" y="30956"/>
                </a:lnTo>
                <a:lnTo>
                  <a:pt x="254793" y="40480"/>
                </a:lnTo>
                <a:cubicBezTo>
                  <a:pt x="278209" y="36115"/>
                  <a:pt x="316309" y="24607"/>
                  <a:pt x="326231" y="19051"/>
                </a:cubicBezTo>
                <a:cubicBezTo>
                  <a:pt x="326231" y="12701"/>
                  <a:pt x="326230" y="6350"/>
                  <a:pt x="326230" y="0"/>
                </a:cubicBezTo>
                <a:close/>
              </a:path>
            </a:pathLst>
          </a:custGeom>
          <a:solidFill>
            <a:srgbClr val="559CDD"/>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546055">
            <a:off x="3508578" y="3864895"/>
            <a:ext cx="978408" cy="24231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テキスト ボックス 16"/>
          <p:cNvSpPr txBox="1"/>
          <p:nvPr/>
        </p:nvSpPr>
        <p:spPr>
          <a:xfrm rot="571637">
            <a:off x="1936000" y="3387575"/>
            <a:ext cx="1468528" cy="307777"/>
          </a:xfrm>
          <a:prstGeom prst="rect">
            <a:avLst/>
          </a:prstGeom>
          <a:solidFill>
            <a:schemeClr val="bg1"/>
          </a:solidFill>
          <a:ln>
            <a:solidFill>
              <a:schemeClr val="accent6">
                <a:lumMod val="75000"/>
              </a:schemeClr>
            </a:solidFill>
          </a:ln>
        </p:spPr>
        <p:txBody>
          <a:bodyPr wrap="square" rtlCol="0">
            <a:spAutoFit/>
          </a:bodyPr>
          <a:lstStyle/>
          <a:p>
            <a:pPr algn="ctr"/>
            <a:r>
              <a:rPr kumimoji="1" lang="ja-JP" altLang="en-US" sz="1400" dirty="0" smtClean="0"/>
              <a:t>阪急京都線</a:t>
            </a:r>
            <a:endParaRPr kumimoji="1" lang="ja-JP" altLang="en-US" sz="1400" dirty="0"/>
          </a:p>
        </p:txBody>
      </p:sp>
      <p:sp>
        <p:nvSpPr>
          <p:cNvPr id="18" name="右矢印 17"/>
          <p:cNvSpPr/>
          <p:nvPr/>
        </p:nvSpPr>
        <p:spPr>
          <a:xfrm rot="11396060">
            <a:off x="898902" y="3439573"/>
            <a:ext cx="978408" cy="24231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テキスト ボックス 18"/>
          <p:cNvSpPr txBox="1"/>
          <p:nvPr/>
        </p:nvSpPr>
        <p:spPr>
          <a:xfrm rot="509588">
            <a:off x="3451586" y="3608410"/>
            <a:ext cx="889951" cy="261610"/>
          </a:xfrm>
          <a:prstGeom prst="rect">
            <a:avLst/>
          </a:prstGeom>
          <a:solidFill>
            <a:schemeClr val="bg1"/>
          </a:solidFill>
        </p:spPr>
        <p:txBody>
          <a:bodyPr wrap="square" rtlCol="0">
            <a:spAutoFit/>
          </a:bodyPr>
          <a:lstStyle/>
          <a:p>
            <a:pPr algn="ctr"/>
            <a:r>
              <a:rPr lang="ja-JP" altLang="en-US" sz="1100" dirty="0"/>
              <a:t>河原町</a:t>
            </a:r>
            <a:r>
              <a:rPr kumimoji="1" lang="ja-JP" altLang="en-US" sz="1100" dirty="0" smtClean="0"/>
              <a:t>方面</a:t>
            </a:r>
            <a:endParaRPr kumimoji="1" lang="ja-JP" altLang="en-US" sz="1100" dirty="0"/>
          </a:p>
        </p:txBody>
      </p:sp>
      <p:sp>
        <p:nvSpPr>
          <p:cNvPr id="20" name="テキスト ボックス 19"/>
          <p:cNvSpPr txBox="1"/>
          <p:nvPr/>
        </p:nvSpPr>
        <p:spPr>
          <a:xfrm rot="541105">
            <a:off x="1114357" y="3206919"/>
            <a:ext cx="761377" cy="261610"/>
          </a:xfrm>
          <a:prstGeom prst="rect">
            <a:avLst/>
          </a:prstGeom>
          <a:solidFill>
            <a:schemeClr val="bg1"/>
          </a:solidFill>
        </p:spPr>
        <p:txBody>
          <a:bodyPr wrap="square" rtlCol="0">
            <a:spAutoFit/>
          </a:bodyPr>
          <a:lstStyle/>
          <a:p>
            <a:pPr algn="ctr"/>
            <a:r>
              <a:rPr lang="ja-JP" altLang="en-US" sz="1100" dirty="0"/>
              <a:t>梅田</a:t>
            </a:r>
            <a:r>
              <a:rPr lang="ja-JP" altLang="en-US" sz="1100" dirty="0" smtClean="0"/>
              <a:t>方面</a:t>
            </a:r>
            <a:endParaRPr kumimoji="1" lang="ja-JP" altLang="en-US" sz="1100" dirty="0"/>
          </a:p>
        </p:txBody>
      </p:sp>
      <p:sp>
        <p:nvSpPr>
          <p:cNvPr id="21" name="テキスト ボックス 20"/>
          <p:cNvSpPr txBox="1"/>
          <p:nvPr/>
        </p:nvSpPr>
        <p:spPr>
          <a:xfrm rot="1286489">
            <a:off x="3425506" y="2576420"/>
            <a:ext cx="1468528" cy="307777"/>
          </a:xfrm>
          <a:prstGeom prst="rect">
            <a:avLst/>
          </a:prstGeom>
          <a:solidFill>
            <a:schemeClr val="bg1"/>
          </a:solidFill>
          <a:ln>
            <a:solidFill>
              <a:srgbClr val="0000FF"/>
            </a:solidFill>
          </a:ln>
        </p:spPr>
        <p:txBody>
          <a:bodyPr wrap="square" rtlCol="0">
            <a:spAutoFit/>
          </a:bodyPr>
          <a:lstStyle/>
          <a:p>
            <a:pPr algn="ctr"/>
            <a:r>
              <a:rPr kumimoji="1" lang="ja-JP" altLang="en-US" sz="1400" dirty="0" smtClean="0"/>
              <a:t>十三高槻線</a:t>
            </a:r>
            <a:endParaRPr kumimoji="1" lang="ja-JP" altLang="en-US" sz="1400" dirty="0"/>
          </a:p>
        </p:txBody>
      </p:sp>
      <p:sp>
        <p:nvSpPr>
          <p:cNvPr id="22" name="スライド番号プレースホルダー 2"/>
          <p:cNvSpPr>
            <a:spLocks noGrp="1"/>
          </p:cNvSpPr>
          <p:nvPr>
            <p:ph type="sldNum" sz="quarter" idx="12"/>
          </p:nvPr>
        </p:nvSpPr>
        <p:spPr>
          <a:xfrm>
            <a:off x="7020272" y="6448251"/>
            <a:ext cx="2133600" cy="365125"/>
          </a:xfrm>
        </p:spPr>
        <p:txBody>
          <a:bodyPr/>
          <a:lstStyle/>
          <a:p>
            <a:pPr>
              <a:defRPr/>
            </a:pPr>
            <a:fld id="{AEBB1EF2-C0ED-4F4D-9386-35CCFB50869A}" type="slidenum">
              <a:rPr lang="ja-JP" altLang="en-US" smtClean="0"/>
              <a:pPr>
                <a:defRPr/>
              </a:pPr>
              <a:t>7</a:t>
            </a:fld>
            <a:endParaRPr lang="ja-JP" altLang="en-US"/>
          </a:p>
        </p:txBody>
      </p:sp>
    </p:spTree>
    <p:extLst>
      <p:ext uri="{BB962C8B-B14F-4D97-AF65-F5344CB8AC3E}">
        <p14:creationId xmlns:p14="http://schemas.microsoft.com/office/powerpoint/2010/main" val="556494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251520" y="2564904"/>
            <a:ext cx="8568952" cy="3313137"/>
          </a:xfrm>
          <a:prstGeom prst="roundRect">
            <a:avLst>
              <a:gd name="adj" fmla="val 8951"/>
            </a:avLst>
          </a:prstGeom>
          <a:solidFill>
            <a:srgbClr val="00FF00">
              <a:alpha val="45000"/>
            </a:srgb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2"/>
          <p:cNvSpPr txBox="1">
            <a:spLocks noChangeArrowheads="1"/>
          </p:cNvSpPr>
          <p:nvPr/>
        </p:nvSpPr>
        <p:spPr bwMode="auto">
          <a:xfrm>
            <a:off x="107504" y="1124744"/>
            <a:ext cx="9217024"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smtClean="0">
                <a:latin typeface="HG丸ｺﾞｼｯｸM-PRO" pitchFamily="50" charset="-128"/>
                <a:ea typeface="HG丸ｺﾞｼｯｸM-PRO" pitchFamily="50" charset="-128"/>
              </a:rPr>
              <a:t>（評価の視点）</a:t>
            </a:r>
            <a:endParaRPr lang="en-US" altLang="ja-JP" sz="2400" dirty="0" smtClean="0">
              <a:latin typeface="HG丸ｺﾞｼｯｸM-PRO" pitchFamily="50" charset="-128"/>
              <a:ea typeface="HG丸ｺﾞｼｯｸM-PRO" pitchFamily="50" charset="-128"/>
            </a:endParaRPr>
          </a:p>
          <a:p>
            <a:pPr eaLnBrk="1" hangingPunct="1"/>
            <a:r>
              <a:rPr lang="ja-JP" altLang="en-US" sz="2400" dirty="0" smtClean="0">
                <a:latin typeface="HG丸ｺﾞｼｯｸM-PRO" pitchFamily="50" charset="-128"/>
                <a:ea typeface="HG丸ｺﾞｼｯｸM-PRO" pitchFamily="50" charset="-128"/>
              </a:rPr>
              <a:t>第５条　建設事業評価の視点は、次の各号に掲げる類型の区分に</a:t>
            </a:r>
            <a:endParaRPr lang="en-US" altLang="ja-JP" sz="2400" dirty="0" smtClean="0">
              <a:latin typeface="HG丸ｺﾞｼｯｸM-PRO" pitchFamily="50" charset="-128"/>
              <a:ea typeface="HG丸ｺﾞｼｯｸM-PRO" pitchFamily="50" charset="-128"/>
            </a:endParaRPr>
          </a:p>
          <a:p>
            <a:pPr eaLnBrk="1" hangingPunct="1"/>
            <a:r>
              <a:rPr lang="ja-JP" altLang="en-US" sz="2400" dirty="0" smtClean="0">
                <a:latin typeface="HG丸ｺﾞｼｯｸM-PRO" pitchFamily="50" charset="-128"/>
                <a:ea typeface="HG丸ｺﾞｼｯｸM-PRO" pitchFamily="50" charset="-128"/>
              </a:rPr>
              <a:t>　　　　応じ当該各号に定める視点とする。</a:t>
            </a:r>
            <a:endParaRPr lang="en-US" altLang="ja-JP" sz="2400" dirty="0" smtClean="0">
              <a:latin typeface="HG丸ｺﾞｼｯｸM-PRO" pitchFamily="50" charset="-128"/>
              <a:ea typeface="HG丸ｺﾞｼｯｸM-PRO" pitchFamily="50" charset="-128"/>
            </a:endParaRPr>
          </a:p>
          <a:p>
            <a:pPr eaLnBrk="1" hangingPunct="1"/>
            <a:endParaRPr lang="en-US" altLang="ja-JP" sz="2400" dirty="0" smtClean="0">
              <a:latin typeface="HG丸ｺﾞｼｯｸM-PRO" pitchFamily="50" charset="-128"/>
              <a:ea typeface="HG丸ｺﾞｼｯｸM-PRO" pitchFamily="50" charset="-128"/>
            </a:endParaRPr>
          </a:p>
          <a:p>
            <a:pPr eaLnBrk="1" hangingPunct="1"/>
            <a:endParaRPr lang="en-US" altLang="ja-JP" sz="2400" dirty="0" smtClean="0">
              <a:latin typeface="HG丸ｺﾞｼｯｸM-PRO" pitchFamily="50" charset="-128"/>
              <a:ea typeface="HG丸ｺﾞｼｯｸM-PRO" pitchFamily="50" charset="-128"/>
            </a:endParaRPr>
          </a:p>
          <a:p>
            <a:pPr eaLnBrk="1" hangingPunct="1"/>
            <a:r>
              <a:rPr lang="ja-JP" altLang="en-US" sz="2400" b="1" dirty="0" smtClean="0">
                <a:latin typeface="HG丸ｺﾞｼｯｸM-PRO" pitchFamily="50" charset="-128"/>
                <a:ea typeface="HG丸ｺﾞｼｯｸM-PRO" pitchFamily="50" charset="-128"/>
              </a:rPr>
              <a:t> ○再評価</a:t>
            </a:r>
            <a:r>
              <a:rPr lang="ja-JP" altLang="en-US" sz="2400" dirty="0" smtClean="0"/>
              <a:t/>
            </a:r>
            <a:br>
              <a:rPr lang="ja-JP" altLang="en-US" sz="2400" dirty="0" smtClean="0"/>
            </a:br>
            <a:r>
              <a:rPr lang="ja-JP" altLang="en-US" sz="2400" dirty="0" smtClean="0"/>
              <a:t>　　① 事業の進捗状況（事業計画等の変更及び今後の進捗見通し　　</a:t>
            </a:r>
            <a:endParaRPr lang="en-US" altLang="ja-JP" sz="2400" dirty="0" smtClean="0"/>
          </a:p>
          <a:p>
            <a:pPr eaLnBrk="1" hangingPunct="1"/>
            <a:r>
              <a:rPr lang="ja-JP" altLang="en-US" sz="2400" dirty="0" smtClean="0"/>
              <a:t>　　　　を含む。） </a:t>
            </a:r>
            <a:br>
              <a:rPr lang="ja-JP" altLang="en-US" sz="2400" dirty="0" smtClean="0"/>
            </a:br>
            <a:r>
              <a:rPr lang="ja-JP" altLang="en-US" sz="2400" dirty="0" smtClean="0"/>
              <a:t>　　② 事業を巡る社会経済情勢の変化 </a:t>
            </a:r>
            <a:br>
              <a:rPr lang="ja-JP" altLang="en-US" sz="2400" dirty="0" smtClean="0"/>
            </a:br>
            <a:r>
              <a:rPr lang="ja-JP" altLang="en-US" sz="2400" dirty="0" smtClean="0"/>
              <a:t>　　③ 費用便益分析等の効率性 </a:t>
            </a:r>
            <a:br>
              <a:rPr lang="ja-JP" altLang="en-US" sz="2400" dirty="0" smtClean="0"/>
            </a:br>
            <a:r>
              <a:rPr lang="ja-JP" altLang="en-US" sz="2400" dirty="0" smtClean="0"/>
              <a:t>　　④ 安全・安心、活力、快適性等の有効性 </a:t>
            </a:r>
            <a:br>
              <a:rPr lang="ja-JP" altLang="en-US" sz="2400" dirty="0" smtClean="0"/>
            </a:br>
            <a:r>
              <a:rPr lang="ja-JP" altLang="en-US" sz="2400" dirty="0" smtClean="0"/>
              <a:t>　　⑤ 自然環境等への影響と対策 </a:t>
            </a:r>
            <a:endParaRPr lang="en-US" altLang="ja-JP" sz="2400" dirty="0" smtClean="0"/>
          </a:p>
          <a:p>
            <a:pPr eaLnBrk="1" hangingPunct="1"/>
            <a:r>
              <a:rPr lang="ja-JP" altLang="en-US" sz="2400" dirty="0" smtClean="0"/>
              <a:t/>
            </a:r>
            <a:br>
              <a:rPr lang="ja-JP" altLang="en-US" sz="2400" dirty="0" smtClean="0"/>
            </a:br>
            <a:endParaRPr lang="en-US" altLang="ja-JP" sz="2400" b="1" dirty="0">
              <a:latin typeface="HG丸ｺﾞｼｯｸM-PRO" pitchFamily="50" charset="-128"/>
              <a:ea typeface="HG丸ｺﾞｼｯｸM-PRO" pitchFamily="50" charset="-128"/>
            </a:endParaRPr>
          </a:p>
        </p:txBody>
      </p:sp>
      <p:sp>
        <p:nvSpPr>
          <p:cNvPr id="10" name="Text Box 4"/>
          <p:cNvSpPr txBox="1">
            <a:spLocks noChangeArrowheads="1"/>
          </p:cNvSpPr>
          <p:nvPr/>
        </p:nvSpPr>
        <p:spPr bwMode="auto">
          <a:xfrm>
            <a:off x="251520" y="188640"/>
            <a:ext cx="3600400"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a:solidFill>
                  <a:schemeClr val="bg1"/>
                </a:solidFill>
                <a:latin typeface="HG丸ｺﾞｼｯｸM-PRO" pitchFamily="50" charset="-128"/>
                <a:ea typeface="HG丸ｺﾞｼｯｸM-PRO" pitchFamily="50" charset="-128"/>
              </a:rPr>
              <a:t>　再</a:t>
            </a:r>
            <a:r>
              <a:rPr lang="ja-JP" altLang="en-US" sz="2400" dirty="0" smtClean="0">
                <a:solidFill>
                  <a:schemeClr val="bg1"/>
                </a:solidFill>
                <a:latin typeface="HG丸ｺﾞｼｯｸM-PRO" pitchFamily="50" charset="-128"/>
                <a:ea typeface="HG丸ｺﾞｼｯｸM-PRO" pitchFamily="50" charset="-128"/>
              </a:rPr>
              <a:t>評価</a:t>
            </a:r>
            <a:r>
              <a:rPr lang="ja-JP" altLang="en-US" sz="2400" dirty="0">
                <a:solidFill>
                  <a:schemeClr val="bg1"/>
                </a:solidFill>
                <a:latin typeface="HG丸ｺﾞｼｯｸM-PRO" pitchFamily="50" charset="-128"/>
                <a:ea typeface="HG丸ｺﾞｼｯｸM-PRO" pitchFamily="50" charset="-128"/>
              </a:rPr>
              <a:t>の視点</a:t>
            </a:r>
          </a:p>
        </p:txBody>
      </p:sp>
      <p:sp>
        <p:nvSpPr>
          <p:cNvPr id="2" name="スライド番号プレースホルダー 1"/>
          <p:cNvSpPr>
            <a:spLocks noGrp="1"/>
          </p:cNvSpPr>
          <p:nvPr>
            <p:ph type="sldNum" sz="quarter" idx="12"/>
          </p:nvPr>
        </p:nvSpPr>
        <p:spPr/>
        <p:txBody>
          <a:bodyPr/>
          <a:lstStyle/>
          <a:p>
            <a:pPr>
              <a:defRPr/>
            </a:pPr>
            <a:fld id="{7F2BD3AF-05AE-4E14-80B5-D6AB1F94E73A}" type="slidenum">
              <a:rPr lang="ja-JP" altLang="en-US" smtClean="0"/>
              <a:pPr>
                <a:defRPr/>
              </a:pPr>
              <a:t>8</a:t>
            </a:fld>
            <a:endParaRPr lang="ja-JP" altLang="en-US"/>
          </a:p>
        </p:txBody>
      </p:sp>
    </p:spTree>
    <p:extLst>
      <p:ext uri="{BB962C8B-B14F-4D97-AF65-F5344CB8AC3E}">
        <p14:creationId xmlns:p14="http://schemas.microsoft.com/office/powerpoint/2010/main" val="355657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51520" y="188640"/>
            <a:ext cx="3960440" cy="461665"/>
          </a:xfrm>
          <a:prstGeom prst="rect">
            <a:avLst/>
          </a:prstGeom>
          <a:solidFill>
            <a:srgbClr val="000080"/>
          </a:solidFill>
          <a:ln w="19050">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dirty="0" smtClean="0">
                <a:solidFill>
                  <a:schemeClr val="bg1"/>
                </a:solidFill>
                <a:latin typeface="HG丸ｺﾞｼｯｸM-PRO" pitchFamily="50" charset="-128"/>
                <a:ea typeface="HG丸ｺﾞｼｯｸM-PRO" pitchFamily="50" charset="-128"/>
              </a:rPr>
              <a:t>　</a:t>
            </a:r>
            <a:r>
              <a:rPr lang="en-US" altLang="ja-JP" sz="2400" dirty="0" smtClean="0">
                <a:solidFill>
                  <a:schemeClr val="bg1"/>
                </a:solidFill>
                <a:latin typeface="HG丸ｺﾞｼｯｸM-PRO" pitchFamily="50" charset="-128"/>
                <a:ea typeface="HG丸ｺﾞｼｯｸM-PRO" pitchFamily="50" charset="-128"/>
              </a:rPr>
              <a:t>Ⅳ-</a:t>
            </a:r>
            <a:r>
              <a:rPr lang="ja-JP" altLang="en-US" sz="2400" dirty="0" smtClean="0">
                <a:solidFill>
                  <a:schemeClr val="bg1"/>
                </a:solidFill>
                <a:latin typeface="HG丸ｺﾞｼｯｸM-PRO" pitchFamily="50" charset="-128"/>
                <a:ea typeface="HG丸ｺﾞｼｯｸM-PRO" pitchFamily="50" charset="-128"/>
              </a:rPr>
              <a:t>①</a:t>
            </a:r>
            <a:r>
              <a:rPr lang="ja-JP" altLang="en-US" sz="2400" dirty="0">
                <a:solidFill>
                  <a:schemeClr val="bg1"/>
                </a:solidFill>
                <a:latin typeface="HG丸ｺﾞｼｯｸM-PRO" pitchFamily="50" charset="-128"/>
                <a:ea typeface="HG丸ｺﾞｼｯｸM-PRO" pitchFamily="50" charset="-128"/>
              </a:rPr>
              <a:t>　</a:t>
            </a:r>
            <a:r>
              <a:rPr lang="ja-JP" altLang="en-US" sz="2400" dirty="0" smtClean="0">
                <a:solidFill>
                  <a:schemeClr val="bg1"/>
                </a:solidFill>
                <a:latin typeface="HG丸ｺﾞｼｯｸM-PRO" pitchFamily="50" charset="-128"/>
                <a:ea typeface="HG丸ｺﾞｼｯｸM-PRO" pitchFamily="50" charset="-128"/>
              </a:rPr>
              <a:t>事業の進捗状況</a:t>
            </a:r>
            <a:endParaRPr lang="ja-JP" altLang="en-US" sz="2400" dirty="0">
              <a:solidFill>
                <a:schemeClr val="bg1"/>
              </a:solidFill>
              <a:latin typeface="HG丸ｺﾞｼｯｸM-PRO" pitchFamily="50" charset="-128"/>
              <a:ea typeface="HG丸ｺﾞｼｯｸM-PRO" pitchFamily="50" charset="-128"/>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5330" y="5309195"/>
            <a:ext cx="226695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pPr>
              <a:defRPr/>
            </a:pPr>
            <a:fld id="{7F2BD3AF-05AE-4E14-80B5-D6AB1F94E73A}" type="slidenum">
              <a:rPr lang="ja-JP" altLang="en-US" smtClean="0"/>
              <a:pPr>
                <a:defRPr/>
              </a:pPr>
              <a:t>9</a:t>
            </a:fld>
            <a:endParaRPr lang="ja-JP" altLang="en-US"/>
          </a:p>
        </p:txBody>
      </p:sp>
      <p:pic>
        <p:nvPicPr>
          <p:cNvPr id="2050" name="Picture 2" descr="D:\SuzukiYasutomo\Desktop\事業の進捗状況.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2" y="692696"/>
            <a:ext cx="4539184" cy="6084436"/>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4464496" y="1515641"/>
            <a:ext cx="4499992" cy="2129383"/>
          </a:xfrm>
          <a:prstGeom prst="rect">
            <a:avLst/>
          </a:prstGeom>
          <a:ln w="25400">
            <a:solidFill>
              <a:schemeClr val="tx1"/>
            </a:solidFill>
          </a:ln>
        </p:spPr>
        <p:txBody>
          <a:bodyPr wrap="square" anchor="ctr" anchorCtr="0">
            <a:normAutofit/>
          </a:bodyPr>
          <a:lstStyle/>
          <a:p>
            <a:r>
              <a:rPr lang="ja-JP" altLang="en-US" dirty="0" smtClean="0"/>
              <a:t>・１期区間は、Ｈ２６．４に本線供用。</a:t>
            </a:r>
            <a:endParaRPr lang="en-US" altLang="ja-JP" dirty="0" smtClean="0"/>
          </a:p>
          <a:p>
            <a:r>
              <a:rPr lang="ja-JP" altLang="en-US" dirty="0" smtClean="0"/>
              <a:t>・</a:t>
            </a:r>
            <a:r>
              <a:rPr lang="ja-JP" altLang="ja-JP" dirty="0" smtClean="0"/>
              <a:t>事業</a:t>
            </a:r>
            <a:r>
              <a:rPr lang="ja-JP" altLang="ja-JP" dirty="0"/>
              <a:t>用地は</a:t>
            </a:r>
            <a:r>
              <a:rPr lang="ja-JP" altLang="ja-JP" dirty="0" smtClean="0"/>
              <a:t>、</a:t>
            </a:r>
            <a:r>
              <a:rPr lang="ja-JP" altLang="en-US" dirty="0"/>
              <a:t>９４</a:t>
            </a:r>
            <a:r>
              <a:rPr lang="ja-JP" altLang="ja-JP" dirty="0" smtClean="0"/>
              <a:t>％取得</a:t>
            </a:r>
            <a:r>
              <a:rPr lang="ja-JP" altLang="en-US" dirty="0" smtClean="0"/>
              <a:t>済み。</a:t>
            </a:r>
            <a:endParaRPr lang="en-US" altLang="ja-JP" dirty="0"/>
          </a:p>
          <a:p>
            <a:r>
              <a:rPr lang="ja-JP" altLang="en-US" dirty="0"/>
              <a:t>　（</a:t>
            </a:r>
            <a:r>
              <a:rPr lang="ja-JP" altLang="en-US" dirty="0" smtClean="0"/>
              <a:t>１期区間：１００％、２期区間９２％）</a:t>
            </a:r>
            <a:endParaRPr lang="en-US" altLang="ja-JP" dirty="0" smtClean="0"/>
          </a:p>
          <a:p>
            <a:r>
              <a:rPr lang="ja-JP" altLang="en-US" dirty="0"/>
              <a:t>　</a:t>
            </a:r>
            <a:r>
              <a:rPr lang="ja-JP" altLang="ja-JP" dirty="0" smtClean="0"/>
              <a:t>残り</a:t>
            </a:r>
            <a:r>
              <a:rPr lang="ja-JP" altLang="ja-JP" dirty="0"/>
              <a:t>の用地についても、交渉を進めて</a:t>
            </a:r>
            <a:r>
              <a:rPr lang="ja-JP" altLang="ja-JP" dirty="0" smtClean="0"/>
              <a:t>いる</a:t>
            </a:r>
            <a:r>
              <a:rPr lang="ja-JP" altLang="en-US" dirty="0" smtClean="0"/>
              <a:t>。</a:t>
            </a:r>
            <a:endParaRPr lang="en-US" altLang="ja-JP" dirty="0" smtClean="0"/>
          </a:p>
        </p:txBody>
      </p:sp>
      <p:sp>
        <p:nvSpPr>
          <p:cNvPr id="10" name="テキスト ボックス 9"/>
          <p:cNvSpPr txBox="1"/>
          <p:nvPr/>
        </p:nvSpPr>
        <p:spPr>
          <a:xfrm>
            <a:off x="2156768" y="2988966"/>
            <a:ext cx="1296144" cy="276999"/>
          </a:xfrm>
          <a:prstGeom prst="rect">
            <a:avLst/>
          </a:prstGeom>
          <a:solidFill>
            <a:schemeClr val="bg1"/>
          </a:solidFill>
          <a:ln w="9525" cmpd="dbl">
            <a:noFill/>
          </a:ln>
        </p:spPr>
        <p:txBody>
          <a:bodyPr wrap="square" rtlCol="0">
            <a:spAutoFit/>
          </a:bodyPr>
          <a:lstStyle/>
          <a:p>
            <a:pPr algn="ctr"/>
            <a:r>
              <a:rPr kumimoji="1" lang="en-US" altLang="ja-JP" sz="1200" b="1" u="sng" dirty="0" smtClean="0"/>
              <a:t>H26.4</a:t>
            </a:r>
            <a:r>
              <a:rPr kumimoji="1" lang="ja-JP" altLang="en-US" sz="1200" b="1" u="sng" dirty="0" smtClean="0"/>
              <a:t>供用</a:t>
            </a:r>
            <a:endParaRPr kumimoji="1" lang="ja-JP" altLang="en-US" sz="1200" b="1" u="sng" dirty="0"/>
          </a:p>
        </p:txBody>
      </p:sp>
    </p:spTree>
    <p:extLst>
      <p:ext uri="{BB962C8B-B14F-4D97-AF65-F5344CB8AC3E}">
        <p14:creationId xmlns:p14="http://schemas.microsoft.com/office/powerpoint/2010/main" val="27425753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673F2A-AA98-4DFE-BA12-FD5DF36361E2}">
  <ds:schemaRefs>
    <ds:schemaRef ds:uri="http://purl.org/dc/elements/1.1/"/>
    <ds:schemaRef ds:uri="http://www.w3.org/XML/1998/namespace"/>
    <ds:schemaRef ds:uri="http://schemas.microsoft.com/office/2006/metadata/properties"/>
    <ds:schemaRef ds:uri="http://schemas.openxmlformats.org/package/2006/metadata/core-properties"/>
    <ds:schemaRef ds:uri="http://purl.org/dc/dcmitype/"/>
    <ds:schemaRef ds:uri="http://schemas.microsoft.com/sharepoint/v3"/>
    <ds:schemaRef ds:uri="http://schemas.microsoft.com/office/2006/documentManagement/types"/>
    <ds:schemaRef ds:uri="http://purl.org/dc/terms/"/>
    <ds:schemaRef ds:uri="http://schemas.microsoft.com/office/infopath/2007/PartnerControls"/>
  </ds:schemaRefs>
</ds:datastoreItem>
</file>

<file path=customXml/itemProps2.xml><?xml version="1.0" encoding="utf-8"?>
<ds:datastoreItem xmlns:ds="http://schemas.openxmlformats.org/officeDocument/2006/customXml" ds:itemID="{F4D315F0-A2DB-43FC-9E6E-CE07F5E7BF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01AE56-C74E-4705-A6C3-BBD8C5F379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4028</TotalTime>
  <Words>990</Words>
  <Application>Microsoft Office PowerPoint</Application>
  <PresentationFormat>画面に合わせる (4:3)</PresentationFormat>
  <Paragraphs>336</Paragraphs>
  <Slides>22</Slides>
  <Notes>12</Notes>
  <HiddenSlides>0</HiddenSlides>
  <MMClips>0</MMClips>
  <ScaleCrop>false</ScaleCrop>
  <HeadingPairs>
    <vt:vector size="4" baseType="variant">
      <vt:variant>
        <vt:lpstr>テーマ</vt:lpstr>
      </vt:variant>
      <vt:variant>
        <vt:i4>1</vt:i4>
      </vt:variant>
      <vt:variant>
        <vt:lpstr>スライド タイトル</vt:lpstr>
      </vt:variant>
      <vt:variant>
        <vt:i4>22</vt:i4>
      </vt:variant>
    </vt:vector>
  </HeadingPairs>
  <TitlesOfParts>
    <vt:vector size="23"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HOSTNAME</cp:lastModifiedBy>
  <cp:revision>237</cp:revision>
  <cp:lastPrinted>2018-07-04T12:01:38Z</cp:lastPrinted>
  <dcterms:created xsi:type="dcterms:W3CDTF">2012-06-04T05:14:54Z</dcterms:created>
  <dcterms:modified xsi:type="dcterms:W3CDTF">2018-07-25T07:50:45Z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