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61" r:id="rId6"/>
    <p:sldId id="290" r:id="rId7"/>
    <p:sldId id="281" r:id="rId8"/>
    <p:sldId id="257" r:id="rId9"/>
    <p:sldId id="262" r:id="rId10"/>
    <p:sldId id="263" r:id="rId11"/>
    <p:sldId id="264" r:id="rId12"/>
    <p:sldId id="258" r:id="rId13"/>
    <p:sldId id="259" r:id="rId14"/>
    <p:sldId id="265" r:id="rId15"/>
    <p:sldId id="266" r:id="rId16"/>
    <p:sldId id="267" r:id="rId17"/>
    <p:sldId id="291" r:id="rId18"/>
    <p:sldId id="292" r:id="rId19"/>
    <p:sldId id="293" r:id="rId20"/>
    <p:sldId id="288" r:id="rId21"/>
    <p:sldId id="289" r:id="rId22"/>
    <p:sldId id="280" r:id="rId23"/>
    <p:sldId id="284" r:id="rId24"/>
    <p:sldId id="285" r:id="rId25"/>
    <p:sldId id="286" r:id="rId26"/>
    <p:sldId id="295" r:id="rId27"/>
    <p:sldId id="287" r:id="rId28"/>
    <p:sldId id="304" r:id="rId29"/>
    <p:sldId id="300" r:id="rId30"/>
    <p:sldId id="296" r:id="rId31"/>
    <p:sldId id="297" r:id="rId32"/>
    <p:sldId id="298" r:id="rId33"/>
    <p:sldId id="299" r:id="rId34"/>
    <p:sldId id="302" r:id="rId35"/>
    <p:sldId id="303" r:id="rId36"/>
    <p:sldId id="301" r:id="rId3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94660"/>
  </p:normalViewPr>
  <p:slideViewPr>
    <p:cSldViewPr>
      <p:cViewPr varScale="1">
        <p:scale>
          <a:sx n="123" d="100"/>
          <a:sy n="123" d="100"/>
        </p:scale>
        <p:origin x="-7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Ls420dabe\&#35336;&#30011;&#35519;&#25972;&#35506;\&#20107;&#26989;&#65319;\3&#65294;&#20107;&#26989;&#32207;&#25324;&#12539;&#36914;&#25431;&#31649;&#29702;&#12539;&#35413;&#20385;\38&#65294;&#20107;&#26989;&#35413;&#20385;&#12539;&#20778;&#33391;&#24037;&#20107;&#31561;&#34920;&#24432;&#23529;&#26619;&#20250;\1&#65294;&#20107;&#26989;&#35413;&#20385;\1&#65294;&#26032;&#35215;\2019&#24180;&#24230;&#65288;H31d&#65289;&#27728;&#35211;&#27798;&#65298;&#12496;&#12540;&#12473;&#26032;&#35215;&#30528;&#25163;\7&#65294;&#32113;&#35336;&#12539;&#36027;&#29992;&#23550;&#21177;&#26524;&#20998;&#26512;&#12487;&#12540;&#12479;\&#9733;&#32113;&#35336;&#12487;&#12540;&#12479;&#12414;&#12392;&#12417;_180302.xlsx" TargetMode="Externa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Ls420dabe\&#35336;&#30011;&#35519;&#25972;&#35506;\&#20107;&#26989;&#65319;\3&#65294;&#20107;&#26989;&#32207;&#25324;&#12539;&#36914;&#25431;&#31649;&#29702;&#12539;&#35413;&#20385;\38&#65294;&#20107;&#26989;&#35413;&#20385;&#12539;&#20778;&#33391;&#24037;&#20107;&#31561;&#34920;&#24432;&#23529;&#26619;&#20250;\1&#65294;&#20107;&#26989;&#35413;&#20385;\1&#65294;&#26032;&#35215;\2019&#24180;&#24230;&#65288;H31d&#65289;&#27728;&#35211;&#27798;&#65298;&#12496;&#12540;&#12473;&#26032;&#35215;&#30528;&#25163;\7&#65294;&#32113;&#35336;&#12539;&#36027;&#29992;&#23550;&#21177;&#26524;&#20998;&#26512;&#12487;&#12540;&#12479;\&#12467;&#12531;&#12486;&#12490;&#12487;&#12540;&#12479;&#38598;\&#9632;&#12467;&#12531;&#12486;&#12490;&#25512;&#31227;&#65288;2000&#65374;&#65289;.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G0000sv0ns502\d10200$\doc\001&#26412;&#23616;\040&#32076;&#21942;&#25391;&#33288;G\&#12304;&#65328;&#65331;&#12305;41_&#20869;&#33322;RORO&#38306;&#20418;\00%20&#32113;&#35336;&#12487;&#12540;&#12479;\&#20843;&#33288;&#12539;&#22823;&#29579;&#21462;&#25201;&#36008;&#29289;&#37327;&#25512;&#31227;&#65288;2012&#24180;-2016&#24180;&#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66185260815192"/>
          <c:y val="7.0228745342892279E-2"/>
          <c:w val="0.87591473898613237"/>
          <c:h val="0.69773944524771236"/>
        </c:manualLayout>
      </c:layout>
      <c:lineChart>
        <c:grouping val="standard"/>
        <c:varyColors val="0"/>
        <c:ser>
          <c:idx val="0"/>
          <c:order val="0"/>
          <c:tx>
            <c:strRef>
              <c:f>Sheet1!$A$2</c:f>
              <c:strCache>
                <c:ptCount val="1"/>
                <c:pt idx="0">
                  <c:v>全体</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4.5804045561485894E-2"/>
                  <c:y val="-7.686281173308988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F899-4F13-B550-CA4736D1CE99}"/>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Sheet1!$E$1:$O$1</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Sheet1!$E$2:$O$2</c:f>
              <c:numCache>
                <c:formatCode>#,##0_ </c:formatCode>
                <c:ptCount val="11"/>
                <c:pt idx="0">
                  <c:v>22409</c:v>
                </c:pt>
                <c:pt idx="1">
                  <c:v>22285</c:v>
                </c:pt>
                <c:pt idx="2">
                  <c:v>17439</c:v>
                </c:pt>
                <c:pt idx="3">
                  <c:v>17627</c:v>
                </c:pt>
                <c:pt idx="4">
                  <c:v>17945</c:v>
                </c:pt>
                <c:pt idx="5">
                  <c:v>18223</c:v>
                </c:pt>
                <c:pt idx="6">
                  <c:v>19268</c:v>
                </c:pt>
                <c:pt idx="7">
                  <c:v>19147</c:v>
                </c:pt>
                <c:pt idx="8">
                  <c:v>19997</c:v>
                </c:pt>
                <c:pt idx="9">
                  <c:v>20481</c:v>
                </c:pt>
                <c:pt idx="10">
                  <c:v>20961</c:v>
                </c:pt>
              </c:numCache>
            </c:numRef>
          </c:val>
          <c:smooth val="0"/>
          <c:extLst xmlns:c16r2="http://schemas.microsoft.com/office/drawing/2015/06/chart">
            <c:ext xmlns:c16="http://schemas.microsoft.com/office/drawing/2014/chart" uri="{C3380CC4-5D6E-409C-BE32-E72D297353CC}">
              <c16:uniqueId val="{00000001-F899-4F13-B550-CA4736D1CE99}"/>
            </c:ext>
          </c:extLst>
        </c:ser>
        <c:ser>
          <c:idx val="1"/>
          <c:order val="1"/>
          <c:tx>
            <c:strRef>
              <c:f>Sheet1!$A$3</c:f>
              <c:strCache>
                <c:ptCount val="1"/>
                <c:pt idx="0">
                  <c:v>堺泉北港</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Sheet1!$E$1:$O$1</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Sheet1!$E$3:$O$3</c:f>
              <c:numCache>
                <c:formatCode>#,##0_ </c:formatCode>
                <c:ptCount val="11"/>
                <c:pt idx="0">
                  <c:v>20587</c:v>
                </c:pt>
                <c:pt idx="1">
                  <c:v>20920</c:v>
                </c:pt>
                <c:pt idx="2">
                  <c:v>15840</c:v>
                </c:pt>
                <c:pt idx="3">
                  <c:v>15633</c:v>
                </c:pt>
                <c:pt idx="4">
                  <c:v>16055</c:v>
                </c:pt>
                <c:pt idx="5">
                  <c:v>16336</c:v>
                </c:pt>
                <c:pt idx="6">
                  <c:v>17278</c:v>
                </c:pt>
                <c:pt idx="7">
                  <c:v>17170</c:v>
                </c:pt>
                <c:pt idx="8">
                  <c:v>18048</c:v>
                </c:pt>
                <c:pt idx="9">
                  <c:v>18347</c:v>
                </c:pt>
                <c:pt idx="10">
                  <c:v>19038</c:v>
                </c:pt>
              </c:numCache>
            </c:numRef>
          </c:val>
          <c:smooth val="0"/>
          <c:extLst xmlns:c16r2="http://schemas.microsoft.com/office/drawing/2015/06/chart">
            <c:ext xmlns:c16="http://schemas.microsoft.com/office/drawing/2014/chart" uri="{C3380CC4-5D6E-409C-BE32-E72D297353CC}">
              <c16:uniqueId val="{00000002-F899-4F13-B550-CA4736D1CE99}"/>
            </c:ext>
          </c:extLst>
        </c:ser>
        <c:ser>
          <c:idx val="2"/>
          <c:order val="2"/>
          <c:tx>
            <c:strRef>
              <c:f>Sheet1!$A$4</c:f>
              <c:strCache>
                <c:ptCount val="1"/>
                <c:pt idx="0">
                  <c:v>阪南港</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6"/>
            <c:bubble3D val="0"/>
            <c:extLst xmlns:c16r2="http://schemas.microsoft.com/office/drawing/2015/06/chart">
              <c:ext xmlns:c16="http://schemas.microsoft.com/office/drawing/2014/chart" uri="{C3380CC4-5D6E-409C-BE32-E72D297353CC}">
                <c16:uniqueId val="{00000003-F899-4F13-B550-CA4736D1CE99}"/>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Sheet1!$E$1:$O$1</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Sheet1!$E$4:$O$4</c:f>
              <c:numCache>
                <c:formatCode>#,##0_ </c:formatCode>
                <c:ptCount val="11"/>
                <c:pt idx="0">
                  <c:v>1591</c:v>
                </c:pt>
                <c:pt idx="1">
                  <c:v>1365</c:v>
                </c:pt>
                <c:pt idx="2">
                  <c:v>1599</c:v>
                </c:pt>
                <c:pt idx="3">
                  <c:v>1994</c:v>
                </c:pt>
                <c:pt idx="4">
                  <c:v>1890</c:v>
                </c:pt>
                <c:pt idx="5">
                  <c:v>1887</c:v>
                </c:pt>
                <c:pt idx="6">
                  <c:v>1990</c:v>
                </c:pt>
                <c:pt idx="7">
                  <c:v>1976</c:v>
                </c:pt>
                <c:pt idx="8">
                  <c:v>1948</c:v>
                </c:pt>
                <c:pt idx="9">
                  <c:v>2114</c:v>
                </c:pt>
                <c:pt idx="10">
                  <c:v>1923</c:v>
                </c:pt>
              </c:numCache>
            </c:numRef>
          </c:val>
          <c:smooth val="0"/>
          <c:extLst xmlns:c16r2="http://schemas.microsoft.com/office/drawing/2015/06/chart">
            <c:ext xmlns:c16="http://schemas.microsoft.com/office/drawing/2014/chart" uri="{C3380CC4-5D6E-409C-BE32-E72D297353CC}">
              <c16:uniqueId val="{00000004-F899-4F13-B550-CA4736D1CE99}"/>
            </c:ext>
          </c:extLst>
        </c:ser>
        <c:dLbls>
          <c:dLblPos val="ctr"/>
          <c:showLegendKey val="0"/>
          <c:showVal val="1"/>
          <c:showCatName val="0"/>
          <c:showSerName val="0"/>
          <c:showPercent val="0"/>
          <c:showBubbleSize val="0"/>
        </c:dLbls>
        <c:marker val="1"/>
        <c:smooth val="0"/>
        <c:axId val="127644032"/>
        <c:axId val="127645568"/>
      </c:lineChart>
      <c:catAx>
        <c:axId val="12764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7645568"/>
        <c:crosses val="autoZero"/>
        <c:auto val="1"/>
        <c:lblAlgn val="ctr"/>
        <c:lblOffset val="100"/>
        <c:tickLblSkip val="1"/>
        <c:tickMarkSkip val="1"/>
        <c:noMultiLvlLbl val="0"/>
      </c:catAx>
      <c:valAx>
        <c:axId val="127645568"/>
        <c:scaling>
          <c:orientation val="minMax"/>
          <c:max val="3000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7644032"/>
        <c:crosses val="autoZero"/>
        <c:crossBetween val="between"/>
      </c:valAx>
      <c:spPr>
        <a:noFill/>
        <a:ln>
          <a:noFill/>
        </a:ln>
        <a:effectLst/>
      </c:spPr>
    </c:plotArea>
    <c:legend>
      <c:legendPos val="b"/>
      <c:layout>
        <c:manualLayout>
          <c:xMode val="edge"/>
          <c:yMode val="edge"/>
          <c:x val="0.33926189137832546"/>
          <c:y val="0.88828584577841263"/>
          <c:w val="0.41830615513673347"/>
          <c:h val="6.393608523306543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80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8755699189077"/>
          <c:y val="0.16924953101545892"/>
          <c:w val="0.72281003436003188"/>
          <c:h val="0.65754596988537561"/>
        </c:manualLayout>
      </c:layout>
      <c:lineChart>
        <c:grouping val="standard"/>
        <c:varyColors val="0"/>
        <c:ser>
          <c:idx val="1"/>
          <c:order val="0"/>
          <c:tx>
            <c:strRef>
              <c:f>Sheet1!$A$2</c:f>
              <c:strCache>
                <c:ptCount val="1"/>
                <c:pt idx="0">
                  <c:v>中古車台数</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0"/>
              <c:layout>
                <c:manualLayout>
                  <c:x val="-1.1492557437901731E-2"/>
                  <c:y val="-7.48090119193728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8451-4EAD-BC55-88FDD8286DA7}"/>
                </c:ext>
              </c:extLst>
            </c:dLbl>
            <c:dLbl>
              <c:idx val="1"/>
              <c:layout>
                <c:manualLayout>
                  <c:x val="-4.3097090392131754E-3"/>
                  <c:y val="-8.015251277075666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8451-4EAD-BC55-88FDD8286DA7}"/>
                </c:ext>
              </c:extLst>
            </c:dLbl>
            <c:dLbl>
              <c:idx val="2"/>
              <c:layout>
                <c:manualLayout>
                  <c:x val="-1.5802266477114878E-2"/>
                  <c:y val="-9.618301532490804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8451-4EAD-BC55-88FDD8286DA7}"/>
                </c:ext>
              </c:extLst>
            </c:dLbl>
            <c:dLbl>
              <c:idx val="3"/>
              <c:layout>
                <c:manualLayout>
                  <c:x val="-1.2929127117639447E-2"/>
                  <c:y val="-0.1068700170276755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8451-4EAD-BC55-88FDD8286DA7}"/>
                </c:ext>
              </c:extLst>
            </c:dLbl>
            <c:dLbl>
              <c:idx val="4"/>
              <c:layout>
                <c:manualLayout>
                  <c:x val="-1.2929127117639499E-2"/>
                  <c:y val="-5.343500851383777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8451-4EAD-BC55-88FDD8286DA7}"/>
                </c:ext>
              </c:extLst>
            </c:dLbl>
            <c:dLbl>
              <c:idx val="5"/>
              <c:layout>
                <c:manualLayout>
                  <c:x val="-3.0167963274492043E-2"/>
                  <c:y val="-8.549601362214043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8451-4EAD-BC55-88FDD8286DA7}"/>
                </c:ext>
              </c:extLst>
            </c:dLbl>
            <c:dLbl>
              <c:idx val="6"/>
              <c:layout>
                <c:manualLayout>
                  <c:x val="-4.4533660071869208E-2"/>
                  <c:y val="-7.48090119193728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8451-4EAD-BC55-88FDD8286DA7}"/>
                </c:ext>
              </c:extLst>
            </c:dLbl>
            <c:dLbl>
              <c:idx val="7"/>
              <c:layout>
                <c:manualLayout>
                  <c:x val="-4.4533660071869208E-2"/>
                  <c:y val="-6.41220102166053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8451-4EAD-BC55-88FDD8286DA7}"/>
                </c:ext>
              </c:extLst>
            </c:dLbl>
            <c:dLbl>
              <c:idx val="8"/>
              <c:layout>
                <c:manualLayout>
                  <c:x val="-2.7294823915016714E-2"/>
                  <c:y val="-6.41220102166053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8451-4EAD-BC55-88FDD8286DA7}"/>
                </c:ext>
              </c:extLst>
            </c:dLbl>
            <c:dLbl>
              <c:idx val="9"/>
              <c:layout>
                <c:manualLayout>
                  <c:x val="-3.1604532954229755E-2"/>
                  <c:y val="-5.87785093652215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8451-4EAD-BC55-88FDD8286DA7}"/>
                </c:ext>
              </c:extLst>
            </c:dLbl>
            <c:dLbl>
              <c:idx val="10"/>
              <c:layout>
                <c:manualLayout>
                  <c:x val="-3.8787381352918343E-2"/>
                  <c:y val="-6.94655110679891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8451-4EAD-BC55-88FDD8286D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Sheet1!$G$1:$Q$1</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Sheet1!$G$2:$Q$2</c:f>
              <c:numCache>
                <c:formatCode>#,##0_ </c:formatCode>
                <c:ptCount val="11"/>
                <c:pt idx="0">
                  <c:v>99517</c:v>
                </c:pt>
                <c:pt idx="1">
                  <c:v>99805</c:v>
                </c:pt>
                <c:pt idx="2">
                  <c:v>67916</c:v>
                </c:pt>
                <c:pt idx="3">
                  <c:v>92672</c:v>
                </c:pt>
                <c:pt idx="4">
                  <c:v>96199</c:v>
                </c:pt>
                <c:pt idx="5">
                  <c:v>114204</c:v>
                </c:pt>
                <c:pt idx="6">
                  <c:v>137482</c:v>
                </c:pt>
                <c:pt idx="7">
                  <c:v>166919</c:v>
                </c:pt>
                <c:pt idx="8">
                  <c:v>168413</c:v>
                </c:pt>
                <c:pt idx="9">
                  <c:v>151364</c:v>
                </c:pt>
                <c:pt idx="10" formatCode="#,##0_);[Red]\(#,##0\)">
                  <c:v>163721</c:v>
                </c:pt>
              </c:numCache>
            </c:numRef>
          </c:val>
          <c:smooth val="0"/>
          <c:extLst xmlns:c16r2="http://schemas.microsoft.com/office/drawing/2015/06/chart">
            <c:ext xmlns:c16="http://schemas.microsoft.com/office/drawing/2014/chart" uri="{C3380CC4-5D6E-409C-BE32-E72D297353CC}">
              <c16:uniqueId val="{0000000B-8451-4EAD-BC55-88FDD8286DA7}"/>
            </c:ext>
          </c:extLst>
        </c:ser>
        <c:dLbls>
          <c:showLegendKey val="0"/>
          <c:showVal val="0"/>
          <c:showCatName val="0"/>
          <c:showSerName val="0"/>
          <c:showPercent val="0"/>
          <c:showBubbleSize val="0"/>
        </c:dLbls>
        <c:marker val="1"/>
        <c:smooth val="0"/>
        <c:axId val="36820864"/>
        <c:axId val="36822400"/>
      </c:lineChart>
      <c:lineChart>
        <c:grouping val="standard"/>
        <c:varyColors val="0"/>
        <c:ser>
          <c:idx val="0"/>
          <c:order val="1"/>
          <c:tx>
            <c:strRef>
              <c:f>Sheet1!$A$3</c:f>
              <c:strCache>
                <c:ptCount val="1"/>
                <c:pt idx="0">
                  <c:v>ＰＣＣ隻数</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0"/>
              <c:layout>
                <c:manualLayout>
                  <c:x val="-5.7462787189508655E-3"/>
                  <c:y val="6.94655110679891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8451-4EAD-BC55-88FDD8286DA7}"/>
                </c:ext>
              </c:extLst>
            </c:dLbl>
            <c:dLbl>
              <c:idx val="1"/>
              <c:layout>
                <c:manualLayout>
                  <c:x val="1.4365696797377164E-3"/>
                  <c:y val="5.87785093652215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8451-4EAD-BC55-88FDD8286DA7}"/>
                </c:ext>
              </c:extLst>
            </c:dLbl>
            <c:dLbl>
              <c:idx val="2"/>
              <c:layout>
                <c:manualLayout>
                  <c:x val="-1.0055987758164015E-2"/>
                  <c:y val="5.87785093652215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E-8451-4EAD-BC55-88FDD8286DA7}"/>
                </c:ext>
              </c:extLst>
            </c:dLbl>
            <c:dLbl>
              <c:idx val="3"/>
              <c:layout>
                <c:manualLayout>
                  <c:x val="0"/>
                  <c:y val="3.740450595968643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8451-4EAD-BC55-88FDD8286DA7}"/>
                </c:ext>
              </c:extLst>
            </c:dLbl>
            <c:dLbl>
              <c:idx val="4"/>
              <c:layout>
                <c:manualLayout>
                  <c:x val="2.8731393594753798E-3"/>
                  <c:y val="4.274800681107021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0-8451-4EAD-BC55-88FDD8286DA7}"/>
                </c:ext>
              </c:extLst>
            </c:dLbl>
            <c:dLbl>
              <c:idx val="5"/>
              <c:layout>
                <c:manualLayout>
                  <c:x val="-4.3097090392131493E-3"/>
                  <c:y val="6.94655110679891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1-8451-4EAD-BC55-88FDD8286DA7}"/>
                </c:ext>
              </c:extLst>
            </c:dLbl>
            <c:dLbl>
              <c:idx val="6"/>
              <c:layout>
                <c:manualLayout>
                  <c:x val="0"/>
                  <c:y val="4.274800681107011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2-8451-4EAD-BC55-88FDD8286DA7}"/>
                </c:ext>
              </c:extLst>
            </c:dLbl>
            <c:dLbl>
              <c:idx val="7"/>
              <c:layout>
                <c:manualLayout>
                  <c:x val="-4.3097090392131493E-3"/>
                  <c:y val="8.549601362214033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3-8451-4EAD-BC55-88FDD8286DA7}"/>
                </c:ext>
              </c:extLst>
            </c:dLbl>
            <c:dLbl>
              <c:idx val="8"/>
              <c:layout>
                <c:manualLayout>
                  <c:x val="1.436569679737611E-3"/>
                  <c:y val="5.343500851383777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4-8451-4EAD-BC55-88FDD8286DA7}"/>
                </c:ext>
              </c:extLst>
            </c:dLbl>
            <c:dLbl>
              <c:idx val="9"/>
              <c:layout>
                <c:manualLayout>
                  <c:x val="-2.8731393594754327E-3"/>
                  <c:y val="6.412201021660522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5-8451-4EAD-BC55-88FDD8286DA7}"/>
                </c:ext>
              </c:extLst>
            </c:dLbl>
            <c:dLbl>
              <c:idx val="10"/>
              <c:layout>
                <c:manualLayout>
                  <c:x val="-8.6194180784262987E-3"/>
                  <c:y val="6.94655110679891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6-8451-4EAD-BC55-88FDD8286D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Sheet1!$G$1:$Q$1</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Sheet1!$G$3:$Q$3</c:f>
              <c:numCache>
                <c:formatCode>General</c:formatCode>
                <c:ptCount val="11"/>
                <c:pt idx="0">
                  <c:v>247</c:v>
                </c:pt>
                <c:pt idx="1">
                  <c:v>242</c:v>
                </c:pt>
                <c:pt idx="2">
                  <c:v>165</c:v>
                </c:pt>
                <c:pt idx="3">
                  <c:v>183</c:v>
                </c:pt>
                <c:pt idx="4">
                  <c:v>209</c:v>
                </c:pt>
                <c:pt idx="5">
                  <c:v>206</c:v>
                </c:pt>
                <c:pt idx="6">
                  <c:v>245</c:v>
                </c:pt>
                <c:pt idx="7">
                  <c:v>250</c:v>
                </c:pt>
                <c:pt idx="8">
                  <c:v>307</c:v>
                </c:pt>
                <c:pt idx="9">
                  <c:v>309</c:v>
                </c:pt>
                <c:pt idx="10" formatCode="#,##0_);[Red]\(#,##0\)">
                  <c:v>265</c:v>
                </c:pt>
              </c:numCache>
            </c:numRef>
          </c:val>
          <c:smooth val="0"/>
          <c:extLst xmlns:c16r2="http://schemas.microsoft.com/office/drawing/2015/06/chart">
            <c:ext xmlns:c16="http://schemas.microsoft.com/office/drawing/2014/chart" uri="{C3380CC4-5D6E-409C-BE32-E72D297353CC}">
              <c16:uniqueId val="{00000017-8451-4EAD-BC55-88FDD8286DA7}"/>
            </c:ext>
          </c:extLst>
        </c:ser>
        <c:dLbls>
          <c:showLegendKey val="0"/>
          <c:showVal val="0"/>
          <c:showCatName val="0"/>
          <c:showSerName val="0"/>
          <c:showPercent val="0"/>
          <c:showBubbleSize val="0"/>
        </c:dLbls>
        <c:marker val="1"/>
        <c:smooth val="0"/>
        <c:axId val="139941376"/>
        <c:axId val="139942912"/>
      </c:lineChart>
      <c:catAx>
        <c:axId val="368208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6822400"/>
        <c:crosses val="autoZero"/>
        <c:auto val="1"/>
        <c:lblAlgn val="ctr"/>
        <c:lblOffset val="100"/>
        <c:tickMarkSkip val="1"/>
        <c:noMultiLvlLbl val="0"/>
      </c:catAx>
      <c:valAx>
        <c:axId val="36822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zh-TW" sz="1200">
                    <a:latin typeface="Meiryo UI" panose="020B0604030504040204" pitchFamily="50" charset="-128"/>
                    <a:ea typeface="Meiryo UI" panose="020B0604030504040204" pitchFamily="50" charset="-128"/>
                  </a:rPr>
                  <a:t>ＰＣＣ船隻数（隻）</a:t>
                </a:r>
              </a:p>
            </c:rich>
          </c:tx>
          <c:layout>
            <c:manualLayout>
              <c:xMode val="edge"/>
              <c:yMode val="edge"/>
              <c:x val="0.93358221404790942"/>
              <c:y val="0.19604178609306591"/>
            </c:manualLayout>
          </c:layout>
          <c:overlay val="0"/>
          <c:spPr>
            <a:noFill/>
            <a:ln>
              <a:noFill/>
            </a:ln>
            <a:effectLst/>
          </c:spPr>
        </c:title>
        <c:numFmt formatCode="#,##0_ "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6820864"/>
        <c:crosses val="autoZero"/>
        <c:crossBetween val="midCat"/>
      </c:valAx>
      <c:catAx>
        <c:axId val="139941376"/>
        <c:scaling>
          <c:orientation val="minMax"/>
        </c:scaling>
        <c:delete val="1"/>
        <c:axPos val="b"/>
        <c:numFmt formatCode="General" sourceLinked="1"/>
        <c:majorTickMark val="none"/>
        <c:minorTickMark val="none"/>
        <c:tickLblPos val="nextTo"/>
        <c:crossAx val="139942912"/>
        <c:crosses val="autoZero"/>
        <c:auto val="0"/>
        <c:lblAlgn val="ctr"/>
        <c:lblOffset val="100"/>
        <c:noMultiLvlLbl val="0"/>
      </c:catAx>
      <c:valAx>
        <c:axId val="139942912"/>
        <c:scaling>
          <c:orientation val="minMax"/>
          <c:max val="600"/>
        </c:scaling>
        <c:delete val="0"/>
        <c:axPos val="r"/>
        <c:title>
          <c:tx>
            <c:rich>
              <a:bodyPr rot="0" spcFirstLastPara="1" vertOverflow="ellipsis" vert="eaVert"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sz="1200" dirty="0">
                    <a:latin typeface="Meiryo UI" panose="020B0604030504040204" pitchFamily="50" charset="-128"/>
                    <a:ea typeface="Meiryo UI" panose="020B0604030504040204" pitchFamily="50" charset="-128"/>
                  </a:rPr>
                  <a:t>中古車台数（台）</a:t>
                </a:r>
              </a:p>
            </c:rich>
          </c:tx>
          <c:layout>
            <c:manualLayout>
              <c:xMode val="edge"/>
              <c:yMode val="edge"/>
              <c:x val="1.7477950454306241E-2"/>
              <c:y val="0.22865007427215631"/>
            </c:manualLayout>
          </c:layout>
          <c:overlay val="0"/>
          <c:spPr>
            <a:noFill/>
            <a:ln>
              <a:noFill/>
            </a:ln>
            <a:effectLst/>
          </c:sp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9941376"/>
        <c:crosses val="max"/>
        <c:crossBetween val="between"/>
        <c:majorUnit val="100"/>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14501526889633876"/>
          <c:y val="0.11036678417964021"/>
          <c:w val="0.41547566651514745"/>
          <c:h val="8.50970692566380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pieChart>
        <c:varyColors val="1"/>
        <c:ser>
          <c:idx val="0"/>
          <c:order val="0"/>
          <c:tx>
            <c:strRef>
              <c:f>Sheet1!$B$1</c:f>
              <c:strCache>
                <c:ptCount val="1"/>
                <c:pt idx="0">
                  <c:v>売上高</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2F4C-4C6B-B994-0BB9D17804B3}"/>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2F4C-4C6B-B994-0BB9D17804B3}"/>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5-2F4C-4C6B-B994-0BB9D17804B3}"/>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7-2F4C-4C6B-B994-0BB9D17804B3}"/>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09-2F4C-4C6B-B994-0BB9D17804B3}"/>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0B-2F4C-4C6B-B994-0BB9D17804B3}"/>
              </c:ext>
            </c:extLst>
          </c:dPt>
          <c:dLbls>
            <c:dLbl>
              <c:idx val="0"/>
              <c:layout>
                <c:manualLayout>
                  <c:x val="-0.24342880609438133"/>
                  <c:y val="0.15700772633277754"/>
                </c:manualLayout>
              </c:layout>
              <c:dLblPos val="bestFit"/>
              <c:showLegendKey val="0"/>
              <c:showVal val="1"/>
              <c:showCatName val="1"/>
              <c:showSerName val="0"/>
              <c:showPercent val="1"/>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F4C-4C6B-B994-0BB9D17804B3}"/>
                </c:ext>
              </c:extLst>
            </c:dLbl>
            <c:dLbl>
              <c:idx val="1"/>
              <c:layout>
                <c:manualLayout>
                  <c:x val="-3.6416337197503318E-3"/>
                  <c:y val="-1.1936729245684967E-2"/>
                </c:manualLayout>
              </c:layout>
              <c:tx>
                <c:rich>
                  <a:bodyPr/>
                  <a:lstStyle/>
                  <a:p>
                    <a:r>
                      <a:rPr lang="ja-JP" altLang="en-US"/>
                      <a:t>尼崎</a:t>
                    </a:r>
                  </a:p>
                  <a:p>
                    <a:r>
                      <a:rPr lang="ja-JP" altLang="en-US"/>
                      <a:t>西宮</a:t>
                    </a:r>
                  </a:p>
                  <a:p>
                    <a:r>
                      <a:rPr lang="ja-JP" altLang="en-US"/>
                      <a:t>芦屋港
</a:t>
                    </a:r>
                    <a:r>
                      <a:rPr lang="en-US" altLang="ja-JP"/>
                      <a:t>472
1.8%</a:t>
                    </a:r>
                  </a:p>
                </c:rich>
              </c:tx>
              <c:dLblPos val="bestFit"/>
              <c:showLegendKey val="0"/>
              <c:showVal val="1"/>
              <c:showCatName val="1"/>
              <c:showSerName val="0"/>
              <c:showPercent val="1"/>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2F4C-4C6B-B994-0BB9D17804B3}"/>
                </c:ext>
              </c:extLst>
            </c:dLbl>
            <c:dLbl>
              <c:idx val="2"/>
              <c:layout>
                <c:manualLayout>
                  <c:x val="6.0006173758220191E-2"/>
                  <c:y val="-4.2620727667091608E-2"/>
                </c:manualLayout>
              </c:layout>
              <c:dLblPos val="bestFit"/>
              <c:showLegendKey val="0"/>
              <c:showVal val="1"/>
              <c:showCatName val="1"/>
              <c:showSerName val="0"/>
              <c:showPercent val="1"/>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2F4C-4C6B-B994-0BB9D17804B3}"/>
                </c:ext>
              </c:extLst>
            </c:dLbl>
            <c:dLbl>
              <c:idx val="3"/>
              <c:layout>
                <c:manualLayout>
                  <c:x val="3.3774153849938746E-2"/>
                  <c:y val="-0.26053022831757683"/>
                </c:manualLayout>
              </c:layout>
              <c:numFmt formatCode="0.0%" sourceLinked="0"/>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ja-JP"/>
                </a:p>
              </c:txPr>
              <c:dLblPos val="bestFit"/>
              <c:showLegendKey val="0"/>
              <c:showVal val="1"/>
              <c:showCatName val="1"/>
              <c:showSerName val="0"/>
              <c:showPercent val="1"/>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2F4C-4C6B-B994-0BB9D17804B3}"/>
                </c:ext>
              </c:extLst>
            </c:dLbl>
            <c:dLbl>
              <c:idx val="4"/>
              <c:layout>
                <c:manualLayout>
                  <c:x val="0.23352736573453942"/>
                  <c:y val="5.1941496374749943E-2"/>
                </c:manualLayout>
              </c:layout>
              <c:numFmt formatCode="0.0%" sourceLinked="0"/>
              <c:spPr>
                <a:solidFill>
                  <a:schemeClr val="lt1"/>
                </a:solidFill>
                <a:ln w="28575">
                  <a:solidFill>
                    <a:schemeClr val="tx1"/>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ja-JP"/>
                </a:p>
              </c:txPr>
              <c:dLblPos val="bestFit"/>
              <c:showLegendKey val="0"/>
              <c:showVal val="1"/>
              <c:showCatName val="1"/>
              <c:showSerName val="0"/>
              <c:showPercent val="1"/>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2F4C-4C6B-B994-0BB9D17804B3}"/>
                </c:ext>
              </c:extLst>
            </c:dLbl>
            <c:dLbl>
              <c:idx val="5"/>
              <c:layout>
                <c:manualLayout>
                  <c:x val="0.13886333721865174"/>
                  <c:y val="8.6855221747965616E-2"/>
                </c:manualLayout>
              </c:layout>
              <c:dLblPos val="bestFit"/>
              <c:showLegendKey val="0"/>
              <c:showVal val="1"/>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2F4C-4C6B-B994-0BB9D17804B3}"/>
                </c:ext>
              </c:extLst>
            </c:dLbl>
            <c:numFmt formatCode="0.0%" sourceLinked="0"/>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ja-JP"/>
              </a:p>
            </c:txPr>
            <c:dLblPos val="ctr"/>
            <c:showLegendKey val="0"/>
            <c:showVal val="1"/>
            <c:showCatName val="1"/>
            <c:showSerName val="0"/>
            <c:showPercent val="1"/>
            <c:showBubbleSize val="0"/>
            <c:separator>
</c:separator>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15:spPr xmlns:c15="http://schemas.microsoft.com/office/drawing/2012/chart">
                  <a:prstGeom prst="rect">
                    <a:avLst/>
                  </a:prstGeom>
                </c15:spPr>
              </c:ext>
            </c:extLst>
          </c:dLbls>
          <c:cat>
            <c:strRef>
              <c:f>Sheet1!$A$2:$A$6</c:f>
              <c:strCache>
                <c:ptCount val="5"/>
                <c:pt idx="0">
                  <c:v>大阪港</c:v>
                </c:pt>
                <c:pt idx="1">
                  <c:v>尼崎西宮芦屋港</c:v>
                </c:pt>
                <c:pt idx="2">
                  <c:v>神戸港</c:v>
                </c:pt>
                <c:pt idx="3">
                  <c:v>阪南港</c:v>
                </c:pt>
                <c:pt idx="4">
                  <c:v>堺泉北港</c:v>
                </c:pt>
              </c:strCache>
            </c:strRef>
          </c:cat>
          <c:val>
            <c:numRef>
              <c:f>Sheet1!$B$2:$B$6</c:f>
              <c:numCache>
                <c:formatCode>#,##0_);[Red]\(#,##0\)</c:formatCode>
                <c:ptCount val="5"/>
                <c:pt idx="0">
                  <c:v>8203</c:v>
                </c:pt>
                <c:pt idx="1">
                  <c:v>472</c:v>
                </c:pt>
                <c:pt idx="2">
                  <c:v>9831</c:v>
                </c:pt>
                <c:pt idx="3">
                  <c:v>243</c:v>
                </c:pt>
                <c:pt idx="4">
                  <c:v>7409</c:v>
                </c:pt>
              </c:numCache>
            </c:numRef>
          </c:val>
          <c:extLst xmlns:c16r2="http://schemas.microsoft.com/office/drawing/2015/06/chart">
            <c:ext xmlns:c16="http://schemas.microsoft.com/office/drawing/2014/chart" uri="{C3380CC4-5D6E-409C-BE32-E72D297353CC}">
              <c16:uniqueId val="{0000000C-2F4C-4C6B-B994-0BB9D17804B3}"/>
            </c:ext>
          </c:extLst>
        </c:ser>
        <c:ser>
          <c:idx val="1"/>
          <c:order val="1"/>
          <c:tx>
            <c:strRef>
              <c:f>Sheet1!$C$1</c:f>
              <c:strCache>
                <c:ptCount val="1"/>
                <c:pt idx="0">
                  <c:v>列1</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E-2F4C-4C6B-B994-0BB9D17804B3}"/>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10-2F4C-4C6B-B994-0BB9D17804B3}"/>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12-2F4C-4C6B-B994-0BB9D17804B3}"/>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14-2F4C-4C6B-B994-0BB9D17804B3}"/>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16-2F4C-4C6B-B994-0BB9D17804B3}"/>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18-2F4C-4C6B-B994-0BB9D17804B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大阪港</c:v>
                </c:pt>
                <c:pt idx="1">
                  <c:v>尼崎西宮芦屋港</c:v>
                </c:pt>
                <c:pt idx="2">
                  <c:v>神戸港</c:v>
                </c:pt>
                <c:pt idx="3">
                  <c:v>阪南港</c:v>
                </c:pt>
                <c:pt idx="4">
                  <c:v>堺泉北港</c:v>
                </c:pt>
              </c:strCache>
            </c:strRef>
          </c:cat>
          <c:val>
            <c:numRef>
              <c:f>Sheet1!$C$2:$C$6</c:f>
              <c:numCache>
                <c:formatCode>#,##0</c:formatCode>
                <c:ptCount val="5"/>
                <c:pt idx="0">
                  <c:v>8203</c:v>
                </c:pt>
                <c:pt idx="1">
                  <c:v>472</c:v>
                </c:pt>
                <c:pt idx="2" formatCode="General">
                  <c:v>9831</c:v>
                </c:pt>
                <c:pt idx="3">
                  <c:v>243</c:v>
                </c:pt>
                <c:pt idx="4" formatCode="General">
                  <c:v>7409</c:v>
                </c:pt>
              </c:numCache>
            </c:numRef>
          </c:val>
          <c:extLst xmlns:c16r2="http://schemas.microsoft.com/office/drawing/2015/06/chart">
            <c:ext xmlns:c16="http://schemas.microsoft.com/office/drawing/2014/chart" uri="{C3380CC4-5D6E-409C-BE32-E72D297353CC}">
              <c16:uniqueId val="{00000019-2F4C-4C6B-B994-0BB9D17804B3}"/>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403022897999822E-2"/>
          <c:y val="7.8864353312302835E-2"/>
          <c:w val="0.89012145895556161"/>
          <c:h val="0.77497371188222919"/>
        </c:manualLayout>
      </c:layout>
      <c:barChart>
        <c:barDir val="col"/>
        <c:grouping val="clustered"/>
        <c:varyColors val="0"/>
        <c:ser>
          <c:idx val="0"/>
          <c:order val="0"/>
          <c:tx>
            <c:strRef>
              <c:f>'(図)第1章'!$B$146</c:f>
              <c:strCache>
                <c:ptCount val="1"/>
                <c:pt idx="0">
                  <c:v>中古自動車輸出台数</c:v>
                </c:pt>
              </c:strCache>
            </c:strRef>
          </c:tx>
          <c:spPr>
            <a:ln w="12700">
              <a:solidFill>
                <a:schemeClr val="tx1"/>
              </a:solidFill>
              <a:prstDash val="solid"/>
            </a:ln>
          </c:spPr>
          <c:invertIfNegative val="0"/>
          <c:dLbls>
            <c:numFmt formatCode="#,##0_);[Red]\(#,##0\)" sourceLinked="0"/>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'(図)第1章'!$C$145:$K$145</c:f>
              <c:strCache>
                <c:ptCount val="9"/>
                <c:pt idx="0">
                  <c:v>H21</c:v>
                </c:pt>
                <c:pt idx="1">
                  <c:v>H22</c:v>
                </c:pt>
                <c:pt idx="2">
                  <c:v>H23</c:v>
                </c:pt>
                <c:pt idx="3">
                  <c:v>H24</c:v>
                </c:pt>
                <c:pt idx="4">
                  <c:v>H25</c:v>
                </c:pt>
                <c:pt idx="5">
                  <c:v>H26</c:v>
                </c:pt>
                <c:pt idx="6">
                  <c:v>H27</c:v>
                </c:pt>
                <c:pt idx="7">
                  <c:v>H28</c:v>
                </c:pt>
                <c:pt idx="8">
                  <c:v>H29</c:v>
                </c:pt>
              </c:strCache>
            </c:strRef>
          </c:cat>
          <c:val>
            <c:numRef>
              <c:f>'(図)第1章'!$C$146:$K$146</c:f>
              <c:numCache>
                <c:formatCode>#,##0_);[Red]\(#,##0\)</c:formatCode>
                <c:ptCount val="9"/>
                <c:pt idx="0">
                  <c:v>675664</c:v>
                </c:pt>
                <c:pt idx="1">
                  <c:v>838173</c:v>
                </c:pt>
                <c:pt idx="2">
                  <c:v>858195</c:v>
                </c:pt>
                <c:pt idx="3">
                  <c:v>1004665</c:v>
                </c:pt>
                <c:pt idx="4">
                  <c:v>1162950</c:v>
                </c:pt>
                <c:pt idx="5">
                  <c:v>1283443</c:v>
                </c:pt>
                <c:pt idx="6">
                  <c:v>1253964</c:v>
                </c:pt>
                <c:pt idx="7">
                  <c:v>1188012</c:v>
                </c:pt>
                <c:pt idx="8">
                  <c:v>1297708</c:v>
                </c:pt>
              </c:numCache>
            </c:numRef>
          </c:val>
          <c:extLst xmlns:c16r2="http://schemas.microsoft.com/office/drawing/2015/06/chart">
            <c:ext xmlns:c16="http://schemas.microsoft.com/office/drawing/2014/chart" uri="{C3380CC4-5D6E-409C-BE32-E72D297353CC}">
              <c16:uniqueId val="{00000000-8452-4DB9-A2C2-2AA34D4A781B}"/>
            </c:ext>
          </c:extLst>
        </c:ser>
        <c:dLbls>
          <c:showLegendKey val="0"/>
          <c:showVal val="1"/>
          <c:showCatName val="0"/>
          <c:showSerName val="0"/>
          <c:showPercent val="0"/>
          <c:showBubbleSize val="0"/>
        </c:dLbls>
        <c:gapWidth val="39"/>
        <c:axId val="112522752"/>
        <c:axId val="43258240"/>
      </c:barChart>
      <c:catAx>
        <c:axId val="112522752"/>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a:pPr>
            <a:endParaRPr lang="ja-JP"/>
          </a:p>
        </c:txPr>
        <c:crossAx val="43258240"/>
        <c:crosses val="autoZero"/>
        <c:auto val="1"/>
        <c:lblAlgn val="ctr"/>
        <c:lblOffset val="100"/>
        <c:noMultiLvlLbl val="0"/>
      </c:catAx>
      <c:valAx>
        <c:axId val="43258240"/>
        <c:scaling>
          <c:orientation val="minMax"/>
          <c:min val="0"/>
        </c:scaling>
        <c:delete val="0"/>
        <c:axPos val="l"/>
        <c:numFmt formatCode="#,##0_);[Red]\(#,##0\)" sourceLinked="1"/>
        <c:majorTickMark val="in"/>
        <c:minorTickMark val="none"/>
        <c:tickLblPos val="nextTo"/>
        <c:spPr>
          <a:ln w="3175">
            <a:solidFill>
              <a:srgbClr val="000000"/>
            </a:solidFill>
            <a:prstDash val="solid"/>
          </a:ln>
        </c:spPr>
        <c:txPr>
          <a:bodyPr rot="0" vert="horz"/>
          <a:lstStyle/>
          <a:p>
            <a:pPr>
              <a:defRPr/>
            </a:pPr>
            <a:endParaRPr lang="ja-JP"/>
          </a:p>
        </c:txPr>
        <c:crossAx val="112522752"/>
        <c:crosses val="autoZero"/>
        <c:crossBetween val="between"/>
        <c:dispUnits>
          <c:builtInUnit val="thousands"/>
        </c:dispUnits>
      </c:valAx>
      <c:spPr>
        <a:no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197463768115949E-2"/>
          <c:y val="0.12037037037037036"/>
          <c:w val="0.88000452898550729"/>
          <c:h val="0.80145931169632056"/>
        </c:manualLayout>
      </c:layout>
      <c:barChart>
        <c:barDir val="col"/>
        <c:grouping val="stacked"/>
        <c:varyColors val="0"/>
        <c:ser>
          <c:idx val="3"/>
          <c:order val="0"/>
          <c:tx>
            <c:strRef>
              <c:f>'(図)第2章'!$E$5</c:f>
              <c:strCache>
                <c:ptCount val="1"/>
                <c:pt idx="0">
                  <c:v>その他</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ea"/>
                    <a:ea typeface="+mn-ea"/>
                    <a:cs typeface="+mn-cs"/>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'(図)第2章'!$B$6:$B$16</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'(図)第2章'!$E$6:$E$16</c:f>
              <c:numCache>
                <c:formatCode>#,##0_);[Red]\(#,##0\)</c:formatCode>
                <c:ptCount val="11"/>
                <c:pt idx="0">
                  <c:v>69.751000000000005</c:v>
                </c:pt>
                <c:pt idx="1">
                  <c:v>70.48</c:v>
                </c:pt>
                <c:pt idx="2">
                  <c:v>35.36</c:v>
                </c:pt>
                <c:pt idx="3">
                  <c:v>51.233000000000004</c:v>
                </c:pt>
                <c:pt idx="4">
                  <c:v>55.680000000000007</c:v>
                </c:pt>
                <c:pt idx="5">
                  <c:v>70.902999999999992</c:v>
                </c:pt>
                <c:pt idx="6">
                  <c:v>80.703000000000003</c:v>
                </c:pt>
                <c:pt idx="7">
                  <c:v>101.154</c:v>
                </c:pt>
                <c:pt idx="8">
                  <c:v>101.72500000000001</c:v>
                </c:pt>
                <c:pt idx="9">
                  <c:v>88.626999999999995</c:v>
                </c:pt>
                <c:pt idx="10">
                  <c:v>98.477999999999994</c:v>
                </c:pt>
              </c:numCache>
            </c:numRef>
          </c:val>
          <c:extLst xmlns:c16r2="http://schemas.microsoft.com/office/drawing/2015/06/chart">
            <c:ext xmlns:c16="http://schemas.microsoft.com/office/drawing/2014/chart" uri="{C3380CC4-5D6E-409C-BE32-E72D297353CC}">
              <c16:uniqueId val="{00000000-E8E5-4BA2-BB5C-70B115CFB192}"/>
            </c:ext>
          </c:extLst>
        </c:ser>
        <c:ser>
          <c:idx val="0"/>
          <c:order val="1"/>
          <c:tx>
            <c:strRef>
              <c:f>'(図)第2章'!$D$5</c:f>
              <c:strCache>
                <c:ptCount val="1"/>
                <c:pt idx="0">
                  <c:v>アフリカ</c:v>
                </c:pt>
              </c:strCache>
            </c:strRef>
          </c:tx>
          <c:spPr>
            <a:solidFill>
              <a:srgbClr val="A500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ea"/>
                    <a:ea typeface="+mn-ea"/>
                    <a:cs typeface="+mn-cs"/>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'(図)第2章'!$B$6:$B$16</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'(図)第2章'!$D$6:$D$16</c:f>
              <c:numCache>
                <c:formatCode>#,##0_);[Red]\(#,##0\)</c:formatCode>
                <c:ptCount val="11"/>
                <c:pt idx="0">
                  <c:v>4.5510000000000002</c:v>
                </c:pt>
                <c:pt idx="1">
                  <c:v>7.3920000000000003</c:v>
                </c:pt>
                <c:pt idx="2">
                  <c:v>9.4109999999999996</c:v>
                </c:pt>
                <c:pt idx="3">
                  <c:v>13.403</c:v>
                </c:pt>
                <c:pt idx="4">
                  <c:v>12.298</c:v>
                </c:pt>
                <c:pt idx="5">
                  <c:v>15.893000000000001</c:v>
                </c:pt>
                <c:pt idx="6">
                  <c:v>17.907</c:v>
                </c:pt>
                <c:pt idx="7">
                  <c:v>22.802</c:v>
                </c:pt>
                <c:pt idx="8">
                  <c:v>26.837</c:v>
                </c:pt>
                <c:pt idx="9">
                  <c:v>20.53</c:v>
                </c:pt>
                <c:pt idx="10">
                  <c:v>26.056000000000001</c:v>
                </c:pt>
              </c:numCache>
            </c:numRef>
          </c:val>
          <c:extLst xmlns:c16r2="http://schemas.microsoft.com/office/drawing/2015/06/chart">
            <c:ext xmlns:c16="http://schemas.microsoft.com/office/drawing/2014/chart" uri="{C3380CC4-5D6E-409C-BE32-E72D297353CC}">
              <c16:uniqueId val="{00000001-E8E5-4BA2-BB5C-70B115CFB192}"/>
            </c:ext>
          </c:extLst>
        </c:ser>
        <c:ser>
          <c:idx val="1"/>
          <c:order val="2"/>
          <c:tx>
            <c:strRef>
              <c:f>'(図)第2章'!$C$5</c:f>
              <c:strCache>
                <c:ptCount val="1"/>
                <c:pt idx="0">
                  <c:v>オセアニア</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ea"/>
                    <a:ea typeface="+mn-ea"/>
                    <a:cs typeface="+mn-cs"/>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'(図)第2章'!$B$6:$B$16</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'(図)第2章'!$C$6:$C$16</c:f>
              <c:numCache>
                <c:formatCode>#,##0_);[Red]\(#,##0\)</c:formatCode>
                <c:ptCount val="11"/>
                <c:pt idx="0">
                  <c:v>33.726999999999997</c:v>
                </c:pt>
                <c:pt idx="1">
                  <c:v>21.896000000000001</c:v>
                </c:pt>
                <c:pt idx="2">
                  <c:v>23.117999999999999</c:v>
                </c:pt>
                <c:pt idx="3">
                  <c:v>28.016999999999999</c:v>
                </c:pt>
                <c:pt idx="4">
                  <c:v>28.167000000000002</c:v>
                </c:pt>
                <c:pt idx="5">
                  <c:v>27.390999999999998</c:v>
                </c:pt>
                <c:pt idx="6">
                  <c:v>38.86</c:v>
                </c:pt>
                <c:pt idx="7">
                  <c:v>42.948999999999998</c:v>
                </c:pt>
                <c:pt idx="8">
                  <c:v>39.838999999999999</c:v>
                </c:pt>
                <c:pt idx="9">
                  <c:v>42.226999999999997</c:v>
                </c:pt>
                <c:pt idx="10">
                  <c:v>39.177999999999997</c:v>
                </c:pt>
              </c:numCache>
            </c:numRef>
          </c:val>
          <c:extLst xmlns:c16r2="http://schemas.microsoft.com/office/drawing/2015/06/chart">
            <c:ext xmlns:c16="http://schemas.microsoft.com/office/drawing/2014/chart" uri="{C3380CC4-5D6E-409C-BE32-E72D297353CC}">
              <c16:uniqueId val="{00000002-E8E5-4BA2-BB5C-70B115CFB192}"/>
            </c:ext>
          </c:extLst>
        </c:ser>
        <c:ser>
          <c:idx val="2"/>
          <c:order val="3"/>
          <c:tx>
            <c:strRef>
              <c:f>'(図)第2章'!$F$5</c:f>
              <c:strCache>
                <c:ptCount val="1"/>
                <c:pt idx="0">
                  <c:v>合計</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ea"/>
                    <a:ea typeface="+mn-ea"/>
                    <a:cs typeface="+mn-cs"/>
                  </a:defRPr>
                </a:pPr>
                <a:endParaRPr lang="ja-JP"/>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'(図)第2章'!$B$6:$B$16</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'(図)第2章'!$F$6:$F$16</c:f>
              <c:numCache>
                <c:formatCode>#,##0_);[Red]\(#,##0\)</c:formatCode>
                <c:ptCount val="11"/>
                <c:pt idx="0">
                  <c:v>108.029</c:v>
                </c:pt>
                <c:pt idx="1">
                  <c:v>99.768000000000001</c:v>
                </c:pt>
                <c:pt idx="2">
                  <c:v>67.888999999999996</c:v>
                </c:pt>
                <c:pt idx="3">
                  <c:v>92.653000000000006</c:v>
                </c:pt>
                <c:pt idx="4">
                  <c:v>96.14500000000001</c:v>
                </c:pt>
                <c:pt idx="5">
                  <c:v>114.18699999999998</c:v>
                </c:pt>
                <c:pt idx="6">
                  <c:v>137.47</c:v>
                </c:pt>
                <c:pt idx="7">
                  <c:v>166.905</c:v>
                </c:pt>
                <c:pt idx="8">
                  <c:v>168.40100000000001</c:v>
                </c:pt>
                <c:pt idx="9">
                  <c:v>151.38399999999999</c:v>
                </c:pt>
                <c:pt idx="10">
                  <c:v>163.71199999999999</c:v>
                </c:pt>
              </c:numCache>
            </c:numRef>
          </c:val>
          <c:extLst xmlns:c16r2="http://schemas.microsoft.com/office/drawing/2015/06/chart">
            <c:ext xmlns:c16="http://schemas.microsoft.com/office/drawing/2014/chart" uri="{C3380CC4-5D6E-409C-BE32-E72D297353CC}">
              <c16:uniqueId val="{00000003-E8E5-4BA2-BB5C-70B115CFB192}"/>
            </c:ext>
          </c:extLst>
        </c:ser>
        <c:dLbls>
          <c:showLegendKey val="0"/>
          <c:showVal val="0"/>
          <c:showCatName val="0"/>
          <c:showSerName val="0"/>
          <c:showPercent val="0"/>
          <c:showBubbleSize val="0"/>
        </c:dLbls>
        <c:gapWidth val="150"/>
        <c:overlap val="100"/>
        <c:axId val="127966592"/>
        <c:axId val="127984768"/>
        <c:extLst xmlns:c16r2="http://schemas.microsoft.com/office/drawing/2015/06/chart"/>
      </c:barChart>
      <c:catAx>
        <c:axId val="1279665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crossAx val="127984768"/>
        <c:crosses val="autoZero"/>
        <c:auto val="1"/>
        <c:lblAlgn val="ctr"/>
        <c:lblOffset val="100"/>
        <c:noMultiLvlLbl val="0"/>
      </c:catAx>
      <c:valAx>
        <c:axId val="127984768"/>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crossAx val="127966592"/>
        <c:crosses val="autoZero"/>
        <c:crossBetween val="between"/>
        <c:majorUnit val="50"/>
      </c:valAx>
      <c:spPr>
        <a:solidFill>
          <a:schemeClr val="bg1"/>
        </a:solidFill>
        <a:ln>
          <a:solidFill>
            <a:schemeClr val="tx1"/>
          </a:solidFill>
        </a:ln>
        <a:effectLst/>
      </c:spPr>
    </c:plotArea>
    <c:legend>
      <c:legendPos val="b"/>
      <c:legendEntry>
        <c:idx val="3"/>
        <c:delete val="1"/>
      </c:legendEntry>
      <c:layout>
        <c:manualLayout>
          <c:xMode val="edge"/>
          <c:yMode val="edge"/>
          <c:x val="9.8466316710411214E-2"/>
          <c:y val="0.14838189418241912"/>
          <c:w val="0.57000543478260879"/>
          <c:h val="8.950352165575262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solidFill>
            <a:schemeClr val="tx1"/>
          </a:solidFill>
          <a:latin typeface="+mn-ea"/>
          <a:ea typeface="+mn-ea"/>
        </a:defRPr>
      </a:pPr>
      <a:endParaRPr lang="ja-JP"/>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ja-JP"/>
              <a:t>コンテナ取り扱い推移</a:t>
            </a:r>
          </a:p>
        </c:rich>
      </c:tx>
      <c:layout>
        <c:manualLayout>
          <c:xMode val="edge"/>
          <c:yMode val="edge"/>
          <c:x val="0.32440510106835962"/>
          <c:y val="0"/>
        </c:manualLayout>
      </c:layout>
      <c:overlay val="0"/>
    </c:title>
    <c:autoTitleDeleted val="0"/>
    <c:plotArea>
      <c:layout>
        <c:manualLayout>
          <c:layoutTarget val="inner"/>
          <c:xMode val="edge"/>
          <c:yMode val="edge"/>
          <c:x val="0.19925988331423741"/>
          <c:y val="0.11820432741939942"/>
          <c:w val="0.77753724848239314"/>
          <c:h val="0.66062971772115475"/>
        </c:manualLayout>
      </c:layout>
      <c:barChart>
        <c:barDir val="col"/>
        <c:grouping val="stacked"/>
        <c:varyColors val="0"/>
        <c:ser>
          <c:idx val="0"/>
          <c:order val="0"/>
          <c:tx>
            <c:strRef>
              <c:f>Graf1!$A$10</c:f>
              <c:strCache>
                <c:ptCount val="1"/>
                <c:pt idx="0">
                  <c:v>コンテナ合計</c:v>
                </c:pt>
              </c:strCache>
            </c:strRef>
          </c:tx>
          <c:spPr>
            <a:solidFill>
              <a:schemeClr val="accent4"/>
            </a:solidFill>
          </c:spPr>
          <c:invertIfNegative val="0"/>
          <c:cat>
            <c:numRef>
              <c:f>Graf1!$L$7:$R$7</c:f>
              <c:numCache>
                <c:formatCode>General</c:formatCode>
                <c:ptCount val="7"/>
                <c:pt idx="0">
                  <c:v>2011</c:v>
                </c:pt>
                <c:pt idx="1">
                  <c:v>2012</c:v>
                </c:pt>
                <c:pt idx="2">
                  <c:v>2013</c:v>
                </c:pt>
                <c:pt idx="3">
                  <c:v>2014</c:v>
                </c:pt>
                <c:pt idx="4">
                  <c:v>2015</c:v>
                </c:pt>
                <c:pt idx="5">
                  <c:v>2016</c:v>
                </c:pt>
                <c:pt idx="6">
                  <c:v>2017</c:v>
                </c:pt>
              </c:numCache>
            </c:numRef>
          </c:cat>
          <c:val>
            <c:numRef>
              <c:f>Graf1!$L$10:$R$10</c:f>
              <c:numCache>
                <c:formatCode>#,##0_);[Red]\(#,##0\)</c:formatCode>
                <c:ptCount val="7"/>
                <c:pt idx="0">
                  <c:v>29101</c:v>
                </c:pt>
                <c:pt idx="1">
                  <c:v>22988</c:v>
                </c:pt>
                <c:pt idx="2">
                  <c:v>28612</c:v>
                </c:pt>
                <c:pt idx="3">
                  <c:v>26319</c:v>
                </c:pt>
                <c:pt idx="4">
                  <c:v>22276</c:v>
                </c:pt>
                <c:pt idx="5">
                  <c:v>21419</c:v>
                </c:pt>
                <c:pt idx="6">
                  <c:v>30154</c:v>
                </c:pt>
              </c:numCache>
            </c:numRef>
          </c:val>
          <c:extLst xmlns:c16r2="http://schemas.microsoft.com/office/drawing/2015/06/chart">
            <c:ext xmlns:c16="http://schemas.microsoft.com/office/drawing/2014/chart" uri="{C3380CC4-5D6E-409C-BE32-E72D297353CC}">
              <c16:uniqueId val="{00000000-DB60-4425-B6B4-5261C0C7BCBF}"/>
            </c:ext>
          </c:extLst>
        </c:ser>
        <c:dLbls>
          <c:showLegendKey val="0"/>
          <c:showVal val="0"/>
          <c:showCatName val="0"/>
          <c:showSerName val="0"/>
          <c:showPercent val="0"/>
          <c:showBubbleSize val="0"/>
        </c:dLbls>
        <c:gapWidth val="75"/>
        <c:overlap val="100"/>
        <c:axId val="44140416"/>
        <c:axId val="44141952"/>
      </c:barChart>
      <c:lineChart>
        <c:grouping val="standard"/>
        <c:varyColors val="0"/>
        <c:ser>
          <c:idx val="1"/>
          <c:order val="1"/>
          <c:tx>
            <c:strRef>
              <c:f>Graf1!$A$10</c:f>
              <c:strCache>
                <c:ptCount val="1"/>
                <c:pt idx="0">
                  <c:v>コンテナ合計</c:v>
                </c:pt>
              </c:strCache>
            </c:strRef>
          </c:tx>
          <c:spPr>
            <a:ln>
              <a:noFill/>
            </a:ln>
          </c:spPr>
          <c:marker>
            <c:symbol val="none"/>
          </c:marker>
          <c:dLbls>
            <c:dLbl>
              <c:idx val="5"/>
              <c:layout>
                <c:manualLayout>
                  <c:x val="-8.2645830369220213E-2"/>
                  <c:y val="-3.749498049913754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B60-4425-B6B4-5261C0C7BCBF}"/>
                </c:ext>
              </c:extLst>
            </c:dLbl>
            <c:dLbl>
              <c:idx val="6"/>
              <c:layout>
                <c:manualLayout>
                  <c:x val="0"/>
                  <c:y val="-5.6250687965596187E-2"/>
                </c:manualLayout>
              </c:layout>
              <c:spPr/>
              <c:txPr>
                <a:bodyPr/>
                <a:lstStyle/>
                <a:p>
                  <a:pPr>
                    <a:defRPr sz="1600" b="1" i="0">
                      <a:solidFill>
                        <a:srgbClr val="FF0000"/>
                      </a:solidFill>
                      <a:effectLst>
                        <a:outerShdw blurRad="38100" dist="38100" dir="2700000" algn="tl">
                          <a:srgbClr val="000000">
                            <a:alpha val="43137"/>
                          </a:srgbClr>
                        </a:outerShdw>
                      </a:effectLst>
                    </a:defRPr>
                  </a:pPr>
                  <a:endParaRPr lang="ja-JP"/>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B60-4425-B6B4-5261C0C7BCBF}"/>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Graf1!$L$10:$R$10</c:f>
              <c:numCache>
                <c:formatCode>#,##0_);[Red]\(#,##0\)</c:formatCode>
                <c:ptCount val="7"/>
                <c:pt idx="0">
                  <c:v>29101</c:v>
                </c:pt>
                <c:pt idx="1">
                  <c:v>22988</c:v>
                </c:pt>
                <c:pt idx="2">
                  <c:v>28612</c:v>
                </c:pt>
                <c:pt idx="3">
                  <c:v>26319</c:v>
                </c:pt>
                <c:pt idx="4">
                  <c:v>22276</c:v>
                </c:pt>
                <c:pt idx="5">
                  <c:v>21419</c:v>
                </c:pt>
                <c:pt idx="6">
                  <c:v>30154</c:v>
                </c:pt>
              </c:numCache>
            </c:numRef>
          </c:val>
          <c:smooth val="0"/>
          <c:extLst xmlns:c16r2="http://schemas.microsoft.com/office/drawing/2015/06/chart">
            <c:ext xmlns:c16="http://schemas.microsoft.com/office/drawing/2014/chart" uri="{C3380CC4-5D6E-409C-BE32-E72D297353CC}">
              <c16:uniqueId val="{00000003-DB60-4425-B6B4-5261C0C7BCBF}"/>
            </c:ext>
          </c:extLst>
        </c:ser>
        <c:dLbls>
          <c:showLegendKey val="0"/>
          <c:showVal val="0"/>
          <c:showCatName val="0"/>
          <c:showSerName val="0"/>
          <c:showPercent val="0"/>
          <c:showBubbleSize val="0"/>
        </c:dLbls>
        <c:marker val="1"/>
        <c:smooth val="0"/>
        <c:axId val="44140416"/>
        <c:axId val="44141952"/>
      </c:lineChart>
      <c:catAx>
        <c:axId val="44140416"/>
        <c:scaling>
          <c:orientation val="minMax"/>
        </c:scaling>
        <c:delete val="0"/>
        <c:axPos val="b"/>
        <c:numFmt formatCode="General" sourceLinked="0"/>
        <c:majorTickMark val="none"/>
        <c:minorTickMark val="none"/>
        <c:tickLblPos val="nextTo"/>
        <c:txPr>
          <a:bodyPr rot="-2700000"/>
          <a:lstStyle/>
          <a:p>
            <a:pPr>
              <a:defRPr/>
            </a:pPr>
            <a:endParaRPr lang="ja-JP"/>
          </a:p>
        </c:txPr>
        <c:crossAx val="44141952"/>
        <c:crosses val="autoZero"/>
        <c:auto val="1"/>
        <c:lblAlgn val="ctr"/>
        <c:lblOffset val="100"/>
        <c:noMultiLvlLbl val="0"/>
      </c:catAx>
      <c:valAx>
        <c:axId val="44141952"/>
        <c:scaling>
          <c:orientation val="minMax"/>
        </c:scaling>
        <c:delete val="0"/>
        <c:axPos val="l"/>
        <c:majorGridlines/>
        <c:numFmt formatCode="#,##0_);[Red]\(#,##0\)" sourceLinked="1"/>
        <c:majorTickMark val="none"/>
        <c:minorTickMark val="none"/>
        <c:tickLblPos val="nextTo"/>
        <c:spPr>
          <a:ln w="6350">
            <a:noFill/>
          </a:ln>
        </c:spPr>
        <c:crossAx val="44140416"/>
        <c:crosses val="autoZero"/>
        <c:crossBetween val="between"/>
      </c:valAx>
    </c:plotArea>
    <c:plotVisOnly val="1"/>
    <c:dispBlanksAs val="gap"/>
    <c:showDLblsOverMax val="0"/>
  </c:chart>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Sheet1!$B$8</c:f>
              <c:strCache>
                <c:ptCount val="1"/>
                <c:pt idx="0">
                  <c:v>C社</c:v>
                </c:pt>
              </c:strCache>
            </c:strRef>
          </c:tx>
          <c:spPr>
            <a:pattFill prst="ltHorz">
              <a:fgClr>
                <a:schemeClr val="accent1"/>
              </a:fgClr>
              <a:bgClr>
                <a:schemeClr val="bg1"/>
              </a:bgClr>
            </a:pattFill>
            <a:ln>
              <a:solidFill>
                <a:schemeClr val="tx1"/>
              </a:solidFill>
            </a:ln>
          </c:spPr>
          <c:invertIfNegative val="0"/>
          <c:dLbls>
            <c:delete val="1"/>
          </c:dLbls>
          <c:cat>
            <c:numRef>
              <c:f>Sheet1!$C$6:$G$6</c:f>
              <c:numCache>
                <c:formatCode>General</c:formatCode>
                <c:ptCount val="5"/>
                <c:pt idx="0">
                  <c:v>2012</c:v>
                </c:pt>
                <c:pt idx="1">
                  <c:v>2013</c:v>
                </c:pt>
                <c:pt idx="2">
                  <c:v>2014</c:v>
                </c:pt>
                <c:pt idx="3">
                  <c:v>2015</c:v>
                </c:pt>
                <c:pt idx="4">
                  <c:v>2016</c:v>
                </c:pt>
              </c:numCache>
            </c:numRef>
          </c:cat>
          <c:val>
            <c:numRef>
              <c:f>Sheet1!$C$8:$G$8</c:f>
              <c:numCache>
                <c:formatCode>#,##0_);[Red]\(#,##0\)</c:formatCode>
                <c:ptCount val="5"/>
                <c:pt idx="0">
                  <c:v>1796045</c:v>
                </c:pt>
                <c:pt idx="1">
                  <c:v>1659515</c:v>
                </c:pt>
                <c:pt idx="2">
                  <c:v>1645160</c:v>
                </c:pt>
                <c:pt idx="3">
                  <c:v>1757035</c:v>
                </c:pt>
                <c:pt idx="4">
                  <c:v>1779200</c:v>
                </c:pt>
              </c:numCache>
            </c:numRef>
          </c:val>
          <c:extLst xmlns:c16r2="http://schemas.microsoft.com/office/drawing/2015/06/chart">
            <c:ext xmlns:c16="http://schemas.microsoft.com/office/drawing/2014/chart" uri="{C3380CC4-5D6E-409C-BE32-E72D297353CC}">
              <c16:uniqueId val="{00000000-7311-4C71-A56C-4FED3392D9D4}"/>
            </c:ext>
          </c:extLst>
        </c:ser>
        <c:ser>
          <c:idx val="0"/>
          <c:order val="1"/>
          <c:tx>
            <c:strRef>
              <c:f>Sheet1!$B$7</c:f>
              <c:strCache>
                <c:ptCount val="1"/>
                <c:pt idx="0">
                  <c:v>B社</c:v>
                </c:pt>
              </c:strCache>
            </c:strRef>
          </c:tx>
          <c:spPr>
            <a:pattFill prst="pct10">
              <a:fgClr>
                <a:schemeClr val="accent1"/>
              </a:fgClr>
              <a:bgClr>
                <a:schemeClr val="bg1"/>
              </a:bgClr>
            </a:pattFill>
            <a:ln>
              <a:solidFill>
                <a:schemeClr val="tx1"/>
              </a:solidFill>
            </a:ln>
          </c:spPr>
          <c:invertIfNegative val="0"/>
          <c:dLbls>
            <c:delete val="1"/>
          </c:dLbls>
          <c:cat>
            <c:numRef>
              <c:f>Sheet1!$C$6:$G$6</c:f>
              <c:numCache>
                <c:formatCode>General</c:formatCode>
                <c:ptCount val="5"/>
                <c:pt idx="0">
                  <c:v>2012</c:v>
                </c:pt>
                <c:pt idx="1">
                  <c:v>2013</c:v>
                </c:pt>
                <c:pt idx="2">
                  <c:v>2014</c:v>
                </c:pt>
                <c:pt idx="3">
                  <c:v>2015</c:v>
                </c:pt>
                <c:pt idx="4">
                  <c:v>2016</c:v>
                </c:pt>
              </c:numCache>
            </c:numRef>
          </c:cat>
          <c:val>
            <c:numRef>
              <c:f>Sheet1!$C$7:$G$7</c:f>
              <c:numCache>
                <c:formatCode>#,##0_);[Red]\(#,##0\)</c:formatCode>
                <c:ptCount val="5"/>
                <c:pt idx="0">
                  <c:v>405815</c:v>
                </c:pt>
                <c:pt idx="1">
                  <c:v>366962</c:v>
                </c:pt>
                <c:pt idx="2">
                  <c:v>360053</c:v>
                </c:pt>
                <c:pt idx="3">
                  <c:v>366888</c:v>
                </c:pt>
                <c:pt idx="4">
                  <c:v>312903</c:v>
                </c:pt>
              </c:numCache>
            </c:numRef>
          </c:val>
          <c:extLst xmlns:c16r2="http://schemas.microsoft.com/office/drawing/2015/06/chart">
            <c:ext xmlns:c16="http://schemas.microsoft.com/office/drawing/2014/chart" uri="{C3380CC4-5D6E-409C-BE32-E72D297353CC}">
              <c16:uniqueId val="{00000001-7311-4C71-A56C-4FED3392D9D4}"/>
            </c:ext>
          </c:extLst>
        </c:ser>
        <c:dLbls>
          <c:dLblPos val="ctr"/>
          <c:showLegendKey val="0"/>
          <c:showVal val="1"/>
          <c:showCatName val="0"/>
          <c:showSerName val="0"/>
          <c:showPercent val="0"/>
          <c:showBubbleSize val="0"/>
        </c:dLbls>
        <c:gapWidth val="150"/>
        <c:overlap val="100"/>
        <c:axId val="113643904"/>
        <c:axId val="113645440"/>
      </c:barChart>
      <c:lineChart>
        <c:grouping val="standard"/>
        <c:varyColors val="0"/>
        <c:ser>
          <c:idx val="2"/>
          <c:order val="2"/>
          <c:tx>
            <c:strRef>
              <c:f>Sheet1!$B$9</c:f>
              <c:strCache>
                <c:ptCount val="1"/>
                <c:pt idx="0">
                  <c:v>計</c:v>
                </c:pt>
              </c:strCache>
            </c:strRef>
          </c:tx>
          <c:spPr>
            <a:ln w="28575">
              <a:noFill/>
            </a:ln>
          </c:spPr>
          <c:marker>
            <c:symbol val="none"/>
          </c:marker>
          <c:dLbls>
            <c:spPr>
              <a:noFill/>
              <a:ln>
                <a:noFill/>
              </a:ln>
              <a:effectLst/>
            </c:spPr>
            <c:txPr>
              <a:bodyPr/>
              <a:lstStyle/>
              <a:p>
                <a:pPr>
                  <a:defRPr sz="1200"/>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Sheet1!$C$6:$G$6</c:f>
              <c:numCache>
                <c:formatCode>General</c:formatCode>
                <c:ptCount val="5"/>
                <c:pt idx="0">
                  <c:v>2012</c:v>
                </c:pt>
                <c:pt idx="1">
                  <c:v>2013</c:v>
                </c:pt>
                <c:pt idx="2">
                  <c:v>2014</c:v>
                </c:pt>
                <c:pt idx="3">
                  <c:v>2015</c:v>
                </c:pt>
                <c:pt idx="4">
                  <c:v>2016</c:v>
                </c:pt>
              </c:numCache>
            </c:numRef>
          </c:cat>
          <c:val>
            <c:numRef>
              <c:f>Sheet1!$C$9:$G$9</c:f>
              <c:numCache>
                <c:formatCode>#,##0_);[Red]\(#,##0\)</c:formatCode>
                <c:ptCount val="5"/>
                <c:pt idx="0">
                  <c:v>2201860</c:v>
                </c:pt>
                <c:pt idx="1">
                  <c:v>2026477</c:v>
                </c:pt>
                <c:pt idx="2">
                  <c:v>2005213</c:v>
                </c:pt>
                <c:pt idx="3">
                  <c:v>2123923</c:v>
                </c:pt>
                <c:pt idx="4">
                  <c:v>2092103</c:v>
                </c:pt>
              </c:numCache>
            </c:numRef>
          </c:val>
          <c:smooth val="0"/>
          <c:extLst xmlns:c16r2="http://schemas.microsoft.com/office/drawing/2015/06/chart">
            <c:ext xmlns:c16="http://schemas.microsoft.com/office/drawing/2014/chart" uri="{C3380CC4-5D6E-409C-BE32-E72D297353CC}">
              <c16:uniqueId val="{00000002-7311-4C71-A56C-4FED3392D9D4}"/>
            </c:ext>
          </c:extLst>
        </c:ser>
        <c:dLbls>
          <c:showLegendKey val="0"/>
          <c:showVal val="0"/>
          <c:showCatName val="0"/>
          <c:showSerName val="0"/>
          <c:showPercent val="0"/>
          <c:showBubbleSize val="0"/>
        </c:dLbls>
        <c:marker val="1"/>
        <c:smooth val="0"/>
        <c:axId val="113643904"/>
        <c:axId val="113645440"/>
      </c:lineChart>
      <c:catAx>
        <c:axId val="113643904"/>
        <c:scaling>
          <c:orientation val="minMax"/>
        </c:scaling>
        <c:delete val="0"/>
        <c:axPos val="b"/>
        <c:numFmt formatCode="General" sourceLinked="1"/>
        <c:majorTickMark val="out"/>
        <c:minorTickMark val="none"/>
        <c:tickLblPos val="nextTo"/>
        <c:txPr>
          <a:bodyPr rot="-2700000"/>
          <a:lstStyle/>
          <a:p>
            <a:pPr>
              <a:defRPr/>
            </a:pPr>
            <a:endParaRPr lang="ja-JP"/>
          </a:p>
        </c:txPr>
        <c:crossAx val="113645440"/>
        <c:crosses val="autoZero"/>
        <c:auto val="1"/>
        <c:lblAlgn val="ctr"/>
        <c:lblOffset val="100"/>
        <c:noMultiLvlLbl val="0"/>
      </c:catAx>
      <c:valAx>
        <c:axId val="113645440"/>
        <c:scaling>
          <c:orientation val="minMax"/>
        </c:scaling>
        <c:delete val="0"/>
        <c:axPos val="l"/>
        <c:majorGridlines/>
        <c:numFmt formatCode="#,##0_);[Red]\(#,##0\)" sourceLinked="1"/>
        <c:majorTickMark val="out"/>
        <c:minorTickMark val="none"/>
        <c:tickLblPos val="nextTo"/>
        <c:crossAx val="113643904"/>
        <c:crosses val="autoZero"/>
        <c:crossBetween val="between"/>
        <c:dispUnits>
          <c:builtInUnit val="thousands"/>
        </c:dispUnits>
      </c:valAx>
    </c:plotArea>
    <c:legend>
      <c:legendPos val="b"/>
      <c:legendEntry>
        <c:idx val="2"/>
        <c:delete val="1"/>
      </c:legendEntry>
      <c:layout>
        <c:manualLayout>
          <c:xMode val="edge"/>
          <c:yMode val="edge"/>
          <c:x val="0.21063665037794166"/>
          <c:y val="0.81645133731321384"/>
          <c:w val="0.61947972200218626"/>
          <c:h val="0.12036762355013024"/>
        </c:manualLayout>
      </c:layout>
      <c:overlay val="0"/>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0.04347</cdr:x>
      <cdr:y>0</cdr:y>
    </cdr:from>
    <cdr:to>
      <cdr:x>0.24492</cdr:x>
      <cdr:y>0.07894</cdr:y>
    </cdr:to>
    <cdr:sp macro="" textlink="">
      <cdr:nvSpPr>
        <cdr:cNvPr id="7169" name="Text Box 1"/>
        <cdr:cNvSpPr txBox="1">
          <a:spLocks xmlns:a="http://schemas.openxmlformats.org/drawingml/2006/main" noChangeArrowheads="1"/>
        </cdr:cNvSpPr>
      </cdr:nvSpPr>
      <cdr:spPr bwMode="auto">
        <a:xfrm xmlns:a="http://schemas.openxmlformats.org/drawingml/2006/main">
          <a:off x="164863" y="0"/>
          <a:ext cx="763994" cy="32026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（千台）</a:t>
          </a:r>
        </a:p>
      </cdr:txBody>
    </cdr:sp>
  </cdr:relSizeAnchor>
  <cdr:relSizeAnchor xmlns:cdr="http://schemas.openxmlformats.org/drawingml/2006/chartDrawing">
    <cdr:from>
      <cdr:x>0.92544</cdr:x>
      <cdr:y>0.91799</cdr:y>
    </cdr:from>
    <cdr:to>
      <cdr:x>0.98784</cdr:x>
      <cdr:y>0.99378</cdr:y>
    </cdr:to>
    <cdr:sp macro="" textlink="">
      <cdr:nvSpPr>
        <cdr:cNvPr id="7171" name="Text Box 3"/>
        <cdr:cNvSpPr txBox="1">
          <a:spLocks xmlns:a="http://schemas.openxmlformats.org/drawingml/2006/main" noChangeArrowheads="1"/>
        </cdr:cNvSpPr>
      </cdr:nvSpPr>
      <cdr:spPr bwMode="auto">
        <a:xfrm xmlns:a="http://schemas.openxmlformats.org/drawingml/2006/main">
          <a:off x="5112593" y="2771792"/>
          <a:ext cx="344729" cy="22884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ja-JP" altLang="en-US" sz="1000" b="0" i="0" u="none" strike="noStrike" baseline="0">
              <a:solidFill>
                <a:srgbClr val="000000"/>
              </a:solidFill>
              <a:latin typeface="ＭＳ Ｐゴシック"/>
              <a:ea typeface="ＭＳ Ｐゴシック"/>
            </a:rPr>
            <a:t>（年）</a:t>
          </a:r>
        </a:p>
      </cdr:txBody>
    </cdr:sp>
  </cdr:relSizeAnchor>
  <cdr:relSizeAnchor xmlns:cdr="http://schemas.openxmlformats.org/drawingml/2006/chartDrawing">
    <cdr:from>
      <cdr:x>0.92544</cdr:x>
      <cdr:y>0.91799</cdr:y>
    </cdr:from>
    <cdr:to>
      <cdr:x>0.98784</cdr:x>
      <cdr:y>0.99378</cdr:y>
    </cdr:to>
    <cdr:sp macro="" textlink="">
      <cdr:nvSpPr>
        <cdr:cNvPr id="3" name="Text Box 3"/>
        <cdr:cNvSpPr txBox="1">
          <a:spLocks xmlns:a="http://schemas.openxmlformats.org/drawingml/2006/main" noChangeArrowheads="1"/>
        </cdr:cNvSpPr>
      </cdr:nvSpPr>
      <cdr:spPr bwMode="auto">
        <a:xfrm xmlns:a="http://schemas.openxmlformats.org/drawingml/2006/main">
          <a:off x="5112593" y="2771792"/>
          <a:ext cx="344729" cy="22884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ja-JP" altLang="en-US" sz="1000" b="0" i="0" u="none" strike="noStrike" baseline="0">
              <a:solidFill>
                <a:srgbClr val="000000"/>
              </a:solidFill>
              <a:latin typeface="ＭＳ Ｐゴシック"/>
              <a:ea typeface="ＭＳ Ｐゴシック"/>
            </a:rPr>
            <a:t>（年）</a:t>
          </a:r>
        </a:p>
      </cdr:txBody>
    </cdr:sp>
  </cdr:relSizeAnchor>
</c:userShapes>
</file>

<file path=ppt/drawings/drawing2.xml><?xml version="1.0" encoding="utf-8"?>
<c:userShapes xmlns:c="http://schemas.openxmlformats.org/drawingml/2006/chart">
  <cdr:relSizeAnchor xmlns:cdr="http://schemas.openxmlformats.org/drawingml/2006/chartDrawing">
    <cdr:from>
      <cdr:x>0.01411</cdr:x>
      <cdr:y>0.01019</cdr:y>
    </cdr:from>
    <cdr:to>
      <cdr:x>0.10867</cdr:x>
      <cdr:y>0.10311</cdr:y>
    </cdr:to>
    <cdr:sp macro="" textlink="">
      <cdr:nvSpPr>
        <cdr:cNvPr id="2" name="テキスト ボックス 1"/>
        <cdr:cNvSpPr txBox="1"/>
      </cdr:nvSpPr>
      <cdr:spPr>
        <a:xfrm xmlns:a="http://schemas.openxmlformats.org/drawingml/2006/main">
          <a:off x="45720" y="23061"/>
          <a:ext cx="306374" cy="2102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800"/>
            <a:t>（千台）</a:t>
          </a:r>
        </a:p>
      </cdr:txBody>
    </cdr:sp>
  </cdr:relSizeAnchor>
  <cdr:relSizeAnchor xmlns:cdr="http://schemas.openxmlformats.org/drawingml/2006/chartDrawing">
    <cdr:from>
      <cdr:x>0.01411</cdr:x>
      <cdr:y>0.01019</cdr:y>
    </cdr:from>
    <cdr:to>
      <cdr:x>0.10867</cdr:x>
      <cdr:y>0.10311</cdr:y>
    </cdr:to>
    <cdr:sp macro="" textlink="">
      <cdr:nvSpPr>
        <cdr:cNvPr id="3" name="テキスト ボックス 1"/>
        <cdr:cNvSpPr txBox="1"/>
      </cdr:nvSpPr>
      <cdr:spPr>
        <a:xfrm xmlns:a="http://schemas.openxmlformats.org/drawingml/2006/main">
          <a:off x="45720" y="23061"/>
          <a:ext cx="306374" cy="2102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800"/>
            <a:t>（千台）</a:t>
          </a:r>
        </a:p>
      </cdr:txBody>
    </cdr:sp>
  </cdr:relSizeAnchor>
</c:userShapes>
</file>

<file path=ppt/drawings/drawing3.xml><?xml version="1.0" encoding="utf-8"?>
<c:userShapes xmlns:c="http://schemas.openxmlformats.org/drawingml/2006/chart">
  <cdr:relSizeAnchor xmlns:cdr="http://schemas.openxmlformats.org/drawingml/2006/chartDrawing">
    <cdr:from>
      <cdr:x>0.16875</cdr:x>
      <cdr:y>0.07222</cdr:y>
    </cdr:from>
    <cdr:to>
      <cdr:x>0.27917</cdr:x>
      <cdr:y>0.14259</cdr:y>
    </cdr:to>
    <cdr:sp macro="" textlink="">
      <cdr:nvSpPr>
        <cdr:cNvPr id="2" name="テキスト ボックス 1"/>
        <cdr:cNvSpPr txBox="1"/>
      </cdr:nvSpPr>
      <cdr:spPr>
        <a:xfrm xmlns:a="http://schemas.openxmlformats.org/drawingml/2006/main">
          <a:off x="771525" y="185738"/>
          <a:ext cx="504825"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9EEAC514-05E6-47B8-AAFD-6E16C52E7505}" type="datetimeFigureOut">
              <a:rPr kumimoji="1" lang="ja-JP" altLang="en-US" smtClean="0"/>
              <a:t>2018/5/30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8327CF1F-2CD4-4C04-BE22-D8DD3C0B476F}" type="slidenum">
              <a:rPr kumimoji="1" lang="ja-JP" altLang="en-US" smtClean="0"/>
              <a:t>‹#›</a:t>
            </a:fld>
            <a:endParaRPr kumimoji="1" lang="ja-JP" altLang="en-US"/>
          </a:p>
        </p:txBody>
      </p:sp>
    </p:spTree>
    <p:extLst>
      <p:ext uri="{BB962C8B-B14F-4D97-AF65-F5344CB8AC3E}">
        <p14:creationId xmlns:p14="http://schemas.microsoft.com/office/powerpoint/2010/main" val="13882892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285577" indent="-285577" algn="jus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大阪府港湾局計画調整課長の戸田でございます。</a:t>
            </a:r>
          </a:p>
          <a:p>
            <a:pPr lvl="0" algn="just"/>
            <a:endParaRPr lang="en-US" altLang="ja-JP" sz="1600" dirty="0">
              <a:latin typeface="Meiryo UI" panose="020B0604030504040204" pitchFamily="50" charset="-128"/>
              <a:ea typeface="Meiryo UI" panose="020B0604030504040204" pitchFamily="50" charset="-128"/>
            </a:endParaRPr>
          </a:p>
          <a:p>
            <a:pPr marL="285577" indent="-285577" algn="jus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rPr>
              <a:t>31</a:t>
            </a:r>
            <a:r>
              <a:rPr lang="ja-JP" altLang="en-US" sz="1600" dirty="0">
                <a:latin typeface="Meiryo UI" panose="020B0604030504040204" pitchFamily="50" charset="-128"/>
                <a:ea typeface="Meiryo UI" panose="020B0604030504040204" pitchFamily="50" charset="-128"/>
              </a:rPr>
              <a:t>年度概算要求について、ご説明させていただきます。</a:t>
            </a:r>
            <a:endParaRPr lang="en-US" altLang="ja-JP" dirty="0" smtClean="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0"/>
          </p:nvPr>
        </p:nvSpPr>
        <p:spPr/>
        <p:txBody>
          <a:bodyPr/>
          <a:lstStyle/>
          <a:p>
            <a:pPr>
              <a:defRPr/>
            </a:pPr>
            <a:fld id="{5A37C0F3-CD29-4DD0-9BF5-DA8693DE94CC}" type="slidenum">
              <a:rPr lang="en-US" altLang="ja-JP" smtClean="0"/>
              <a:pPr>
                <a:defRPr/>
              </a:pPr>
              <a:t>1</a:t>
            </a:fld>
            <a:endParaRPr lang="en-US" altLang="ja-JP" dirty="0"/>
          </a:p>
        </p:txBody>
      </p:sp>
    </p:spTree>
    <p:extLst>
      <p:ext uri="{BB962C8B-B14F-4D97-AF65-F5344CB8AC3E}">
        <p14:creationId xmlns:p14="http://schemas.microsoft.com/office/powerpoint/2010/main" val="2177672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3D3F99F-9687-4987-8142-759B0E1EBB29}" type="slidenum">
              <a:rPr kumimoji="1" lang="ja-JP" altLang="en-US" smtClean="0"/>
              <a:pPr/>
              <a:t>27</a:t>
            </a:fld>
            <a:endParaRPr kumimoji="1" lang="ja-JP" altLang="en-US"/>
          </a:p>
        </p:txBody>
      </p:sp>
    </p:spTree>
    <p:extLst>
      <p:ext uri="{BB962C8B-B14F-4D97-AF65-F5344CB8AC3E}">
        <p14:creationId xmlns:p14="http://schemas.microsoft.com/office/powerpoint/2010/main" val="369827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12298" eaLnBrk="0" hangingPunct="0">
              <a:defRPr kumimoji="1" sz="2300">
                <a:solidFill>
                  <a:schemeClr val="tx1"/>
                </a:solidFill>
                <a:latin typeface="Arial" charset="0"/>
                <a:ea typeface="ＭＳ Ｐゴシック" pitchFamily="50" charset="-128"/>
              </a:defRPr>
            </a:lvl1pPr>
            <a:lvl2pPr marL="723651" indent="-278329" defTabSz="912298" eaLnBrk="0" hangingPunct="0">
              <a:defRPr kumimoji="1" sz="2300">
                <a:solidFill>
                  <a:schemeClr val="tx1"/>
                </a:solidFill>
                <a:latin typeface="Arial" charset="0"/>
                <a:ea typeface="ＭＳ Ｐゴシック" pitchFamily="50" charset="-128"/>
              </a:defRPr>
            </a:lvl2pPr>
            <a:lvl3pPr marL="1113313" indent="-222663" defTabSz="912298" eaLnBrk="0" hangingPunct="0">
              <a:defRPr kumimoji="1" sz="2300">
                <a:solidFill>
                  <a:schemeClr val="tx1"/>
                </a:solidFill>
                <a:latin typeface="Arial" charset="0"/>
                <a:ea typeface="ＭＳ Ｐゴシック" pitchFamily="50" charset="-128"/>
              </a:defRPr>
            </a:lvl3pPr>
            <a:lvl4pPr marL="1558636" indent="-222663" defTabSz="912298" eaLnBrk="0" hangingPunct="0">
              <a:defRPr kumimoji="1" sz="2300">
                <a:solidFill>
                  <a:schemeClr val="tx1"/>
                </a:solidFill>
                <a:latin typeface="Arial" charset="0"/>
                <a:ea typeface="ＭＳ Ｐゴシック" pitchFamily="50" charset="-128"/>
              </a:defRPr>
            </a:lvl4pPr>
            <a:lvl5pPr marL="2003965" indent="-222663" defTabSz="912298" eaLnBrk="0" hangingPunct="0">
              <a:defRPr kumimoji="1" sz="2300">
                <a:solidFill>
                  <a:schemeClr val="tx1"/>
                </a:solidFill>
                <a:latin typeface="Arial" charset="0"/>
                <a:ea typeface="ＭＳ Ｐゴシック" pitchFamily="50" charset="-128"/>
              </a:defRPr>
            </a:lvl5pPr>
            <a:lvl6pPr marL="2449287" indent="-222663" defTabSz="912298" eaLnBrk="0" fontAlgn="base" hangingPunct="0">
              <a:spcBef>
                <a:spcPct val="0"/>
              </a:spcBef>
              <a:spcAft>
                <a:spcPct val="0"/>
              </a:spcAft>
              <a:defRPr kumimoji="1" sz="2300">
                <a:solidFill>
                  <a:schemeClr val="tx1"/>
                </a:solidFill>
                <a:latin typeface="Arial" charset="0"/>
                <a:ea typeface="ＭＳ Ｐゴシック" pitchFamily="50" charset="-128"/>
              </a:defRPr>
            </a:lvl6pPr>
            <a:lvl7pPr marL="2894612" indent="-222663" defTabSz="912298" eaLnBrk="0" fontAlgn="base" hangingPunct="0">
              <a:spcBef>
                <a:spcPct val="0"/>
              </a:spcBef>
              <a:spcAft>
                <a:spcPct val="0"/>
              </a:spcAft>
              <a:defRPr kumimoji="1" sz="2300">
                <a:solidFill>
                  <a:schemeClr val="tx1"/>
                </a:solidFill>
                <a:latin typeface="Arial" charset="0"/>
                <a:ea typeface="ＭＳ Ｐゴシック" pitchFamily="50" charset="-128"/>
              </a:defRPr>
            </a:lvl7pPr>
            <a:lvl8pPr marL="3339938" indent="-222663" defTabSz="912298" eaLnBrk="0" fontAlgn="base" hangingPunct="0">
              <a:spcBef>
                <a:spcPct val="0"/>
              </a:spcBef>
              <a:spcAft>
                <a:spcPct val="0"/>
              </a:spcAft>
              <a:defRPr kumimoji="1" sz="2300">
                <a:solidFill>
                  <a:schemeClr val="tx1"/>
                </a:solidFill>
                <a:latin typeface="Arial" charset="0"/>
                <a:ea typeface="ＭＳ Ｐゴシック" pitchFamily="50" charset="-128"/>
              </a:defRPr>
            </a:lvl8pPr>
            <a:lvl9pPr marL="3785263" indent="-222663" defTabSz="912298" eaLnBrk="0" fontAlgn="base" hangingPunct="0">
              <a:spcBef>
                <a:spcPct val="0"/>
              </a:spcBef>
              <a:spcAft>
                <a:spcPct val="0"/>
              </a:spcAft>
              <a:defRPr kumimoji="1" sz="2300">
                <a:solidFill>
                  <a:schemeClr val="tx1"/>
                </a:solidFill>
                <a:latin typeface="Arial" charset="0"/>
                <a:ea typeface="ＭＳ Ｐゴシック" pitchFamily="50" charset="-128"/>
              </a:defRPr>
            </a:lvl9pPr>
          </a:lstStyle>
          <a:p>
            <a:pPr eaLnBrk="1" hangingPunct="1"/>
            <a:fld id="{B30C3F06-6CFD-4FAA-AEB1-5B4165DD858F}" type="slidenum">
              <a:rPr lang="en-US" altLang="ja-JP" sz="1200"/>
              <a:pPr eaLnBrk="1" hangingPunct="1"/>
              <a:t>2</a:t>
            </a:fld>
            <a:endParaRPr lang="en-US" altLang="ja-JP"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ja-JP" altLang="en-US" dirty="0" smtClean="0"/>
              <a:t>１ 府営港湾の概要			</a:t>
            </a:r>
          </a:p>
          <a:p>
            <a:pPr eaLnBrk="1" hangingPunct="1"/>
            <a:r>
              <a:rPr lang="ja-JP" altLang="en-US" dirty="0" smtClean="0"/>
              <a:t>	・国際拠点港湾　堺泉北港		</a:t>
            </a:r>
          </a:p>
          <a:p>
            <a:pPr eaLnBrk="1" hangingPunct="1"/>
            <a:r>
              <a:rPr lang="ja-JP" altLang="en-US" dirty="0" smtClean="0"/>
              <a:t>	・重要港湾　阪南港		</a:t>
            </a:r>
          </a:p>
          <a:p>
            <a:pPr eaLnBrk="1" hangingPunct="1"/>
            <a:r>
              <a:rPr lang="ja-JP" altLang="en-US" dirty="0" smtClean="0"/>
              <a:t>	・地方港湾　</a:t>
            </a:r>
            <a:r>
              <a:rPr lang="en-US" altLang="ja-JP" dirty="0" smtClean="0"/>
              <a:t>6</a:t>
            </a:r>
            <a:r>
              <a:rPr lang="ja-JP" altLang="en-US" dirty="0" smtClean="0"/>
              <a:t>港		</a:t>
            </a:r>
          </a:p>
          <a:p>
            <a:pPr eaLnBrk="1" hangingPunct="1"/>
            <a:r>
              <a:rPr lang="ja-JP" altLang="en-US" dirty="0" smtClean="0"/>
              <a:t>	・計８港</a:t>
            </a:r>
            <a:endParaRPr lang="en-US" altLang="ja-JP" dirty="0" smtClean="0"/>
          </a:p>
          <a:p>
            <a:pPr eaLnBrk="1" hangingPunct="1"/>
            <a:r>
              <a:rPr lang="ja-JP" altLang="en-US" dirty="0" smtClean="0"/>
              <a:t>平成</a:t>
            </a:r>
            <a:r>
              <a:rPr lang="en-US" altLang="ja-JP" dirty="0" smtClean="0"/>
              <a:t>23</a:t>
            </a:r>
            <a:r>
              <a:rPr lang="ja-JP" altLang="en-US" dirty="0" smtClean="0"/>
              <a:t>年</a:t>
            </a:r>
            <a:r>
              <a:rPr lang="en-US" altLang="ja-JP" dirty="0" smtClean="0"/>
              <a:t>4</a:t>
            </a:r>
            <a:r>
              <a:rPr lang="ja-JP" altLang="en-US" dirty="0" smtClean="0"/>
              <a:t>月</a:t>
            </a:r>
            <a:r>
              <a:rPr lang="en-US" altLang="ja-JP" dirty="0" smtClean="0"/>
              <a:t>1</a:t>
            </a:r>
            <a:r>
              <a:rPr lang="ja-JP" altLang="en-US" dirty="0" smtClean="0"/>
              <a:t>日の港湾法施行令の一部改正により堺泉北港は特定重要港湾から国際拠点港湾へ変わりました。	</a:t>
            </a:r>
          </a:p>
          <a:p>
            <a:pPr eaLnBrk="1" hangingPunct="1"/>
            <a:endParaRPr lang="en-US" altLang="ja-JP" dirty="0" smtClean="0"/>
          </a:p>
        </p:txBody>
      </p:sp>
    </p:spTree>
    <p:extLst>
      <p:ext uri="{BB962C8B-B14F-4D97-AF65-F5344CB8AC3E}">
        <p14:creationId xmlns:p14="http://schemas.microsoft.com/office/powerpoint/2010/main" val="339662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27CF1F-2CD4-4C04-BE22-D8DD3C0B476F}" type="slidenum">
              <a:rPr kumimoji="1" lang="ja-JP" altLang="en-US" smtClean="0"/>
              <a:t>4</a:t>
            </a:fld>
            <a:endParaRPr kumimoji="1" lang="ja-JP" altLang="en-US"/>
          </a:p>
        </p:txBody>
      </p:sp>
    </p:spTree>
    <p:extLst>
      <p:ext uri="{BB962C8B-B14F-4D97-AF65-F5344CB8AC3E}">
        <p14:creationId xmlns:p14="http://schemas.microsoft.com/office/powerpoint/2010/main" val="2729586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85577" indent="-285577" algn="just" defTabSz="913846">
              <a:buFont typeface="Arial" panose="020B0604020202020204" pitchFamily="34" charset="0"/>
              <a:buChar char="•"/>
              <a:defRPr/>
            </a:pPr>
            <a:r>
              <a:rPr lang="ja-JP" altLang="ja-JP" sz="1400" dirty="0">
                <a:latin typeface="Meiryo UI" panose="020B0604030504040204" pitchFamily="50" charset="-128"/>
                <a:ea typeface="Meiryo UI" panose="020B0604030504040204" pitchFamily="50" charset="-128"/>
              </a:rPr>
              <a:t>まず</a:t>
            </a:r>
            <a:r>
              <a:rPr lang="ja-JP" altLang="en-US" sz="1400" dirty="0">
                <a:latin typeface="Meiryo UI" panose="020B0604030504040204" pitchFamily="50" charset="-128"/>
                <a:ea typeface="Meiryo UI" panose="020B0604030504040204" pitchFamily="50" charset="-128"/>
              </a:rPr>
              <a:t>府営港湾の現状について、ご説明いたします。</a:t>
            </a:r>
            <a:endParaRPr lang="en-US" altLang="ja-JP" sz="1400" dirty="0">
              <a:latin typeface="Meiryo UI" panose="020B0604030504040204" pitchFamily="50" charset="-128"/>
              <a:ea typeface="Meiryo UI" panose="020B0604030504040204" pitchFamily="50" charset="-128"/>
            </a:endParaRPr>
          </a:p>
          <a:p>
            <a:pPr marL="285577" indent="-285577" algn="just" defTabSz="913846">
              <a:buFont typeface="Arial" panose="020B0604020202020204" pitchFamily="34" charset="0"/>
              <a:buChar char="•"/>
              <a:defRPr/>
            </a:pPr>
            <a:endParaRPr lang="en-US" altLang="ja-JP" sz="1400" dirty="0">
              <a:latin typeface="Meiryo UI" panose="020B0604030504040204" pitchFamily="50" charset="-128"/>
              <a:ea typeface="Meiryo UI" panose="020B0604030504040204" pitchFamily="50" charset="-128"/>
            </a:endParaRPr>
          </a:p>
          <a:p>
            <a:pPr marL="285577" indent="-285577" algn="just" defTabSz="913846">
              <a:buFont typeface="Arial" panose="020B0604020202020204" pitchFamily="34" charset="0"/>
              <a:buChar char="•"/>
              <a:defRPr/>
            </a:pPr>
            <a:r>
              <a:rPr lang="ja-JP" altLang="en-US" sz="1400" dirty="0">
                <a:latin typeface="Meiryo UI" panose="020B0604030504040204" pitchFamily="50" charset="-128"/>
                <a:ea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の</a:t>
            </a:r>
            <a:r>
              <a:rPr lang="ja-JP" altLang="ja-JP" sz="1400" dirty="0">
                <a:latin typeface="Meiryo UI" panose="020B0604030504040204" pitchFamily="50" charset="-128"/>
                <a:ea typeface="Meiryo UI" panose="020B0604030504040204" pitchFamily="50" charset="-128"/>
              </a:rPr>
              <a:t>府営港湾</a:t>
            </a:r>
            <a:r>
              <a:rPr lang="ja-JP" altLang="en-US" sz="1400" dirty="0">
                <a:latin typeface="Meiryo UI" panose="020B0604030504040204" pitchFamily="50" charset="-128"/>
                <a:ea typeface="Meiryo UI" panose="020B0604030504040204" pitchFamily="50" charset="-128"/>
              </a:rPr>
              <a:t>における貨物量は、大阪湾諸港全体の貨物量のうち、約３割を占めております。</a:t>
            </a:r>
            <a:endParaRPr lang="en-US" altLang="ja-JP" sz="1400" dirty="0">
              <a:latin typeface="Meiryo UI" panose="020B0604030504040204" pitchFamily="50" charset="-128"/>
              <a:ea typeface="Meiryo UI" panose="020B0604030504040204" pitchFamily="50" charset="-128"/>
            </a:endParaRPr>
          </a:p>
          <a:p>
            <a:pPr marL="285577" indent="-285577" algn="just" defTabSz="913846">
              <a:buFont typeface="Arial" panose="020B0604020202020204" pitchFamily="34" charset="0"/>
              <a:buChar char="•"/>
              <a:defRPr/>
            </a:pPr>
            <a:endParaRPr lang="en-US" altLang="ja-JP" sz="1400" dirty="0">
              <a:latin typeface="Meiryo UI" panose="020B0604030504040204" pitchFamily="50" charset="-128"/>
              <a:ea typeface="Meiryo UI" panose="020B0604030504040204" pitchFamily="50" charset="-128"/>
            </a:endParaRPr>
          </a:p>
          <a:p>
            <a:pPr marL="285577" indent="-285577" algn="just" defTabSz="913846">
              <a:buFont typeface="Arial" panose="020B0604020202020204" pitchFamily="34" charset="0"/>
              <a:buChar char="•"/>
              <a:defRPr/>
            </a:pPr>
            <a:r>
              <a:rPr lang="ja-JP" altLang="en-US" sz="1400" dirty="0">
                <a:latin typeface="Meiryo UI" panose="020B0604030504040204" pitchFamily="50" charset="-128"/>
                <a:ea typeface="Meiryo UI" panose="020B0604030504040204" pitchFamily="50" charset="-128"/>
              </a:rPr>
              <a:t>そのなかでも、公共バースにおける取扱貨物量については、リーマンショックが発生した平成</a:t>
            </a:r>
            <a:r>
              <a:rPr lang="en-US" altLang="ja-JP" sz="1400" dirty="0">
                <a:latin typeface="Meiryo UI" panose="020B0604030504040204" pitchFamily="50" charset="-128"/>
                <a:ea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rPr>
              <a:t>年から、経済の回復とともに順調に右肩上がりとなってきており、</a:t>
            </a:r>
            <a:endParaRPr lang="en-US" altLang="ja-JP" sz="1400" dirty="0">
              <a:latin typeface="Meiryo UI" panose="020B0604030504040204" pitchFamily="50" charset="-128"/>
              <a:ea typeface="Meiryo UI" panose="020B0604030504040204" pitchFamily="50" charset="-128"/>
            </a:endParaRPr>
          </a:p>
          <a:p>
            <a:pPr algn="just" defTabSz="913846">
              <a:defRPr/>
            </a:pPr>
            <a:endParaRPr lang="en-US" altLang="ja-JP" sz="1400" dirty="0">
              <a:latin typeface="Meiryo UI" panose="020B0604030504040204" pitchFamily="50" charset="-128"/>
              <a:ea typeface="Meiryo UI" panose="020B0604030504040204" pitchFamily="50" charset="-128"/>
            </a:endParaRPr>
          </a:p>
          <a:p>
            <a:pPr marL="285577" indent="-285577" algn="just" defTabSz="913846">
              <a:buFont typeface="Arial" panose="020B0604020202020204" pitchFamily="34" charset="0"/>
              <a:buChar char="•"/>
              <a:defRPr/>
            </a:pPr>
            <a:r>
              <a:rPr lang="ja-JP" altLang="en-US" sz="1400" dirty="0">
                <a:latin typeface="Meiryo UI" panose="020B0604030504040204" pitchFamily="50" charset="-128"/>
                <a:ea typeface="Meiryo UI" panose="020B0604030504040204" pitchFamily="50" charset="-128"/>
              </a:rPr>
              <a:t>特に取扱量日本３位を誇る中古自動車については、取扱台数が平成</a:t>
            </a:r>
            <a:r>
              <a:rPr lang="en-US" altLang="ja-JP" sz="1400" dirty="0">
                <a:latin typeface="Meiryo UI" panose="020B0604030504040204" pitchFamily="50" charset="-128"/>
                <a:ea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rPr>
              <a:t>年と比較して２倍以上になっており</a:t>
            </a:r>
            <a:r>
              <a:rPr lang="ja-JP" altLang="en-US" sz="1400" dirty="0" smtClean="0">
                <a:latin typeface="Meiryo UI" panose="020B0604030504040204" pitchFamily="50" charset="-128"/>
                <a:ea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rPr>
              <a:t>年には落ち込みましたが、昨年度はまた回復し</a:t>
            </a:r>
            <a:r>
              <a:rPr lang="en-US" altLang="ja-JP" sz="1400" dirty="0" smtClean="0">
                <a:latin typeface="Meiryo UI" panose="020B0604030504040204" pitchFamily="50" charset="-128"/>
                <a:ea typeface="Meiryo UI" panose="020B0604030504040204" pitchFamily="50" charset="-128"/>
              </a:rPr>
              <a:t>16</a:t>
            </a:r>
            <a:r>
              <a:rPr lang="ja-JP" altLang="en-US" sz="1400" dirty="0" smtClean="0">
                <a:latin typeface="Meiryo UI" panose="020B0604030504040204" pitchFamily="50" charset="-128"/>
                <a:ea typeface="Meiryo UI" panose="020B0604030504040204" pitchFamily="50" charset="-128"/>
              </a:rPr>
              <a:t>万台の取扱量がありました。</a:t>
            </a:r>
            <a:endParaRPr lang="en-US" altLang="ja-JP" sz="1400" dirty="0" smtClean="0">
              <a:latin typeface="Meiryo UI" panose="020B0604030504040204" pitchFamily="50" charset="-128"/>
              <a:ea typeface="Meiryo UI" panose="020B0604030504040204" pitchFamily="50" charset="-128"/>
            </a:endParaRPr>
          </a:p>
          <a:p>
            <a:pPr marL="285577" indent="-285577" algn="just" defTabSz="913846">
              <a:buFont typeface="Arial" panose="020B0604020202020204" pitchFamily="34" charset="0"/>
              <a:buChar char="•"/>
              <a:defRPr/>
            </a:pPr>
            <a:endParaRPr lang="en-US" altLang="ja-JP" sz="1400" dirty="0" smtClean="0">
              <a:latin typeface="Meiryo UI" panose="020B0604030504040204" pitchFamily="50" charset="-128"/>
              <a:ea typeface="Meiryo UI" panose="020B0604030504040204" pitchFamily="50" charset="-128"/>
            </a:endParaRPr>
          </a:p>
          <a:p>
            <a:pPr marL="285577" indent="-285577" algn="just" defTabSz="913846">
              <a:buFont typeface="Arial" panose="020B0604020202020204" pitchFamily="34" charset="0"/>
              <a:buChar char="•"/>
              <a:defRPr/>
            </a:pPr>
            <a:r>
              <a:rPr lang="ja-JP" altLang="en-US" sz="1400" dirty="0" smtClean="0">
                <a:latin typeface="Meiryo UI" panose="020B0604030504040204" pitchFamily="50" charset="-128"/>
                <a:ea typeface="Meiryo UI" panose="020B0604030504040204" pitchFamily="50" charset="-128"/>
              </a:rPr>
              <a:t>それと比較し、</a:t>
            </a:r>
            <a:r>
              <a:rPr lang="en-US" altLang="ja-JP" sz="1400" dirty="0" smtClean="0">
                <a:latin typeface="Meiryo UI" panose="020B0604030504040204" pitchFamily="50" charset="-128"/>
                <a:ea typeface="Meiryo UI" panose="020B0604030504040204" pitchFamily="50" charset="-128"/>
              </a:rPr>
              <a:t>PCC</a:t>
            </a:r>
            <a:r>
              <a:rPr lang="ja-JP" altLang="en-US" sz="1400" dirty="0" smtClean="0">
                <a:latin typeface="Meiryo UI" panose="020B0604030504040204" pitchFamily="50" charset="-128"/>
                <a:ea typeface="Meiryo UI" panose="020B0604030504040204" pitchFamily="50" charset="-128"/>
              </a:rPr>
              <a:t>船については前年度よりも落ち込んだことから船舶の大型化が進んだ結果と推察されます。</a:t>
            </a:r>
            <a:endParaRPr lang="ja-JP" altLang="en-US" sz="1100" dirty="0"/>
          </a:p>
        </p:txBody>
      </p:sp>
      <p:sp>
        <p:nvSpPr>
          <p:cNvPr id="4" name="スライド番号プレースホルダー 3"/>
          <p:cNvSpPr>
            <a:spLocks noGrp="1"/>
          </p:cNvSpPr>
          <p:nvPr>
            <p:ph type="sldNum" sz="quarter" idx="10"/>
          </p:nvPr>
        </p:nvSpPr>
        <p:spPr/>
        <p:txBody>
          <a:bodyPr/>
          <a:lstStyle/>
          <a:p>
            <a:pPr>
              <a:defRPr/>
            </a:pPr>
            <a:fld id="{5A37C0F3-CD29-4DD0-9BF5-DA8693DE94CC}" type="slidenum">
              <a:rPr lang="en-US" altLang="ja-JP" smtClean="0"/>
              <a:pPr>
                <a:defRPr/>
              </a:pPr>
              <a:t>5</a:t>
            </a:fld>
            <a:endParaRPr lang="en-US" altLang="ja-JP"/>
          </a:p>
        </p:txBody>
      </p:sp>
    </p:spTree>
    <p:extLst>
      <p:ext uri="{BB962C8B-B14F-4D97-AF65-F5344CB8AC3E}">
        <p14:creationId xmlns:p14="http://schemas.microsoft.com/office/powerpoint/2010/main" val="64924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3D3F99F-9687-4987-8142-759B0E1EBB29}" type="slidenum">
              <a:rPr kumimoji="1" lang="ja-JP" altLang="en-US" smtClean="0"/>
              <a:pPr/>
              <a:t>7</a:t>
            </a:fld>
            <a:endParaRPr kumimoji="1" lang="ja-JP" altLang="en-US" dirty="0"/>
          </a:p>
        </p:txBody>
      </p:sp>
    </p:spTree>
    <p:extLst>
      <p:ext uri="{BB962C8B-B14F-4D97-AF65-F5344CB8AC3E}">
        <p14:creationId xmlns:p14="http://schemas.microsoft.com/office/powerpoint/2010/main" val="24605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3D3F99F-9687-4987-8142-759B0E1EBB29}" type="slidenum">
              <a:rPr kumimoji="1" lang="ja-JP" altLang="en-US" smtClean="0"/>
              <a:pPr/>
              <a:t>8</a:t>
            </a:fld>
            <a:endParaRPr kumimoji="1" lang="ja-JP" altLang="en-US" dirty="0"/>
          </a:p>
        </p:txBody>
      </p:sp>
    </p:spTree>
    <p:extLst>
      <p:ext uri="{BB962C8B-B14F-4D97-AF65-F5344CB8AC3E}">
        <p14:creationId xmlns:p14="http://schemas.microsoft.com/office/powerpoint/2010/main" val="353132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05" indent="-171405" defTabSz="914162">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また平成２９年１月より海上コンテナ専業船社である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『SITC』</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が助松８号岸壁へ新規航路を開設しました。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1405" indent="-171405" defTabSz="914162">
              <a:buFont typeface="Arial" panose="020B0604020202020204" pitchFamily="34" charset="0"/>
              <a:buChar cha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1405" indent="-171405" defTabSz="914162">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定期航路の就航により、平成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年比で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倍となる３万</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を突破し、船社からは</a:t>
            </a:r>
            <a:r>
              <a:rPr lang="ja-JP" altLang="en-US" sz="1600" b="0" u="none"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0" u="none"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今後さらにコンテナ取り扱いを増やしていきたい</a:t>
            </a:r>
            <a:r>
              <a:rPr lang="ja-JP" altLang="en-US" sz="1600" b="0" u="none" dirty="0" smtClean="0">
                <a:latin typeface="Meiryo UI" panose="020B0604030504040204" pitchFamily="50" charset="-128"/>
                <a:ea typeface="Meiryo UI" panose="020B0604030504040204" pitchFamily="50" charset="-128"/>
                <a:cs typeface="Meiryo UI" panose="020B0604030504040204" pitchFamily="50" charset="-128"/>
              </a:rPr>
              <a:t>」という要望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もいただいております。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1405" indent="-171405" defTabSz="914162">
              <a:buFont typeface="Arial" panose="020B0604020202020204" pitchFamily="34" charset="0"/>
              <a:buChar char="•"/>
            </a:pPr>
            <a:endParaRPr lang="en-US" altLang="ja-JP" sz="1500" dirty="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A37C0F3-CD29-4DD0-9BF5-DA8693DE94CC}" type="slidenum">
              <a:rPr lang="en-US" altLang="ja-JP" smtClean="0"/>
              <a:pPr>
                <a:defRPr/>
              </a:pPr>
              <a:t>9</a:t>
            </a:fld>
            <a:endParaRPr lang="en-US" altLang="ja-JP"/>
          </a:p>
        </p:txBody>
      </p:sp>
    </p:spTree>
    <p:extLst>
      <p:ext uri="{BB962C8B-B14F-4D97-AF65-F5344CB8AC3E}">
        <p14:creationId xmlns:p14="http://schemas.microsoft.com/office/powerpoint/2010/main" val="169026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内航</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RORO</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船についても、八興運輸が九州地方に伸びる航路を週３便設置し、また大王海運が自動車等の輸送を中心に北関東から中四国にかけ一日２便の定期航路を設置しております。</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らに大王海運については、国土交通省において策定されました「物流総合効率化法に基づく総合効率化計画」の認定業者となり、東北地方から運ばれてくる工業製品を従来のトラック輸送からシャーシへ転換し、千葉港から堺泉北港までの間を</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RORO</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船で輸送することによるモーダルシフトの取り組みに力を入れております。</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8A9C5D1-F16D-4061-A22A-F7978DC0A244}"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575263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27CF1F-2CD4-4C04-BE22-D8DD3C0B476F}" type="slidenum">
              <a:rPr kumimoji="1" lang="ja-JP" altLang="en-US" smtClean="0"/>
              <a:t>13</a:t>
            </a:fld>
            <a:endParaRPr kumimoji="1" lang="ja-JP" altLang="en-US"/>
          </a:p>
        </p:txBody>
      </p:sp>
    </p:spTree>
    <p:extLst>
      <p:ext uri="{BB962C8B-B14F-4D97-AF65-F5344CB8AC3E}">
        <p14:creationId xmlns:p14="http://schemas.microsoft.com/office/powerpoint/2010/main" val="325832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975759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53152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3758211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391882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364758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396602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342240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359102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262148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206058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DD9A85-4B23-470A-BA33-C16CE59FBDFA}" type="datetimeFigureOut">
              <a:rPr kumimoji="1" lang="ja-JP" altLang="en-US" smtClean="0"/>
              <a:t>2018/5/30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314807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D9A85-4B23-470A-BA33-C16CE59FBDFA}" type="datetimeFigureOut">
              <a:rPr kumimoji="1" lang="ja-JP" altLang="en-US" smtClean="0"/>
              <a:t>2018/5/30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AB30E-2881-43B6-92D8-B6A4C576C202}" type="slidenum">
              <a:rPr kumimoji="1" lang="ja-JP" altLang="en-US" smtClean="0"/>
              <a:t>‹#›</a:t>
            </a:fld>
            <a:endParaRPr kumimoji="1" lang="ja-JP" altLang="en-US"/>
          </a:p>
        </p:txBody>
      </p:sp>
    </p:spTree>
    <p:extLst>
      <p:ext uri="{BB962C8B-B14F-4D97-AF65-F5344CB8AC3E}">
        <p14:creationId xmlns:p14="http://schemas.microsoft.com/office/powerpoint/2010/main" val="828390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827584" y="2060848"/>
            <a:ext cx="7488832" cy="1822037"/>
          </a:xfrm>
          <a:ln>
            <a:solidFill>
              <a:schemeClr val="tx1"/>
            </a:solidFill>
          </a:ln>
        </p:spPr>
        <p:txBody>
          <a:bodyPr wrap="square">
            <a:spAutoFit/>
          </a:bodyPr>
          <a:lstStyle/>
          <a:p>
            <a:pPr algn="l">
              <a:lnSpc>
                <a:spcPct val="90000"/>
              </a:lnSpc>
              <a:defRPr/>
            </a:pPr>
            <a:r>
              <a:rPr lang="ja-JP" altLang="en-US" sz="2800" dirty="0" smtClean="0">
                <a:solidFill>
                  <a:schemeClr val="tx1"/>
                </a:solidFill>
                <a:latin typeface="Meiryo UI" panose="020B0604030504040204" pitchFamily="50" charset="-128"/>
                <a:ea typeface="Meiryo UI" panose="020B0604030504040204" pitchFamily="50" charset="-128"/>
              </a:rPr>
              <a:t>追加</a:t>
            </a:r>
            <a:r>
              <a:rPr lang="ja-JP" altLang="en-US" sz="2800" dirty="0">
                <a:solidFill>
                  <a:schemeClr val="tx1"/>
                </a:solidFill>
                <a:latin typeface="Meiryo UI" panose="020B0604030504040204" pitchFamily="50" charset="-128"/>
                <a:ea typeface="Meiryo UI" panose="020B0604030504040204" pitchFamily="50" charset="-128"/>
              </a:rPr>
              <a:t>説明</a:t>
            </a:r>
            <a:r>
              <a:rPr lang="ja-JP" altLang="en-US" sz="2800" dirty="0" smtClean="0">
                <a:solidFill>
                  <a:schemeClr val="tx1"/>
                </a:solidFill>
                <a:latin typeface="Meiryo UI" panose="020B0604030504040204" pitchFamily="50" charset="-128"/>
                <a:ea typeface="Meiryo UI" panose="020B0604030504040204" pitchFamily="50" charset="-128"/>
              </a:rPr>
              <a:t>資料</a:t>
            </a:r>
            <a:endParaRPr lang="en-US" altLang="ja-JP" sz="2800" dirty="0" smtClean="0">
              <a:solidFill>
                <a:schemeClr val="tx1"/>
              </a:solidFill>
              <a:latin typeface="Meiryo UI" panose="020B0604030504040204" pitchFamily="50" charset="-128"/>
              <a:ea typeface="Meiryo UI" panose="020B0604030504040204" pitchFamily="50" charset="-128"/>
            </a:endParaRPr>
          </a:p>
          <a:p>
            <a:pPr algn="l">
              <a:lnSpc>
                <a:spcPct val="90000"/>
              </a:lnSpc>
              <a:defRPr/>
            </a:pPr>
            <a:endParaRPr lang="en-US" altLang="ja-JP" sz="2800" dirty="0" smtClean="0">
              <a:solidFill>
                <a:schemeClr val="tx1"/>
              </a:solidFill>
              <a:latin typeface="Meiryo UI" panose="020B0604030504040204" pitchFamily="50" charset="-128"/>
              <a:ea typeface="Meiryo UI" panose="020B0604030504040204" pitchFamily="50" charset="-128"/>
            </a:endParaRPr>
          </a:p>
          <a:p>
            <a:pPr algn="l">
              <a:lnSpc>
                <a:spcPct val="90000"/>
              </a:lnSpc>
              <a:defRPr/>
            </a:pPr>
            <a:r>
              <a:rPr lang="ja-JP" altLang="en-US" sz="2400" dirty="0" smtClean="0">
                <a:solidFill>
                  <a:schemeClr val="tx1"/>
                </a:solidFill>
                <a:latin typeface="Meiryo UI" panose="020B0604030504040204" pitchFamily="50" charset="-128"/>
                <a:ea typeface="Meiryo UI" panose="020B0604030504040204" pitchFamily="50" charset="-128"/>
              </a:rPr>
              <a:t>港湾事業</a:t>
            </a:r>
            <a:endParaRPr lang="en-US" altLang="ja-JP" sz="2400" dirty="0" smtClean="0">
              <a:solidFill>
                <a:schemeClr val="tx1"/>
              </a:solidFill>
              <a:latin typeface="Meiryo UI" panose="020B0604030504040204" pitchFamily="50" charset="-128"/>
              <a:ea typeface="Meiryo UI" panose="020B0604030504040204" pitchFamily="50" charset="-128"/>
            </a:endParaRPr>
          </a:p>
          <a:p>
            <a:pPr algn="l">
              <a:lnSpc>
                <a:spcPct val="90000"/>
              </a:lnSpc>
              <a:defRPr/>
            </a:pPr>
            <a:r>
              <a:rPr lang="ja-JP" altLang="en-US" sz="2400" dirty="0" smtClean="0">
                <a:solidFill>
                  <a:schemeClr val="tx1"/>
                </a:solidFill>
                <a:latin typeface="Meiryo UI" panose="020B0604030504040204" pitchFamily="50" charset="-128"/>
                <a:ea typeface="Meiryo UI" panose="020B0604030504040204" pitchFamily="50" charset="-128"/>
              </a:rPr>
              <a:t>堺泉北港　汐見</a:t>
            </a:r>
            <a:r>
              <a:rPr lang="ja-JP" altLang="en-US" sz="2400" dirty="0">
                <a:solidFill>
                  <a:schemeClr val="tx1"/>
                </a:solidFill>
                <a:latin typeface="Meiryo UI" panose="020B0604030504040204" pitchFamily="50" charset="-128"/>
                <a:ea typeface="Meiryo UI" panose="020B0604030504040204" pitchFamily="50" charset="-128"/>
              </a:rPr>
              <a:t>沖</a:t>
            </a:r>
            <a:r>
              <a:rPr lang="ja-JP" altLang="en-US" sz="2400" dirty="0" smtClean="0">
                <a:solidFill>
                  <a:schemeClr val="tx1"/>
                </a:solidFill>
                <a:latin typeface="Meiryo UI" panose="020B0604030504040204" pitchFamily="50" charset="-128"/>
                <a:ea typeface="Meiryo UI" panose="020B0604030504040204" pitchFamily="50" charset="-128"/>
              </a:rPr>
              <a:t>地区　国際物流ターミナル</a:t>
            </a:r>
            <a:r>
              <a:rPr lang="ja-JP" altLang="en-US" sz="2400" dirty="0">
                <a:solidFill>
                  <a:schemeClr val="tx1"/>
                </a:solidFill>
                <a:latin typeface="Meiryo UI" panose="020B0604030504040204" pitchFamily="50" charset="-128"/>
                <a:ea typeface="Meiryo UI" panose="020B0604030504040204" pitchFamily="50" charset="-128"/>
              </a:rPr>
              <a:t>整備事業</a:t>
            </a:r>
            <a:endParaRPr lang="ja-JP" altLang="en-US" sz="2400" dirty="0" smtClean="0">
              <a:solidFill>
                <a:schemeClr val="tx1"/>
              </a:solidFill>
              <a:latin typeface="Meiryo UI" panose="020B0604030504040204" pitchFamily="50" charset="-128"/>
              <a:ea typeface="Meiryo UI" panose="020B0604030504040204" pitchFamily="50" charset="-128"/>
            </a:endParaRPr>
          </a:p>
        </p:txBody>
      </p:sp>
      <p:pic>
        <p:nvPicPr>
          <p:cNvPr id="7" name="Picture 4" descr="C:\Users\kasezawat\AppData\Local\Microsoft\Windows\Temporary Internet Files\Content.Outlook\5J6CZMR4\logo_sembok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893" y="4625552"/>
            <a:ext cx="1515782" cy="1515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kasezawat\AppData\Local\Microsoft\Windows\Temporary Internet Files\Content.Outlook\5J6CZMR4\阪南港シンボルマーク_jpeg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63" y="4625551"/>
            <a:ext cx="1515782" cy="151578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3"/>
          <p:cNvSpPr txBox="1">
            <a:spLocks noChangeArrowheads="1"/>
          </p:cNvSpPr>
          <p:nvPr/>
        </p:nvSpPr>
        <p:spPr>
          <a:xfrm>
            <a:off x="5724128" y="639852"/>
            <a:ext cx="3024336" cy="760208"/>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ct val="90000"/>
              </a:lnSpc>
              <a:defRPr/>
            </a:pPr>
            <a:r>
              <a:rPr lang="zh-TW" altLang="en-US" sz="1400" dirty="0" smtClean="0">
                <a:solidFill>
                  <a:schemeClr val="tx1"/>
                </a:solidFill>
                <a:latin typeface="Meiryo UI" panose="020B0604030504040204" pitchFamily="50" charset="-128"/>
                <a:ea typeface="Meiryo UI" panose="020B0604030504040204" pitchFamily="50" charset="-128"/>
              </a:rPr>
              <a:t>平成</a:t>
            </a:r>
            <a:r>
              <a:rPr lang="en-US" altLang="ja-JP" sz="1400" dirty="0" smtClean="0">
                <a:solidFill>
                  <a:schemeClr val="tx1"/>
                </a:solidFill>
                <a:latin typeface="Meiryo UI" panose="020B0604030504040204" pitchFamily="50" charset="-128"/>
                <a:ea typeface="Meiryo UI" panose="020B0604030504040204" pitchFamily="50" charset="-128"/>
              </a:rPr>
              <a:t>30</a:t>
            </a:r>
            <a:r>
              <a:rPr lang="zh-TW" altLang="en-US" sz="1400" dirty="0" smtClean="0">
                <a:solidFill>
                  <a:schemeClr val="tx1"/>
                </a:solidFill>
                <a:latin typeface="Meiryo UI" panose="020B0604030504040204" pitchFamily="50" charset="-128"/>
                <a:ea typeface="Meiryo UI" panose="020B0604030504040204" pitchFamily="50" charset="-128"/>
              </a:rPr>
              <a:t>年度第</a:t>
            </a:r>
            <a:r>
              <a:rPr lang="ja-JP" altLang="en-US" sz="1400" dirty="0">
                <a:solidFill>
                  <a:schemeClr val="tx1"/>
                </a:solidFill>
                <a:latin typeface="Meiryo UI" panose="020B0604030504040204" pitchFamily="50" charset="-128"/>
                <a:ea typeface="Meiryo UI" panose="020B0604030504040204" pitchFamily="50" charset="-128"/>
              </a:rPr>
              <a:t>１</a:t>
            </a:r>
            <a:r>
              <a:rPr lang="zh-TW" altLang="en-US" sz="1400" dirty="0" smtClean="0">
                <a:solidFill>
                  <a:schemeClr val="tx1"/>
                </a:solidFill>
                <a:latin typeface="Meiryo UI" panose="020B0604030504040204" pitchFamily="50" charset="-128"/>
                <a:ea typeface="Meiryo UI" panose="020B0604030504040204" pitchFamily="50" charset="-128"/>
              </a:rPr>
              <a:t>回</a:t>
            </a:r>
            <a:r>
              <a:rPr lang="zh-TW" altLang="en-US" sz="1400" dirty="0">
                <a:solidFill>
                  <a:schemeClr val="tx1"/>
                </a:solidFill>
                <a:latin typeface="Meiryo UI" panose="020B0604030504040204" pitchFamily="50" charset="-128"/>
                <a:ea typeface="Meiryo UI" panose="020B0604030504040204" pitchFamily="50" charset="-128"/>
              </a:rPr>
              <a:t>（</a:t>
            </a:r>
            <a:r>
              <a:rPr lang="en-US" altLang="zh-TW" sz="1400" dirty="0" smtClean="0">
                <a:solidFill>
                  <a:schemeClr val="tx1"/>
                </a:solidFill>
                <a:latin typeface="Meiryo UI" panose="020B0604030504040204" pitchFamily="50" charset="-128"/>
                <a:ea typeface="Meiryo UI" panose="020B0604030504040204" pitchFamily="50" charset="-128"/>
              </a:rPr>
              <a:t>H30.5.30</a:t>
            </a:r>
            <a:r>
              <a:rPr lang="zh-TW" altLang="en-US" sz="1400" dirty="0" smtClean="0">
                <a:solidFill>
                  <a:schemeClr val="tx1"/>
                </a:solidFill>
                <a:latin typeface="Meiryo UI" panose="020B0604030504040204" pitchFamily="50" charset="-128"/>
                <a:ea typeface="Meiryo UI" panose="020B0604030504040204" pitchFamily="50" charset="-128"/>
              </a:rPr>
              <a:t>）</a:t>
            </a:r>
            <a:endParaRPr lang="zh-TW" altLang="en-US" sz="1400" dirty="0">
              <a:solidFill>
                <a:schemeClr val="tx1"/>
              </a:solidFill>
              <a:latin typeface="Meiryo UI" panose="020B0604030504040204" pitchFamily="50" charset="-128"/>
              <a:ea typeface="Meiryo UI" panose="020B0604030504040204" pitchFamily="50" charset="-128"/>
            </a:endParaRPr>
          </a:p>
          <a:p>
            <a:pPr algn="l">
              <a:lnSpc>
                <a:spcPct val="90000"/>
              </a:lnSpc>
              <a:defRPr/>
            </a:pPr>
            <a:r>
              <a:rPr lang="zh-TW" altLang="en-US" sz="1400" dirty="0">
                <a:solidFill>
                  <a:schemeClr val="tx1"/>
                </a:solidFill>
                <a:latin typeface="Meiryo UI" panose="020B0604030504040204" pitchFamily="50" charset="-128"/>
                <a:ea typeface="Meiryo UI" panose="020B0604030504040204" pitchFamily="50" charset="-128"/>
              </a:rPr>
              <a:t>大阪府建設事業評価審</a:t>
            </a:r>
            <a:r>
              <a:rPr lang="zh-TW" altLang="en-US" sz="1400" dirty="0" smtClean="0">
                <a:solidFill>
                  <a:schemeClr val="tx1"/>
                </a:solidFill>
                <a:latin typeface="Meiryo UI" panose="020B0604030504040204" pitchFamily="50" charset="-128"/>
                <a:ea typeface="Meiryo UI" panose="020B0604030504040204" pitchFamily="50" charset="-128"/>
              </a:rPr>
              <a:t>議会</a:t>
            </a:r>
            <a:endParaRPr lang="en-US" altLang="zh-TW" sz="1400" dirty="0" smtClean="0">
              <a:solidFill>
                <a:schemeClr val="tx1"/>
              </a:solidFill>
              <a:latin typeface="Meiryo UI" panose="020B0604030504040204" pitchFamily="50" charset="-128"/>
              <a:ea typeface="Meiryo UI" panose="020B0604030504040204" pitchFamily="50" charset="-128"/>
            </a:endParaRPr>
          </a:p>
          <a:p>
            <a:pPr algn="l">
              <a:lnSpc>
                <a:spcPct val="90000"/>
              </a:lnSpc>
              <a:defRPr/>
            </a:pPr>
            <a:r>
              <a:rPr lang="ja-JP" altLang="en-US" sz="1400" dirty="0" smtClean="0">
                <a:solidFill>
                  <a:schemeClr val="tx1"/>
                </a:solidFill>
                <a:latin typeface="Meiryo UI" panose="020B0604030504040204" pitchFamily="50" charset="-128"/>
                <a:ea typeface="Meiryo UI" panose="020B0604030504040204" pitchFamily="50" charset="-128"/>
              </a:rPr>
              <a:t>都市整備</a:t>
            </a:r>
            <a:r>
              <a:rPr lang="ja-JP" altLang="en-US" sz="1400" dirty="0">
                <a:solidFill>
                  <a:schemeClr val="tx1"/>
                </a:solidFill>
                <a:latin typeface="Meiryo UI" panose="020B0604030504040204" pitchFamily="50" charset="-128"/>
                <a:ea typeface="Meiryo UI" panose="020B0604030504040204" pitchFamily="50" charset="-128"/>
              </a:rPr>
              <a:t>部会</a:t>
            </a:r>
            <a:endParaRPr lang="ja-JP" altLang="en-US" sz="1400" dirty="0" smtClean="0">
              <a:solidFill>
                <a:schemeClr val="tx1"/>
              </a:solidFill>
              <a:latin typeface="Meiryo UI" panose="020B0604030504040204" pitchFamily="50" charset="-128"/>
              <a:ea typeface="Meiryo UI" panose="020B0604030504040204" pitchFamily="50" charset="-128"/>
            </a:endParaRPr>
          </a:p>
        </p:txBody>
      </p:sp>
      <p:sp>
        <p:nvSpPr>
          <p:cNvPr id="11" name="Rectangle 3"/>
          <p:cNvSpPr txBox="1">
            <a:spLocks noChangeArrowheads="1"/>
          </p:cNvSpPr>
          <p:nvPr/>
        </p:nvSpPr>
        <p:spPr>
          <a:xfrm>
            <a:off x="7308304" y="116632"/>
            <a:ext cx="1440160" cy="341632"/>
          </a:xfrm>
          <a:prstGeom prst="rect">
            <a:avLst/>
          </a:prstGeom>
          <a:ln>
            <a:solidFill>
              <a:schemeClr val="tx1"/>
            </a:solidFill>
          </a:ln>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nSpc>
                <a:spcPct val="90000"/>
              </a:lnSpc>
              <a:defRPr/>
            </a:pPr>
            <a:r>
              <a:rPr lang="ja-JP" altLang="en-US" sz="1800" dirty="0" smtClean="0">
                <a:solidFill>
                  <a:schemeClr val="tx1"/>
                </a:solidFill>
                <a:latin typeface="Meiryo UI" panose="020B0604030504040204" pitchFamily="50" charset="-128"/>
                <a:ea typeface="Meiryo UI" panose="020B0604030504040204" pitchFamily="50" charset="-128"/>
              </a:rPr>
              <a:t>資料６</a:t>
            </a:r>
          </a:p>
        </p:txBody>
      </p:sp>
    </p:spTree>
    <p:extLst>
      <p:ext uri="{BB962C8B-B14F-4D97-AF65-F5344CB8AC3E}">
        <p14:creationId xmlns:p14="http://schemas.microsoft.com/office/powerpoint/2010/main" val="573619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図 97"/>
          <p:cNvPicPr/>
          <p:nvPr/>
        </p:nvPicPr>
        <p:blipFill>
          <a:blip r:embed="rId3"/>
          <a:stretch>
            <a:fillRect/>
          </a:stretch>
        </p:blipFill>
        <p:spPr>
          <a:xfrm>
            <a:off x="3923928" y="623459"/>
            <a:ext cx="5220072" cy="3586037"/>
          </a:xfrm>
          <a:prstGeom prst="rect">
            <a:avLst/>
          </a:prstGeom>
        </p:spPr>
      </p:pic>
      <p:sp>
        <p:nvSpPr>
          <p:cNvPr id="28" name="ひし形 27"/>
          <p:cNvSpPr/>
          <p:nvPr/>
        </p:nvSpPr>
        <p:spPr>
          <a:xfrm>
            <a:off x="5562382" y="958265"/>
            <a:ext cx="108421" cy="184576"/>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600">
              <a:solidFill>
                <a:prstClr val="white"/>
              </a:solidFill>
              <a:latin typeface="HGｺﾞｼｯｸM" panose="020B0609000000000000" pitchFamily="49" charset="-128"/>
              <a:ea typeface="HGｺﾞｼｯｸM" panose="020B0609000000000000" pitchFamily="49" charset="-128"/>
            </a:endParaRPr>
          </a:p>
        </p:txBody>
      </p:sp>
      <p:sp>
        <p:nvSpPr>
          <p:cNvPr id="30" name="円/楕円 29"/>
          <p:cNvSpPr/>
          <p:nvPr/>
        </p:nvSpPr>
        <p:spPr>
          <a:xfrm>
            <a:off x="5648480" y="924759"/>
            <a:ext cx="62182" cy="1006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600">
              <a:solidFill>
                <a:prstClr val="white"/>
              </a:solidFill>
              <a:latin typeface="HGｺﾞｼｯｸM" panose="020B0609000000000000" pitchFamily="49" charset="-128"/>
              <a:ea typeface="HGｺﾞｼｯｸM" panose="020B0609000000000000" pitchFamily="49" charset="-128"/>
            </a:endParaRPr>
          </a:p>
        </p:txBody>
      </p:sp>
      <p:sp>
        <p:nvSpPr>
          <p:cNvPr id="31" name="円/楕円 30"/>
          <p:cNvSpPr/>
          <p:nvPr/>
        </p:nvSpPr>
        <p:spPr>
          <a:xfrm>
            <a:off x="6631256" y="437642"/>
            <a:ext cx="62182" cy="1006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600">
              <a:solidFill>
                <a:prstClr val="white"/>
              </a:solidFill>
              <a:latin typeface="HGｺﾞｼｯｸM" panose="020B0609000000000000" pitchFamily="49" charset="-128"/>
              <a:ea typeface="HGｺﾞｼｯｸM" panose="020B0609000000000000" pitchFamily="49" charset="-128"/>
            </a:endParaRPr>
          </a:p>
        </p:txBody>
      </p:sp>
      <p:sp>
        <p:nvSpPr>
          <p:cNvPr id="33" name="ひし形 32"/>
          <p:cNvSpPr/>
          <p:nvPr/>
        </p:nvSpPr>
        <p:spPr>
          <a:xfrm>
            <a:off x="6733347" y="476302"/>
            <a:ext cx="76531" cy="134238"/>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600">
              <a:solidFill>
                <a:prstClr val="white"/>
              </a:solidFill>
              <a:latin typeface="HGｺﾞｼｯｸM" panose="020B0609000000000000" pitchFamily="49" charset="-128"/>
              <a:ea typeface="HGｺﾞｼｯｸM" panose="020B0609000000000000" pitchFamily="49" charset="-128"/>
            </a:endParaRPr>
          </a:p>
        </p:txBody>
      </p:sp>
      <p:sp>
        <p:nvSpPr>
          <p:cNvPr id="35" name="ひし形 34"/>
          <p:cNvSpPr/>
          <p:nvPr/>
        </p:nvSpPr>
        <p:spPr>
          <a:xfrm>
            <a:off x="5063583" y="1264967"/>
            <a:ext cx="76531" cy="134238"/>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600">
              <a:solidFill>
                <a:prstClr val="white"/>
              </a:solidFill>
              <a:latin typeface="HGｺﾞｼｯｸM" panose="020B0609000000000000" pitchFamily="49" charset="-128"/>
              <a:ea typeface="HGｺﾞｼｯｸM" panose="020B0609000000000000" pitchFamily="49" charset="-128"/>
            </a:endParaRPr>
          </a:p>
        </p:txBody>
      </p:sp>
      <p:sp>
        <p:nvSpPr>
          <p:cNvPr id="36" name="ひし形 35"/>
          <p:cNvSpPr/>
          <p:nvPr/>
        </p:nvSpPr>
        <p:spPr>
          <a:xfrm>
            <a:off x="5454785" y="816510"/>
            <a:ext cx="76531" cy="134238"/>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600">
              <a:solidFill>
                <a:prstClr val="white"/>
              </a:solidFill>
              <a:latin typeface="HGｺﾞｼｯｸM" panose="020B0609000000000000" pitchFamily="49" charset="-128"/>
              <a:ea typeface="HGｺﾞｼｯｸM" panose="020B0609000000000000" pitchFamily="49" charset="-128"/>
            </a:endParaRPr>
          </a:p>
        </p:txBody>
      </p:sp>
      <p:sp>
        <p:nvSpPr>
          <p:cNvPr id="50" name="テキスト ボックス 49"/>
          <p:cNvSpPr txBox="1"/>
          <p:nvPr/>
        </p:nvSpPr>
        <p:spPr bwMode="auto">
          <a:xfrm>
            <a:off x="0" y="1066306"/>
            <a:ext cx="4673074" cy="2893100"/>
          </a:xfrm>
          <a:prstGeom prst="rect">
            <a:avLst/>
          </a:prstGeom>
          <a:noFill/>
          <a:ln w="9525">
            <a:noFill/>
            <a:miter lim="800000"/>
            <a:headEnd/>
            <a:tailEnd/>
          </a:ln>
        </p:spPr>
        <p:txBody>
          <a:bodyPr wrap="none" rtlCol="0">
            <a:spAutoFit/>
          </a:bodyPr>
          <a:lstStyle/>
          <a:p>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RORO</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定期航路</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①千葉</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／岡山／四国中央航路</a:t>
            </a:r>
            <a:endPar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就航頻度</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2</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便</a:t>
            </a:r>
            <a:r>
              <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日（上下各</a:t>
            </a:r>
            <a:r>
              <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1</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便））</a:t>
            </a: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寄港地</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：千葉</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、宇野（岡山）、三島川之江（愛媛</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②宮崎</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／東播磨／細島航路</a:t>
            </a: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就航頻度</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3</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便</a:t>
            </a:r>
            <a:r>
              <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週</a:t>
            </a: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寄港地</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：東播磨</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（兵庫）、宮崎、細島（宮崎</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pPr>
              <a:defRPr/>
            </a:pP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pPr>
              <a:defRPr/>
            </a:pP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フェリー航路</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③新門司航路</a:t>
            </a:r>
            <a:endPar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就航頻度</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1</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便</a:t>
            </a:r>
            <a:r>
              <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日</a:t>
            </a:r>
            <a:endPar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寄港地</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：新門司</a:t>
            </a:r>
            <a:endPar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92" name="タイトル 1">
            <a:extLst>
              <a:ext uri="{FF2B5EF4-FFF2-40B4-BE49-F238E27FC236}">
                <a16:creationId xmlns="" xmlns:a16="http://schemas.microsoft.com/office/drawing/2014/main" id="{468BC35F-82CC-4CCA-B63B-FA7089C008B0}"/>
              </a:ext>
            </a:extLst>
          </p:cNvPr>
          <p:cNvSpPr txBox="1">
            <a:spLocks/>
          </p:cNvSpPr>
          <p:nvPr/>
        </p:nvSpPr>
        <p:spPr bwMode="auto">
          <a:xfrm>
            <a:off x="107504" y="665877"/>
            <a:ext cx="8928992" cy="292388"/>
          </a:xfrm>
          <a:prstGeom prst="rect">
            <a:avLst/>
          </a:prstGeom>
          <a:solidFill>
            <a:schemeClr val="bg1"/>
          </a:solidFill>
          <a:ln w="9525">
            <a:solidFill>
              <a:schemeClr val="tx1"/>
            </a:solidFill>
            <a:miter lim="800000"/>
            <a:headEnd/>
            <a:tailEnd/>
          </a:ln>
        </p:spPr>
        <p:txBody>
          <a:bodyPr vert="horz" wrap="square" lIns="0" tIns="45720" rIns="0" bIns="0" numCol="1" anchor="ctr" anchorCtr="0" compatLnSpc="1">
            <a:prstTxWarp prst="textNoShape">
              <a:avLst/>
            </a:prstTxWarp>
            <a:spAutoFit/>
            <a:scene3d>
              <a:camera prst="orthographicFront"/>
              <a:lightRig rig="freezing" dir="t">
                <a:rot lat="0" lon="0" rev="5640000"/>
              </a:lightRig>
            </a:scene3d>
            <a:sp3d prstMaterial="flat">
              <a:contourClr>
                <a:schemeClr val="tx2"/>
              </a:contourClr>
            </a:sp3d>
          </a:bodyPr>
          <a:lstStyle>
            <a:lvl1pPr algn="l" rtl="0" fontAlgn="base">
              <a:spcBef>
                <a:spcPct val="0"/>
              </a:spcBef>
              <a:spcAft>
                <a:spcPct val="0"/>
              </a:spcAft>
              <a:buNone/>
              <a:defRPr kumimoji="1" sz="5000" b="0" kern="1200">
                <a:ln>
                  <a:noFill/>
                </a:ln>
                <a:solidFill>
                  <a:schemeClr val="tx2"/>
                </a:solidFill>
                <a:effectLst/>
                <a:latin typeface="+mj-lt"/>
                <a:ea typeface="+mj-ea"/>
                <a:cs typeface="+mj-cs"/>
              </a:defRPr>
            </a:lvl1pPr>
            <a:lvl2pPr algn="l" rtl="0" fontAlgn="base">
              <a:spcBef>
                <a:spcPct val="0"/>
              </a:spcBef>
              <a:spcAft>
                <a:spcPct val="0"/>
              </a:spcAft>
              <a:defRPr kumimoji="1" sz="5000">
                <a:solidFill>
                  <a:schemeClr val="tx2"/>
                </a:solidFill>
                <a:latin typeface="Calibri" pitchFamily="34" charset="0"/>
                <a:ea typeface="ＭＳ Ｐゴシック" charset="-128"/>
              </a:defRPr>
            </a:lvl2pPr>
            <a:lvl3pPr algn="l" rtl="0" fontAlgn="base">
              <a:spcBef>
                <a:spcPct val="0"/>
              </a:spcBef>
              <a:spcAft>
                <a:spcPct val="0"/>
              </a:spcAft>
              <a:defRPr kumimoji="1" sz="5000">
                <a:solidFill>
                  <a:schemeClr val="tx2"/>
                </a:solidFill>
                <a:latin typeface="Calibri" pitchFamily="34" charset="0"/>
                <a:ea typeface="ＭＳ Ｐゴシック" charset="-128"/>
              </a:defRPr>
            </a:lvl3pPr>
            <a:lvl4pPr algn="l" rtl="0" fontAlgn="base">
              <a:spcBef>
                <a:spcPct val="0"/>
              </a:spcBef>
              <a:spcAft>
                <a:spcPct val="0"/>
              </a:spcAft>
              <a:defRPr kumimoji="1" sz="5000">
                <a:solidFill>
                  <a:schemeClr val="tx2"/>
                </a:solidFill>
                <a:latin typeface="Calibri" pitchFamily="34" charset="0"/>
                <a:ea typeface="ＭＳ Ｐゴシック" charset="-128"/>
              </a:defRPr>
            </a:lvl4pPr>
            <a:lvl5pPr algn="l" rtl="0" fontAlgn="base">
              <a:spcBef>
                <a:spcPct val="0"/>
              </a:spcBef>
              <a:spcAft>
                <a:spcPct val="0"/>
              </a:spcAft>
              <a:defRPr kumimoji="1" sz="5000">
                <a:solidFill>
                  <a:schemeClr val="tx2"/>
                </a:solidFill>
                <a:latin typeface="Calibri" pitchFamily="34" charset="0"/>
                <a:ea typeface="ＭＳ Ｐゴシック" charset="-128"/>
              </a:defRPr>
            </a:lvl5pPr>
            <a:lvl6pPr marL="457200" algn="l" rtl="0" fontAlgn="base">
              <a:spcBef>
                <a:spcPct val="0"/>
              </a:spcBef>
              <a:spcAft>
                <a:spcPct val="0"/>
              </a:spcAft>
              <a:defRPr kumimoji="1" sz="5000">
                <a:solidFill>
                  <a:schemeClr val="tx2"/>
                </a:solidFill>
                <a:latin typeface="Calibri" pitchFamily="34" charset="0"/>
                <a:ea typeface="ＭＳ Ｐゴシック" charset="-128"/>
              </a:defRPr>
            </a:lvl6pPr>
            <a:lvl7pPr marL="914400" algn="l" rtl="0" fontAlgn="base">
              <a:spcBef>
                <a:spcPct val="0"/>
              </a:spcBef>
              <a:spcAft>
                <a:spcPct val="0"/>
              </a:spcAft>
              <a:defRPr kumimoji="1" sz="5000">
                <a:solidFill>
                  <a:schemeClr val="tx2"/>
                </a:solidFill>
                <a:latin typeface="Calibri" pitchFamily="34" charset="0"/>
                <a:ea typeface="ＭＳ Ｐゴシック" charset="-128"/>
              </a:defRPr>
            </a:lvl7pPr>
            <a:lvl8pPr marL="1371600" algn="l" rtl="0" fontAlgn="base">
              <a:spcBef>
                <a:spcPct val="0"/>
              </a:spcBef>
              <a:spcAft>
                <a:spcPct val="0"/>
              </a:spcAft>
              <a:defRPr kumimoji="1" sz="5000">
                <a:solidFill>
                  <a:schemeClr val="tx2"/>
                </a:solidFill>
                <a:latin typeface="Calibri" pitchFamily="34" charset="0"/>
                <a:ea typeface="ＭＳ Ｐゴシック" charset="-128"/>
              </a:defRPr>
            </a:lvl8pPr>
            <a:lvl9pPr marL="1828800" algn="l" rtl="0" fontAlgn="base">
              <a:spcBef>
                <a:spcPct val="0"/>
              </a:spcBef>
              <a:spcAft>
                <a:spcPct val="0"/>
              </a:spcAft>
              <a:defRPr kumimoji="1" sz="5000">
                <a:solidFill>
                  <a:schemeClr val="tx2"/>
                </a:solidFill>
                <a:latin typeface="Calibri" pitchFamily="34" charset="0"/>
                <a:ea typeface="ＭＳ Ｐゴシック" charset="-128"/>
              </a:defRPr>
            </a:lvl9pPr>
          </a:lstStyle>
          <a:p>
            <a:r>
              <a:rPr lang="ja-JP" altLang="en-US" sz="1600"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・近年</a:t>
            </a:r>
            <a:r>
              <a:rPr lang="ja-JP" altLang="en-US" sz="1600"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のトラックドライバー不足に対応したモーダルシフトの促進による</a:t>
            </a:r>
            <a:r>
              <a:rPr lang="ja-JP" altLang="en-US" sz="1600" b="1" u="sng"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働き方</a:t>
            </a:r>
            <a:r>
              <a:rPr lang="ja-JP" altLang="en-US" sz="1600" b="1" u="sng"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改革促進</a:t>
            </a:r>
            <a:endParaRPr lang="en-US" altLang="ja-JP" sz="1600" b="1" u="sng"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53" name="四角形吹き出し 52"/>
          <p:cNvSpPr/>
          <p:nvPr/>
        </p:nvSpPr>
        <p:spPr>
          <a:xfrm>
            <a:off x="4804623" y="4582546"/>
            <a:ext cx="4132280" cy="1150710"/>
          </a:xfrm>
          <a:prstGeom prst="wedgeRectCallout">
            <a:avLst>
              <a:gd name="adj1" fmla="val -7944"/>
              <a:gd name="adj2" fmla="val -203915"/>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600"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600" b="1" u="sng"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関西</a:t>
            </a:r>
            <a:r>
              <a:rPr lang="ja-JP" altLang="en-US" sz="1600" b="1" u="sng"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で</a:t>
            </a:r>
            <a:r>
              <a:rPr lang="ja-JP" altLang="en-US" sz="1600" b="1" u="sng"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唯一</a:t>
            </a:r>
            <a:r>
              <a:rPr lang="ja-JP" altLang="en-US" sz="1600"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、関東</a:t>
            </a:r>
            <a:r>
              <a:rPr lang="ja-JP" altLang="en-US" sz="1600"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へのデイリー便が就航</a:t>
            </a:r>
          </a:p>
          <a:p>
            <a:r>
              <a:rPr lang="ja-JP" altLang="en-US" sz="1600"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600" b="1"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きめ</a:t>
            </a:r>
            <a:r>
              <a:rPr lang="ja-JP" altLang="en-US" sz="1600" b="1"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細かな輸送体制を</a:t>
            </a:r>
            <a:r>
              <a:rPr lang="ja-JP" altLang="en-US" sz="1600" b="1"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提供</a:t>
            </a:r>
            <a:endParaRPr lang="en-US" altLang="ja-JP" sz="1600" b="1"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600" b="1"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➡船社からは船舶の大型化対応について要</a:t>
            </a:r>
            <a:endParaRPr lang="en-US" altLang="ja-JP" sz="1600" b="1"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600" b="1"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600" b="1"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望があり</a:t>
            </a:r>
            <a:endParaRPr lang="en-US" altLang="ja-JP" sz="1600" b="1" dirty="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97" name="Rectangle 6"/>
          <p:cNvSpPr>
            <a:spLocks noChangeArrowheads="1"/>
          </p:cNvSpPr>
          <p:nvPr/>
        </p:nvSpPr>
        <p:spPr bwMode="auto">
          <a:xfrm>
            <a:off x="0" y="3381"/>
            <a:ext cx="9144000" cy="620079"/>
          </a:xfrm>
          <a:prstGeom prst="rect">
            <a:avLst/>
          </a:prstGeom>
          <a:solidFill>
            <a:schemeClr val="accent1">
              <a:lumMod val="75000"/>
            </a:schemeClr>
          </a:solidFill>
          <a:ln>
            <a:noFill/>
          </a:ln>
          <a:effectLst/>
          <a:extLst/>
        </p:spPr>
        <p:txBody>
          <a:bodyPr anchor="ctr"/>
          <a:lstStyle/>
          <a:p>
            <a:pPr marL="0" indent="0" algn="ctr" fontAlgn="auto">
              <a:lnSpc>
                <a:spcPct val="90000"/>
              </a:lnSpc>
              <a:spcAft>
                <a:spcPts val="0"/>
              </a:spcAft>
              <a:buNone/>
              <a:defRPr/>
            </a:pP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内航定期ＲＯＲＯ事業</a:t>
            </a:r>
          </a:p>
        </p:txBody>
      </p:sp>
      <p:sp>
        <p:nvSpPr>
          <p:cNvPr id="2" name="テキスト ボックス 1"/>
          <p:cNvSpPr txBox="1"/>
          <p:nvPr/>
        </p:nvSpPr>
        <p:spPr>
          <a:xfrm>
            <a:off x="20002" y="4062552"/>
            <a:ext cx="646331" cy="276999"/>
          </a:xfrm>
          <a:prstGeom prst="rect">
            <a:avLst/>
          </a:prstGeom>
          <a:noFill/>
        </p:spPr>
        <p:txBody>
          <a:bodyPr wrap="none" rtlCol="0">
            <a:spAutoFit/>
          </a:bodyPr>
          <a:lstStyle/>
          <a:p>
            <a:r>
              <a:rPr lang="ja-JP" altLang="en-US" sz="1200" dirty="0" smtClean="0">
                <a:latin typeface="HGｺﾞｼｯｸM" panose="020B0609000000000000" pitchFamily="49" charset="-128"/>
                <a:ea typeface="HGｺﾞｼｯｸM" panose="020B0609000000000000" pitchFamily="49" charset="-128"/>
                <a:cs typeface="Meiryo UI" panose="020B0604030504040204" pitchFamily="50" charset="-128"/>
              </a:rPr>
              <a:t>千トン</a:t>
            </a:r>
            <a:endParaRPr kumimoji="1" lang="ja-JP" altLang="en-US" sz="12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graphicFrame>
        <p:nvGraphicFramePr>
          <p:cNvPr id="100" name="グラフ 99"/>
          <p:cNvGraphicFramePr>
            <a:graphicFrameLocks/>
          </p:cNvGraphicFramePr>
          <p:nvPr>
            <p:extLst>
              <p:ext uri="{D42A27DB-BD31-4B8C-83A1-F6EECF244321}">
                <p14:modId xmlns:p14="http://schemas.microsoft.com/office/powerpoint/2010/main" val="1537728077"/>
              </p:ext>
            </p:extLst>
          </p:nvPr>
        </p:nvGraphicFramePr>
        <p:xfrm>
          <a:off x="39174" y="4283588"/>
          <a:ext cx="4532826" cy="2574411"/>
        </p:xfrm>
        <a:graphic>
          <a:graphicData uri="http://schemas.openxmlformats.org/drawingml/2006/chart">
            <c:chart xmlns:c="http://schemas.openxmlformats.org/drawingml/2006/chart" xmlns:r="http://schemas.openxmlformats.org/officeDocument/2006/relationships" r:id="rId4"/>
          </a:graphicData>
        </a:graphic>
      </p:graphicFrame>
      <p:sp>
        <p:nvSpPr>
          <p:cNvPr id="15" name="タイトル 1">
            <a:extLst>
              <a:ext uri="{FF2B5EF4-FFF2-40B4-BE49-F238E27FC236}">
                <a16:creationId xmlns="" xmlns:a16="http://schemas.microsoft.com/office/drawing/2014/main" id="{468BC35F-82CC-4CCA-B63B-FA7089C008B0}"/>
              </a:ext>
            </a:extLst>
          </p:cNvPr>
          <p:cNvSpPr txBox="1">
            <a:spLocks/>
          </p:cNvSpPr>
          <p:nvPr/>
        </p:nvSpPr>
        <p:spPr bwMode="auto">
          <a:xfrm>
            <a:off x="1302829" y="4005572"/>
            <a:ext cx="2183290" cy="230832"/>
          </a:xfrm>
          <a:prstGeom prst="rect">
            <a:avLst/>
          </a:prstGeom>
          <a:noFill/>
          <a:ln w="9525">
            <a:noFill/>
            <a:miter lim="800000"/>
            <a:headEnd/>
            <a:tailEnd/>
          </a:ln>
        </p:spPr>
        <p:txBody>
          <a:bodyPr vert="horz" wrap="none" lIns="0" tIns="45720" rIns="0" bIns="0" numCol="1" anchor="ctr" anchorCtr="0" compatLnSpc="1">
            <a:prstTxWarp prst="textNoShape">
              <a:avLst/>
            </a:prstTxWarp>
            <a:spAutoFit/>
            <a:scene3d>
              <a:camera prst="orthographicFront"/>
              <a:lightRig rig="freezing" dir="t">
                <a:rot lat="0" lon="0" rev="5640000"/>
              </a:lightRig>
            </a:scene3d>
            <a:sp3d prstMaterial="flat">
              <a:contourClr>
                <a:schemeClr val="tx2"/>
              </a:contourClr>
            </a:sp3d>
          </a:bodyPr>
          <a:lstStyle>
            <a:lvl1pPr algn="l" rtl="0" fontAlgn="base">
              <a:spcBef>
                <a:spcPct val="0"/>
              </a:spcBef>
              <a:spcAft>
                <a:spcPct val="0"/>
              </a:spcAft>
              <a:buNone/>
              <a:defRPr kumimoji="1" sz="5000" b="0" kern="1200">
                <a:ln>
                  <a:noFill/>
                </a:ln>
                <a:solidFill>
                  <a:schemeClr val="tx2"/>
                </a:solidFill>
                <a:effectLst/>
                <a:latin typeface="+mj-lt"/>
                <a:ea typeface="+mj-ea"/>
                <a:cs typeface="+mj-cs"/>
              </a:defRPr>
            </a:lvl1pPr>
            <a:lvl2pPr algn="l" rtl="0" fontAlgn="base">
              <a:spcBef>
                <a:spcPct val="0"/>
              </a:spcBef>
              <a:spcAft>
                <a:spcPct val="0"/>
              </a:spcAft>
              <a:defRPr kumimoji="1" sz="5000">
                <a:solidFill>
                  <a:schemeClr val="tx2"/>
                </a:solidFill>
                <a:latin typeface="Calibri" pitchFamily="34" charset="0"/>
                <a:ea typeface="ＭＳ Ｐゴシック" charset="-128"/>
              </a:defRPr>
            </a:lvl2pPr>
            <a:lvl3pPr algn="l" rtl="0" fontAlgn="base">
              <a:spcBef>
                <a:spcPct val="0"/>
              </a:spcBef>
              <a:spcAft>
                <a:spcPct val="0"/>
              </a:spcAft>
              <a:defRPr kumimoji="1" sz="5000">
                <a:solidFill>
                  <a:schemeClr val="tx2"/>
                </a:solidFill>
                <a:latin typeface="Calibri" pitchFamily="34" charset="0"/>
                <a:ea typeface="ＭＳ Ｐゴシック" charset="-128"/>
              </a:defRPr>
            </a:lvl3pPr>
            <a:lvl4pPr algn="l" rtl="0" fontAlgn="base">
              <a:spcBef>
                <a:spcPct val="0"/>
              </a:spcBef>
              <a:spcAft>
                <a:spcPct val="0"/>
              </a:spcAft>
              <a:defRPr kumimoji="1" sz="5000">
                <a:solidFill>
                  <a:schemeClr val="tx2"/>
                </a:solidFill>
                <a:latin typeface="Calibri" pitchFamily="34" charset="0"/>
                <a:ea typeface="ＭＳ Ｐゴシック" charset="-128"/>
              </a:defRPr>
            </a:lvl4pPr>
            <a:lvl5pPr algn="l" rtl="0" fontAlgn="base">
              <a:spcBef>
                <a:spcPct val="0"/>
              </a:spcBef>
              <a:spcAft>
                <a:spcPct val="0"/>
              </a:spcAft>
              <a:defRPr kumimoji="1" sz="5000">
                <a:solidFill>
                  <a:schemeClr val="tx2"/>
                </a:solidFill>
                <a:latin typeface="Calibri" pitchFamily="34" charset="0"/>
                <a:ea typeface="ＭＳ Ｐゴシック" charset="-128"/>
              </a:defRPr>
            </a:lvl5pPr>
            <a:lvl6pPr marL="457200" algn="l" rtl="0" fontAlgn="base">
              <a:spcBef>
                <a:spcPct val="0"/>
              </a:spcBef>
              <a:spcAft>
                <a:spcPct val="0"/>
              </a:spcAft>
              <a:defRPr kumimoji="1" sz="5000">
                <a:solidFill>
                  <a:schemeClr val="tx2"/>
                </a:solidFill>
                <a:latin typeface="Calibri" pitchFamily="34" charset="0"/>
                <a:ea typeface="ＭＳ Ｐゴシック" charset="-128"/>
              </a:defRPr>
            </a:lvl6pPr>
            <a:lvl7pPr marL="914400" algn="l" rtl="0" fontAlgn="base">
              <a:spcBef>
                <a:spcPct val="0"/>
              </a:spcBef>
              <a:spcAft>
                <a:spcPct val="0"/>
              </a:spcAft>
              <a:defRPr kumimoji="1" sz="5000">
                <a:solidFill>
                  <a:schemeClr val="tx2"/>
                </a:solidFill>
                <a:latin typeface="Calibri" pitchFamily="34" charset="0"/>
                <a:ea typeface="ＭＳ Ｐゴシック" charset="-128"/>
              </a:defRPr>
            </a:lvl7pPr>
            <a:lvl8pPr marL="1371600" algn="l" rtl="0" fontAlgn="base">
              <a:spcBef>
                <a:spcPct val="0"/>
              </a:spcBef>
              <a:spcAft>
                <a:spcPct val="0"/>
              </a:spcAft>
              <a:defRPr kumimoji="1" sz="5000">
                <a:solidFill>
                  <a:schemeClr val="tx2"/>
                </a:solidFill>
                <a:latin typeface="Calibri" pitchFamily="34" charset="0"/>
                <a:ea typeface="ＭＳ Ｐゴシック" charset="-128"/>
              </a:defRPr>
            </a:lvl8pPr>
            <a:lvl9pPr marL="1828800" algn="l" rtl="0" fontAlgn="base">
              <a:spcBef>
                <a:spcPct val="0"/>
              </a:spcBef>
              <a:spcAft>
                <a:spcPct val="0"/>
              </a:spcAft>
              <a:defRPr kumimoji="1" sz="5000">
                <a:solidFill>
                  <a:schemeClr val="tx2"/>
                </a:solidFill>
                <a:latin typeface="Calibri" pitchFamily="34" charset="0"/>
                <a:ea typeface="ＭＳ Ｐゴシック" charset="-128"/>
              </a:defRPr>
            </a:lvl9pPr>
          </a:lstStyle>
          <a:p>
            <a:r>
              <a:rPr lang="ja-JP" altLang="en-US" sz="1200"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内航</a:t>
            </a:r>
            <a:r>
              <a:rPr lang="en-US" altLang="ja-JP" sz="1200"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RORO</a:t>
            </a:r>
            <a:r>
              <a:rPr lang="ja-JP" altLang="en-US" sz="1200"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rPr>
              <a:t>事業による貨物量推移</a:t>
            </a:r>
            <a:endParaRPr lang="en-US" altLang="ja-JP" sz="1200" dirty="0" smtClean="0">
              <a:solidFill>
                <a:schemeClr val="tx1"/>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6" name="Rectangle 6"/>
          <p:cNvSpPr>
            <a:spLocks noChangeArrowheads="1"/>
          </p:cNvSpPr>
          <p:nvPr/>
        </p:nvSpPr>
        <p:spPr bwMode="auto">
          <a:xfrm>
            <a:off x="3355" y="-17632"/>
            <a:ext cx="9144000"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■事業を巡る社会経済情勢等</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：内航定期</a:t>
            </a: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ＲＯＲＯ</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7"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10</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60201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86833"/>
            <a:ext cx="7897755" cy="612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6"/>
          <p:cNvSpPr>
            <a:spLocks noChangeArrowheads="1"/>
          </p:cNvSpPr>
          <p:nvPr/>
        </p:nvSpPr>
        <p:spPr bwMode="auto">
          <a:xfrm>
            <a:off x="0" y="-17632"/>
            <a:ext cx="9147355" cy="620079"/>
          </a:xfrm>
          <a:prstGeom prst="rect">
            <a:avLst/>
          </a:prstGeom>
          <a:solidFill>
            <a:schemeClr val="accent1">
              <a:lumMod val="75000"/>
            </a:schemeClr>
          </a:solidFill>
          <a:ln>
            <a:noFill/>
          </a:ln>
          <a:effectLst/>
          <a:extLst/>
        </p:spPr>
        <p:txBody>
          <a:bodyPr anchor="ctr"/>
          <a:lstStyle/>
          <a:p>
            <a:pPr marL="0" indent="0" fontAlgn="auto">
              <a:lnSpc>
                <a:spcPct val="90000"/>
              </a:lnSpc>
              <a:spcAft>
                <a:spcPts val="0"/>
              </a:spcAft>
              <a:buNone/>
              <a:defRPr/>
            </a:pP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■堺泉北港における中古自動車・コンテナ等の現状</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5" name="スライド番号プレースホルダー 1"/>
          <p:cNvSpPr txBox="1">
            <a:spLocks/>
          </p:cNvSpPr>
          <p:nvPr/>
        </p:nvSpPr>
        <p:spPr>
          <a:xfrm>
            <a:off x="6902896" y="6451077"/>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11</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44133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414" y="1196752"/>
            <a:ext cx="4248058" cy="332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1" y="1046420"/>
            <a:ext cx="4522363" cy="53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522582"/>
            <a:ext cx="2262784" cy="56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4747719" y="5274600"/>
            <a:ext cx="3536994" cy="400110"/>
          </a:xfrm>
          <a:prstGeom prst="rect">
            <a:avLst/>
          </a:prstGeom>
          <a:solidFill>
            <a:schemeClr val="accent3">
              <a:lumMod val="20000"/>
              <a:lumOff val="80000"/>
            </a:schemeClr>
          </a:solidFill>
          <a:ln>
            <a:solidFill>
              <a:schemeClr val="tx1"/>
            </a:solidFill>
          </a:ln>
        </p:spPr>
        <p:txBody>
          <a:bodyPr wrap="square">
            <a:spAutoFit/>
          </a:bodyPr>
          <a:lstStyle/>
          <a:p>
            <a:r>
              <a:rPr lang="ja-JP" altLang="en-US" sz="1000" dirty="0" smtClean="0"/>
              <a:t>●新岸壁の整備による中古車輸出拠点機能の強化</a:t>
            </a:r>
          </a:p>
          <a:p>
            <a:r>
              <a:rPr lang="ja-JP" altLang="en-US" sz="1000" dirty="0" smtClean="0"/>
              <a:t>●埠頭再編により、ユニットロードターミナル機能の強化</a:t>
            </a:r>
            <a:endParaRPr lang="ja-JP" altLang="en-US" sz="1000" dirty="0"/>
          </a:p>
        </p:txBody>
      </p:sp>
      <p:sp>
        <p:nvSpPr>
          <p:cNvPr id="12" name="Rectangle 6"/>
          <p:cNvSpPr>
            <a:spLocks noChangeArrowheads="1"/>
          </p:cNvSpPr>
          <p:nvPr/>
        </p:nvSpPr>
        <p:spPr bwMode="auto">
          <a:xfrm>
            <a:off x="3355" y="-17632"/>
            <a:ext cx="9144000"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■事業の投資効果</a:t>
            </a:r>
            <a:r>
              <a:rPr lang="en-US" altLang="ja-JP"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8" name="スライド番号プレースホルダー 1"/>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12</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92930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
            <a:ext cx="9144000" cy="400110"/>
          </a:xfrm>
          <a:prstGeom prst="rect">
            <a:avLst/>
          </a:prstGeom>
          <a:solidFill>
            <a:srgbClr val="000099"/>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■整備効果：</a:t>
            </a:r>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中古</a:t>
            </a:r>
            <a:r>
              <a:rPr lang="ja-JP" altLang="en-US" sz="2000" dirty="0" smtClean="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自動車輸出貨物量推計</a:t>
            </a:r>
            <a:endPar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36" name="Text Box 8"/>
          <p:cNvSpPr txBox="1">
            <a:spLocks noChangeArrowheads="1"/>
          </p:cNvSpPr>
          <p:nvPr/>
        </p:nvSpPr>
        <p:spPr bwMode="auto">
          <a:xfrm>
            <a:off x="108507" y="805002"/>
            <a:ext cx="8910639" cy="1580808"/>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貨物量推計の考え方</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p>
          <a:p>
            <a:pPr marL="285750" indent="-285750">
              <a:buFont typeface="Arial" panose="020B0604020202020204" pitchFamily="34" charset="0"/>
              <a:buChar char="•"/>
            </a:pP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需要については</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企業</a:t>
            </a:r>
            <a:r>
              <a:rPr lang="ja-JP" altLang="en-US" sz="1400" u="sng" dirty="0">
                <a:latin typeface="HGｺﾞｼｯｸM" panose="020B0609000000000000" pitchFamily="49" charset="-128"/>
                <a:ea typeface="HGｺﾞｼｯｸM" panose="020B0609000000000000" pitchFamily="49" charset="-128"/>
                <a:cs typeface="Meiryo UI" panose="020B0604030504040204" pitchFamily="50" charset="-128"/>
              </a:rPr>
              <a:t>ヒアリング結果</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及び</a:t>
            </a:r>
            <a:r>
              <a:rPr lang="ja-JP" altLang="en-US" sz="1400" u="sng" dirty="0">
                <a:latin typeface="HGｺﾞｼｯｸM" panose="020B0609000000000000" pitchFamily="49" charset="-128"/>
                <a:ea typeface="HGｺﾞｼｯｸM" panose="020B0609000000000000" pitchFamily="49" charset="-128"/>
                <a:cs typeface="Meiryo UI" panose="020B0604030504040204" pitchFamily="50" charset="-128"/>
              </a:rPr>
              <a:t>輸出相手地域の最新の経済動向</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の分析等を踏まえ、現状の取扱貨物量からの伸びを推計する。</a:t>
            </a:r>
          </a:p>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推計</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の</a:t>
            </a:r>
            <a:r>
              <a:rPr lang="ja-JP" altLang="en-US" sz="1400" u="sng" dirty="0">
                <a:latin typeface="HGｺﾞｼｯｸM" panose="020B0609000000000000" pitchFamily="49" charset="-128"/>
                <a:ea typeface="HGｺﾞｼｯｸM" panose="020B0609000000000000" pitchFamily="49" charset="-128"/>
                <a:cs typeface="Meiryo UI" panose="020B0604030504040204" pitchFamily="50" charset="-128"/>
              </a:rPr>
              <a:t>目標年次は新規岸壁の供用開始年である平成</a:t>
            </a:r>
            <a:r>
              <a:rPr lang="en-US" altLang="ja-JP"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36</a:t>
            </a:r>
            <a:r>
              <a:rPr lang="ja-JP" altLang="en-US" sz="1400" u="sng" dirty="0">
                <a:latin typeface="HGｺﾞｼｯｸM" panose="020B0609000000000000" pitchFamily="49" charset="-128"/>
                <a:ea typeface="HGｺﾞｼｯｸM" panose="020B0609000000000000" pitchFamily="49" charset="-128"/>
                <a:cs typeface="Meiryo UI" panose="020B0604030504040204" pitchFamily="50" charset="-128"/>
              </a:rPr>
              <a:t>年度末</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と</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し、需要推計については輸出相手地域別に実施するものとする</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endPar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endParaRPr>
          </a:p>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平成</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28</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年の上位輸出相手国及び企業ヒアリング結果より、輸出相手国を</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u="sng" dirty="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オセアニア」「アフリカ」「</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その他海外」「国内」の</a:t>
            </a:r>
            <a:r>
              <a:rPr lang="en-US" altLang="ja-JP" sz="1400" u="sng" dirty="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4</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地域</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に分け、各地域の情勢を踏まえて需要推計を行う。</a:t>
            </a:r>
            <a:endPar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2" name="右中かっこ 1"/>
          <p:cNvSpPr/>
          <p:nvPr/>
        </p:nvSpPr>
        <p:spPr>
          <a:xfrm>
            <a:off x="3442028" y="2780928"/>
            <a:ext cx="332345" cy="34563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40" name="図 39"/>
          <p:cNvPicPr/>
          <p:nvPr/>
        </p:nvPicPr>
        <p:blipFill rotWithShape="1">
          <a:blip r:embed="rId3" cstate="print">
            <a:extLst>
              <a:ext uri="{28A0092B-C50C-407E-A947-70E740481C1C}">
                <a14:useLocalDpi xmlns:a14="http://schemas.microsoft.com/office/drawing/2010/main" val="0"/>
              </a:ext>
            </a:extLst>
          </a:blip>
          <a:srcRect r="46200"/>
          <a:stretch/>
        </p:blipFill>
        <p:spPr bwMode="auto">
          <a:xfrm>
            <a:off x="539552" y="2385810"/>
            <a:ext cx="2570131" cy="2493010"/>
          </a:xfrm>
          <a:prstGeom prst="rect">
            <a:avLst/>
          </a:prstGeom>
          <a:noFill/>
          <a:ln>
            <a:noFill/>
          </a:ln>
        </p:spPr>
      </p:pic>
      <p:pic>
        <p:nvPicPr>
          <p:cNvPr id="3" name="図 2"/>
          <p:cNvPicPr>
            <a:picLocks noChangeAspect="1"/>
          </p:cNvPicPr>
          <p:nvPr/>
        </p:nvPicPr>
        <p:blipFill rotWithShape="1">
          <a:blip r:embed="rId4"/>
          <a:srcRect t="5936" b="7992"/>
          <a:stretch/>
        </p:blipFill>
        <p:spPr>
          <a:xfrm>
            <a:off x="622612" y="4743450"/>
            <a:ext cx="2358740" cy="2088233"/>
          </a:xfrm>
          <a:prstGeom prst="rect">
            <a:avLst/>
          </a:prstGeom>
        </p:spPr>
      </p:pic>
      <p:sp>
        <p:nvSpPr>
          <p:cNvPr id="29" name="Rectangle 6"/>
          <p:cNvSpPr>
            <a:spLocks noChangeArrowheads="1"/>
          </p:cNvSpPr>
          <p:nvPr/>
        </p:nvSpPr>
        <p:spPr bwMode="auto">
          <a:xfrm>
            <a:off x="3355" y="-17632"/>
            <a:ext cx="9144000"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■事業の投資効果</a:t>
            </a:r>
            <a:r>
              <a:rPr lang="en-US" altLang="ja-JP"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費用便益分析</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27" name="正方形/長方形 26"/>
          <p:cNvSpPr/>
          <p:nvPr/>
        </p:nvSpPr>
        <p:spPr>
          <a:xfrm>
            <a:off x="3782123" y="4051920"/>
            <a:ext cx="179555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現状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の取扱貨物量</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（輸出相手地域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別</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5358372" y="2705835"/>
            <a:ext cx="1795555"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企業ヒアリング結果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497333" y="5810944"/>
            <a:ext cx="1517633"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経済動向等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7028884" y="4240882"/>
            <a:ext cx="1990262"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推計貨物量</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右矢印 27"/>
          <p:cNvSpPr/>
          <p:nvPr/>
        </p:nvSpPr>
        <p:spPr>
          <a:xfrm>
            <a:off x="5747662" y="4240882"/>
            <a:ext cx="1128594" cy="5025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p:cNvCxnSpPr/>
          <p:nvPr/>
        </p:nvCxnSpPr>
        <p:spPr>
          <a:xfrm flipH="1">
            <a:off x="6236545" y="3351997"/>
            <a:ext cx="1" cy="888885"/>
          </a:xfrm>
          <a:prstGeom prst="straightConnector1">
            <a:avLst/>
          </a:prstGeom>
          <a:ln w="571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6236546" y="4743450"/>
            <a:ext cx="0" cy="888885"/>
          </a:xfrm>
          <a:prstGeom prst="straightConnector1">
            <a:avLst/>
          </a:prstGeom>
          <a:ln w="571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1" name="スライド番号プレースホルダー 1"/>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13</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2096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4110383154"/>
              </p:ext>
            </p:extLst>
          </p:nvPr>
        </p:nvGraphicFramePr>
        <p:xfrm>
          <a:off x="116681" y="908720"/>
          <a:ext cx="8910638" cy="5070548"/>
        </p:xfrm>
        <a:graphic>
          <a:graphicData uri="http://schemas.openxmlformats.org/drawingml/2006/table">
            <a:tbl>
              <a:tblPr firstRow="1" bandRow="1">
                <a:tableStyleId>{5940675A-B579-460E-94D1-54222C63F5DA}</a:tableStyleId>
              </a:tblPr>
              <a:tblGrid>
                <a:gridCol w="1239160">
                  <a:extLst>
                    <a:ext uri="{9D8B030D-6E8A-4147-A177-3AD203B41FA5}">
                      <a16:colId xmlns="" xmlns:a16="http://schemas.microsoft.com/office/drawing/2014/main" val="20000"/>
                    </a:ext>
                  </a:extLst>
                </a:gridCol>
                <a:gridCol w="1461890">
                  <a:extLst>
                    <a:ext uri="{9D8B030D-6E8A-4147-A177-3AD203B41FA5}">
                      <a16:colId xmlns="" xmlns:a16="http://schemas.microsoft.com/office/drawing/2014/main" val="20001"/>
                    </a:ext>
                  </a:extLst>
                </a:gridCol>
                <a:gridCol w="1461890">
                  <a:extLst>
                    <a:ext uri="{9D8B030D-6E8A-4147-A177-3AD203B41FA5}">
                      <a16:colId xmlns="" xmlns:a16="http://schemas.microsoft.com/office/drawing/2014/main" val="20002"/>
                    </a:ext>
                  </a:extLst>
                </a:gridCol>
                <a:gridCol w="4747698">
                  <a:extLst>
                    <a:ext uri="{9D8B030D-6E8A-4147-A177-3AD203B41FA5}">
                      <a16:colId xmlns="" xmlns:a16="http://schemas.microsoft.com/office/drawing/2014/main" val="20003"/>
                    </a:ext>
                  </a:extLst>
                </a:gridCol>
              </a:tblGrid>
              <a:tr h="552973">
                <a:tc gridSpan="2">
                  <a:txBody>
                    <a:bodyPr/>
                    <a:lstStyle/>
                    <a:p>
                      <a:pPr algn="ctr"/>
                      <a:r>
                        <a:rPr kumimoji="1" lang="ja-JP" altLang="en-US" sz="1200" dirty="0" smtClean="0">
                          <a:latin typeface="HGｺﾞｼｯｸM" panose="020B0609000000000000" pitchFamily="49" charset="-128"/>
                          <a:ea typeface="HGｺﾞｼｯｸM" panose="020B0609000000000000" pitchFamily="49" charset="-128"/>
                        </a:rPr>
                        <a:t>相手地域</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200" dirty="0" smtClean="0">
                          <a:latin typeface="HGｺﾞｼｯｸM" panose="020B0609000000000000" pitchFamily="49" charset="-128"/>
                          <a:ea typeface="HGｺﾞｼｯｸM" panose="020B0609000000000000" pitchFamily="49" charset="-128"/>
                        </a:rPr>
                        <a:t>推計結果</a:t>
                      </a:r>
                      <a:endParaRPr kumimoji="1" lang="en-US" altLang="ja-JP" sz="1200" dirty="0" smtClean="0">
                        <a:latin typeface="HGｺﾞｼｯｸM" panose="020B0609000000000000" pitchFamily="49" charset="-128"/>
                        <a:ea typeface="HGｺﾞｼｯｸM" panose="020B0609000000000000" pitchFamily="49" charset="-128"/>
                      </a:endParaRPr>
                    </a:p>
                    <a:p>
                      <a:pPr algn="ctr"/>
                      <a:r>
                        <a:rPr kumimoji="1" lang="ja-JP" altLang="en-US" sz="1200" dirty="0" smtClean="0">
                          <a:latin typeface="HGｺﾞｼｯｸM" panose="020B0609000000000000" pitchFamily="49" charset="-128"/>
                          <a:ea typeface="HGｺﾞｼｯｸM" panose="020B0609000000000000" pitchFamily="49" charset="-128"/>
                        </a:rPr>
                        <a:t>（堺泉北港全体）</a:t>
                      </a:r>
                      <a:endParaRPr kumimoji="1" lang="en-US" altLang="ja-JP" sz="1200" dirty="0" smtClean="0">
                        <a:latin typeface="HGｺﾞｼｯｸM" panose="020B0609000000000000" pitchFamily="49" charset="-128"/>
                        <a:ea typeface="HGｺﾞｼｯｸM" panose="020B0609000000000000" pitchFamily="49" charset="-128"/>
                      </a:endParaRPr>
                    </a:p>
                    <a:p>
                      <a:pPr algn="ctr"/>
                      <a:r>
                        <a:rPr kumimoji="1" lang="ja-JP" altLang="en-US" sz="1200" dirty="0" smtClean="0">
                          <a:latin typeface="HGｺﾞｼｯｸM" panose="020B0609000000000000" pitchFamily="49" charset="-128"/>
                          <a:ea typeface="HGｺﾞｼｯｸM" panose="020B0609000000000000" pitchFamily="49" charset="-128"/>
                        </a:rPr>
                        <a:t>（単位：台）</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smtClean="0">
                          <a:latin typeface="HGｺﾞｼｯｸM" panose="020B0609000000000000" pitchFamily="49" charset="-128"/>
                          <a:ea typeface="HGｺﾞｼｯｸM" panose="020B0609000000000000" pitchFamily="49" charset="-128"/>
                        </a:rPr>
                        <a:t>推計手法</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810437">
                <a:tc rowSpan="2">
                  <a:txBody>
                    <a:bodyPr/>
                    <a:lstStyle/>
                    <a:p>
                      <a:pPr algn="ctr"/>
                      <a:r>
                        <a:rPr kumimoji="1" lang="ja-JP" altLang="en-US" sz="1200" dirty="0" smtClean="0">
                          <a:latin typeface="HGｺﾞｼｯｸM" panose="020B0609000000000000" pitchFamily="49" charset="-128"/>
                          <a:ea typeface="HGｺﾞｼｯｸM" panose="020B0609000000000000" pitchFamily="49" charset="-128"/>
                        </a:rPr>
                        <a:t>①オセアニア</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200" dirty="0" smtClean="0">
                          <a:latin typeface="HGｺﾞｼｯｸM" panose="020B0609000000000000" pitchFamily="49" charset="-128"/>
                          <a:ea typeface="HGｺﾞｼｯｸM" panose="020B0609000000000000" pitchFamily="49" charset="-128"/>
                        </a:rPr>
                        <a:t>ニュージーランド</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200" dirty="0" smtClean="0">
                          <a:latin typeface="HGｺﾞｼｯｸM" panose="020B0609000000000000" pitchFamily="49" charset="-128"/>
                          <a:ea typeface="HGｺﾞｼｯｸM" panose="020B0609000000000000" pitchFamily="49" charset="-128"/>
                        </a:rPr>
                        <a:t>36,732</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kumimoji="1" lang="en-US" altLang="ja-JP" sz="1200" dirty="0" smtClean="0">
                          <a:latin typeface="HGｺﾞｼｯｸM" panose="020B0609000000000000" pitchFamily="49" charset="-128"/>
                          <a:ea typeface="HGｺﾞｼｯｸM" panose="020B0609000000000000" pitchFamily="49" charset="-128"/>
                        </a:rPr>
                        <a:t>H28</a:t>
                      </a:r>
                      <a:r>
                        <a:rPr kumimoji="1" lang="ja-JP" altLang="en-US" sz="1200" dirty="0" smtClean="0">
                          <a:latin typeface="HGｺﾞｼｯｸM" panose="020B0609000000000000" pitchFamily="49" charset="-128"/>
                          <a:ea typeface="HGｺﾞｼｯｸM" panose="020B0609000000000000" pitchFamily="49" charset="-128"/>
                        </a:rPr>
                        <a:t>輸出台数に、</a:t>
                      </a:r>
                      <a:r>
                        <a:rPr kumimoji="1" lang="en-US" altLang="ja-JP" sz="1200" dirty="0" smtClean="0">
                          <a:latin typeface="HGｺﾞｼｯｸM" panose="020B0609000000000000" pitchFamily="49" charset="-128"/>
                          <a:ea typeface="HGｺﾞｼｯｸM" panose="020B0609000000000000" pitchFamily="49" charset="-128"/>
                        </a:rPr>
                        <a:t>IMF</a:t>
                      </a:r>
                      <a:r>
                        <a:rPr kumimoji="1" lang="ja-JP" altLang="en-US" sz="1200" dirty="0" smtClean="0">
                          <a:latin typeface="HGｺﾞｼｯｸM" panose="020B0609000000000000" pitchFamily="49" charset="-128"/>
                          <a:ea typeface="HGｺﾞｼｯｸM" panose="020B0609000000000000" pitchFamily="49" charset="-128"/>
                        </a:rPr>
                        <a:t>による</a:t>
                      </a:r>
                      <a:r>
                        <a:rPr kumimoji="1" lang="ja-JP" altLang="en-US" sz="1200" u="sng" dirty="0" smtClean="0">
                          <a:solidFill>
                            <a:srgbClr val="FF0000"/>
                          </a:solidFill>
                          <a:latin typeface="HGｺﾞｼｯｸM" panose="020B0609000000000000" pitchFamily="49" charset="-128"/>
                          <a:ea typeface="HGｺﾞｼｯｸM" panose="020B0609000000000000" pitchFamily="49" charset="-128"/>
                        </a:rPr>
                        <a:t>ニュージーランドの名目</a:t>
                      </a:r>
                      <a:r>
                        <a:rPr kumimoji="1" lang="en-US" altLang="ja-JP" sz="1200" u="sng" dirty="0" smtClean="0">
                          <a:solidFill>
                            <a:srgbClr val="FF0000"/>
                          </a:solidFill>
                          <a:latin typeface="HGｺﾞｼｯｸM" panose="020B0609000000000000" pitchFamily="49" charset="-128"/>
                          <a:ea typeface="HGｺﾞｼｯｸM" panose="020B0609000000000000" pitchFamily="49" charset="-128"/>
                        </a:rPr>
                        <a:t>GDP</a:t>
                      </a:r>
                      <a:r>
                        <a:rPr kumimoji="1" lang="ja-JP" altLang="en-US" sz="1200" u="sng" dirty="0" smtClean="0">
                          <a:solidFill>
                            <a:srgbClr val="FF0000"/>
                          </a:solidFill>
                          <a:latin typeface="HGｺﾞｼｯｸM" panose="020B0609000000000000" pitchFamily="49" charset="-128"/>
                          <a:ea typeface="HGｺﾞｼｯｸM" panose="020B0609000000000000" pitchFamily="49" charset="-128"/>
                        </a:rPr>
                        <a:t>の伸び率</a:t>
                      </a:r>
                      <a:r>
                        <a:rPr kumimoji="1" lang="ja-JP" altLang="en-US" sz="1200" dirty="0" smtClean="0">
                          <a:latin typeface="HGｺﾞｼｯｸM" panose="020B0609000000000000" pitchFamily="49" charset="-128"/>
                          <a:ea typeface="HGｺﾞｼｯｸM" panose="020B0609000000000000" pitchFamily="49" charset="-128"/>
                        </a:rPr>
                        <a:t>（実績値（</a:t>
                      </a:r>
                      <a:r>
                        <a:rPr kumimoji="1" lang="en-US" altLang="ja-JP" sz="1200" dirty="0" smtClean="0">
                          <a:latin typeface="HGｺﾞｼｯｸM" panose="020B0609000000000000" pitchFamily="49" charset="-128"/>
                          <a:ea typeface="HGｺﾞｼｯｸM" panose="020B0609000000000000" pitchFamily="49" charset="-128"/>
                        </a:rPr>
                        <a:t>2016</a:t>
                      </a:r>
                      <a:r>
                        <a:rPr kumimoji="1" lang="ja-JP" altLang="en-US" sz="1200" dirty="0" smtClean="0">
                          <a:latin typeface="HGｺﾞｼｯｸM" panose="020B0609000000000000" pitchFamily="49" charset="-128"/>
                          <a:ea typeface="HGｺﾞｼｯｸM" panose="020B0609000000000000" pitchFamily="49" charset="-128"/>
                        </a:rPr>
                        <a:t>年）と推計値（</a:t>
                      </a:r>
                      <a:r>
                        <a:rPr kumimoji="1" lang="en-US" altLang="ja-JP" sz="1200" dirty="0" smtClean="0">
                          <a:latin typeface="HGｺﾞｼｯｸM" panose="020B0609000000000000" pitchFamily="49" charset="-128"/>
                          <a:ea typeface="HGｺﾞｼｯｸM" panose="020B0609000000000000" pitchFamily="49" charset="-128"/>
                        </a:rPr>
                        <a:t>2025</a:t>
                      </a:r>
                      <a:r>
                        <a:rPr kumimoji="1" lang="ja-JP" altLang="en-US" sz="1200" dirty="0" smtClean="0">
                          <a:latin typeface="HGｺﾞｼｯｸM" panose="020B0609000000000000" pitchFamily="49" charset="-128"/>
                          <a:ea typeface="HGｺﾞｼｯｸM" panose="020B0609000000000000" pitchFamily="49" charset="-128"/>
                        </a:rPr>
                        <a:t>年）を比較）を乗じることで貨物量を推計。</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810437">
                <a:tc vMerge="1">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200" dirty="0" smtClean="0">
                          <a:latin typeface="HGｺﾞｼｯｸM" panose="020B0609000000000000" pitchFamily="49" charset="-128"/>
                          <a:ea typeface="HGｺﾞｼｯｸM" panose="020B0609000000000000" pitchFamily="49" charset="-128"/>
                        </a:rPr>
                        <a:t>オーストラリア</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200" dirty="0" smtClean="0">
                          <a:latin typeface="HGｺﾞｼｯｸM" panose="020B0609000000000000" pitchFamily="49" charset="-128"/>
                          <a:ea typeface="HGｺﾞｼｯｸM" panose="020B0609000000000000" pitchFamily="49" charset="-128"/>
                        </a:rPr>
                        <a:t>3,878</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kumimoji="1" lang="en-US" altLang="ja-JP" sz="1200" dirty="0" smtClean="0">
                          <a:latin typeface="HGｺﾞｼｯｸM" panose="020B0609000000000000" pitchFamily="49" charset="-128"/>
                          <a:ea typeface="HGｺﾞｼｯｸM" panose="020B0609000000000000" pitchFamily="49" charset="-128"/>
                        </a:rPr>
                        <a:t>H28</a:t>
                      </a:r>
                      <a:r>
                        <a:rPr kumimoji="1" lang="ja-JP" altLang="en-US" sz="1200" dirty="0" smtClean="0">
                          <a:latin typeface="HGｺﾞｼｯｸM" panose="020B0609000000000000" pitchFamily="49" charset="-128"/>
                          <a:ea typeface="HGｺﾞｼｯｸM" panose="020B0609000000000000" pitchFamily="49" charset="-128"/>
                        </a:rPr>
                        <a:t>輸出台数に、</a:t>
                      </a:r>
                      <a:r>
                        <a:rPr kumimoji="1" lang="en-US" altLang="ja-JP" sz="1200" u="sng" dirty="0" smtClean="0">
                          <a:solidFill>
                            <a:srgbClr val="FF0000"/>
                          </a:solidFill>
                          <a:effectLst/>
                          <a:latin typeface="HGｺﾞｼｯｸM" panose="020B0609000000000000" pitchFamily="49" charset="-128"/>
                          <a:ea typeface="HGｺﾞｼｯｸM" panose="020B0609000000000000" pitchFamily="49" charset="-128"/>
                        </a:rPr>
                        <a:t>1988</a:t>
                      </a:r>
                      <a:r>
                        <a:rPr kumimoji="1" lang="ja-JP" altLang="en-US" sz="1200" u="sng" dirty="0" smtClean="0">
                          <a:solidFill>
                            <a:srgbClr val="FF0000"/>
                          </a:solidFill>
                          <a:effectLst/>
                          <a:latin typeface="HGｺﾞｼｯｸM" panose="020B0609000000000000" pitchFamily="49" charset="-128"/>
                          <a:ea typeface="HGｺﾞｼｯｸM" panose="020B0609000000000000" pitchFamily="49" charset="-128"/>
                        </a:rPr>
                        <a:t>年以降のニュージーランド向け輸出台数の伸び率</a:t>
                      </a:r>
                      <a:r>
                        <a:rPr kumimoji="1" lang="ja-JP" altLang="en-US" sz="1200" dirty="0" smtClean="0">
                          <a:latin typeface="HGｺﾞｼｯｸM" panose="020B0609000000000000" pitchFamily="49" charset="-128"/>
                          <a:ea typeface="HGｺﾞｼｯｸM" panose="020B0609000000000000" pitchFamily="49" charset="-128"/>
                        </a:rPr>
                        <a:t>（</a:t>
                      </a:r>
                      <a:r>
                        <a:rPr kumimoji="1" lang="en-US" altLang="ja-JP" sz="1200" dirty="0" smtClean="0">
                          <a:latin typeface="HGｺﾞｼｯｸM" panose="020B0609000000000000" pitchFamily="49" charset="-128"/>
                          <a:ea typeface="HGｺﾞｼｯｸM" panose="020B0609000000000000" pitchFamily="49" charset="-128"/>
                        </a:rPr>
                        <a:t>1988</a:t>
                      </a:r>
                      <a:r>
                        <a:rPr kumimoji="1" lang="ja-JP" altLang="en-US" sz="1200" dirty="0" smtClean="0">
                          <a:latin typeface="HGｺﾞｼｯｸM" panose="020B0609000000000000" pitchFamily="49" charset="-128"/>
                          <a:ea typeface="HGｺﾞｼｯｸM" panose="020B0609000000000000" pitchFamily="49" charset="-128"/>
                        </a:rPr>
                        <a:t>年輸出台数と</a:t>
                      </a:r>
                      <a:r>
                        <a:rPr kumimoji="1" lang="en-US" altLang="ja-JP" sz="1200" dirty="0" smtClean="0">
                          <a:latin typeface="HGｺﾞｼｯｸM" panose="020B0609000000000000" pitchFamily="49" charset="-128"/>
                          <a:ea typeface="HGｺﾞｼｯｸM" panose="020B0609000000000000" pitchFamily="49" charset="-128"/>
                        </a:rPr>
                        <a:t>1990</a:t>
                      </a:r>
                      <a:r>
                        <a:rPr kumimoji="1" lang="ja-JP" altLang="en-US" sz="1200" dirty="0" smtClean="0">
                          <a:latin typeface="HGｺﾞｼｯｸM" panose="020B0609000000000000" pitchFamily="49" charset="-128"/>
                          <a:ea typeface="HGｺﾞｼｯｸM" panose="020B0609000000000000" pitchFamily="49" charset="-128"/>
                        </a:rPr>
                        <a:t>～</a:t>
                      </a:r>
                      <a:r>
                        <a:rPr kumimoji="1" lang="en-US" altLang="ja-JP" sz="1200" dirty="0" smtClean="0">
                          <a:latin typeface="HGｺﾞｼｯｸM" panose="020B0609000000000000" pitchFamily="49" charset="-128"/>
                          <a:ea typeface="HGｺﾞｼｯｸM" panose="020B0609000000000000" pitchFamily="49" charset="-128"/>
                        </a:rPr>
                        <a:t>2016</a:t>
                      </a:r>
                      <a:r>
                        <a:rPr kumimoji="1" lang="ja-JP" altLang="en-US" sz="1200" dirty="0" smtClean="0">
                          <a:latin typeface="HGｺﾞｼｯｸM" panose="020B0609000000000000" pitchFamily="49" charset="-128"/>
                          <a:ea typeface="HGｺﾞｼｯｸM" panose="020B0609000000000000" pitchFamily="49" charset="-128"/>
                        </a:rPr>
                        <a:t>年平均輸出台数を比較）を乗じることで貨物量を推計。</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810437">
                <a:tc gridSpan="2">
                  <a:txBody>
                    <a:bodyPr/>
                    <a:lstStyle/>
                    <a:p>
                      <a:pPr algn="l"/>
                      <a:r>
                        <a:rPr kumimoji="1" lang="ja-JP" altLang="en-US" sz="1200" dirty="0" smtClean="0">
                          <a:latin typeface="HGｺﾞｼｯｸM" panose="020B0609000000000000" pitchFamily="49" charset="-128"/>
                          <a:ea typeface="HGｺﾞｼｯｸM" panose="020B0609000000000000" pitchFamily="49" charset="-128"/>
                        </a:rPr>
                        <a:t>②アフリカ</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200" dirty="0" smtClean="0">
                          <a:latin typeface="HGｺﾞｼｯｸM" panose="020B0609000000000000" pitchFamily="49" charset="-128"/>
                          <a:ea typeface="HGｺﾞｼｯｸM" panose="020B0609000000000000" pitchFamily="49" charset="-128"/>
                        </a:rPr>
                        <a:t>29,639</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dirty="0" smtClean="0">
                          <a:latin typeface="HGｺﾞｼｯｸM" panose="020B0609000000000000" pitchFamily="49" charset="-128"/>
                          <a:ea typeface="HGｺﾞｼｯｸM" panose="020B0609000000000000" pitchFamily="49" charset="-128"/>
                        </a:rPr>
                        <a:t>H28</a:t>
                      </a:r>
                      <a:r>
                        <a:rPr kumimoji="1" lang="ja-JP" altLang="en-US" sz="1200" dirty="0" smtClean="0">
                          <a:latin typeface="HGｺﾞｼｯｸM" panose="020B0609000000000000" pitchFamily="49" charset="-128"/>
                          <a:ea typeface="HGｺﾞｼｯｸM" panose="020B0609000000000000" pitchFamily="49" charset="-128"/>
                        </a:rPr>
                        <a:t>輸出台数に、</a:t>
                      </a:r>
                      <a:r>
                        <a:rPr kumimoji="1" lang="en-US" altLang="ja-JP" sz="1200" dirty="0" smtClean="0">
                          <a:latin typeface="HGｺﾞｼｯｸM" panose="020B0609000000000000" pitchFamily="49" charset="-128"/>
                          <a:ea typeface="HGｺﾞｼｯｸM" panose="020B0609000000000000" pitchFamily="49" charset="-128"/>
                        </a:rPr>
                        <a:t>IMF</a:t>
                      </a:r>
                      <a:r>
                        <a:rPr kumimoji="1" lang="ja-JP" altLang="en-US" sz="1200" dirty="0" smtClean="0">
                          <a:latin typeface="HGｺﾞｼｯｸM" panose="020B0609000000000000" pitchFamily="49" charset="-128"/>
                          <a:ea typeface="HGｺﾞｼｯｸM" panose="020B0609000000000000" pitchFamily="49" charset="-128"/>
                        </a:rPr>
                        <a:t>による</a:t>
                      </a:r>
                      <a:r>
                        <a:rPr kumimoji="1" lang="ja-JP" altLang="en-US" sz="1200" u="sng" dirty="0" smtClean="0">
                          <a:solidFill>
                            <a:srgbClr val="FF0000"/>
                          </a:solidFill>
                          <a:latin typeface="HGｺﾞｼｯｸM" panose="020B0609000000000000" pitchFamily="49" charset="-128"/>
                          <a:ea typeface="HGｺﾞｼｯｸM" panose="020B0609000000000000" pitchFamily="49" charset="-128"/>
                        </a:rPr>
                        <a:t>ケニア及びタンザニアの名目</a:t>
                      </a:r>
                      <a:r>
                        <a:rPr kumimoji="1" lang="en-US" altLang="ja-JP" sz="1200" u="sng" dirty="0" smtClean="0">
                          <a:solidFill>
                            <a:srgbClr val="FF0000"/>
                          </a:solidFill>
                          <a:latin typeface="HGｺﾞｼｯｸM" panose="020B0609000000000000" pitchFamily="49" charset="-128"/>
                          <a:ea typeface="HGｺﾞｼｯｸM" panose="020B0609000000000000" pitchFamily="49" charset="-128"/>
                        </a:rPr>
                        <a:t>GDP</a:t>
                      </a:r>
                      <a:r>
                        <a:rPr kumimoji="1" lang="ja-JP" altLang="en-US" sz="1200" u="sng" dirty="0" smtClean="0">
                          <a:solidFill>
                            <a:srgbClr val="FF0000"/>
                          </a:solidFill>
                          <a:latin typeface="HGｺﾞｼｯｸM" panose="020B0609000000000000" pitchFamily="49" charset="-128"/>
                          <a:ea typeface="HGｺﾞｼｯｸM" panose="020B0609000000000000" pitchFamily="49" charset="-128"/>
                        </a:rPr>
                        <a:t>の伸び率</a:t>
                      </a:r>
                      <a:r>
                        <a:rPr kumimoji="1" lang="ja-JP" altLang="en-US" sz="1200" dirty="0" smtClean="0">
                          <a:latin typeface="HGｺﾞｼｯｸM" panose="020B0609000000000000" pitchFamily="49" charset="-128"/>
                          <a:ea typeface="HGｺﾞｼｯｸM" panose="020B0609000000000000" pitchFamily="49" charset="-128"/>
                        </a:rPr>
                        <a:t>（実績値（</a:t>
                      </a:r>
                      <a:r>
                        <a:rPr kumimoji="1" lang="en-US" altLang="ja-JP" sz="1200" dirty="0" smtClean="0">
                          <a:latin typeface="HGｺﾞｼｯｸM" panose="020B0609000000000000" pitchFamily="49" charset="-128"/>
                          <a:ea typeface="HGｺﾞｼｯｸM" panose="020B0609000000000000" pitchFamily="49" charset="-128"/>
                        </a:rPr>
                        <a:t>2016</a:t>
                      </a:r>
                      <a:r>
                        <a:rPr kumimoji="1" lang="ja-JP" altLang="en-US" sz="1200" dirty="0" smtClean="0">
                          <a:latin typeface="HGｺﾞｼｯｸM" panose="020B0609000000000000" pitchFamily="49" charset="-128"/>
                          <a:ea typeface="HGｺﾞｼｯｸM" panose="020B0609000000000000" pitchFamily="49" charset="-128"/>
                        </a:rPr>
                        <a:t>年）と推計値（</a:t>
                      </a:r>
                      <a:r>
                        <a:rPr kumimoji="1" lang="en-US" altLang="ja-JP" sz="1200" dirty="0" smtClean="0">
                          <a:latin typeface="HGｺﾞｼｯｸM" panose="020B0609000000000000" pitchFamily="49" charset="-128"/>
                          <a:ea typeface="HGｺﾞｼｯｸM" panose="020B0609000000000000" pitchFamily="49" charset="-128"/>
                        </a:rPr>
                        <a:t>2025</a:t>
                      </a:r>
                      <a:r>
                        <a:rPr kumimoji="1" lang="ja-JP" altLang="en-US" sz="1200" dirty="0" smtClean="0">
                          <a:latin typeface="HGｺﾞｼｯｸM" panose="020B0609000000000000" pitchFamily="49" charset="-128"/>
                          <a:ea typeface="HGｺﾞｼｯｸM" panose="020B0609000000000000" pitchFamily="49" charset="-128"/>
                        </a:rPr>
                        <a:t>年）を比較）を乗じることで貨物量を推計。</a:t>
                      </a: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810437">
                <a:tc gridSpan="2">
                  <a:txBody>
                    <a:bodyPr/>
                    <a:lstStyle/>
                    <a:p>
                      <a:pPr algn="l"/>
                      <a:r>
                        <a:rPr kumimoji="1" lang="ja-JP" altLang="en-US" sz="1200" dirty="0" smtClean="0">
                          <a:latin typeface="HGｺﾞｼｯｸM" panose="020B0609000000000000" pitchFamily="49" charset="-128"/>
                          <a:ea typeface="HGｺﾞｼｯｸM" panose="020B0609000000000000" pitchFamily="49" charset="-128"/>
                        </a:rPr>
                        <a:t>③その他</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ＭＳ Ｐゴシック" panose="020B0600070205080204" pitchFamily="50" charset="-128"/>
                        <a:ea typeface="ＭＳ Ｐゴシック" panose="020B060007020508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200" dirty="0" smtClean="0">
                          <a:latin typeface="HGｺﾞｼｯｸM" panose="020B0609000000000000" pitchFamily="49" charset="-128"/>
                          <a:ea typeface="HGｺﾞｼｯｸM" panose="020B0609000000000000" pitchFamily="49" charset="-128"/>
                        </a:rPr>
                        <a:t>63,519</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ja-JP" altLang="en-US" sz="1200" dirty="0" smtClean="0">
                          <a:latin typeface="HGｺﾞｼｯｸM" panose="020B0609000000000000" pitchFamily="49" charset="-128"/>
                          <a:ea typeface="HGｺﾞｼｯｸM" panose="020B0609000000000000" pitchFamily="49" charset="-128"/>
                        </a:rPr>
                        <a:t>その他の中古車輸出相手国については発展途上国が多く、輸入制限の実施により輸出台数が減少する場合がある一方で、経済成長が著しいことから、今後需要が増加する地域もあると考えられる。</a:t>
                      </a:r>
                    </a:p>
                    <a:p>
                      <a:pPr marL="0" indent="0"/>
                      <a:r>
                        <a:rPr lang="ja-JP" altLang="en-US" sz="1200" dirty="0" smtClean="0">
                          <a:solidFill>
                            <a:srgbClr val="FF0000"/>
                          </a:solidFill>
                          <a:latin typeface="HGｺﾞｼｯｸM" panose="020B0609000000000000" pitchFamily="49" charset="-128"/>
                          <a:ea typeface="HGｺﾞｼｯｸM" panose="020B0609000000000000" pitchFamily="49" charset="-128"/>
                        </a:rPr>
                        <a:t>⇒平成</a:t>
                      </a:r>
                      <a:r>
                        <a:rPr lang="en-US" altLang="ja-JP" sz="1200" dirty="0" smtClean="0">
                          <a:solidFill>
                            <a:srgbClr val="FF0000"/>
                          </a:solidFill>
                          <a:latin typeface="HGｺﾞｼｯｸM" panose="020B0609000000000000" pitchFamily="49" charset="-128"/>
                          <a:ea typeface="HGｺﾞｼｯｸM" panose="020B0609000000000000" pitchFamily="49" charset="-128"/>
                        </a:rPr>
                        <a:t>28</a:t>
                      </a:r>
                      <a:r>
                        <a:rPr lang="ja-JP" altLang="en-US" sz="1200" dirty="0" smtClean="0">
                          <a:solidFill>
                            <a:srgbClr val="FF0000"/>
                          </a:solidFill>
                          <a:latin typeface="HGｺﾞｼｯｸM" panose="020B0609000000000000" pitchFamily="49" charset="-128"/>
                          <a:ea typeface="HGｺﾞｼｯｸM" panose="020B0609000000000000" pitchFamily="49" charset="-128"/>
                        </a:rPr>
                        <a:t>年現在の台数（</a:t>
                      </a:r>
                      <a:r>
                        <a:rPr lang="en-US" altLang="ja-JP" sz="1200" dirty="0" smtClean="0">
                          <a:solidFill>
                            <a:srgbClr val="FF0000"/>
                          </a:solidFill>
                          <a:latin typeface="HGｺﾞｼｯｸM" panose="020B0609000000000000" pitchFamily="49" charset="-128"/>
                          <a:ea typeface="HGｺﾞｼｯｸM" panose="020B0609000000000000" pitchFamily="49" charset="-128"/>
                        </a:rPr>
                        <a:t>63,519</a:t>
                      </a:r>
                      <a:r>
                        <a:rPr lang="ja-JP" altLang="en-US" sz="1200" dirty="0" smtClean="0">
                          <a:solidFill>
                            <a:srgbClr val="FF0000"/>
                          </a:solidFill>
                          <a:latin typeface="HGｺﾞｼｯｸM" panose="020B0609000000000000" pitchFamily="49" charset="-128"/>
                          <a:ea typeface="HGｺﾞｼｯｸM" panose="020B0609000000000000" pitchFamily="49" charset="-128"/>
                        </a:rPr>
                        <a:t>台）の横ばい傾向で推移するものとして推計</a:t>
                      </a:r>
                      <a:endParaRPr lang="ja-JP" altLang="en-US" sz="1200" dirty="0">
                        <a:solidFill>
                          <a:srgbClr val="FF0000"/>
                        </a:solidFill>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810437">
                <a:tc gridSpan="2">
                  <a:txBody>
                    <a:bodyPr/>
                    <a:lstStyle/>
                    <a:p>
                      <a:pPr algn="r"/>
                      <a:r>
                        <a:rPr kumimoji="1" lang="ja-JP" altLang="en-US" sz="1200" dirty="0" smtClean="0">
                          <a:latin typeface="HGｺﾞｼｯｸM" panose="020B0609000000000000" pitchFamily="49" charset="-128"/>
                          <a:ea typeface="HGｺﾞｼｯｸM" panose="020B0609000000000000" pitchFamily="49" charset="-128"/>
                        </a:rPr>
                        <a:t>合計</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r"/>
                      <a:r>
                        <a:rPr kumimoji="1" lang="en-US" altLang="ja-JP" sz="1200" dirty="0" smtClean="0">
                          <a:latin typeface="HGｺﾞｼｯｸM" panose="020B0609000000000000" pitchFamily="49" charset="-128"/>
                          <a:ea typeface="HGｺﾞｼｯｸM" panose="020B0609000000000000" pitchFamily="49" charset="-128"/>
                        </a:rPr>
                        <a:t>133,768</a:t>
                      </a: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endParaRPr kumimoji="1" lang="ja-JP" altLang="en-US" sz="1200" dirty="0">
                        <a:latin typeface="HGｺﾞｼｯｸM" panose="020B0609000000000000" pitchFamily="49" charset="-128"/>
                        <a:ea typeface="HGｺﾞｼｯｸM" panose="020B0609000000000000" pitchFamily="49" charset="-128"/>
                      </a:endParaRPr>
                    </a:p>
                  </a:txBody>
                  <a:tcPr marL="84406" marR="844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8" name="Rectangle 6"/>
          <p:cNvSpPr>
            <a:spLocks noChangeArrowheads="1"/>
          </p:cNvSpPr>
          <p:nvPr/>
        </p:nvSpPr>
        <p:spPr bwMode="auto">
          <a:xfrm>
            <a:off x="0" y="0"/>
            <a:ext cx="9144000"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■事業の投資効果</a:t>
            </a:r>
            <a:r>
              <a:rPr lang="en-US" altLang="ja-JP"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zh-TW"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中古自動車輸出貨物量推計</a:t>
            </a:r>
          </a:p>
        </p:txBody>
      </p:sp>
      <p:sp>
        <p:nvSpPr>
          <p:cNvPr id="7" name="スライド番号プレースホルダー 1"/>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14</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1379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764704"/>
            <a:ext cx="9144000" cy="400110"/>
          </a:xfrm>
          <a:prstGeom prst="rect">
            <a:avLst/>
          </a:prstGeom>
          <a:noFill/>
        </p:spPr>
        <p:txBody>
          <a:bodyPr wrap="square">
            <a:spAutoFit/>
          </a:bodyPr>
          <a:lstStyle/>
          <a:p>
            <a:endPar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53943" y="484530"/>
            <a:ext cx="8707430" cy="954107"/>
          </a:xfrm>
          <a:prstGeom prst="rect">
            <a:avLst/>
          </a:prstGeom>
          <a:noFill/>
          <a:ln>
            <a:solidFill>
              <a:schemeClr val="tx1"/>
            </a:solidFill>
          </a:ln>
        </p:spPr>
        <p:txBody>
          <a:bodyPr wrap="square">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また堺泉北港からの移出貨物についても他港（名古屋港等）への寄港後に海外へ出荷されている現状があることから、</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年実績が横ばいで続くとして輸出推計に加える。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H37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年時点の堺泉北港における輸移出推計値</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輸出推計値（</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133,768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年時点の移出合計（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35,492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=169,260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台</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3251740161"/>
              </p:ext>
            </p:extLst>
          </p:nvPr>
        </p:nvGraphicFramePr>
        <p:xfrm>
          <a:off x="252986" y="1484784"/>
          <a:ext cx="8063430" cy="1941799"/>
        </p:xfrm>
        <a:graphic>
          <a:graphicData uri="http://schemas.openxmlformats.org/drawingml/2006/table">
            <a:tbl>
              <a:tblPr/>
              <a:tblGrid>
                <a:gridCol w="1131974">
                  <a:extLst>
                    <a:ext uri="{9D8B030D-6E8A-4147-A177-3AD203B41FA5}">
                      <a16:colId xmlns="" xmlns:a16="http://schemas.microsoft.com/office/drawing/2014/main" val="20000"/>
                    </a:ext>
                  </a:extLst>
                </a:gridCol>
                <a:gridCol w="1822478">
                  <a:extLst>
                    <a:ext uri="{9D8B030D-6E8A-4147-A177-3AD203B41FA5}">
                      <a16:colId xmlns="" xmlns:a16="http://schemas.microsoft.com/office/drawing/2014/main" val="20001"/>
                    </a:ext>
                  </a:extLst>
                </a:gridCol>
                <a:gridCol w="1162161">
                  <a:extLst>
                    <a:ext uri="{9D8B030D-6E8A-4147-A177-3AD203B41FA5}">
                      <a16:colId xmlns="" xmlns:a16="http://schemas.microsoft.com/office/drawing/2014/main" val="20002"/>
                    </a:ext>
                  </a:extLst>
                </a:gridCol>
                <a:gridCol w="1162161">
                  <a:extLst>
                    <a:ext uri="{9D8B030D-6E8A-4147-A177-3AD203B41FA5}">
                      <a16:colId xmlns="" xmlns:a16="http://schemas.microsoft.com/office/drawing/2014/main" val="20003"/>
                    </a:ext>
                  </a:extLst>
                </a:gridCol>
                <a:gridCol w="1301771">
                  <a:extLst>
                    <a:ext uri="{9D8B030D-6E8A-4147-A177-3AD203B41FA5}">
                      <a16:colId xmlns="" xmlns:a16="http://schemas.microsoft.com/office/drawing/2014/main" val="20004"/>
                    </a:ext>
                  </a:extLst>
                </a:gridCol>
                <a:gridCol w="1482885">
                  <a:extLst>
                    <a:ext uri="{9D8B030D-6E8A-4147-A177-3AD203B41FA5}">
                      <a16:colId xmlns="" xmlns:a16="http://schemas.microsoft.com/office/drawing/2014/main" val="20005"/>
                    </a:ext>
                  </a:extLst>
                </a:gridCol>
              </a:tblGrid>
              <a:tr h="184765">
                <a:tc gridSpan="2">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集約化方針の検討</a:t>
                      </a:r>
                    </a:p>
                  </a:txBody>
                  <a:tcPr marL="7809" marR="7809" marT="8460" marB="0" anchor="ctr">
                    <a:lnL>
                      <a:noFill/>
                    </a:lnL>
                    <a:lnR>
                      <a:noFill/>
                    </a:lnR>
                    <a:lnT>
                      <a:noFill/>
                    </a:lnT>
                    <a:lnB>
                      <a:noFill/>
                    </a:lnB>
                  </a:tcPr>
                </a:tc>
                <a:tc hMerge="1">
                  <a:txBody>
                    <a:bodyPr/>
                    <a:lstStyle/>
                    <a:p>
                      <a:endParaRPr kumimoji="1" lang="ja-JP" altLang="en-US"/>
                    </a:p>
                  </a:txBody>
                  <a:tcPr/>
                </a:tc>
                <a:tc>
                  <a:txBody>
                    <a:bodyPr/>
                    <a:lstStyle/>
                    <a:p>
                      <a:pPr algn="l"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a:noFill/>
                    </a:lnT>
                    <a:lnB>
                      <a:noFill/>
                    </a:lnB>
                  </a:tcPr>
                </a:tc>
                <a:tc>
                  <a:txBody>
                    <a:bodyPr/>
                    <a:lstStyle/>
                    <a:p>
                      <a:pPr algn="l" fontAlgn="ct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a:noFill/>
                    </a:lnT>
                    <a:lnB>
                      <a:noFill/>
                    </a:lnB>
                  </a:tcPr>
                </a:tc>
                <a:tc>
                  <a:txBody>
                    <a:bodyPr/>
                    <a:lstStyle/>
                    <a:p>
                      <a:pPr algn="l" fontAlgn="ct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a:noFill/>
                    </a:lnT>
                    <a:lnB>
                      <a:noFill/>
                    </a:lnB>
                  </a:tcPr>
                </a:tc>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a:noFill/>
                    </a:lnT>
                    <a:lnB>
                      <a:noFill/>
                    </a:lnB>
                  </a:tcPr>
                </a:tc>
                <a:extLst>
                  <a:ext uri="{0D108BD9-81ED-4DB2-BD59-A6C34878D82A}">
                    <a16:rowId xmlns="" xmlns:a16="http://schemas.microsoft.com/office/drawing/2014/main" val="10000"/>
                  </a:ext>
                </a:extLst>
              </a:tr>
              <a:tr h="232437">
                <a:tc gridSpan="6">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前提条件：助松地区はコンテナ・ユニットロードターミナル機能を強化することから中古自動車は</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すべて汐見沖地区へ移転集約。</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a:noFill/>
                    </a:lnT>
                    <a:lnB>
                      <a:noFill/>
                    </a:lnB>
                  </a:tcPr>
                </a:tc>
                <a:extLst>
                  <a:ext uri="{0D108BD9-81ED-4DB2-BD59-A6C34878D82A}">
                    <a16:rowId xmlns="" xmlns:a16="http://schemas.microsoft.com/office/drawing/2014/main" val="10001"/>
                  </a:ext>
                </a:extLst>
              </a:tr>
              <a:tr h="310424">
                <a:tc>
                  <a:txBody>
                    <a:bodyPr/>
                    <a:lstStyle/>
                    <a:p>
                      <a:pPr algn="l"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係留施設名称</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輸移出実績</a:t>
                      </a:r>
                      <a:b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b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台</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輸移実績</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シェア</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H37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将来推計値</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台</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H37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将来推計値</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集約化後</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台</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35073">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助松</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号岸壁</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26,100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31,851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71551">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助松</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号岸壁</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39,400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48,081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71551">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汐見</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号岸壁</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26,500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32,339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79719">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汐見</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号岸壁</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33,600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41,003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80,527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79719">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夕凪</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号</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B</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ﾊﾞｰｽ岸壁</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13,100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15,986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88,734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79719">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合計</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138,700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100%</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169,260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169,260 </a:t>
                      </a:r>
                    </a:p>
                  </a:txBody>
                  <a:tcPr marL="7809" marR="7809" marT="84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79719">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a:noFill/>
                    </a:lnT>
                    <a:lnB>
                      <a:noFill/>
                    </a:lnB>
                  </a:tcPr>
                </a:tc>
                <a:tc>
                  <a:txBody>
                    <a:bodyPr/>
                    <a:lstStyle/>
                    <a:p>
                      <a:pPr algn="dist"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809" marR="7809" marT="846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43,734 </a:t>
                      </a:r>
                    </a:p>
                  </a:txBody>
                  <a:tcPr marL="7809" marR="7809" marT="8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
        <p:nvSpPr>
          <p:cNvPr id="14" name="正方形/長方形 13"/>
          <p:cNvSpPr/>
          <p:nvPr/>
        </p:nvSpPr>
        <p:spPr>
          <a:xfrm>
            <a:off x="6372200" y="4437112"/>
            <a:ext cx="2616709" cy="954107"/>
          </a:xfrm>
          <a:prstGeom prst="rect">
            <a:avLst/>
          </a:prstGeom>
          <a:noFill/>
          <a:ln>
            <a:solidFill>
              <a:schemeClr val="tx1"/>
            </a:solidFill>
          </a:ln>
        </p:spPr>
        <p:txBody>
          <a:bodyPr wrap="square">
            <a:spAutoFit/>
          </a:bodyPr>
          <a:lstStyle/>
          <a:p>
            <a:pPr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汐見沖地区国際物流ターミナル（夕凪１号岸壁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B</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バース）における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H37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時点の取扱貨物量を</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43,734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に設定。</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左中かっこ 2"/>
          <p:cNvSpPr/>
          <p:nvPr/>
        </p:nvSpPr>
        <p:spPr>
          <a:xfrm>
            <a:off x="6156176" y="2239843"/>
            <a:ext cx="216024" cy="468052"/>
          </a:xfrm>
          <a:prstGeom prst="lef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右カーブ矢印 3"/>
          <p:cNvSpPr/>
          <p:nvPr/>
        </p:nvSpPr>
        <p:spPr>
          <a:xfrm>
            <a:off x="5675367" y="2391937"/>
            <a:ext cx="432048" cy="599802"/>
          </a:xfrm>
          <a:prstGeom prst="curvedRightArrow">
            <a:avLst>
              <a:gd name="adj1" fmla="val 19414"/>
              <a:gd name="adj2" fmla="val 50000"/>
              <a:gd name="adj3" fmla="val 2500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左中かっこ 12"/>
          <p:cNvSpPr/>
          <p:nvPr/>
        </p:nvSpPr>
        <p:spPr>
          <a:xfrm>
            <a:off x="6156176" y="2767761"/>
            <a:ext cx="216024" cy="23402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Rectangle 6"/>
          <p:cNvSpPr>
            <a:spLocks noChangeArrowheads="1"/>
          </p:cNvSpPr>
          <p:nvPr/>
        </p:nvSpPr>
        <p:spPr bwMode="auto">
          <a:xfrm>
            <a:off x="0" y="1"/>
            <a:ext cx="9144000" cy="421029"/>
          </a:xfrm>
          <a:prstGeom prst="rect">
            <a:avLst/>
          </a:prstGeom>
          <a:solidFill>
            <a:schemeClr val="accent1">
              <a:lumMod val="75000"/>
            </a:schemeClr>
          </a:solidFill>
          <a:ln>
            <a:noFill/>
          </a:ln>
          <a:effectLst/>
          <a:extLst/>
        </p:spPr>
        <p:txBody>
          <a:bodyPr anchor="ctr"/>
          <a:lstStyle/>
          <a:p>
            <a:pPr>
              <a:lnSpc>
                <a:spcPct val="90000"/>
              </a:lnSpc>
              <a:defRPr/>
            </a:pP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■事業の投資効果</a:t>
            </a:r>
            <a:r>
              <a:rPr lang="en-US" altLang="ja-JP"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zh-TW"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中古自動車輸出貨物量推計</a:t>
            </a:r>
          </a:p>
        </p:txBody>
      </p:sp>
      <p:sp>
        <p:nvSpPr>
          <p:cNvPr id="15" name="正方形/長方形 14"/>
          <p:cNvSpPr/>
          <p:nvPr/>
        </p:nvSpPr>
        <p:spPr>
          <a:xfrm>
            <a:off x="5459343" y="2189195"/>
            <a:ext cx="648072" cy="261610"/>
          </a:xfrm>
          <a:prstGeom prst="rect">
            <a:avLst/>
          </a:prstGeom>
          <a:noFill/>
          <a:ln>
            <a:noFill/>
          </a:ln>
        </p:spPr>
        <p:txBody>
          <a:bodyPr wrap="square">
            <a:spAutoFit/>
          </a:bodyPr>
          <a:lstStyle/>
          <a:p>
            <a:pPr algn="ct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集約</a:t>
            </a:r>
            <a:endPar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4" y="3284984"/>
            <a:ext cx="6236822" cy="358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四角形吹き出し 23"/>
          <p:cNvSpPr/>
          <p:nvPr/>
        </p:nvSpPr>
        <p:spPr>
          <a:xfrm>
            <a:off x="4885165" y="4683962"/>
            <a:ext cx="1296237" cy="381001"/>
          </a:xfrm>
          <a:prstGeom prst="wedgeRectCallout">
            <a:avLst>
              <a:gd name="adj1" fmla="val -30401"/>
              <a:gd name="adj2" fmla="val 14566"/>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助松９号岸壁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5" name="四角形吹き出し 24"/>
          <p:cNvSpPr/>
          <p:nvPr/>
        </p:nvSpPr>
        <p:spPr>
          <a:xfrm>
            <a:off x="4643961" y="5447219"/>
            <a:ext cx="1296237" cy="382256"/>
          </a:xfrm>
          <a:prstGeom prst="wedgeRectCallout">
            <a:avLst>
              <a:gd name="adj1" fmla="val -35827"/>
              <a:gd name="adj2" fmla="val -8321"/>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助松８号岸壁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四角形吹き出し 25"/>
          <p:cNvSpPr/>
          <p:nvPr/>
        </p:nvSpPr>
        <p:spPr>
          <a:xfrm>
            <a:off x="880422" y="3795367"/>
            <a:ext cx="1296237" cy="340387"/>
          </a:xfrm>
          <a:prstGeom prst="wedgeRectCallout">
            <a:avLst>
              <a:gd name="adj1" fmla="val 45438"/>
              <a:gd name="adj2" fmla="val -17718"/>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夕凪１号</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四角形吹き出し 26"/>
          <p:cNvSpPr/>
          <p:nvPr/>
        </p:nvSpPr>
        <p:spPr>
          <a:xfrm>
            <a:off x="104293" y="4531909"/>
            <a:ext cx="1350636" cy="382256"/>
          </a:xfrm>
          <a:prstGeom prst="wedgeRectCallout">
            <a:avLst>
              <a:gd name="adj1" fmla="val 11818"/>
              <a:gd name="adj2" fmla="val -10585"/>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汐見５号岸壁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8" name="四角形吹き出し 27"/>
          <p:cNvSpPr/>
          <p:nvPr/>
        </p:nvSpPr>
        <p:spPr>
          <a:xfrm>
            <a:off x="889572" y="5516964"/>
            <a:ext cx="1350636" cy="382256"/>
          </a:xfrm>
          <a:prstGeom prst="wedgeRectCallout">
            <a:avLst>
              <a:gd name="adj1" fmla="val 11818"/>
              <a:gd name="adj2" fmla="val -10585"/>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汐見２号岸壁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四角形吹き出し 28"/>
          <p:cNvSpPr/>
          <p:nvPr/>
        </p:nvSpPr>
        <p:spPr>
          <a:xfrm>
            <a:off x="1547664" y="3382776"/>
            <a:ext cx="1296237" cy="340387"/>
          </a:xfrm>
          <a:prstGeom prst="wedgeRectCallout">
            <a:avLst>
              <a:gd name="adj1" fmla="val 45438"/>
              <a:gd name="adj2" fmla="val -17718"/>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夕凪１号</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0" name="四角形吹き出し 29"/>
          <p:cNvSpPr/>
          <p:nvPr/>
        </p:nvSpPr>
        <p:spPr>
          <a:xfrm>
            <a:off x="72717" y="3382775"/>
            <a:ext cx="1296237" cy="340387"/>
          </a:xfrm>
          <a:prstGeom prst="wedgeRectCallout">
            <a:avLst>
              <a:gd name="adj1" fmla="val 45438"/>
              <a:gd name="adj2" fmla="val -17718"/>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汐見</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沖地区</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四角形吹き出し 31"/>
          <p:cNvSpPr/>
          <p:nvPr/>
        </p:nvSpPr>
        <p:spPr>
          <a:xfrm>
            <a:off x="2843901" y="5277025"/>
            <a:ext cx="1296237" cy="340387"/>
          </a:xfrm>
          <a:prstGeom prst="wedgeRectCallout">
            <a:avLst>
              <a:gd name="adj1" fmla="val 45438"/>
              <a:gd name="adj2" fmla="val -17718"/>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助松地区</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15</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3782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552" y="1628800"/>
            <a:ext cx="6426769" cy="506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0" y="1"/>
            <a:ext cx="9144000" cy="400110"/>
          </a:xfrm>
          <a:prstGeom prst="rect">
            <a:avLst/>
          </a:prstGeom>
          <a:solidFill>
            <a:srgbClr val="000099"/>
          </a:solidFill>
        </p:spPr>
        <p:txBody>
          <a:bodyPr wrap="square">
            <a:spAutoFit/>
          </a:bodyPr>
          <a:lstStyle/>
          <a:p>
            <a:r>
              <a:rPr lang="ja-JP" altLang="en-US" sz="2000" dirty="0">
                <a:solidFill>
                  <a:schemeClr val="bg1"/>
                </a:solidFill>
                <a:latin typeface="HGｺﾞｼｯｸM" panose="020B0609000000000000" pitchFamily="49" charset="-128"/>
                <a:ea typeface="HGｺﾞｼｯｸM" panose="020B0609000000000000" pitchFamily="49" charset="-128"/>
              </a:rPr>
              <a:t>■整備効果：便益</a:t>
            </a:r>
            <a:r>
              <a:rPr lang="ja-JP" altLang="en-US" sz="2000" dirty="0" smtClean="0">
                <a:solidFill>
                  <a:schemeClr val="bg1"/>
                </a:solidFill>
                <a:latin typeface="HGｺﾞｼｯｸM" panose="020B0609000000000000" pitchFamily="49" charset="-128"/>
                <a:ea typeface="HGｺﾞｼｯｸM" panose="020B0609000000000000" pitchFamily="49" charset="-128"/>
              </a:rPr>
              <a:t>の算出</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sp>
        <p:nvSpPr>
          <p:cNvPr id="6" name="Text Box 8"/>
          <p:cNvSpPr txBox="1">
            <a:spLocks noChangeArrowheads="1"/>
          </p:cNvSpPr>
          <p:nvPr/>
        </p:nvSpPr>
        <p:spPr bwMode="auto">
          <a:xfrm>
            <a:off x="111054" y="1015239"/>
            <a:ext cx="8910639" cy="503590"/>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rPr>
              <a:t>代替</a:t>
            </a:r>
            <a:r>
              <a:rPr lang="ja-JP" altLang="en-US" sz="1400" dirty="0">
                <a:latin typeface="HGｺﾞｼｯｸM" panose="020B0609000000000000" pitchFamily="49" charset="-128"/>
                <a:ea typeface="HGｺﾞｼｯｸM" panose="020B0609000000000000" pitchFamily="49" charset="-128"/>
              </a:rPr>
              <a:t>施設として</a:t>
            </a:r>
            <a:r>
              <a:rPr lang="ja-JP" altLang="en-US" sz="1400" dirty="0" smtClean="0">
                <a:latin typeface="HGｺﾞｼｯｸM" panose="020B0609000000000000" pitchFamily="49" charset="-128"/>
                <a:ea typeface="HGｺﾞｼｯｸM" panose="020B0609000000000000" pitchFamily="49" charset="-128"/>
              </a:rPr>
              <a:t>は助松８・９号岸壁を想定。</a:t>
            </a:r>
            <a:endParaRPr lang="en-US" altLang="ja-JP" sz="1400" dirty="0" smtClean="0">
              <a:latin typeface="HGｺﾞｼｯｸM" panose="020B0609000000000000" pitchFamily="49" charset="-128"/>
              <a:ea typeface="HGｺﾞｼｯｸM" panose="020B0609000000000000" pitchFamily="49" charset="-128"/>
            </a:endParaRPr>
          </a:p>
          <a:p>
            <a:pPr marL="285750" indent="-285750">
              <a:buFont typeface="Arial" panose="020B0604020202020204" pitchFamily="34" charset="0"/>
              <a:buChar char="•"/>
            </a:pPr>
            <a:r>
              <a:rPr lang="ja-JP" altLang="en-US" sz="1400" dirty="0" smtClean="0">
                <a:solidFill>
                  <a:srgbClr val="FF0000"/>
                </a:solidFill>
                <a:latin typeface="HGｺﾞｼｯｸM" panose="020B0609000000000000" pitchFamily="49" charset="-128"/>
                <a:ea typeface="HGｺﾞｼｯｸM" panose="020B0609000000000000" pitchFamily="49" charset="-128"/>
              </a:rPr>
              <a:t>汐見沖地区の</a:t>
            </a:r>
            <a:r>
              <a:rPr lang="ja-JP" altLang="en-US" sz="1400" dirty="0">
                <a:solidFill>
                  <a:srgbClr val="FF0000"/>
                </a:solidFill>
                <a:latin typeface="HGｺﾞｼｯｸM" panose="020B0609000000000000" pitchFamily="49" charset="-128"/>
                <a:ea typeface="HGｺﾞｼｯｸM" panose="020B0609000000000000" pitchFamily="49" charset="-128"/>
              </a:rPr>
              <a:t>保管用地</a:t>
            </a:r>
            <a:r>
              <a:rPr lang="ja-JP" altLang="en-US" sz="1400" dirty="0" smtClean="0">
                <a:solidFill>
                  <a:srgbClr val="FF0000"/>
                </a:solidFill>
                <a:latin typeface="HGｺﾞｼｯｸM" panose="020B0609000000000000" pitchFamily="49" charset="-128"/>
                <a:ea typeface="HGｺﾞｼｯｸM" panose="020B0609000000000000" pitchFamily="49" charset="-128"/>
              </a:rPr>
              <a:t>から助松８・９号岸壁までの</a:t>
            </a:r>
            <a:r>
              <a:rPr lang="ja-JP" altLang="en-US" sz="1400" dirty="0">
                <a:solidFill>
                  <a:srgbClr val="FF0000"/>
                </a:solidFill>
                <a:latin typeface="HGｺﾞｼｯｸM" panose="020B0609000000000000" pitchFamily="49" charset="-128"/>
                <a:ea typeface="HGｺﾞｼｯｸM" panose="020B0609000000000000" pitchFamily="49" charset="-128"/>
              </a:rPr>
              <a:t>陸上輸送費用削減便益のみを便益として計上</a:t>
            </a:r>
            <a:r>
              <a:rPr lang="ja-JP" altLang="en-US" sz="1400" dirty="0">
                <a:latin typeface="HGｺﾞｼｯｸM" panose="020B0609000000000000" pitchFamily="49" charset="-128"/>
                <a:ea typeface="HGｺﾞｼｯｸM" panose="020B0609000000000000" pitchFamily="49" charset="-128"/>
              </a:rPr>
              <a:t>する</a:t>
            </a:r>
            <a:r>
              <a:rPr lang="ja-JP" altLang="en-US" sz="1400" dirty="0" smtClean="0">
                <a:latin typeface="HGｺﾞｼｯｸM" panose="020B0609000000000000" pitchFamily="49" charset="-128"/>
                <a:ea typeface="HGｺﾞｼｯｸM" panose="020B0609000000000000" pitchFamily="49" charset="-128"/>
              </a:rPr>
              <a:t>。</a:t>
            </a:r>
            <a:endParaRPr lang="en-US" altLang="ja-JP" sz="1400" dirty="0" smtClean="0">
              <a:latin typeface="HGｺﾞｼｯｸM" panose="020B0609000000000000" pitchFamily="49" charset="-128"/>
              <a:ea typeface="HGｺﾞｼｯｸM" panose="020B0609000000000000" pitchFamily="49" charset="-128"/>
            </a:endParaRPr>
          </a:p>
        </p:txBody>
      </p:sp>
      <p:sp>
        <p:nvSpPr>
          <p:cNvPr id="7" name="テキスト ボックス 6"/>
          <p:cNvSpPr txBox="1"/>
          <p:nvPr/>
        </p:nvSpPr>
        <p:spPr>
          <a:xfrm>
            <a:off x="111054" y="555733"/>
            <a:ext cx="2544286" cy="338554"/>
          </a:xfrm>
          <a:prstGeom prst="rect">
            <a:avLst/>
          </a:prstGeom>
          <a:solidFill>
            <a:schemeClr val="accent5">
              <a:lumMod val="40000"/>
              <a:lumOff val="60000"/>
            </a:schemeClr>
          </a:solidFill>
          <a:ln>
            <a:solidFill>
              <a:schemeClr val="tx1"/>
            </a:solidFill>
          </a:ln>
        </p:spPr>
        <p:txBody>
          <a:bodyPr wrap="none" rtlCol="0">
            <a:spAutoFit/>
          </a:bodyPr>
          <a:lstStyle/>
          <a:p>
            <a:r>
              <a:rPr lang="en-US" altLang="ja-JP" sz="1600" dirty="0" smtClean="0">
                <a:latin typeface="HGｺﾞｼｯｸM" panose="020B0609000000000000" pitchFamily="49" charset="-128"/>
                <a:ea typeface="HGｺﾞｼｯｸM" panose="020B0609000000000000" pitchFamily="49" charset="-128"/>
              </a:rPr>
              <a:t>without</a:t>
            </a:r>
            <a:r>
              <a:rPr lang="ja-JP" altLang="en-US" sz="1600" dirty="0" smtClean="0">
                <a:latin typeface="HGｺﾞｼｯｸM" panose="020B0609000000000000" pitchFamily="49" charset="-128"/>
                <a:ea typeface="HGｺﾞｼｯｸM" panose="020B0609000000000000" pitchFamily="49" charset="-128"/>
              </a:rPr>
              <a:t>時の輸送の考え方</a:t>
            </a:r>
            <a:endParaRPr lang="en-US" altLang="ja-JP" sz="1600" dirty="0" smtClean="0">
              <a:latin typeface="HGｺﾞｼｯｸM" panose="020B0609000000000000" pitchFamily="49" charset="-128"/>
              <a:ea typeface="HGｺﾞｼｯｸM" panose="020B0609000000000000" pitchFamily="49" charset="-128"/>
            </a:endParaRPr>
          </a:p>
        </p:txBody>
      </p:sp>
      <p:sp>
        <p:nvSpPr>
          <p:cNvPr id="35" name="Rectangle 6"/>
          <p:cNvSpPr>
            <a:spLocks noChangeArrowheads="1"/>
          </p:cNvSpPr>
          <p:nvPr/>
        </p:nvSpPr>
        <p:spPr bwMode="auto">
          <a:xfrm>
            <a:off x="0" y="1"/>
            <a:ext cx="9144000" cy="421029"/>
          </a:xfrm>
          <a:prstGeom prst="rect">
            <a:avLst/>
          </a:prstGeom>
          <a:solidFill>
            <a:schemeClr val="accent1">
              <a:lumMod val="75000"/>
            </a:schemeClr>
          </a:solidFill>
          <a:ln>
            <a:noFill/>
          </a:ln>
          <a:effectLst/>
          <a:extLst/>
        </p:spPr>
        <p:txBody>
          <a:bodyPr anchor="ctr"/>
          <a:lstStyle/>
          <a:p>
            <a:pPr>
              <a:lnSpc>
                <a:spcPct val="90000"/>
              </a:lnSpc>
              <a:defRPr/>
            </a:pP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■事業の投資効果</a:t>
            </a:r>
            <a:r>
              <a:rPr lang="en-US" altLang="ja-JP"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zh-TW"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中古自動車輸出貨物量推計</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74" y="7533456"/>
            <a:ext cx="9010126" cy="4390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四角形吹き出し 46"/>
          <p:cNvSpPr/>
          <p:nvPr/>
        </p:nvSpPr>
        <p:spPr>
          <a:xfrm>
            <a:off x="6858117" y="3974968"/>
            <a:ext cx="1296237" cy="381001"/>
          </a:xfrm>
          <a:prstGeom prst="wedgeRectCallout">
            <a:avLst>
              <a:gd name="adj1" fmla="val -30401"/>
              <a:gd name="adj2" fmla="val 14566"/>
            </a:avLst>
          </a:prstGeom>
          <a:solidFill>
            <a:schemeClr val="bg1">
              <a:alpha val="7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助松９号岸壁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8" name="四角形吹き出し 47"/>
          <p:cNvSpPr/>
          <p:nvPr/>
        </p:nvSpPr>
        <p:spPr>
          <a:xfrm>
            <a:off x="6666005" y="4845318"/>
            <a:ext cx="1296237" cy="382256"/>
          </a:xfrm>
          <a:prstGeom prst="wedgeRectCallout">
            <a:avLst>
              <a:gd name="adj1" fmla="val -35827"/>
              <a:gd name="adj2" fmla="val -8321"/>
            </a:avLst>
          </a:prstGeom>
          <a:solidFill>
            <a:schemeClr val="bg1">
              <a:alpha val="7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助松８号岸壁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9" name="四角形吹き出し 48"/>
          <p:cNvSpPr/>
          <p:nvPr/>
        </p:nvSpPr>
        <p:spPr>
          <a:xfrm>
            <a:off x="4566373" y="3637879"/>
            <a:ext cx="1296237" cy="340387"/>
          </a:xfrm>
          <a:prstGeom prst="wedgeRectCallout">
            <a:avLst>
              <a:gd name="adj1" fmla="val 45438"/>
              <a:gd name="adj2" fmla="val -17718"/>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夕凪１号岸壁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バース</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四角形吹き出し 51"/>
          <p:cNvSpPr/>
          <p:nvPr/>
        </p:nvSpPr>
        <p:spPr>
          <a:xfrm>
            <a:off x="4932040" y="3040107"/>
            <a:ext cx="1296237" cy="340387"/>
          </a:xfrm>
          <a:prstGeom prst="wedgeRectCallout">
            <a:avLst>
              <a:gd name="adj1" fmla="val 45438"/>
              <a:gd name="adj2" fmla="val -17718"/>
            </a:avLst>
          </a:prstGeom>
          <a:solidFill>
            <a:schemeClr val="bg1">
              <a:alpha val="7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夕凪１号岸壁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バース</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四角形吹き出し 52"/>
          <p:cNvSpPr/>
          <p:nvPr/>
        </p:nvSpPr>
        <p:spPr>
          <a:xfrm>
            <a:off x="2655340" y="2062352"/>
            <a:ext cx="1296237" cy="340387"/>
          </a:xfrm>
          <a:prstGeom prst="wedgeRectCallout">
            <a:avLst>
              <a:gd name="adj1" fmla="val 45438"/>
              <a:gd name="adj2" fmla="val -17718"/>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汐見</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沖地区</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四角形吹き出し 53"/>
          <p:cNvSpPr/>
          <p:nvPr/>
        </p:nvSpPr>
        <p:spPr>
          <a:xfrm>
            <a:off x="4572000" y="4379259"/>
            <a:ext cx="1296237" cy="340387"/>
          </a:xfrm>
          <a:prstGeom prst="wedgeRectCallout">
            <a:avLst>
              <a:gd name="adj1" fmla="val 45438"/>
              <a:gd name="adj2" fmla="val -17718"/>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助松地区</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フリーフォーム 54"/>
          <p:cNvSpPr/>
          <p:nvPr/>
        </p:nvSpPr>
        <p:spPr bwMode="auto">
          <a:xfrm>
            <a:off x="4566373" y="3210301"/>
            <a:ext cx="231775" cy="305817"/>
          </a:xfrm>
          <a:custGeom>
            <a:avLst/>
            <a:gdLst>
              <a:gd name="connsiteX0" fmla="*/ 0 w 212725"/>
              <a:gd name="connsiteY0" fmla="*/ 279400 h 279400"/>
              <a:gd name="connsiteX1" fmla="*/ 212725 w 212725"/>
              <a:gd name="connsiteY1" fmla="*/ 0 h 279400"/>
            </a:gdLst>
            <a:ahLst/>
            <a:cxnLst>
              <a:cxn ang="0">
                <a:pos x="connsiteX0" y="connsiteY0"/>
              </a:cxn>
              <a:cxn ang="0">
                <a:pos x="connsiteX1" y="connsiteY1"/>
              </a:cxn>
            </a:cxnLst>
            <a:rect l="l" t="t" r="r" b="b"/>
            <a:pathLst>
              <a:path w="212725" h="279400">
                <a:moveTo>
                  <a:pt x="0" y="279400"/>
                </a:moveTo>
                <a:lnTo>
                  <a:pt x="212725" y="0"/>
                </a:lnTo>
              </a:path>
            </a:pathLst>
          </a:custGeom>
          <a:noFill/>
          <a:ln w="76200">
            <a:solidFill>
              <a:srgbClr val="FF0000"/>
            </a:solidFill>
            <a:prstDash val="sysDot"/>
            <a:round/>
            <a:headEnd/>
            <a:tailEnd/>
          </a:ln>
        </p:spPr>
        <p:txBody>
          <a:bodyPr rtlCol="0" anchor="ctr"/>
          <a:lstStyle/>
          <a:p>
            <a:pPr algn="ctr"/>
            <a:endParaRPr kumimoji="1" lang="ja-JP" altLang="en-US">
              <a:ln>
                <a:solidFill>
                  <a:srgbClr val="FF0000"/>
                </a:solidFill>
              </a:ln>
            </a:endParaRPr>
          </a:p>
        </p:txBody>
      </p:sp>
      <p:sp>
        <p:nvSpPr>
          <p:cNvPr id="13" name="フリーフォーム 12"/>
          <p:cNvSpPr/>
          <p:nvPr/>
        </p:nvSpPr>
        <p:spPr bwMode="auto">
          <a:xfrm>
            <a:off x="2814638" y="3348038"/>
            <a:ext cx="3971925" cy="3343275"/>
          </a:xfrm>
          <a:custGeom>
            <a:avLst/>
            <a:gdLst>
              <a:gd name="connsiteX0" fmla="*/ 1009650 w 3971925"/>
              <a:gd name="connsiteY0" fmla="*/ 0 h 3343275"/>
              <a:gd name="connsiteX1" fmla="*/ 1033462 w 3971925"/>
              <a:gd name="connsiteY1" fmla="*/ 285750 h 3343275"/>
              <a:gd name="connsiteX2" fmla="*/ 1023937 w 3971925"/>
              <a:gd name="connsiteY2" fmla="*/ 333375 h 3343275"/>
              <a:gd name="connsiteX3" fmla="*/ 257175 w 3971925"/>
              <a:gd name="connsiteY3" fmla="*/ 390525 h 3343275"/>
              <a:gd name="connsiteX4" fmla="*/ 247650 w 3971925"/>
              <a:gd name="connsiteY4" fmla="*/ 419100 h 3343275"/>
              <a:gd name="connsiteX5" fmla="*/ 0 w 3971925"/>
              <a:gd name="connsiteY5" fmla="*/ 2438400 h 3343275"/>
              <a:gd name="connsiteX6" fmla="*/ 80962 w 3971925"/>
              <a:gd name="connsiteY6" fmla="*/ 2500312 h 3343275"/>
              <a:gd name="connsiteX7" fmla="*/ 190500 w 3971925"/>
              <a:gd name="connsiteY7" fmla="*/ 2495550 h 3343275"/>
              <a:gd name="connsiteX8" fmla="*/ 304800 w 3971925"/>
              <a:gd name="connsiteY8" fmla="*/ 2519362 h 3343275"/>
              <a:gd name="connsiteX9" fmla="*/ 552450 w 3971925"/>
              <a:gd name="connsiteY9" fmla="*/ 2519362 h 3343275"/>
              <a:gd name="connsiteX10" fmla="*/ 823912 w 3971925"/>
              <a:gd name="connsiteY10" fmla="*/ 2562225 h 3343275"/>
              <a:gd name="connsiteX11" fmla="*/ 1157287 w 3971925"/>
              <a:gd name="connsiteY11" fmla="*/ 2771775 h 3343275"/>
              <a:gd name="connsiteX12" fmla="*/ 1476375 w 3971925"/>
              <a:gd name="connsiteY12" fmla="*/ 2943225 h 3343275"/>
              <a:gd name="connsiteX13" fmla="*/ 1743075 w 3971925"/>
              <a:gd name="connsiteY13" fmla="*/ 3262312 h 3343275"/>
              <a:gd name="connsiteX14" fmla="*/ 1847850 w 3971925"/>
              <a:gd name="connsiteY14" fmla="*/ 3343275 h 3343275"/>
              <a:gd name="connsiteX15" fmla="*/ 2028825 w 3971925"/>
              <a:gd name="connsiteY15" fmla="*/ 2657475 h 3343275"/>
              <a:gd name="connsiteX16" fmla="*/ 2057400 w 3971925"/>
              <a:gd name="connsiteY16" fmla="*/ 2581275 h 3343275"/>
              <a:gd name="connsiteX17" fmla="*/ 2476500 w 3971925"/>
              <a:gd name="connsiteY17" fmla="*/ 2490787 h 3343275"/>
              <a:gd name="connsiteX18" fmla="*/ 2600325 w 3971925"/>
              <a:gd name="connsiteY18" fmla="*/ 2462212 h 3343275"/>
              <a:gd name="connsiteX19" fmla="*/ 2676525 w 3971925"/>
              <a:gd name="connsiteY19" fmla="*/ 2371725 h 3343275"/>
              <a:gd name="connsiteX20" fmla="*/ 2843212 w 3971925"/>
              <a:gd name="connsiteY20" fmla="*/ 1652587 h 3343275"/>
              <a:gd name="connsiteX21" fmla="*/ 3348037 w 3971925"/>
              <a:gd name="connsiteY21" fmla="*/ 1462087 h 3343275"/>
              <a:gd name="connsiteX22" fmla="*/ 3348037 w 3971925"/>
              <a:gd name="connsiteY22" fmla="*/ 1462087 h 3343275"/>
              <a:gd name="connsiteX23" fmla="*/ 3419475 w 3971925"/>
              <a:gd name="connsiteY23" fmla="*/ 1276350 h 3343275"/>
              <a:gd name="connsiteX24" fmla="*/ 3771900 w 3971925"/>
              <a:gd name="connsiteY24" fmla="*/ 1390650 h 3343275"/>
              <a:gd name="connsiteX25" fmla="*/ 3971925 w 3971925"/>
              <a:gd name="connsiteY25" fmla="*/ 747712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71925" h="3343275">
                <a:moveTo>
                  <a:pt x="1009650" y="0"/>
                </a:moveTo>
                <a:lnTo>
                  <a:pt x="1033462" y="285750"/>
                </a:lnTo>
                <a:lnTo>
                  <a:pt x="1023937" y="333375"/>
                </a:lnTo>
                <a:lnTo>
                  <a:pt x="257175" y="390525"/>
                </a:lnTo>
                <a:lnTo>
                  <a:pt x="247650" y="419100"/>
                </a:lnTo>
                <a:lnTo>
                  <a:pt x="0" y="2438400"/>
                </a:lnTo>
                <a:lnTo>
                  <a:pt x="80962" y="2500312"/>
                </a:lnTo>
                <a:lnTo>
                  <a:pt x="190500" y="2495550"/>
                </a:lnTo>
                <a:lnTo>
                  <a:pt x="304800" y="2519362"/>
                </a:lnTo>
                <a:lnTo>
                  <a:pt x="552450" y="2519362"/>
                </a:lnTo>
                <a:lnTo>
                  <a:pt x="823912" y="2562225"/>
                </a:lnTo>
                <a:lnTo>
                  <a:pt x="1157287" y="2771775"/>
                </a:lnTo>
                <a:lnTo>
                  <a:pt x="1476375" y="2943225"/>
                </a:lnTo>
                <a:lnTo>
                  <a:pt x="1743075" y="3262312"/>
                </a:lnTo>
                <a:lnTo>
                  <a:pt x="1847850" y="3343275"/>
                </a:lnTo>
                <a:lnTo>
                  <a:pt x="2028825" y="2657475"/>
                </a:lnTo>
                <a:lnTo>
                  <a:pt x="2057400" y="2581275"/>
                </a:lnTo>
                <a:lnTo>
                  <a:pt x="2476500" y="2490787"/>
                </a:lnTo>
                <a:lnTo>
                  <a:pt x="2600325" y="2462212"/>
                </a:lnTo>
                <a:lnTo>
                  <a:pt x="2676525" y="2371725"/>
                </a:lnTo>
                <a:lnTo>
                  <a:pt x="2843212" y="1652587"/>
                </a:lnTo>
                <a:lnTo>
                  <a:pt x="3348037" y="1462087"/>
                </a:lnTo>
                <a:lnTo>
                  <a:pt x="3348037" y="1462087"/>
                </a:lnTo>
                <a:lnTo>
                  <a:pt x="3419475" y="1276350"/>
                </a:lnTo>
                <a:lnTo>
                  <a:pt x="3771900" y="1390650"/>
                </a:lnTo>
                <a:lnTo>
                  <a:pt x="3971925" y="747712"/>
                </a:lnTo>
              </a:path>
            </a:pathLst>
          </a:custGeom>
          <a:noFill/>
          <a:ln w="57150">
            <a:solidFill>
              <a:srgbClr val="FFFF00"/>
            </a:solidFill>
            <a:prstDash val="dash"/>
            <a:round/>
            <a:headEnd type="none" w="med" len="med"/>
            <a:tailEnd type="triangle" w="med" len="med"/>
          </a:ln>
        </p:spPr>
        <p:txBody>
          <a:bodyPr rtlCol="0" anchor="ctr"/>
          <a:lstStyle/>
          <a:p>
            <a:pPr algn="ctr"/>
            <a:endParaRPr kumimoji="1" lang="ja-JP" altLang="en-US"/>
          </a:p>
        </p:txBody>
      </p:sp>
      <p:sp>
        <p:nvSpPr>
          <p:cNvPr id="50" name="四角形吹き出し 49"/>
          <p:cNvSpPr/>
          <p:nvPr/>
        </p:nvSpPr>
        <p:spPr>
          <a:xfrm>
            <a:off x="1707374" y="4243514"/>
            <a:ext cx="1350636" cy="382256"/>
          </a:xfrm>
          <a:prstGeom prst="wedgeRectCallout">
            <a:avLst>
              <a:gd name="adj1" fmla="val 11818"/>
              <a:gd name="adj2" fmla="val -10585"/>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汐見５号岸壁</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16</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39756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0" y="-17632"/>
            <a:ext cx="9147355"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■事業の投資効果</a:t>
            </a:r>
            <a:r>
              <a:rPr lang="en-US" altLang="ja-JP"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費用便益分析</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3" name="Text Box 8"/>
          <p:cNvSpPr txBox="1">
            <a:spLocks noChangeArrowheads="1"/>
          </p:cNvSpPr>
          <p:nvPr/>
        </p:nvSpPr>
        <p:spPr bwMode="auto">
          <a:xfrm>
            <a:off x="108506" y="626205"/>
            <a:ext cx="8910639" cy="626701"/>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便益</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　陸上輸送コスト削減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効果</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費用</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港湾整備に係る事業費、維持管理費</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8"/>
          <p:cNvSpPr txBox="1">
            <a:spLocks noChangeArrowheads="1"/>
          </p:cNvSpPr>
          <p:nvPr/>
        </p:nvSpPr>
        <p:spPr bwMode="auto">
          <a:xfrm>
            <a:off x="4139953" y="2049814"/>
            <a:ext cx="4879192" cy="2842692"/>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○算出条件等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・使用マニュアル：</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「港湾</a:t>
            </a:r>
            <a:r>
              <a:rPr lang="ja-JP" altLang="en-US" dirty="0">
                <a:latin typeface="Meiryo UI" panose="020B0604030504040204" pitchFamily="50" charset="-128"/>
                <a:ea typeface="Meiryo UI" panose="020B0604030504040204" pitchFamily="50" charset="-128"/>
                <a:cs typeface="Meiryo UI" panose="020B0604030504040204" pitchFamily="50" charset="-128"/>
              </a:rPr>
              <a:t>整備事業の費用対効果分析マニュアル」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H23.6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）国土</a:t>
            </a:r>
            <a:r>
              <a:rPr lang="ja-JP" altLang="en-US" dirty="0">
                <a:latin typeface="Meiryo UI" panose="020B0604030504040204" pitchFamily="50" charset="-128"/>
                <a:ea typeface="Meiryo UI" panose="020B0604030504040204" pitchFamily="50" charset="-128"/>
                <a:cs typeface="Meiryo UI" panose="020B0604030504040204" pitchFamily="50" charset="-128"/>
              </a:rPr>
              <a:t>交通省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港湾局</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・基準年：平成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・供用期間：</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年間</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・社会的割引率：４％</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・貨物量推計年：平成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・維持管理費：</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1,030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マニュアルに基づき総事業費の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0.5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％で算出）</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 Box 8"/>
          <p:cNvSpPr txBox="1">
            <a:spLocks noChangeArrowheads="1"/>
          </p:cNvSpPr>
          <p:nvPr/>
        </p:nvSpPr>
        <p:spPr bwMode="auto">
          <a:xfrm>
            <a:off x="131798" y="2059993"/>
            <a:ext cx="4307949" cy="626701"/>
          </a:xfrm>
          <a:prstGeom prst="rect">
            <a:avLst/>
          </a:prstGeom>
          <a:noFill/>
          <a:ln w="6350">
            <a:no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◆費用便益費</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B/C</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2.6</a:t>
            </a:r>
          </a:p>
        </p:txBody>
      </p:sp>
      <p:sp>
        <p:nvSpPr>
          <p:cNvPr id="6" name="Text Box 8"/>
          <p:cNvSpPr txBox="1">
            <a:spLocks noChangeArrowheads="1"/>
          </p:cNvSpPr>
          <p:nvPr/>
        </p:nvSpPr>
        <p:spPr bwMode="auto">
          <a:xfrm>
            <a:off x="120035" y="3055735"/>
            <a:ext cx="4307949" cy="626701"/>
          </a:xfrm>
          <a:prstGeom prst="rect">
            <a:avLst/>
          </a:prstGeom>
          <a:noFill/>
          <a:ln w="6350">
            <a:no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◆便益（</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B</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47.1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億円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Text Box 8"/>
          <p:cNvSpPr txBox="1">
            <a:spLocks noChangeArrowheads="1"/>
          </p:cNvSpPr>
          <p:nvPr/>
        </p:nvSpPr>
        <p:spPr bwMode="auto">
          <a:xfrm>
            <a:off x="108506" y="4051477"/>
            <a:ext cx="4307949" cy="626701"/>
          </a:xfrm>
          <a:prstGeom prst="rect">
            <a:avLst/>
          </a:prstGeom>
          <a:noFill/>
          <a:ln w="6350">
            <a:no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◆費用（</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C</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18.1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億円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17</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27059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 y="-17632"/>
            <a:ext cx="9147354"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■対応方針（原案）</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3" name="Text Box 8"/>
          <p:cNvSpPr txBox="1">
            <a:spLocks noChangeArrowheads="1"/>
          </p:cNvSpPr>
          <p:nvPr/>
        </p:nvSpPr>
        <p:spPr bwMode="auto">
          <a:xfrm>
            <a:off x="335558" y="1638094"/>
            <a:ext cx="8479593" cy="4043021"/>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○事業実施</a:t>
            </a:r>
            <a:endParaRPr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判断の理由</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p>
          <a:p>
            <a:pPr marL="285750" indent="-285750">
              <a:buFont typeface="Arial" panose="020B0604020202020204" pitchFamily="34" charset="0"/>
              <a:buChar char="•"/>
            </a:pPr>
            <a:r>
              <a:rPr lang="ja-JP" altLang="en-US" dirty="0" smtClean="0"/>
              <a:t>汐見</a:t>
            </a:r>
            <a:r>
              <a:rPr lang="ja-JP" altLang="en-US" dirty="0"/>
              <a:t>沖地区における新規岸壁の整備と、これによるふ頭再編により、船舶の大型化や中古自動車輸出量の増加に的確に対応するとともに、港内の適切な貨物配置が実現可能となる。</a:t>
            </a:r>
          </a:p>
          <a:p>
            <a:pPr marL="285750" indent="-285750">
              <a:buFont typeface="Arial" panose="020B0604020202020204" pitchFamily="34" charset="0"/>
              <a:buChar char="•"/>
            </a:pPr>
            <a:r>
              <a:rPr lang="ja-JP" altLang="en-US" dirty="0" smtClean="0"/>
              <a:t>汐見</a:t>
            </a:r>
            <a:r>
              <a:rPr lang="ja-JP" altLang="en-US" dirty="0"/>
              <a:t>沖地区では南大阪地域の基幹産業である中古自動車輸出拠点機能の更なる強化が図られる。</a:t>
            </a:r>
          </a:p>
          <a:p>
            <a:pPr marL="285750" indent="-285750">
              <a:buFont typeface="Arial" panose="020B0604020202020204" pitchFamily="34" charset="0"/>
              <a:buChar char="•"/>
            </a:pPr>
            <a:r>
              <a:rPr lang="ja-JP" altLang="en-US" dirty="0" smtClean="0"/>
              <a:t>助松</a:t>
            </a:r>
            <a:r>
              <a:rPr lang="ja-JP" altLang="en-US" dirty="0"/>
              <a:t>地区ではコンテナ・</a:t>
            </a:r>
            <a:r>
              <a:rPr lang="en-US" altLang="ja-JP" dirty="0"/>
              <a:t>RORO</a:t>
            </a:r>
            <a:r>
              <a:rPr lang="ja-JP" altLang="en-US" dirty="0"/>
              <a:t>事業の効率的な運用が可能となることで、ユニットロードターミナル機能の強化による「働き方改革」につながる。</a:t>
            </a:r>
          </a:p>
          <a:p>
            <a:pPr marL="285750" indent="-285750">
              <a:buFont typeface="Arial" panose="020B0604020202020204" pitchFamily="34" charset="0"/>
              <a:buChar char="•"/>
            </a:pPr>
            <a:r>
              <a:rPr lang="ja-JP" altLang="en-US" dirty="0" smtClean="0"/>
              <a:t>西日本</a:t>
            </a:r>
            <a:r>
              <a:rPr lang="ja-JP" altLang="en-US" dirty="0"/>
              <a:t>・北関東方面から国際フィーダー貨物の集荷力の向上が図られることで国際コンテナ戦略港湾阪神港の支援にもつながる。</a:t>
            </a:r>
          </a:p>
          <a:p>
            <a:pPr marL="0" indent="0"/>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dirty="0">
                <a:latin typeface="Meiryo UI" panose="020B0604030504040204" pitchFamily="50" charset="-128"/>
                <a:ea typeface="Meiryo UI" panose="020B0604030504040204" pitchFamily="50" charset="-128"/>
                <a:cs typeface="Meiryo UI" panose="020B0604030504040204" pitchFamily="50" charset="-128"/>
              </a:rPr>
              <a:t>以上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の理由から、事業を実施する。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18</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0986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参考</a:t>
            </a:r>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上位</a:t>
            </a:r>
            <a:r>
              <a:rPr lang="ja-JP" altLang="en-US" sz="2000" dirty="0" smtClean="0">
                <a:solidFill>
                  <a:schemeClr val="bg1"/>
                </a:solidFill>
                <a:latin typeface="HGｺﾞｼｯｸM" panose="020B0609000000000000" pitchFamily="49" charset="-128"/>
                <a:ea typeface="HGｺﾞｼｯｸM" panose="020B0609000000000000" pitchFamily="49" charset="-128"/>
              </a:rPr>
              <a:t>計画における位置づけ</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782616"/>
              </p:ext>
            </p:extLst>
          </p:nvPr>
        </p:nvGraphicFramePr>
        <p:xfrm>
          <a:off x="151817" y="542960"/>
          <a:ext cx="8840368" cy="5694351"/>
        </p:xfrm>
        <a:graphic>
          <a:graphicData uri="http://schemas.openxmlformats.org/drawingml/2006/table">
            <a:tbl>
              <a:tblPr firstRow="1" firstCol="1" bandRow="1">
                <a:tableStyleId>{5940675A-B579-460E-94D1-54222C63F5DA}</a:tableStyleId>
              </a:tblPr>
              <a:tblGrid>
                <a:gridCol w="2070330">
                  <a:extLst>
                    <a:ext uri="{9D8B030D-6E8A-4147-A177-3AD203B41FA5}">
                      <a16:colId xmlns="" xmlns:a16="http://schemas.microsoft.com/office/drawing/2014/main" val="20000"/>
                    </a:ext>
                  </a:extLst>
                </a:gridCol>
                <a:gridCol w="1521039">
                  <a:extLst>
                    <a:ext uri="{9D8B030D-6E8A-4147-A177-3AD203B41FA5}">
                      <a16:colId xmlns="" xmlns:a16="http://schemas.microsoft.com/office/drawing/2014/main" val="20001"/>
                    </a:ext>
                  </a:extLst>
                </a:gridCol>
                <a:gridCol w="1521039">
                  <a:extLst>
                    <a:ext uri="{9D8B030D-6E8A-4147-A177-3AD203B41FA5}">
                      <a16:colId xmlns="" xmlns:a16="http://schemas.microsoft.com/office/drawing/2014/main" val="20002"/>
                    </a:ext>
                  </a:extLst>
                </a:gridCol>
                <a:gridCol w="3727960">
                  <a:extLst>
                    <a:ext uri="{9D8B030D-6E8A-4147-A177-3AD203B41FA5}">
                      <a16:colId xmlns="" xmlns:a16="http://schemas.microsoft.com/office/drawing/2014/main" val="20003"/>
                    </a:ext>
                  </a:extLst>
                </a:gridCol>
              </a:tblGrid>
              <a:tr h="491477">
                <a:tc>
                  <a:txBody>
                    <a:bodyPr/>
                    <a:lstStyle/>
                    <a:p>
                      <a:pPr marL="0" indent="0" algn="ctr">
                        <a:spcAft>
                          <a:spcPts val="0"/>
                        </a:spcAft>
                      </a:pPr>
                      <a:r>
                        <a:rPr lang="ja-JP" sz="1200" dirty="0">
                          <a:effectLst/>
                          <a:latin typeface="HGｺﾞｼｯｸM" panose="020B0609000000000000" pitchFamily="49" charset="-128"/>
                          <a:ea typeface="HGｺﾞｼｯｸM" panose="020B0609000000000000" pitchFamily="49" charset="-128"/>
                        </a:rPr>
                        <a:t>計画名</a:t>
                      </a:r>
                      <a:endParaRPr lang="ja-JP" sz="12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ctr">
                        <a:spcAft>
                          <a:spcPts val="0"/>
                        </a:spcAft>
                      </a:pPr>
                      <a:r>
                        <a:rPr lang="ja-JP" sz="1200" dirty="0">
                          <a:effectLst/>
                          <a:latin typeface="HGｺﾞｼｯｸM" panose="020B0609000000000000" pitchFamily="49" charset="-128"/>
                          <a:ea typeface="HGｺﾞｼｯｸM" panose="020B0609000000000000" pitchFamily="49" charset="-128"/>
                        </a:rPr>
                        <a:t>策定時期</a:t>
                      </a:r>
                      <a:endParaRPr lang="ja-JP" sz="12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ctr">
                        <a:spcAft>
                          <a:spcPts val="0"/>
                        </a:spcAft>
                      </a:pPr>
                      <a:r>
                        <a:rPr lang="ja-JP" sz="1200">
                          <a:effectLst/>
                          <a:latin typeface="HGｺﾞｼｯｸM" panose="020B0609000000000000" pitchFamily="49" charset="-128"/>
                          <a:ea typeface="HGｺﾞｼｯｸM" panose="020B0609000000000000" pitchFamily="49" charset="-128"/>
                        </a:rPr>
                        <a:t>策定主体</a:t>
                      </a:r>
                      <a:endParaRPr lang="ja-JP" sz="120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ctr">
                        <a:spcAft>
                          <a:spcPts val="0"/>
                        </a:spcAft>
                      </a:pPr>
                      <a:r>
                        <a:rPr lang="ja-JP" sz="1200" dirty="0">
                          <a:effectLst/>
                          <a:latin typeface="HGｺﾞｼｯｸM" panose="020B0609000000000000" pitchFamily="49" charset="-128"/>
                          <a:ea typeface="HGｺﾞｼｯｸM" panose="020B0609000000000000" pitchFamily="49" charset="-128"/>
                        </a:rPr>
                        <a:t>主な</a:t>
                      </a:r>
                      <a:r>
                        <a:rPr lang="ja-JP" sz="1200" dirty="0" smtClean="0">
                          <a:effectLst/>
                          <a:latin typeface="HGｺﾞｼｯｸM" panose="020B0609000000000000" pitchFamily="49" charset="-128"/>
                          <a:ea typeface="HGｺﾞｼｯｸM" panose="020B0609000000000000" pitchFamily="49" charset="-128"/>
                        </a:rPr>
                        <a:t>内容</a:t>
                      </a:r>
                      <a:r>
                        <a:rPr lang="ja-JP" altLang="en-US" sz="1200" dirty="0" smtClean="0">
                          <a:effectLst/>
                          <a:latin typeface="HGｺﾞｼｯｸM" panose="020B0609000000000000" pitchFamily="49" charset="-128"/>
                          <a:ea typeface="HGｺﾞｼｯｸM" panose="020B0609000000000000" pitchFamily="49" charset="-128"/>
                        </a:rPr>
                        <a:t>の抜粋</a:t>
                      </a:r>
                      <a:r>
                        <a:rPr lang="ja-JP" sz="1200" dirty="0" smtClean="0">
                          <a:effectLst/>
                          <a:latin typeface="HGｺﾞｼｯｸM" panose="020B0609000000000000" pitchFamily="49" charset="-128"/>
                          <a:ea typeface="HGｺﾞｼｯｸM" panose="020B0609000000000000" pitchFamily="49" charset="-128"/>
                        </a:rPr>
                        <a:t>（</a:t>
                      </a:r>
                      <a:r>
                        <a:rPr lang="ja-JP" sz="1200" dirty="0">
                          <a:effectLst/>
                          <a:latin typeface="HGｺﾞｼｯｸM" panose="020B0609000000000000" pitchFamily="49" charset="-128"/>
                          <a:ea typeface="HGｺﾞｼｯｸM" panose="020B0609000000000000" pitchFamily="49" charset="-128"/>
                        </a:rPr>
                        <a:t>堺泉北港関連）</a:t>
                      </a:r>
                      <a:endParaRPr lang="ja-JP" sz="12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0"/>
                  </a:ext>
                </a:extLst>
              </a:tr>
              <a:tr h="1050743">
                <a:tc>
                  <a:txBody>
                    <a:bodyPr/>
                    <a:lstStyle/>
                    <a:p>
                      <a:pPr marL="0" indent="0" algn="just">
                        <a:spcAft>
                          <a:spcPts val="0"/>
                        </a:spcAft>
                      </a:pPr>
                      <a:r>
                        <a:rPr lang="ja-JP" sz="1600" dirty="0">
                          <a:effectLst/>
                          <a:latin typeface="HGｺﾞｼｯｸM" panose="020B0609000000000000" pitchFamily="49" charset="-128"/>
                          <a:ea typeface="HGｺﾞｼｯｸM" panose="020B0609000000000000" pitchFamily="49" charset="-128"/>
                        </a:rPr>
                        <a:t>関西広域地方計画</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dirty="0">
                          <a:effectLst/>
                          <a:latin typeface="HGｺﾞｼｯｸM" panose="020B0609000000000000" pitchFamily="49" charset="-128"/>
                          <a:ea typeface="HGｺﾞｼｯｸM" panose="020B0609000000000000" pitchFamily="49" charset="-128"/>
                        </a:rPr>
                        <a:t>平成</a:t>
                      </a:r>
                      <a:r>
                        <a:rPr lang="en-US" sz="1600" dirty="0">
                          <a:effectLst/>
                          <a:latin typeface="HGｺﾞｼｯｸM" panose="020B0609000000000000" pitchFamily="49" charset="-128"/>
                          <a:ea typeface="HGｺﾞｼｯｸM" panose="020B0609000000000000" pitchFamily="49" charset="-128"/>
                        </a:rPr>
                        <a:t>28</a:t>
                      </a:r>
                      <a:r>
                        <a:rPr lang="ja-JP" sz="1600" dirty="0">
                          <a:effectLst/>
                          <a:latin typeface="HGｺﾞｼｯｸM" panose="020B0609000000000000" pitchFamily="49" charset="-128"/>
                          <a:ea typeface="HGｺﾞｼｯｸM" panose="020B0609000000000000" pitchFamily="49" charset="-128"/>
                        </a:rPr>
                        <a:t>年</a:t>
                      </a:r>
                      <a:r>
                        <a:rPr lang="en-US" sz="1600" dirty="0">
                          <a:effectLst/>
                          <a:latin typeface="HGｺﾞｼｯｸM" panose="020B0609000000000000" pitchFamily="49" charset="-128"/>
                          <a:ea typeface="HGｺﾞｼｯｸM" panose="020B0609000000000000" pitchFamily="49" charset="-128"/>
                        </a:rPr>
                        <a:t>3</a:t>
                      </a:r>
                      <a:r>
                        <a:rPr lang="ja-JP" sz="1600" dirty="0">
                          <a:effectLst/>
                          <a:latin typeface="HGｺﾞｼｯｸM" panose="020B0609000000000000" pitchFamily="49" charset="-128"/>
                          <a:ea typeface="HGｺﾞｼｯｸM" panose="020B0609000000000000" pitchFamily="49" charset="-128"/>
                        </a:rPr>
                        <a:t>月</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dirty="0">
                          <a:effectLst/>
                          <a:latin typeface="HGｺﾞｼｯｸM" panose="020B0609000000000000" pitchFamily="49" charset="-128"/>
                          <a:ea typeface="HGｺﾞｼｯｸM" panose="020B0609000000000000" pitchFamily="49" charset="-128"/>
                        </a:rPr>
                        <a:t>国土</a:t>
                      </a:r>
                      <a:r>
                        <a:rPr lang="ja-JP" sz="1600" dirty="0" smtClean="0">
                          <a:effectLst/>
                          <a:latin typeface="HGｺﾞｼｯｸM" panose="020B0609000000000000" pitchFamily="49" charset="-128"/>
                          <a:ea typeface="HGｺﾞｼｯｸM" panose="020B0609000000000000" pitchFamily="49" charset="-128"/>
                        </a:rPr>
                        <a:t>交通省近畿</a:t>
                      </a:r>
                      <a:r>
                        <a:rPr lang="ja-JP" sz="1600" dirty="0">
                          <a:effectLst/>
                          <a:latin typeface="HGｺﾞｼｯｸM" panose="020B0609000000000000" pitchFamily="49" charset="-128"/>
                          <a:ea typeface="HGｺﾞｼｯｸM" panose="020B0609000000000000" pitchFamily="49" charset="-128"/>
                        </a:rPr>
                        <a:t>地方整備局</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0000" lvl="0" indent="-180000" algn="just">
                        <a:spcAft>
                          <a:spcPts val="0"/>
                        </a:spcAft>
                        <a:buFont typeface="ＭＳ 明朝" panose="02020609040205080304" pitchFamily="17" charset="-128"/>
                        <a:buChar char="·"/>
                      </a:pPr>
                      <a:r>
                        <a:rPr lang="ja-JP" sz="1400" dirty="0">
                          <a:effectLst/>
                          <a:latin typeface="HGｺﾞｼｯｸM" panose="020B0609000000000000" pitchFamily="49" charset="-128"/>
                          <a:ea typeface="HGｺﾞｼｯｸM" panose="020B0609000000000000" pitchFamily="49" charset="-128"/>
                        </a:rPr>
                        <a:t>地域の</a:t>
                      </a:r>
                      <a:r>
                        <a:rPr lang="ja-JP" sz="1400" u="sng" dirty="0">
                          <a:solidFill>
                            <a:srgbClr val="FF0000"/>
                          </a:solidFill>
                          <a:effectLst/>
                          <a:latin typeface="HGｺﾞｼｯｸM" panose="020B0609000000000000" pitchFamily="49" charset="-128"/>
                          <a:ea typeface="HGｺﾞｼｯｸM" panose="020B0609000000000000" pitchFamily="49" charset="-128"/>
                        </a:rPr>
                        <a:t>基幹産業の効率化や</a:t>
                      </a:r>
                      <a:r>
                        <a:rPr lang="ja-JP" sz="1400" u="sng" dirty="0" smtClean="0">
                          <a:solidFill>
                            <a:srgbClr val="FF0000"/>
                          </a:solidFill>
                          <a:effectLst/>
                          <a:latin typeface="HGｺﾞｼｯｸM" panose="020B0609000000000000" pitchFamily="49" charset="-128"/>
                          <a:ea typeface="HGｺﾞｼｯｸM" panose="020B0609000000000000" pitchFamily="49" charset="-128"/>
                        </a:rPr>
                        <a:t>活性化</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のため、堺泉北港</a:t>
                      </a:r>
                      <a:r>
                        <a:rPr lang="ja-JP" altLang="en-US" sz="1400" u="none" dirty="0" smtClean="0">
                          <a:solidFill>
                            <a:schemeClr val="tx1"/>
                          </a:solidFill>
                          <a:effectLst/>
                          <a:latin typeface="HGｺﾞｼｯｸM" panose="020B0609000000000000" pitchFamily="49" charset="-128"/>
                          <a:ea typeface="HGｺﾞｼｯｸM" panose="020B0609000000000000" pitchFamily="49" charset="-128"/>
                        </a:rPr>
                        <a:t>、姫路港、和歌山下津港</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における</a:t>
                      </a:r>
                      <a:r>
                        <a:rPr lang="ja-JP" sz="1400" u="sng" dirty="0" smtClean="0">
                          <a:solidFill>
                            <a:srgbClr val="FF0000"/>
                          </a:solidFill>
                          <a:effectLst/>
                          <a:latin typeface="HGｺﾞｼｯｸM" panose="020B0609000000000000" pitchFamily="49" charset="-128"/>
                          <a:ea typeface="HGｺﾞｼｯｸM" panose="020B0609000000000000" pitchFamily="49" charset="-128"/>
                        </a:rPr>
                        <a:t>国際物流</a:t>
                      </a:r>
                      <a:r>
                        <a:rPr lang="ja-JP" sz="1400" u="sng" dirty="0">
                          <a:solidFill>
                            <a:srgbClr val="FF0000"/>
                          </a:solidFill>
                          <a:effectLst/>
                          <a:latin typeface="HGｺﾞｼｯｸM" panose="020B0609000000000000" pitchFamily="49" charset="-128"/>
                          <a:ea typeface="HGｺﾞｼｯｸM" panose="020B0609000000000000" pitchFamily="49" charset="-128"/>
                        </a:rPr>
                        <a:t>ターミナルの</a:t>
                      </a:r>
                      <a:r>
                        <a:rPr lang="ja-JP" sz="1400" u="sng" dirty="0" smtClean="0">
                          <a:solidFill>
                            <a:srgbClr val="FF0000"/>
                          </a:solidFill>
                          <a:effectLst/>
                          <a:latin typeface="HGｺﾞｼｯｸM" panose="020B0609000000000000" pitchFamily="49" charset="-128"/>
                          <a:ea typeface="HGｺﾞｼｯｸM" panose="020B0609000000000000" pitchFamily="49" charset="-128"/>
                        </a:rPr>
                        <a:t>整備</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など</a:t>
                      </a:r>
                      <a:r>
                        <a:rPr lang="ja-JP" sz="1400" u="sng" dirty="0" smtClean="0">
                          <a:solidFill>
                            <a:srgbClr val="FF0000"/>
                          </a:solidFill>
                          <a:effectLst/>
                          <a:latin typeface="HGｺﾞｼｯｸM" panose="020B0609000000000000" pitchFamily="49" charset="-128"/>
                          <a:ea typeface="HGｺﾞｼｯｸM" panose="020B0609000000000000" pitchFamily="49" charset="-128"/>
                        </a:rPr>
                        <a:t>を</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推進</a:t>
                      </a:r>
                      <a:r>
                        <a:rPr lang="ja-JP" altLang="en-US" sz="1400" dirty="0" smtClean="0">
                          <a:effectLst/>
                          <a:latin typeface="HGｺﾞｼｯｸM" panose="020B0609000000000000" pitchFamily="49" charset="-128"/>
                          <a:ea typeface="HGｺﾞｼｯｸM" panose="020B0609000000000000" pitchFamily="49" charset="-128"/>
                        </a:rPr>
                        <a:t>する。</a:t>
                      </a:r>
                      <a:endParaRPr lang="ja-JP" sz="14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660852">
                <a:tc>
                  <a:txBody>
                    <a:bodyPr/>
                    <a:lstStyle/>
                    <a:p>
                      <a:pPr marL="0" indent="0" algn="just">
                        <a:spcAft>
                          <a:spcPts val="0"/>
                        </a:spcAft>
                      </a:pPr>
                      <a:r>
                        <a:rPr lang="ja-JP" sz="1600" dirty="0">
                          <a:effectLst/>
                          <a:latin typeface="HGｺﾞｼｯｸM" panose="020B0609000000000000" pitchFamily="49" charset="-128"/>
                          <a:ea typeface="HGｺﾞｼｯｸM" panose="020B0609000000000000" pitchFamily="49" charset="-128"/>
                        </a:rPr>
                        <a:t>関西</a:t>
                      </a:r>
                      <a:r>
                        <a:rPr lang="ja-JP" sz="1600" dirty="0" smtClean="0">
                          <a:effectLst/>
                          <a:latin typeface="HGｺﾞｼｯｸM" panose="020B0609000000000000" pitchFamily="49" charset="-128"/>
                          <a:ea typeface="HGｺﾞｼｯｸM" panose="020B0609000000000000" pitchFamily="49" charset="-128"/>
                        </a:rPr>
                        <a:t>シリコンベイ</a:t>
                      </a:r>
                      <a:endParaRPr lang="en-US" altLang="ja-JP" sz="1600" dirty="0" smtClean="0">
                        <a:effectLst/>
                        <a:latin typeface="HGｺﾞｼｯｸM" panose="020B0609000000000000" pitchFamily="49" charset="-128"/>
                        <a:ea typeface="HGｺﾞｼｯｸM" panose="020B0609000000000000" pitchFamily="49" charset="-128"/>
                      </a:endParaRPr>
                    </a:p>
                    <a:p>
                      <a:pPr marL="0" indent="0" algn="just">
                        <a:spcAft>
                          <a:spcPts val="0"/>
                        </a:spcAft>
                      </a:pPr>
                      <a:r>
                        <a:rPr lang="ja-JP" sz="1600" dirty="0" smtClean="0">
                          <a:effectLst/>
                          <a:latin typeface="HGｺﾞｼｯｸM" panose="020B0609000000000000" pitchFamily="49" charset="-128"/>
                          <a:ea typeface="HGｺﾞｼｯｸM" panose="020B0609000000000000" pitchFamily="49" charset="-128"/>
                        </a:rPr>
                        <a:t>構想</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dirty="0">
                          <a:effectLst/>
                          <a:latin typeface="HGｺﾞｼｯｸM" panose="020B0609000000000000" pitchFamily="49" charset="-128"/>
                          <a:ea typeface="HGｺﾞｼｯｸM" panose="020B0609000000000000" pitchFamily="49" charset="-128"/>
                        </a:rPr>
                        <a:t>平成</a:t>
                      </a:r>
                      <a:r>
                        <a:rPr lang="en-US" sz="1600" dirty="0">
                          <a:effectLst/>
                          <a:latin typeface="HGｺﾞｼｯｸM" panose="020B0609000000000000" pitchFamily="49" charset="-128"/>
                          <a:ea typeface="HGｺﾞｼｯｸM" panose="020B0609000000000000" pitchFamily="49" charset="-128"/>
                        </a:rPr>
                        <a:t>17</a:t>
                      </a:r>
                      <a:r>
                        <a:rPr lang="ja-JP" sz="1600" dirty="0">
                          <a:effectLst/>
                          <a:latin typeface="HGｺﾞｼｯｸM" panose="020B0609000000000000" pitchFamily="49" charset="-128"/>
                          <a:ea typeface="HGｺﾞｼｯｸM" panose="020B0609000000000000" pitchFamily="49" charset="-128"/>
                        </a:rPr>
                        <a:t>年</a:t>
                      </a:r>
                      <a:r>
                        <a:rPr lang="en-US" sz="1600" dirty="0">
                          <a:effectLst/>
                          <a:latin typeface="HGｺﾞｼｯｸM" panose="020B0609000000000000" pitchFamily="49" charset="-128"/>
                          <a:ea typeface="HGｺﾞｼｯｸM" panose="020B0609000000000000" pitchFamily="49" charset="-128"/>
                        </a:rPr>
                        <a:t>9</a:t>
                      </a:r>
                      <a:r>
                        <a:rPr lang="ja-JP" sz="1600" dirty="0">
                          <a:effectLst/>
                          <a:latin typeface="HGｺﾞｼｯｸM" panose="020B0609000000000000" pitchFamily="49" charset="-128"/>
                          <a:ea typeface="HGｺﾞｼｯｸM" panose="020B0609000000000000" pitchFamily="49" charset="-128"/>
                        </a:rPr>
                        <a:t>月</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dirty="0">
                          <a:effectLst/>
                          <a:latin typeface="HGｺﾞｼｯｸM" panose="020B0609000000000000" pitchFamily="49" charset="-128"/>
                          <a:ea typeface="HGｺﾞｼｯｸM" panose="020B0609000000000000" pitchFamily="49" charset="-128"/>
                        </a:rPr>
                        <a:t>国土交通省近畿地方整備局</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0000" lvl="0" indent="-180000" algn="just">
                        <a:spcAft>
                          <a:spcPts val="0"/>
                        </a:spcAft>
                        <a:buFont typeface="ＭＳ 明朝" panose="02020609040205080304" pitchFamily="17" charset="-128"/>
                        <a:buChar char="·"/>
                      </a:pP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中古自動車</a:t>
                      </a:r>
                      <a:r>
                        <a:rPr lang="ja-JP" altLang="en-US" sz="1400" u="none" dirty="0" smtClean="0">
                          <a:solidFill>
                            <a:schemeClr val="tx1"/>
                          </a:solidFill>
                          <a:effectLst/>
                          <a:latin typeface="HGｺﾞｼｯｸM" panose="020B0609000000000000" pitchFamily="49" charset="-128"/>
                          <a:ea typeface="HGｺﾞｼｯｸM" panose="020B0609000000000000" pitchFamily="49" charset="-128"/>
                        </a:rPr>
                        <a:t>や金属</a:t>
                      </a:r>
                      <a:r>
                        <a:rPr lang="ja-JP" altLang="en-US" sz="1400" u="none" dirty="0" err="1" smtClean="0">
                          <a:solidFill>
                            <a:schemeClr val="tx1"/>
                          </a:solidFill>
                          <a:effectLst/>
                          <a:latin typeface="HGｺﾞｼｯｸM" panose="020B0609000000000000" pitchFamily="49" charset="-128"/>
                          <a:ea typeface="HGｺﾞｼｯｸM" panose="020B0609000000000000" pitchFamily="49" charset="-128"/>
                        </a:rPr>
                        <a:t>くず</a:t>
                      </a:r>
                      <a:r>
                        <a:rPr lang="ja-JP" altLang="en-US" sz="1400" u="none" dirty="0" smtClean="0">
                          <a:solidFill>
                            <a:schemeClr val="tx1"/>
                          </a:solidFill>
                          <a:effectLst/>
                          <a:latin typeface="HGｺﾞｼｯｸM" panose="020B0609000000000000" pitchFamily="49" charset="-128"/>
                          <a:ea typeface="HGｺﾞｼｯｸM" panose="020B0609000000000000" pitchFamily="49" charset="-128"/>
                        </a:rPr>
                        <a:t>等、近年急速に取扱量が増加している品目は、貨物の発生場所や取扱状況、周辺土地利用等に配慮し、</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機能分担を早期に確立</a:t>
                      </a:r>
                      <a:r>
                        <a:rPr lang="ja-JP" altLang="en-US" sz="1400" u="none" dirty="0" smtClean="0">
                          <a:solidFill>
                            <a:schemeClr val="tx1"/>
                          </a:solidFill>
                          <a:effectLst/>
                          <a:latin typeface="HGｺﾞｼｯｸM" panose="020B0609000000000000" pitchFamily="49" charset="-128"/>
                          <a:ea typeface="HGｺﾞｼｯｸM" panose="020B0609000000000000" pitchFamily="49" charset="-128"/>
                        </a:rPr>
                        <a:t>。</a:t>
                      </a:r>
                    </a:p>
                    <a:p>
                      <a:pPr marL="180000" lvl="0" indent="-180000" algn="just">
                        <a:spcAft>
                          <a:spcPts val="0"/>
                        </a:spcAft>
                        <a:buFont typeface="ＭＳ 明朝" panose="02020609040205080304" pitchFamily="17" charset="-128"/>
                        <a:buChar char="·"/>
                      </a:pP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堺泉北港汐見沖地区</a:t>
                      </a:r>
                      <a:r>
                        <a:rPr lang="ja-JP" altLang="en-US" sz="1400" u="none" dirty="0" smtClean="0">
                          <a:solidFill>
                            <a:schemeClr val="tx1"/>
                          </a:solidFill>
                          <a:effectLst/>
                          <a:latin typeface="HGｺﾞｼｯｸM" panose="020B0609000000000000" pitchFamily="49" charset="-128"/>
                          <a:ea typeface="HGｺﾞｼｯｸM" panose="020B0609000000000000" pitchFamily="49" charset="-128"/>
                        </a:rPr>
                        <a:t>・助松地区に</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中古自動車輸出拠点を早期に整備</a:t>
                      </a:r>
                      <a:r>
                        <a:rPr lang="ja-JP" altLang="en-US" sz="1400" u="none" dirty="0" smtClean="0">
                          <a:solidFill>
                            <a:schemeClr val="tx1"/>
                          </a:solidFill>
                          <a:effectLst/>
                          <a:latin typeface="HGｺﾞｼｯｸM" panose="020B0609000000000000" pitchFamily="49" charset="-128"/>
                          <a:ea typeface="HGｺﾞｼｯｸM" panose="020B0609000000000000" pitchFamily="49" charset="-128"/>
                        </a:rPr>
                        <a:t>。</a:t>
                      </a:r>
                      <a:endParaRPr lang="ja-JP" sz="1400" u="none" dirty="0">
                        <a:solidFill>
                          <a:schemeClr val="tx1"/>
                        </a:solidFill>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067691">
                <a:tc>
                  <a:txBody>
                    <a:bodyPr/>
                    <a:lstStyle/>
                    <a:p>
                      <a:pPr marL="0" indent="0" algn="just">
                        <a:spcAft>
                          <a:spcPts val="0"/>
                        </a:spcAft>
                      </a:pPr>
                      <a:r>
                        <a:rPr lang="ja-JP" sz="1600" dirty="0">
                          <a:effectLst/>
                          <a:latin typeface="HGｺﾞｼｯｸM" panose="020B0609000000000000" pitchFamily="49" charset="-128"/>
                          <a:ea typeface="HGｺﾞｼｯｸM" panose="020B0609000000000000" pitchFamily="49" charset="-128"/>
                        </a:rPr>
                        <a:t>大阪府営港湾</a:t>
                      </a:r>
                      <a:r>
                        <a:rPr lang="ja-JP" sz="1600" dirty="0" smtClean="0">
                          <a:effectLst/>
                          <a:latin typeface="HGｺﾞｼｯｸM" panose="020B0609000000000000" pitchFamily="49" charset="-128"/>
                          <a:ea typeface="HGｺﾞｼｯｸM" panose="020B0609000000000000" pitchFamily="49" charset="-128"/>
                        </a:rPr>
                        <a:t>長期</a:t>
                      </a:r>
                      <a:endParaRPr lang="en-US" altLang="ja-JP" sz="1600" dirty="0" smtClean="0">
                        <a:effectLst/>
                        <a:latin typeface="HGｺﾞｼｯｸM" panose="020B0609000000000000" pitchFamily="49" charset="-128"/>
                        <a:ea typeface="HGｺﾞｼｯｸM" panose="020B0609000000000000" pitchFamily="49" charset="-128"/>
                      </a:endParaRPr>
                    </a:p>
                    <a:p>
                      <a:pPr marL="0" indent="0" algn="just">
                        <a:spcAft>
                          <a:spcPts val="0"/>
                        </a:spcAft>
                      </a:pPr>
                      <a:r>
                        <a:rPr lang="ja-JP" sz="1600" dirty="0" smtClean="0">
                          <a:effectLst/>
                          <a:latin typeface="HGｺﾞｼｯｸM" panose="020B0609000000000000" pitchFamily="49" charset="-128"/>
                          <a:ea typeface="HGｺﾞｼｯｸM" panose="020B0609000000000000" pitchFamily="49" charset="-128"/>
                        </a:rPr>
                        <a:t>構想</a:t>
                      </a:r>
                      <a:endParaRPr lang="en-US" altLang="ja-JP" sz="1600" dirty="0" smtClean="0">
                        <a:effectLst/>
                        <a:latin typeface="HGｺﾞｼｯｸM" panose="020B0609000000000000" pitchFamily="49" charset="-128"/>
                        <a:ea typeface="HGｺﾞｼｯｸM" panose="020B0609000000000000" pitchFamily="49" charset="-128"/>
                      </a:endParaRPr>
                    </a:p>
                    <a:p>
                      <a:pPr marL="0" indent="0" algn="just">
                        <a:spcAft>
                          <a:spcPts val="0"/>
                        </a:spcAft>
                      </a:pPr>
                      <a:r>
                        <a:rPr lang="ja-JP" sz="1600" dirty="0" smtClean="0">
                          <a:effectLst/>
                          <a:latin typeface="HGｺﾞｼｯｸM" panose="020B0609000000000000" pitchFamily="49" charset="-128"/>
                          <a:ea typeface="HGｺﾞｼｯｸM" panose="020B0609000000000000" pitchFamily="49" charset="-128"/>
                        </a:rPr>
                        <a:t>（</a:t>
                      </a:r>
                      <a:r>
                        <a:rPr lang="ja-JP" sz="1600" dirty="0">
                          <a:effectLst/>
                          <a:latin typeface="HGｺﾞｼｯｸM" panose="020B0609000000000000" pitchFamily="49" charset="-128"/>
                          <a:ea typeface="HGｺﾞｼｯｸM" panose="020B0609000000000000" pitchFamily="49" charset="-128"/>
                        </a:rPr>
                        <a:t>あす</a:t>
                      </a:r>
                      <a:r>
                        <a:rPr lang="ja-JP" sz="1600" dirty="0" err="1">
                          <a:effectLst/>
                          <a:latin typeface="HGｺﾞｼｯｸM" panose="020B0609000000000000" pitchFamily="49" charset="-128"/>
                          <a:ea typeface="HGｺﾞｼｯｸM" panose="020B0609000000000000" pitchFamily="49" charset="-128"/>
                        </a:rPr>
                        <a:t>ぽ</a:t>
                      </a:r>
                      <a:r>
                        <a:rPr lang="ja-JP" sz="1600" dirty="0">
                          <a:effectLst/>
                          <a:latin typeface="HGｺﾞｼｯｸM" panose="020B0609000000000000" pitchFamily="49" charset="-128"/>
                          <a:ea typeface="HGｺﾞｼｯｸM" panose="020B0609000000000000" pitchFamily="49" charset="-128"/>
                        </a:rPr>
                        <a:t>ーと</a:t>
                      </a:r>
                      <a:r>
                        <a:rPr lang="en-US" sz="1600" dirty="0">
                          <a:effectLst/>
                          <a:latin typeface="HGｺﾞｼｯｸM" panose="020B0609000000000000" pitchFamily="49" charset="-128"/>
                          <a:ea typeface="HGｺﾞｼｯｸM" panose="020B0609000000000000" pitchFamily="49" charset="-128"/>
                        </a:rPr>
                        <a:t>21</a:t>
                      </a:r>
                      <a:r>
                        <a:rPr lang="ja-JP" sz="1600" dirty="0">
                          <a:effectLst/>
                          <a:latin typeface="HGｺﾞｼｯｸM" panose="020B0609000000000000" pitchFamily="49" charset="-128"/>
                          <a:ea typeface="HGｺﾞｼｯｸM" panose="020B0609000000000000" pitchFamily="49" charset="-128"/>
                        </a:rPr>
                        <a:t>）</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dirty="0">
                          <a:effectLst/>
                          <a:latin typeface="HGｺﾞｼｯｸM" panose="020B0609000000000000" pitchFamily="49" charset="-128"/>
                          <a:ea typeface="HGｺﾞｼｯｸM" panose="020B0609000000000000" pitchFamily="49" charset="-128"/>
                        </a:rPr>
                        <a:t>平成</a:t>
                      </a:r>
                      <a:r>
                        <a:rPr lang="en-US" sz="1600" dirty="0">
                          <a:effectLst/>
                          <a:latin typeface="HGｺﾞｼｯｸM" panose="020B0609000000000000" pitchFamily="49" charset="-128"/>
                          <a:ea typeface="HGｺﾞｼｯｸM" panose="020B0609000000000000" pitchFamily="49" charset="-128"/>
                        </a:rPr>
                        <a:t>17</a:t>
                      </a:r>
                      <a:r>
                        <a:rPr lang="ja-JP" sz="1600" dirty="0">
                          <a:effectLst/>
                          <a:latin typeface="HGｺﾞｼｯｸM" panose="020B0609000000000000" pitchFamily="49" charset="-128"/>
                          <a:ea typeface="HGｺﾞｼｯｸM" panose="020B0609000000000000" pitchFamily="49" charset="-128"/>
                        </a:rPr>
                        <a:t>年</a:t>
                      </a:r>
                      <a:r>
                        <a:rPr lang="en-US" sz="1600" dirty="0">
                          <a:effectLst/>
                          <a:latin typeface="HGｺﾞｼｯｸM" panose="020B0609000000000000" pitchFamily="49" charset="-128"/>
                          <a:ea typeface="HGｺﾞｼｯｸM" panose="020B0609000000000000" pitchFamily="49" charset="-128"/>
                        </a:rPr>
                        <a:t>6</a:t>
                      </a:r>
                      <a:r>
                        <a:rPr lang="ja-JP" sz="1600" dirty="0">
                          <a:effectLst/>
                          <a:latin typeface="HGｺﾞｼｯｸM" panose="020B0609000000000000" pitchFamily="49" charset="-128"/>
                          <a:ea typeface="HGｺﾞｼｯｸM" panose="020B0609000000000000" pitchFamily="49" charset="-128"/>
                        </a:rPr>
                        <a:t>月</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dirty="0">
                          <a:effectLst/>
                          <a:latin typeface="HGｺﾞｼｯｸM" panose="020B0609000000000000" pitchFamily="49" charset="-128"/>
                          <a:ea typeface="HGｺﾞｼｯｸM" panose="020B0609000000000000" pitchFamily="49" charset="-128"/>
                        </a:rPr>
                        <a:t>大阪府</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0000" lvl="0" indent="-180000" algn="just">
                        <a:spcAft>
                          <a:spcPts val="0"/>
                        </a:spcAft>
                        <a:buFont typeface="ＭＳ 明朝" panose="02020609040205080304" pitchFamily="17" charset="-128"/>
                        <a:buChar char="·"/>
                      </a:pP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輸出自動車</a:t>
                      </a:r>
                      <a:r>
                        <a:rPr lang="ja-JP" altLang="en-US" sz="1400" dirty="0" smtClean="0">
                          <a:effectLst/>
                          <a:latin typeface="HGｺﾞｼｯｸM" panose="020B0609000000000000" pitchFamily="49" charset="-128"/>
                          <a:ea typeface="HGｺﾞｼｯｸM" panose="020B0609000000000000" pitchFamily="49" charset="-128"/>
                        </a:rPr>
                        <a:t>や青果物、合板、建設資材などの特定貨物の</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拠点港としての役割を担う</a:t>
                      </a:r>
                      <a:r>
                        <a:rPr lang="ja-JP" altLang="en-US" sz="1400" dirty="0" smtClean="0">
                          <a:effectLst/>
                          <a:latin typeface="HGｺﾞｼｯｸM" panose="020B0609000000000000" pitchFamily="49" charset="-128"/>
                          <a:ea typeface="HGｺﾞｼｯｸM" panose="020B0609000000000000" pitchFamily="49" charset="-128"/>
                        </a:rPr>
                        <a:t>ため、</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港湾施設の整備促進</a:t>
                      </a:r>
                      <a:r>
                        <a:rPr lang="ja-JP" altLang="en-US" sz="1400" dirty="0" smtClean="0">
                          <a:effectLst/>
                          <a:latin typeface="HGｺﾞｼｯｸM" panose="020B0609000000000000" pitchFamily="49" charset="-128"/>
                          <a:ea typeface="HGｺﾞｼｯｸM" panose="020B0609000000000000" pitchFamily="49" charset="-128"/>
                        </a:rPr>
                        <a:t>・活用を図ります。</a:t>
                      </a:r>
                      <a:endParaRPr lang="ja-JP" sz="14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423588">
                <a:tc>
                  <a:txBody>
                    <a:bodyPr/>
                    <a:lstStyle/>
                    <a:p>
                      <a:pPr marL="0" indent="0" algn="just">
                        <a:spcAft>
                          <a:spcPts val="0"/>
                        </a:spcAft>
                      </a:pPr>
                      <a:r>
                        <a:rPr lang="ja-JP" sz="1600" dirty="0">
                          <a:effectLst/>
                          <a:latin typeface="HGｺﾞｼｯｸM" panose="020B0609000000000000" pitchFamily="49" charset="-128"/>
                          <a:ea typeface="HGｺﾞｼｯｸM" panose="020B0609000000000000" pitchFamily="49" charset="-128"/>
                        </a:rPr>
                        <a:t>大阪府都市</a:t>
                      </a:r>
                      <a:r>
                        <a:rPr lang="ja-JP" sz="1600" dirty="0" smtClean="0">
                          <a:effectLst/>
                          <a:latin typeface="HGｺﾞｼｯｸM" panose="020B0609000000000000" pitchFamily="49" charset="-128"/>
                          <a:ea typeface="HGｺﾞｼｯｸM" panose="020B0609000000000000" pitchFamily="49" charset="-128"/>
                        </a:rPr>
                        <a:t>整備</a:t>
                      </a:r>
                      <a:endParaRPr lang="en-US" altLang="ja-JP" sz="1600" dirty="0" smtClean="0">
                        <a:effectLst/>
                        <a:latin typeface="HGｺﾞｼｯｸM" panose="020B0609000000000000" pitchFamily="49" charset="-128"/>
                        <a:ea typeface="HGｺﾞｼｯｸM" panose="020B0609000000000000" pitchFamily="49" charset="-128"/>
                      </a:endParaRPr>
                    </a:p>
                    <a:p>
                      <a:pPr marL="0" indent="0" algn="just">
                        <a:spcAft>
                          <a:spcPts val="0"/>
                        </a:spcAft>
                      </a:pPr>
                      <a:r>
                        <a:rPr lang="ja-JP" sz="1600" dirty="0" smtClean="0">
                          <a:effectLst/>
                          <a:latin typeface="HGｺﾞｼｯｸM" panose="020B0609000000000000" pitchFamily="49" charset="-128"/>
                          <a:ea typeface="HGｺﾞｼｯｸM" panose="020B0609000000000000" pitchFamily="49" charset="-128"/>
                        </a:rPr>
                        <a:t>中期</a:t>
                      </a:r>
                      <a:r>
                        <a:rPr lang="ja-JP" sz="1600" dirty="0">
                          <a:effectLst/>
                          <a:latin typeface="HGｺﾞｼｯｸM" panose="020B0609000000000000" pitchFamily="49" charset="-128"/>
                          <a:ea typeface="HGｺﾞｼｯｸM" panose="020B0609000000000000" pitchFamily="49" charset="-128"/>
                        </a:rPr>
                        <a:t>計画（案）</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a:effectLst/>
                          <a:latin typeface="HGｺﾞｼｯｸM" panose="020B0609000000000000" pitchFamily="49" charset="-128"/>
                          <a:ea typeface="HGｺﾞｼｯｸM" panose="020B0609000000000000" pitchFamily="49" charset="-128"/>
                        </a:rPr>
                        <a:t>平成</a:t>
                      </a:r>
                      <a:r>
                        <a:rPr lang="en-US" sz="1600">
                          <a:effectLst/>
                          <a:latin typeface="HGｺﾞｼｯｸM" panose="020B0609000000000000" pitchFamily="49" charset="-128"/>
                          <a:ea typeface="HGｺﾞｼｯｸM" panose="020B0609000000000000" pitchFamily="49" charset="-128"/>
                        </a:rPr>
                        <a:t>28</a:t>
                      </a:r>
                      <a:r>
                        <a:rPr lang="ja-JP" sz="1600">
                          <a:effectLst/>
                          <a:latin typeface="HGｺﾞｼｯｸM" panose="020B0609000000000000" pitchFamily="49" charset="-128"/>
                          <a:ea typeface="HGｺﾞｼｯｸM" panose="020B0609000000000000" pitchFamily="49" charset="-128"/>
                        </a:rPr>
                        <a:t>年</a:t>
                      </a:r>
                      <a:r>
                        <a:rPr lang="en-US" sz="1600">
                          <a:effectLst/>
                          <a:latin typeface="HGｺﾞｼｯｸM" panose="020B0609000000000000" pitchFamily="49" charset="-128"/>
                          <a:ea typeface="HGｺﾞｼｯｸM" panose="020B0609000000000000" pitchFamily="49" charset="-128"/>
                        </a:rPr>
                        <a:t>3</a:t>
                      </a:r>
                      <a:r>
                        <a:rPr lang="ja-JP" sz="1600">
                          <a:effectLst/>
                          <a:latin typeface="HGｺﾞｼｯｸM" panose="020B0609000000000000" pitchFamily="49" charset="-128"/>
                          <a:ea typeface="HGｺﾞｼｯｸM" panose="020B0609000000000000" pitchFamily="49" charset="-128"/>
                        </a:rPr>
                        <a:t>月</a:t>
                      </a:r>
                      <a:endParaRPr lang="ja-JP" sz="160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Aft>
                          <a:spcPts val="0"/>
                        </a:spcAft>
                      </a:pPr>
                      <a:r>
                        <a:rPr lang="ja-JP" sz="1600" dirty="0">
                          <a:effectLst/>
                          <a:latin typeface="HGｺﾞｼｯｸM" panose="020B0609000000000000" pitchFamily="49" charset="-128"/>
                          <a:ea typeface="HGｺﾞｼｯｸM" panose="020B0609000000000000" pitchFamily="49" charset="-128"/>
                        </a:rPr>
                        <a:t>大阪府</a:t>
                      </a:r>
                      <a:endParaRPr lang="ja-JP" sz="16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0000" lvl="0" indent="-180000" algn="just">
                        <a:spcAft>
                          <a:spcPts val="0"/>
                        </a:spcAft>
                        <a:buFont typeface="ＭＳ 明朝" panose="02020609040205080304" pitchFamily="17" charset="-128"/>
                        <a:buChar char="·"/>
                      </a:pP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貨物（輸出中古車）取扱いの需要に応じ汐見沖地区（現状</a:t>
                      </a:r>
                      <a:r>
                        <a:rPr lang="en-US" altLang="ja-JP" sz="1400" u="sng" dirty="0" smtClean="0">
                          <a:solidFill>
                            <a:srgbClr val="FF0000"/>
                          </a:solidFill>
                          <a:effectLst/>
                          <a:latin typeface="HGｺﾞｼｯｸM" panose="020B0609000000000000" pitchFamily="49" charset="-128"/>
                          <a:ea typeface="HGｺﾞｼｯｸM" panose="020B0609000000000000" pitchFamily="49" charset="-128"/>
                        </a:rPr>
                        <a:t>1 </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バース）に岸壁を整備</a:t>
                      </a:r>
                      <a:r>
                        <a:rPr lang="ja-JP" altLang="en-US" sz="1400" dirty="0" smtClean="0">
                          <a:effectLst/>
                          <a:latin typeface="HGｺﾞｼｯｸM" panose="020B0609000000000000" pitchFamily="49" charset="-128"/>
                          <a:ea typeface="HGｺﾞｼｯｸM" panose="020B0609000000000000" pitchFamily="49" charset="-128"/>
                        </a:rPr>
                        <a:t>することで港内各地区に</a:t>
                      </a:r>
                      <a:r>
                        <a:rPr lang="ja-JP" altLang="en-US" sz="1400" u="sng" dirty="0" smtClean="0">
                          <a:solidFill>
                            <a:srgbClr val="FF0000"/>
                          </a:solidFill>
                          <a:effectLst/>
                          <a:latin typeface="HGｺﾞｼｯｸM" panose="020B0609000000000000" pitchFamily="49" charset="-128"/>
                          <a:ea typeface="HGｺﾞｼｯｸM" panose="020B0609000000000000" pitchFamily="49" charset="-128"/>
                        </a:rPr>
                        <a:t>散在している貨物（輸出中古車）の取扱いを同地区をメインに集約</a:t>
                      </a:r>
                      <a:r>
                        <a:rPr lang="ja-JP" altLang="en-US" sz="1400" dirty="0" smtClean="0">
                          <a:effectLst/>
                          <a:latin typeface="HGｺﾞｼｯｸM" panose="020B0609000000000000" pitchFamily="49" charset="-128"/>
                          <a:ea typeface="HGｺﾞｼｯｸM" panose="020B0609000000000000" pitchFamily="49" charset="-128"/>
                        </a:rPr>
                        <a:t>します。</a:t>
                      </a:r>
                      <a:endParaRPr lang="ja-JP" sz="1400" u="sng" dirty="0">
                        <a:solidFill>
                          <a:srgbClr val="FF0000"/>
                        </a:solidFill>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6" name="スライド番号プレースホルダー 1"/>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19</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64243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descr="大阪湾白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1" y="1565416"/>
            <a:ext cx="3804261" cy="52925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0" y="-17632"/>
            <a:ext cx="9147355" cy="620079"/>
          </a:xfrm>
          <a:prstGeom prst="rect">
            <a:avLst/>
          </a:prstGeom>
          <a:solidFill>
            <a:schemeClr val="accent1">
              <a:lumMod val="75000"/>
            </a:schemeClr>
          </a:solidFill>
          <a:ln>
            <a:noFill/>
          </a:ln>
          <a:effectLst/>
          <a:extLst/>
        </p:spPr>
        <p:txBody>
          <a:bodyPr anchor="ctr"/>
          <a:lstStyle/>
          <a:p>
            <a:pPr marL="0" indent="0" fontAlgn="auto">
              <a:lnSpc>
                <a:spcPct val="90000"/>
              </a:lnSpc>
              <a:spcAft>
                <a:spcPts val="0"/>
              </a:spcAft>
              <a:buNone/>
              <a:defRPr/>
            </a:pP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箇所</a:t>
            </a:r>
            <a:r>
              <a:rPr lang="en-US" altLang="ja-JP"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堺</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泉北港汐見沖地区</a:t>
            </a:r>
            <a:endParaRPr lang="en-US" altLang="ja-JP"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6" name="円/楕円 5"/>
          <p:cNvSpPr/>
          <p:nvPr/>
        </p:nvSpPr>
        <p:spPr>
          <a:xfrm>
            <a:off x="2483768" y="3950984"/>
            <a:ext cx="486128" cy="486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p:cNvCxnSpPr>
            <a:stCxn id="6" idx="7"/>
            <a:endCxn id="1026" idx="1"/>
          </p:cNvCxnSpPr>
          <p:nvPr/>
        </p:nvCxnSpPr>
        <p:spPr>
          <a:xfrm flipV="1">
            <a:off x="2898704" y="3030043"/>
            <a:ext cx="905557" cy="99213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809"/>
          <a:stretch/>
        </p:blipFill>
        <p:spPr bwMode="auto">
          <a:xfrm>
            <a:off x="3804261" y="602447"/>
            <a:ext cx="5349518" cy="485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フリーフォーム 16"/>
          <p:cNvSpPr/>
          <p:nvPr/>
        </p:nvSpPr>
        <p:spPr>
          <a:xfrm>
            <a:off x="6562899" y="1922864"/>
            <a:ext cx="214312" cy="276225"/>
          </a:xfrm>
          <a:custGeom>
            <a:avLst/>
            <a:gdLst>
              <a:gd name="connsiteX0" fmla="*/ 0 w 214312"/>
              <a:gd name="connsiteY0" fmla="*/ 276225 h 276225"/>
              <a:gd name="connsiteX1" fmla="*/ 214312 w 214312"/>
              <a:gd name="connsiteY1" fmla="*/ 0 h 276225"/>
              <a:gd name="connsiteX2" fmla="*/ 214312 w 214312"/>
              <a:gd name="connsiteY2" fmla="*/ 4762 h 276225"/>
            </a:gdLst>
            <a:ahLst/>
            <a:cxnLst>
              <a:cxn ang="0">
                <a:pos x="connsiteX0" y="connsiteY0"/>
              </a:cxn>
              <a:cxn ang="0">
                <a:pos x="connsiteX1" y="connsiteY1"/>
              </a:cxn>
              <a:cxn ang="0">
                <a:pos x="connsiteX2" y="connsiteY2"/>
              </a:cxn>
            </a:cxnLst>
            <a:rect l="l" t="t" r="r" b="b"/>
            <a:pathLst>
              <a:path w="214312" h="276225">
                <a:moveTo>
                  <a:pt x="0" y="276225"/>
                </a:moveTo>
                <a:lnTo>
                  <a:pt x="214312" y="0"/>
                </a:lnTo>
                <a:lnTo>
                  <a:pt x="214312" y="4762"/>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吹き出し 20"/>
          <p:cNvSpPr/>
          <p:nvPr/>
        </p:nvSpPr>
        <p:spPr>
          <a:xfrm>
            <a:off x="7337742" y="1306934"/>
            <a:ext cx="1685578" cy="504056"/>
          </a:xfrm>
          <a:prstGeom prst="wedgeRectCallout">
            <a:avLst>
              <a:gd name="adj1" fmla="val -83209"/>
              <a:gd name="adj2" fmla="val 901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chemeClr val="tx1"/>
                </a:solidFill>
                <a:latin typeface="HGｺﾞｼｯｸM" panose="020B0609000000000000" pitchFamily="49" charset="-128"/>
                <a:ea typeface="HGｺﾞｼｯｸM" panose="020B0609000000000000" pitchFamily="49" charset="-128"/>
              </a:rPr>
              <a:t>堺泉北港 汐見</a:t>
            </a:r>
            <a:r>
              <a:rPr lang="ja-JP" altLang="en-US" sz="900" dirty="0">
                <a:solidFill>
                  <a:schemeClr val="tx1"/>
                </a:solidFill>
                <a:latin typeface="HGｺﾞｼｯｸM" panose="020B0609000000000000" pitchFamily="49" charset="-128"/>
                <a:ea typeface="HGｺﾞｼｯｸM" panose="020B0609000000000000" pitchFamily="49" charset="-128"/>
              </a:rPr>
              <a:t>沖地区</a:t>
            </a:r>
          </a:p>
          <a:p>
            <a:r>
              <a:rPr lang="ja-JP" altLang="en-US" sz="900" dirty="0" smtClean="0">
                <a:solidFill>
                  <a:schemeClr val="tx1"/>
                </a:solidFill>
                <a:latin typeface="HGｺﾞｼｯｸM" panose="020B0609000000000000" pitchFamily="49" charset="-128"/>
                <a:ea typeface="HGｺﾞｼｯｸM" panose="020B0609000000000000" pitchFamily="49" charset="-128"/>
              </a:rPr>
              <a:t>国際</a:t>
            </a:r>
            <a:r>
              <a:rPr lang="ja-JP" altLang="en-US" sz="900" dirty="0">
                <a:solidFill>
                  <a:schemeClr val="tx1"/>
                </a:solidFill>
                <a:latin typeface="HGｺﾞｼｯｸM" panose="020B0609000000000000" pitchFamily="49" charset="-128"/>
                <a:ea typeface="HGｺﾞｼｯｸM" panose="020B0609000000000000" pitchFamily="49" charset="-128"/>
              </a:rPr>
              <a:t>物流ターミナル整備事業</a:t>
            </a:r>
          </a:p>
        </p:txBody>
      </p:sp>
      <p:sp>
        <p:nvSpPr>
          <p:cNvPr id="12"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420610" y="1036389"/>
            <a:ext cx="954107" cy="276999"/>
          </a:xfrm>
          <a:prstGeom prst="rect">
            <a:avLst/>
          </a:prstGeom>
          <a:solidFill>
            <a:schemeClr val="bg1"/>
          </a:solidFill>
          <a:ln>
            <a:solidFill>
              <a:schemeClr val="tx1"/>
            </a:solidFill>
          </a:ln>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汐見沖地区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410387" y="3350096"/>
            <a:ext cx="800219" cy="276999"/>
          </a:xfrm>
          <a:prstGeom prst="rect">
            <a:avLst/>
          </a:prstGeom>
          <a:solidFill>
            <a:schemeClr val="bg1"/>
          </a:solidFill>
          <a:ln>
            <a:solidFill>
              <a:schemeClr val="tx1"/>
            </a:solidFill>
          </a:ln>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汐見地区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7588205" y="3079993"/>
            <a:ext cx="800219" cy="276999"/>
          </a:xfrm>
          <a:prstGeom prst="rect">
            <a:avLst/>
          </a:prstGeom>
          <a:solidFill>
            <a:schemeClr val="bg1"/>
          </a:solidFill>
          <a:ln>
            <a:solidFill>
              <a:schemeClr val="tx1"/>
            </a:solidFill>
          </a:ln>
        </p:spPr>
        <p:txBody>
          <a:bodyPr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助松</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フリーフォーム 2"/>
          <p:cNvSpPr/>
          <p:nvPr/>
        </p:nvSpPr>
        <p:spPr>
          <a:xfrm>
            <a:off x="2593587" y="4072597"/>
            <a:ext cx="152400" cy="283369"/>
          </a:xfrm>
          <a:custGeom>
            <a:avLst/>
            <a:gdLst>
              <a:gd name="connsiteX0" fmla="*/ 80963 w 152400"/>
              <a:gd name="connsiteY0" fmla="*/ 283369 h 283369"/>
              <a:gd name="connsiteX1" fmla="*/ 0 w 152400"/>
              <a:gd name="connsiteY1" fmla="*/ 202406 h 283369"/>
              <a:gd name="connsiteX2" fmla="*/ 109538 w 152400"/>
              <a:gd name="connsiteY2" fmla="*/ 0 h 283369"/>
              <a:gd name="connsiteX3" fmla="*/ 152400 w 152400"/>
              <a:gd name="connsiteY3" fmla="*/ 176212 h 283369"/>
              <a:gd name="connsiteX4" fmla="*/ 80963 w 152400"/>
              <a:gd name="connsiteY4" fmla="*/ 283369 h 28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283369">
                <a:moveTo>
                  <a:pt x="80963" y="283369"/>
                </a:moveTo>
                <a:lnTo>
                  <a:pt x="0" y="202406"/>
                </a:lnTo>
                <a:lnTo>
                  <a:pt x="109538" y="0"/>
                </a:lnTo>
                <a:lnTo>
                  <a:pt x="152400" y="176212"/>
                </a:lnTo>
                <a:lnTo>
                  <a:pt x="80963" y="2833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2914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157988457"/>
              </p:ext>
            </p:extLst>
          </p:nvPr>
        </p:nvGraphicFramePr>
        <p:xfrm>
          <a:off x="251520" y="400111"/>
          <a:ext cx="8640960" cy="6366072"/>
        </p:xfrm>
        <a:graphic>
          <a:graphicData uri="http://schemas.openxmlformats.org/drawingml/2006/table">
            <a:tbl>
              <a:tblPr firstRow="1" bandRow="1">
                <a:tableStyleId>{5C22544A-7EE6-4342-B048-85BDC9FD1C3A}</a:tableStyleId>
              </a:tblPr>
              <a:tblGrid>
                <a:gridCol w="1728192">
                  <a:extLst>
                    <a:ext uri="{9D8B030D-6E8A-4147-A177-3AD203B41FA5}">
                      <a16:colId xmlns="" xmlns:a16="http://schemas.microsoft.com/office/drawing/2014/main" val="20000"/>
                    </a:ext>
                  </a:extLst>
                </a:gridCol>
                <a:gridCol w="6912768">
                  <a:extLst>
                    <a:ext uri="{9D8B030D-6E8A-4147-A177-3AD203B41FA5}">
                      <a16:colId xmlns="" xmlns:a16="http://schemas.microsoft.com/office/drawing/2014/main" val="20001"/>
                    </a:ext>
                  </a:extLst>
                </a:gridCol>
              </a:tblGrid>
              <a:tr h="792088">
                <a:tc>
                  <a:txBody>
                    <a:bodyPr/>
                    <a:lstStyle/>
                    <a:p>
                      <a:pPr algn="ct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20080">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ユニットロードターミナル</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物流の迅速性・効率性を向上させるため、貨物をシャーシやコンテナ等にまとめて（ユニット化）積み卸しする輸送体系に対応したターミナル</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04056">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横持ち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貨物を保管している場所から荷揚げするための岸壁まで運搬すること。</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792088">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国際コンテナ戦略港湾</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２１年１０月に設置された国土交通省成長戦略会議において、検討課題の一つである「海洋国家日本の復権」の一環として、大型化が進むコンテナ船に対応し、アジア主要国と遜色のないコスト・サービスの実現を目指すため、「選択」と「集中」に基づき選定された。</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選定された港湾は内航・トラック・鉄道によるフィーダー網の抜本的強化に向けた施策等を推進するとともに、その運営にあたっては、民間企業が出資する「港湾運営会社」を設立し、「民」の視点による戦略的な一体運営の実現等により公設民営化等を通じ、国際競争力の強化を図ることとしている。</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選定港（国際コンテナ戦略港湾）</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⇒阪神港（神戸港、大阪港）京浜港（東京港、川崎港、横浜港）</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792088">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国際フィーダー</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海運において「フィーダー」とは、基幹航路に対して支線の役割を示す。基幹航路の寄港する主要港とその他の港を結び、外貿コンテナの</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輸送を担っている。このうち、国内の主要港で基幹航路に接続するフィーダーを「内航フィーダー」、海外の主要港で基幹航路に接続するフィーダーを「外航フィーダー」と呼んでいる。さらに、「内航フィーダー」のうち、国際コンテナ戦略港湾（阪神港・京浜港）と国内各港を結ぶ内航フィーダーを「国際フィーダー」と呼ぶ。</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792088">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モーダルシフト</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の貨物輸送をトラック輸送から、大量輸送機関である鉄道または海運に転換すること。具体的には輸送手段を海運に転換することで、環境負荷の低減に加え、エネルギー問題および今後の少子高齢化に伴う労働力問題の解決に資することを目的としている。</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3" name="正方形/長方形 2"/>
          <p:cNvSpPr/>
          <p:nvPr/>
        </p:nvSpPr>
        <p:spPr>
          <a:xfrm>
            <a:off x="0" y="1"/>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参考</a:t>
            </a:r>
            <a:r>
              <a:rPr lang="ja-JP" altLang="en-US" sz="2000" dirty="0" smtClean="0">
                <a:solidFill>
                  <a:schemeClr val="bg1"/>
                </a:solidFill>
                <a:latin typeface="HGｺﾞｼｯｸM" panose="020B0609000000000000" pitchFamily="49" charset="-128"/>
                <a:ea typeface="HGｺﾞｼｯｸM" panose="020B0609000000000000" pitchFamily="49" charset="-128"/>
              </a:rPr>
              <a:t>：用語解説</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sp>
        <p:nvSpPr>
          <p:cNvPr id="4" name="スライド番号プレースホルダー 1"/>
          <p:cNvSpPr>
            <a:spLocks noGrp="1"/>
          </p:cNvSpPr>
          <p:nvPr>
            <p:ph type="sldNum" sz="quarter" idx="12"/>
          </p:nvPr>
        </p:nvSpPr>
        <p:spPr>
          <a:xfrm>
            <a:off x="6804248" y="6467475"/>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20</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62531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991794035"/>
              </p:ext>
            </p:extLst>
          </p:nvPr>
        </p:nvGraphicFramePr>
        <p:xfrm>
          <a:off x="251520" y="548680"/>
          <a:ext cx="8640960" cy="4824536"/>
        </p:xfrm>
        <a:graphic>
          <a:graphicData uri="http://schemas.openxmlformats.org/drawingml/2006/table">
            <a:tbl>
              <a:tblPr firstRow="1" bandRow="1">
                <a:tableStyleId>{5C22544A-7EE6-4342-B048-85BDC9FD1C3A}</a:tableStyleId>
              </a:tblPr>
              <a:tblGrid>
                <a:gridCol w="1728192">
                  <a:extLst>
                    <a:ext uri="{9D8B030D-6E8A-4147-A177-3AD203B41FA5}">
                      <a16:colId xmlns="" xmlns:a16="http://schemas.microsoft.com/office/drawing/2014/main" val="20000"/>
                    </a:ext>
                  </a:extLst>
                </a:gridCol>
                <a:gridCol w="6912768">
                  <a:extLst>
                    <a:ext uri="{9D8B030D-6E8A-4147-A177-3AD203B41FA5}">
                      <a16:colId xmlns="" xmlns:a16="http://schemas.microsoft.com/office/drawing/2014/main" val="20001"/>
                    </a:ext>
                  </a:extLst>
                </a:gridCol>
              </a:tblGrid>
              <a:tr h="792088">
                <a:tc>
                  <a:txBody>
                    <a:bodyPr/>
                    <a:lstStyle/>
                    <a:p>
                      <a:pPr algn="ct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20080">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物流総合効率化法</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通業務（輸送、保管、荷さばき及び流通加工）を一体的に実施するとともに、「輸送網の集約」、「モーダルシフト」、「輸配送の共同化」等の輸送の合理化により、流通業務の効率化を図る事業に対する計画の認定や支援措置等を定めた法律。国土交通省では、昨今の物流分野における労働力不足や荷主や消費者ニーズの高度化・多様化による多頻度小口輸送の進展等に対応するため、同法に基づき、「２以上の者の連携」による流通業務の省力化及び物資の流通に伴う環境負荷の低減を図るための物流効率化の取組を支援している。</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堺泉北港では「大王海運（株）」が関東～関西～中中国を結ぶ内航定期</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RORO</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事業を行っており、本法による認定業者（</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H29.9.26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）となった。東北地方から運ばれてくる工業製品を従来のトラック輸送からシャーシ輸送へと転換し、千葉港から堺泉北港までの間を</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RORO</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船で輸送することによるモーダルシフトの取り組みに力を入れている。</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893408">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RORO</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貨物を積つんだトラックやトレーラーをそのまま運べる船。船の前と後ろに出入り口があり、トラックが乗り（ロールオン）・降（ロールオフ）できるようになっている。そのため英語の</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ROLL-ON ROLL-OFF</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（ロールオン・ロールオフ）を略した</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RORO(</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ローロー</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船と呼ばれる。</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720080">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PCC</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行きも帰りも自動車輸送だけを行う自動車船「</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PCC</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Pure Car Carrier</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）」。荷役専用のクレーンを装備せず、荷役方式は</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RORO</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方式を採用している。</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3" name="正方形/長方形 2"/>
          <p:cNvSpPr/>
          <p:nvPr/>
        </p:nvSpPr>
        <p:spPr>
          <a:xfrm>
            <a:off x="0" y="1"/>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参考</a:t>
            </a:r>
            <a:r>
              <a:rPr lang="ja-JP" altLang="en-US" sz="2000" dirty="0" smtClean="0">
                <a:solidFill>
                  <a:schemeClr val="bg1"/>
                </a:solidFill>
                <a:latin typeface="HGｺﾞｼｯｸM" panose="020B0609000000000000" pitchFamily="49" charset="-128"/>
                <a:ea typeface="HGｺﾞｼｯｸM" panose="020B0609000000000000" pitchFamily="49" charset="-128"/>
              </a:rPr>
              <a:t>：用語解説</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sp>
        <p:nvSpPr>
          <p:cNvPr id="4"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21</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0647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参考</a:t>
            </a:r>
            <a:r>
              <a:rPr lang="ja-JP" altLang="en-US" sz="2000" dirty="0" smtClean="0">
                <a:solidFill>
                  <a:schemeClr val="bg1"/>
                </a:solidFill>
                <a:latin typeface="HGｺﾞｼｯｸM" panose="020B0609000000000000" pitchFamily="49" charset="-128"/>
                <a:ea typeface="HGｺﾞｼｯｸM" panose="020B0609000000000000" pitchFamily="49" charset="-128"/>
              </a:rPr>
              <a:t>：ＰＣＣ・ＲＯＲＯ船について</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22" y="5020628"/>
            <a:ext cx="3505074" cy="132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8"/>
          <p:cNvSpPr txBox="1">
            <a:spLocks noChangeArrowheads="1"/>
          </p:cNvSpPr>
          <p:nvPr/>
        </p:nvSpPr>
        <p:spPr bwMode="auto">
          <a:xfrm>
            <a:off x="137217" y="3718078"/>
            <a:ext cx="8871123" cy="719034"/>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PCC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船とは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行き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も帰りも自動車輸送だけを行う自動車船「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Pure Car Carrier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）」。荷役専用のクレーンを装備せず、荷役方式は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RORO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方式を採用している。</a:t>
            </a:r>
          </a:p>
        </p:txBody>
      </p:sp>
      <p:sp>
        <p:nvSpPr>
          <p:cNvPr id="5" name="Text Box 8"/>
          <p:cNvSpPr txBox="1">
            <a:spLocks noChangeArrowheads="1"/>
          </p:cNvSpPr>
          <p:nvPr/>
        </p:nvSpPr>
        <p:spPr bwMode="auto">
          <a:xfrm>
            <a:off x="136437" y="476672"/>
            <a:ext cx="8871123" cy="934478"/>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sz="1400" dirty="0">
                <a:latin typeface="Meiryo UI" panose="020B0604030504040204" pitchFamily="50" charset="-128"/>
                <a:ea typeface="Meiryo UI" panose="020B0604030504040204" pitchFamily="50" charset="-128"/>
                <a:cs typeface="Meiryo UI" panose="020B0604030504040204" pitchFamily="50" charset="-128"/>
              </a:rPr>
              <a:t>○ＲＯＲＯ船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sz="1400" dirty="0">
                <a:latin typeface="Meiryo UI" panose="020B0604030504040204" pitchFamily="50" charset="-128"/>
                <a:ea typeface="Meiryo UI" panose="020B0604030504040204" pitchFamily="50" charset="-128"/>
                <a:cs typeface="Meiryo UI" panose="020B0604030504040204" pitchFamily="50" charset="-128"/>
              </a:rPr>
              <a:t>　貨物を積つんだトラックやトレーラーをそのまま運べる船。船の前と後ろに出入り口があり、トラックが乗り（ロールオン）・降（ロールオフ）できるようになっている。そのため英語の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ROLL-ON ROLL-OFF</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（ロールオン・ロールオフ）を略した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RORO(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ローロー</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船と呼ばれる。</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0414" t="36270" r="7560" b="18041"/>
          <a:stretch/>
        </p:blipFill>
        <p:spPr>
          <a:xfrm>
            <a:off x="3745971" y="4437112"/>
            <a:ext cx="5269077" cy="2198913"/>
          </a:xfrm>
          <a:prstGeom prst="rect">
            <a:avLst/>
          </a:prstGeom>
        </p:spPr>
      </p:pic>
      <p:sp>
        <p:nvSpPr>
          <p:cNvPr id="3" name="正方形/長方形 2"/>
          <p:cNvSpPr/>
          <p:nvPr/>
        </p:nvSpPr>
        <p:spPr>
          <a:xfrm>
            <a:off x="3745971" y="4437112"/>
            <a:ext cx="5261589" cy="276999"/>
          </a:xfrm>
          <a:prstGeom prst="rect">
            <a:avLst/>
          </a:prstGeom>
          <a:solidFill>
            <a:schemeClr val="bg1"/>
          </a:solidFill>
          <a:ln>
            <a:solidFill>
              <a:schemeClr val="tx1"/>
            </a:solidFill>
          </a:ln>
        </p:spPr>
        <p:txBody>
          <a:bodyPr wrap="square">
            <a:spAutoFit/>
          </a:bodyPr>
          <a:lstStyle/>
          <a:p>
            <a:pPr marL="342900" indent="-342900">
              <a:spcBef>
                <a:spcPct val="20000"/>
              </a:spcBef>
              <a:buClr>
                <a:schemeClr val="hlink"/>
              </a:buClr>
              <a:buSzPct val="60000"/>
              <a:buFont typeface="Wingdings" pitchFamily="2" charset="2"/>
              <a:buNone/>
              <a:defRPr/>
            </a:pPr>
            <a:r>
              <a:rPr lang="ja-JP" altLang="en-US" sz="1200" dirty="0">
                <a:latin typeface="メイリオ" panose="020B0604030504040204" pitchFamily="50" charset="-128"/>
                <a:ea typeface="メイリオ" panose="020B0604030504040204" pitchFamily="50" charset="-128"/>
              </a:rPr>
              <a:t>汐見ふ頭、汐見沖ふ頭に</a:t>
            </a:r>
            <a:r>
              <a:rPr lang="en-US" altLang="ja-JP" sz="12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PCC</a:t>
            </a:r>
            <a:r>
              <a:rPr lang="ja-JP" altLang="en-US" sz="12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船が５隻同時</a:t>
            </a:r>
            <a:r>
              <a:rPr lang="ja-JP" altLang="en-US" sz="1200" b="1"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着岸</a:t>
            </a:r>
            <a:r>
              <a:rPr lang="ja-JP" altLang="en-US" sz="12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時</a:t>
            </a:r>
            <a:r>
              <a:rPr lang="ja-JP" altLang="en-US" sz="1200" b="1"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の様子</a:t>
            </a:r>
            <a:endParaRPr lang="en-US" altLang="ja-JP" sz="12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92" y="1423726"/>
            <a:ext cx="3143015" cy="1803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130203" y="3264724"/>
            <a:ext cx="3721718" cy="397032"/>
          </a:xfrm>
          <a:prstGeom prst="rect">
            <a:avLst/>
          </a:prstGeom>
          <a:solidFill>
            <a:schemeClr val="bg1"/>
          </a:solidFill>
          <a:ln>
            <a:solidFill>
              <a:schemeClr val="tx1"/>
            </a:solidFill>
          </a:ln>
        </p:spPr>
        <p:txBody>
          <a:bodyPr wrap="square">
            <a:spAutoFit/>
          </a:bodyPr>
          <a:lstStyle/>
          <a:p>
            <a:pPr marL="342900" indent="-342900">
              <a:spcBef>
                <a:spcPct val="20000"/>
              </a:spcBef>
              <a:buClr>
                <a:schemeClr val="hlink"/>
              </a:buClr>
              <a:buSzPct val="60000"/>
              <a:buFont typeface="Wingdings" pitchFamily="2" charset="2"/>
              <a:buNone/>
              <a:defRPr/>
            </a:pPr>
            <a:r>
              <a:rPr lang="ja-JP" altLang="en-US" sz="900" dirty="0" smtClean="0">
                <a:latin typeface="メイリオ" panose="020B0604030504040204" pitchFamily="50" charset="-128"/>
                <a:ea typeface="メイリオ" panose="020B0604030504040204" pitchFamily="50" charset="-128"/>
              </a:rPr>
              <a:t>出典：貿易キャラナビより</a:t>
            </a:r>
            <a:endParaRPr lang="en-US" altLang="ja-JP" sz="900" dirty="0" smtClean="0">
              <a:latin typeface="メイリオ" panose="020B0604030504040204" pitchFamily="50" charset="-128"/>
              <a:ea typeface="メイリオ" panose="020B0604030504040204" pitchFamily="50" charset="-128"/>
            </a:endParaRPr>
          </a:p>
          <a:p>
            <a:pPr marL="342900" indent="-342900">
              <a:spcBef>
                <a:spcPct val="20000"/>
              </a:spcBef>
              <a:buClr>
                <a:schemeClr val="hlink"/>
              </a:buClr>
              <a:buSzPct val="60000"/>
              <a:buFont typeface="Wingdings" pitchFamily="2" charset="2"/>
              <a:buNone/>
              <a:defRPr/>
            </a:pPr>
            <a:r>
              <a:rPr lang="ja-JP" altLang="en-US" sz="900" dirty="0" smtClean="0">
                <a:latin typeface="メイリオ" panose="020B0604030504040204" pitchFamily="50" charset="-128"/>
                <a:ea typeface="メイリオ" panose="020B0604030504040204" pitchFamily="50" charset="-128"/>
              </a:rPr>
              <a:t>　</a:t>
            </a:r>
            <a:r>
              <a:rPr lang="en-US" altLang="ja-JP" sz="900" dirty="0" smtClean="0">
                <a:latin typeface="メイリオ" panose="020B0604030504040204" pitchFamily="50" charset="-128"/>
                <a:ea typeface="メイリオ" panose="020B0604030504040204" pitchFamily="50" charset="-128"/>
              </a:rPr>
              <a:t>https</a:t>
            </a:r>
            <a:r>
              <a:rPr lang="en-US" altLang="ja-JP" sz="900" dirty="0">
                <a:latin typeface="メイリオ" panose="020B0604030504040204" pitchFamily="50" charset="-128"/>
                <a:ea typeface="メイリオ" panose="020B0604030504040204" pitchFamily="50" charset="-128"/>
              </a:rPr>
              <a:t>://b.pasona.co.jp/boueki/teachme/4099/</a:t>
            </a:r>
          </a:p>
        </p:txBody>
      </p:sp>
      <p:sp>
        <p:nvSpPr>
          <p:cNvPr id="10" name="正方形/長方形 9"/>
          <p:cNvSpPr/>
          <p:nvPr/>
        </p:nvSpPr>
        <p:spPr>
          <a:xfrm>
            <a:off x="146221" y="6344317"/>
            <a:ext cx="3489675" cy="397032"/>
          </a:xfrm>
          <a:prstGeom prst="rect">
            <a:avLst/>
          </a:prstGeom>
          <a:solidFill>
            <a:schemeClr val="bg1"/>
          </a:solidFill>
          <a:ln>
            <a:solidFill>
              <a:schemeClr val="tx1"/>
            </a:solidFill>
          </a:ln>
        </p:spPr>
        <p:txBody>
          <a:bodyPr wrap="square">
            <a:spAutoFit/>
          </a:bodyPr>
          <a:lstStyle/>
          <a:p>
            <a:pPr marL="342900" indent="-342900">
              <a:spcBef>
                <a:spcPct val="20000"/>
              </a:spcBef>
              <a:buClr>
                <a:schemeClr val="hlink"/>
              </a:buClr>
              <a:buSzPct val="60000"/>
              <a:buFont typeface="Wingdings" pitchFamily="2" charset="2"/>
              <a:buNone/>
              <a:defRPr/>
            </a:pPr>
            <a:r>
              <a:rPr lang="ja-JP" altLang="en-US" sz="900" dirty="0" smtClean="0">
                <a:latin typeface="メイリオ" panose="020B0604030504040204" pitchFamily="50" charset="-128"/>
                <a:ea typeface="メイリオ" panose="020B0604030504040204" pitchFamily="50" charset="-128"/>
              </a:rPr>
              <a:t>出典：商船三井</a:t>
            </a:r>
            <a:r>
              <a:rPr lang="en-US" altLang="ja-JP" sz="900" dirty="0" smtClean="0">
                <a:latin typeface="メイリオ" panose="020B0604030504040204" pitchFamily="50" charset="-128"/>
                <a:ea typeface="メイリオ" panose="020B0604030504040204" pitchFamily="50" charset="-128"/>
              </a:rPr>
              <a:t>HP</a:t>
            </a:r>
            <a:r>
              <a:rPr lang="ja-JP" altLang="en-US" sz="900" dirty="0" smtClean="0">
                <a:latin typeface="メイリオ" panose="020B0604030504040204" pitchFamily="50" charset="-128"/>
                <a:ea typeface="メイリオ" panose="020B0604030504040204" pitchFamily="50" charset="-128"/>
              </a:rPr>
              <a:t>より</a:t>
            </a:r>
            <a:endParaRPr lang="en-US" altLang="ja-JP" sz="900" dirty="0" smtClean="0">
              <a:latin typeface="メイリオ" panose="020B0604030504040204" pitchFamily="50" charset="-128"/>
              <a:ea typeface="メイリオ" panose="020B0604030504040204" pitchFamily="50" charset="-128"/>
            </a:endParaRPr>
          </a:p>
          <a:p>
            <a:pPr marL="342900" indent="-342900">
              <a:spcBef>
                <a:spcPct val="20000"/>
              </a:spcBef>
              <a:buClr>
                <a:schemeClr val="hlink"/>
              </a:buClr>
              <a:buSzPct val="60000"/>
              <a:buFont typeface="Wingdings" pitchFamily="2" charset="2"/>
              <a:buNone/>
              <a:defRPr/>
            </a:pPr>
            <a:r>
              <a:rPr lang="en-US" altLang="ja-JP" sz="900" dirty="0" smtClean="0">
                <a:latin typeface="メイリオ" panose="020B0604030504040204" pitchFamily="50" charset="-128"/>
                <a:ea typeface="メイリオ" panose="020B0604030504040204" pitchFamily="50" charset="-128"/>
              </a:rPr>
              <a:t>http</a:t>
            </a:r>
            <a:r>
              <a:rPr lang="en-US" altLang="ja-JP" sz="900" dirty="0">
                <a:latin typeface="メイリオ" panose="020B0604030504040204" pitchFamily="50" charset="-128"/>
                <a:ea typeface="メイリオ" panose="020B0604030504040204" pitchFamily="50" charset="-128"/>
              </a:rPr>
              <a:t>://www.mol.co.jp/ishin/carcarrier/past/index.html</a:t>
            </a:r>
          </a:p>
        </p:txBody>
      </p:sp>
      <p:pic>
        <p:nvPicPr>
          <p:cNvPr id="1028" name="Picture 4" descr="\\G0000sv0ns502\d10200$\doc\001本局\040経営振興G\【振興】初入港セレモニー\20151029 第３はる丸\H27.10.29第三はる丸（はまでら尾西さんより）\DSC0963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190" b="16337"/>
          <a:stretch/>
        </p:blipFill>
        <p:spPr bwMode="auto">
          <a:xfrm>
            <a:off x="4116029" y="1490748"/>
            <a:ext cx="4891531" cy="1773976"/>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ー 1"/>
          <p:cNvSpPr>
            <a:spLocks noGrp="1"/>
          </p:cNvSpPr>
          <p:nvPr>
            <p:ph type="sldNum" sz="quarter" idx="12"/>
          </p:nvPr>
        </p:nvSpPr>
        <p:spPr>
          <a:xfrm>
            <a:off x="6873960" y="6558786"/>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22</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23177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参考</a:t>
            </a:r>
            <a:r>
              <a:rPr lang="ja-JP" altLang="en-US" sz="2000" dirty="0" smtClean="0">
                <a:solidFill>
                  <a:schemeClr val="bg1"/>
                </a:solidFill>
                <a:latin typeface="HGｺﾞｼｯｸM" panose="020B0609000000000000" pitchFamily="49" charset="-128"/>
                <a:ea typeface="HGｺﾞｼｯｸM" panose="020B0609000000000000" pitchFamily="49" charset="-128"/>
              </a:rPr>
              <a:t>：構造比較</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016" y="943268"/>
            <a:ext cx="4868788" cy="242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585872"/>
            <a:ext cx="4398640" cy="291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251520" y="3484284"/>
            <a:ext cx="3721718" cy="507831"/>
          </a:xfrm>
          <a:prstGeom prst="rect">
            <a:avLst/>
          </a:prstGeom>
          <a:solidFill>
            <a:schemeClr val="bg1"/>
          </a:solidFill>
          <a:ln>
            <a:solidFill>
              <a:schemeClr val="tx1"/>
            </a:solidFill>
          </a:ln>
        </p:spPr>
        <p:txBody>
          <a:bodyPr wrap="square">
            <a:spAutoFit/>
          </a:bodyPr>
          <a:lstStyle/>
          <a:p>
            <a:pPr marL="342900" indent="-342900">
              <a:spcBef>
                <a:spcPct val="20000"/>
              </a:spcBef>
              <a:buClr>
                <a:schemeClr val="hlink"/>
              </a:buClr>
              <a:buSzPct val="60000"/>
              <a:buFont typeface="Wingdings" pitchFamily="2" charset="2"/>
              <a:buNone/>
              <a:defRPr/>
            </a:pPr>
            <a:r>
              <a:rPr lang="ja-JP" altLang="en-US" sz="900" dirty="0" smtClean="0">
                <a:latin typeface="メイリオ" panose="020B0604030504040204" pitchFamily="50" charset="-128"/>
                <a:ea typeface="メイリオ" panose="020B0604030504040204" pitchFamily="50" charset="-128"/>
              </a:rPr>
              <a:t>出典：プロムナード　人と海と技術の出会いより抜粋　</a:t>
            </a:r>
            <a:r>
              <a:rPr lang="en-US" altLang="ja-JP" sz="900" dirty="0">
                <a:latin typeface="メイリオ" panose="020B0604030504040204" pitchFamily="50" charset="-128"/>
                <a:ea typeface="メイリオ" panose="020B0604030504040204" pitchFamily="50" charset="-128"/>
              </a:rPr>
              <a:t>http://www.umeshunkyo.or.jp/108/prom/221/page.html</a:t>
            </a:r>
          </a:p>
        </p:txBody>
      </p:sp>
      <p:sp>
        <p:nvSpPr>
          <p:cNvPr id="7" name="正方形/長方形 6"/>
          <p:cNvSpPr/>
          <p:nvPr/>
        </p:nvSpPr>
        <p:spPr>
          <a:xfrm>
            <a:off x="264900" y="426150"/>
            <a:ext cx="1498788" cy="338554"/>
          </a:xfrm>
          <a:prstGeom prst="rect">
            <a:avLst/>
          </a:prstGeom>
          <a:solidFill>
            <a:schemeClr val="bg1"/>
          </a:solidFill>
          <a:ln>
            <a:solidFill>
              <a:schemeClr val="tx1"/>
            </a:solidFill>
          </a:ln>
        </p:spPr>
        <p:txBody>
          <a:bodyPr wrap="square">
            <a:spAutoFit/>
          </a:bodyPr>
          <a:lstStyle/>
          <a:p>
            <a:pPr marL="342900" indent="-342900" algn="ctr">
              <a:spcBef>
                <a:spcPct val="20000"/>
              </a:spcBef>
              <a:buClr>
                <a:schemeClr val="hlink"/>
              </a:buClr>
              <a:buSzPct val="60000"/>
              <a:buFont typeface="Wingdings" pitchFamily="2" charset="2"/>
              <a:buNone/>
              <a:defRPr/>
            </a:pPr>
            <a:r>
              <a:rPr lang="ja-JP" altLang="en-US" sz="1600" dirty="0" smtClean="0">
                <a:latin typeface="メイリオ" panose="020B0604030504040204" pitchFamily="50" charset="-128"/>
                <a:ea typeface="メイリオ" panose="020B0604030504040204" pitchFamily="50" charset="-128"/>
              </a:rPr>
              <a:t>桟橋式岸壁</a:t>
            </a:r>
            <a:endParaRPr lang="en-US" altLang="ja-JP" sz="16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4603284" y="426150"/>
            <a:ext cx="1498788" cy="338554"/>
          </a:xfrm>
          <a:prstGeom prst="rect">
            <a:avLst/>
          </a:prstGeom>
          <a:solidFill>
            <a:schemeClr val="bg1"/>
          </a:solidFill>
          <a:ln>
            <a:solidFill>
              <a:schemeClr val="tx1"/>
            </a:solidFill>
          </a:ln>
        </p:spPr>
        <p:txBody>
          <a:bodyPr wrap="square">
            <a:spAutoFit/>
          </a:bodyPr>
          <a:lstStyle/>
          <a:p>
            <a:pPr marL="342900" indent="-342900" algn="ctr">
              <a:spcBef>
                <a:spcPct val="20000"/>
              </a:spcBef>
              <a:buClr>
                <a:schemeClr val="hlink"/>
              </a:buClr>
              <a:buSzPct val="60000"/>
              <a:buFont typeface="Wingdings" pitchFamily="2" charset="2"/>
              <a:buNone/>
              <a:defRPr/>
            </a:pPr>
            <a:r>
              <a:rPr lang="ja-JP" altLang="en-US" sz="1600" dirty="0" smtClean="0">
                <a:latin typeface="メイリオ" panose="020B0604030504040204" pitchFamily="50" charset="-128"/>
                <a:ea typeface="メイリオ" panose="020B0604030504040204" pitchFamily="50" charset="-128"/>
              </a:rPr>
              <a:t>ケーソン岸壁</a:t>
            </a:r>
            <a:endParaRPr lang="en-US" altLang="ja-JP" sz="1600" dirty="0">
              <a:latin typeface="メイリオ" panose="020B0604030504040204" pitchFamily="50" charset="-128"/>
              <a:ea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0831867"/>
              </p:ext>
            </p:extLst>
          </p:nvPr>
        </p:nvGraphicFramePr>
        <p:xfrm>
          <a:off x="755576" y="4221088"/>
          <a:ext cx="7848873" cy="2194560"/>
        </p:xfrm>
        <a:graphic>
          <a:graphicData uri="http://schemas.openxmlformats.org/drawingml/2006/table">
            <a:tbl>
              <a:tblPr firstRow="1" firstCol="1" bandRow="1">
                <a:tableStyleId>{5C22544A-7EE6-4342-B048-85BDC9FD1C3A}</a:tableStyleId>
              </a:tblPr>
              <a:tblGrid>
                <a:gridCol w="2616291">
                  <a:extLst>
                    <a:ext uri="{9D8B030D-6E8A-4147-A177-3AD203B41FA5}">
                      <a16:colId xmlns="" xmlns:a16="http://schemas.microsoft.com/office/drawing/2014/main" val="20000"/>
                    </a:ext>
                  </a:extLst>
                </a:gridCol>
                <a:gridCol w="2616291">
                  <a:extLst>
                    <a:ext uri="{9D8B030D-6E8A-4147-A177-3AD203B41FA5}">
                      <a16:colId xmlns="" xmlns:a16="http://schemas.microsoft.com/office/drawing/2014/main" val="20001"/>
                    </a:ext>
                  </a:extLst>
                </a:gridCol>
                <a:gridCol w="2616291">
                  <a:extLst>
                    <a:ext uri="{9D8B030D-6E8A-4147-A177-3AD203B41FA5}">
                      <a16:colId xmlns="" xmlns:a16="http://schemas.microsoft.com/office/drawing/2014/main" val="20002"/>
                    </a:ext>
                  </a:extLst>
                </a:gridCol>
              </a:tblGrid>
              <a:tr h="0">
                <a:tc>
                  <a:txBody>
                    <a:bodyPr/>
                    <a:lstStyle/>
                    <a:p>
                      <a:pPr algn="just">
                        <a:spcAft>
                          <a:spcPts val="0"/>
                        </a:spcAft>
                      </a:pP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spcAft>
                          <a:spcPts val="0"/>
                        </a:spcAft>
                      </a:pPr>
                      <a:r>
                        <a:rPr lang="ja-JP" sz="1200" kern="0">
                          <a:effectLst/>
                          <a:latin typeface="Meiryo UI" panose="020B0604030504040204" pitchFamily="50" charset="-128"/>
                          <a:ea typeface="Meiryo UI" panose="020B0604030504040204" pitchFamily="50" charset="-128"/>
                          <a:cs typeface="Meiryo UI" panose="020B0604030504040204" pitchFamily="50" charset="-128"/>
                        </a:rPr>
                        <a:t>桟橋形式</a:t>
                      </a:r>
                      <a:r>
                        <a:rPr lang="en-US" sz="1200" kern="0">
                          <a:effectLst/>
                          <a:latin typeface="Meiryo UI" panose="020B0604030504040204" pitchFamily="50" charset="-128"/>
                          <a:ea typeface="Meiryo UI" panose="020B0604030504040204" pitchFamily="50" charset="-128"/>
                          <a:cs typeface="Meiryo UI" panose="020B0604030504040204" pitchFamily="50" charset="-128"/>
                        </a:rPr>
                        <a:t>(</a:t>
                      </a:r>
                      <a:r>
                        <a:rPr lang="ja-JP" sz="1200" kern="0">
                          <a:effectLst/>
                          <a:latin typeface="Meiryo UI" panose="020B0604030504040204" pitchFamily="50" charset="-128"/>
                          <a:ea typeface="Meiryo UI" panose="020B0604030504040204" pitchFamily="50" charset="-128"/>
                          <a:cs typeface="Meiryo UI" panose="020B0604030504040204" pitchFamily="50" charset="-128"/>
                        </a:rPr>
                        <a:t>原案</a:t>
                      </a:r>
                      <a:r>
                        <a:rPr lang="en-US" sz="1200" ker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spcAft>
                          <a:spcPts val="0"/>
                        </a:spcAft>
                      </a:pPr>
                      <a:r>
                        <a:rPr lang="ja-JP" sz="1200" kern="0">
                          <a:effectLst/>
                          <a:latin typeface="Meiryo UI" panose="020B0604030504040204" pitchFamily="50" charset="-128"/>
                          <a:ea typeface="Meiryo UI" panose="020B0604030504040204" pitchFamily="50" charset="-128"/>
                          <a:cs typeface="Meiryo UI" panose="020B0604030504040204" pitchFamily="50" charset="-128"/>
                        </a:rPr>
                        <a:t>ケーソン形式</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extLst>
                  <a:ext uri="{0D108BD9-81ED-4DB2-BD59-A6C34878D82A}">
                    <a16:rowId xmlns="" xmlns:a16="http://schemas.microsoft.com/office/drawing/2014/main" val="10000"/>
                  </a:ext>
                </a:extLst>
              </a:tr>
              <a:tr h="0">
                <a:tc>
                  <a:txBody>
                    <a:bodyPr/>
                    <a:lstStyle/>
                    <a:p>
                      <a:pPr algn="l">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①構造概要</a:t>
                      </a:r>
                    </a:p>
                  </a:txBody>
                  <a:tcPr marL="68580" marR="68580" marT="0" marB="0"/>
                </a:tc>
                <a:tc>
                  <a:txBody>
                    <a:bodyPr/>
                    <a:lstStyle/>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杭を打設し、桟橋形式の岸壁を構築する。</a:t>
                      </a:r>
                    </a:p>
                  </a:txBody>
                  <a:tcPr marL="68580" marR="68580" marT="0" marB="0"/>
                </a:tc>
                <a:tc>
                  <a:txBody>
                    <a:bodyPr/>
                    <a:lstStyle/>
                    <a:p>
                      <a:pPr algn="just">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ケーソンを据え付け、岸壁を構築する。</a:t>
                      </a:r>
                    </a:p>
                  </a:txBody>
                  <a:tcPr marL="68580" marR="68580" marT="0" marB="0"/>
                </a:tc>
                <a:extLst>
                  <a:ext uri="{0D108BD9-81ED-4DB2-BD59-A6C34878D82A}">
                    <a16:rowId xmlns="" xmlns:a16="http://schemas.microsoft.com/office/drawing/2014/main" val="10001"/>
                  </a:ext>
                </a:extLst>
              </a:tr>
              <a:tr h="0">
                <a:tc>
                  <a:txBody>
                    <a:bodyPr/>
                    <a:lstStyle/>
                    <a:p>
                      <a:pPr algn="l">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②一般的特徴</a:t>
                      </a:r>
                    </a:p>
                  </a:txBody>
                  <a:tcPr marL="68580" marR="68580" marT="0" marB="0"/>
                </a:tc>
                <a:tc>
                  <a:txBody>
                    <a:bodyPr/>
                    <a:lstStyle/>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軟弱な地盤でも施工可能であり、既存の護岸を活かし岸壁の構築が可能</a:t>
                      </a:r>
                    </a:p>
                  </a:txBody>
                  <a:tcPr marL="68580" marR="68580" marT="0" marB="0"/>
                </a:tc>
                <a:tc>
                  <a:txBody>
                    <a:bodyPr/>
                    <a:lstStyle/>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ケーソンを据え付けるため、大規模な地盤改良が必要</a:t>
                      </a:r>
                    </a:p>
                  </a:txBody>
                  <a:tcPr marL="68580" marR="68580" marT="0" marB="0"/>
                </a:tc>
                <a:extLst>
                  <a:ext uri="{0D108BD9-81ED-4DB2-BD59-A6C34878D82A}">
                    <a16:rowId xmlns="" xmlns:a16="http://schemas.microsoft.com/office/drawing/2014/main" val="10002"/>
                  </a:ext>
                </a:extLst>
              </a:tr>
              <a:tr h="0">
                <a:tc>
                  <a:txBody>
                    <a:bodyPr/>
                    <a:lstStyle/>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③今回事業に適用した場合の環境への影響</a:t>
                      </a:r>
                    </a:p>
                  </a:txBody>
                  <a:tcPr marL="68580" marR="68580" marT="0" marB="0"/>
                </a:tc>
                <a:tc>
                  <a:txBody>
                    <a:bodyPr/>
                    <a:lstStyle/>
                    <a:p>
                      <a:pPr algn="ctr">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小</a:t>
                      </a:r>
                    </a:p>
                  </a:txBody>
                  <a:tcPr marL="68580" marR="68580" marT="0" marB="0"/>
                </a:tc>
                <a:tc>
                  <a:txBody>
                    <a:bodyPr/>
                    <a:lstStyle/>
                    <a:p>
                      <a:pPr algn="ctr">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大</a:t>
                      </a:r>
                    </a:p>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（地盤改良により水質汚濁が発生）</a:t>
                      </a:r>
                    </a:p>
                  </a:txBody>
                  <a:tcPr marL="68580" marR="68580" marT="0" marB="0"/>
                </a:tc>
                <a:extLst>
                  <a:ext uri="{0D108BD9-81ED-4DB2-BD59-A6C34878D82A}">
                    <a16:rowId xmlns="" xmlns:a16="http://schemas.microsoft.com/office/drawing/2014/main" val="10003"/>
                  </a:ext>
                </a:extLst>
              </a:tr>
              <a:tr h="0">
                <a:tc>
                  <a:txBody>
                    <a:bodyPr/>
                    <a:lstStyle/>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④施工費</a:t>
                      </a:r>
                    </a:p>
                  </a:txBody>
                  <a:tcPr marL="68580" marR="68580" marT="0" marB="0"/>
                </a:tc>
                <a:tc>
                  <a:txBody>
                    <a:bodyPr/>
                    <a:lstStyle/>
                    <a:p>
                      <a:pPr algn="ctr">
                        <a:spcAft>
                          <a:spcPts val="0"/>
                        </a:spcAft>
                      </a:pPr>
                      <a:r>
                        <a:rPr lang="ja-JP" sz="1200" kern="10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200" kern="100" smtClean="0">
                          <a:effectLst/>
                          <a:latin typeface="Meiryo UI" panose="020B0604030504040204" pitchFamily="50" charset="-128"/>
                          <a:ea typeface="Meiryo UI" panose="020B0604030504040204" pitchFamily="50" charset="-128"/>
                          <a:cs typeface="Meiryo UI" panose="020B0604030504040204" pitchFamily="50" charset="-128"/>
                        </a:rPr>
                        <a:t>20 </a:t>
                      </a:r>
                      <a:r>
                        <a:rPr lang="ja-JP" sz="1200" kern="100" smtClean="0">
                          <a:effectLst/>
                          <a:latin typeface="Meiryo UI" panose="020B0604030504040204" pitchFamily="50" charset="-128"/>
                          <a:ea typeface="Meiryo UI" panose="020B0604030504040204" pitchFamily="50" charset="-128"/>
                          <a:cs typeface="Meiryo UI" panose="020B0604030504040204" pitchFamily="50" charset="-128"/>
                        </a:rPr>
                        <a:t>億円</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24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億円</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extLst>
                  <a:ext uri="{0D108BD9-81ED-4DB2-BD59-A6C34878D82A}">
                    <a16:rowId xmlns="" xmlns:a16="http://schemas.microsoft.com/office/drawing/2014/main" val="10004"/>
                  </a:ext>
                </a:extLst>
              </a:tr>
              <a:tr h="0">
                <a:tc>
                  <a:txBody>
                    <a:bodyPr/>
                    <a:lstStyle/>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⑤評価</a:t>
                      </a:r>
                    </a:p>
                  </a:txBody>
                  <a:tcPr marL="68580" marR="68580" marT="0" marB="0"/>
                </a:tc>
                <a:tc>
                  <a:txBody>
                    <a:bodyPr/>
                    <a:lstStyle/>
                    <a:p>
                      <a:pPr algn="just">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経済性に優れ、環境への影響も小さい</a:t>
                      </a:r>
                    </a:p>
                    <a:p>
                      <a:pPr algn="just">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68580" marR="68580" marT="0" marB="0"/>
                </a:tc>
                <a:tc>
                  <a:txBody>
                    <a:bodyPr/>
                    <a:lstStyle/>
                    <a:p>
                      <a:pPr algn="l">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経済性に劣り、環境への影響も大きい</a:t>
                      </a:r>
                    </a:p>
                    <a:p>
                      <a:pPr algn="ctr">
                        <a:spcAft>
                          <a:spcPts val="0"/>
                        </a:spcAft>
                      </a:pP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68580" marR="68580" marT="0" marB="0"/>
                </a:tc>
                <a:extLst>
                  <a:ext uri="{0D108BD9-81ED-4DB2-BD59-A6C34878D82A}">
                    <a16:rowId xmlns="" xmlns:a16="http://schemas.microsoft.com/office/drawing/2014/main" val="10005"/>
                  </a:ext>
                </a:extLst>
              </a:tr>
            </a:tbl>
          </a:graphicData>
        </a:graphic>
      </p:graphicFrame>
      <p:sp>
        <p:nvSpPr>
          <p:cNvPr id="9"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23</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78358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参考</a:t>
            </a:r>
            <a:r>
              <a:rPr lang="ja-JP" altLang="en-US" sz="2000" dirty="0" smtClean="0">
                <a:solidFill>
                  <a:schemeClr val="bg1"/>
                </a:solidFill>
                <a:latin typeface="HGｺﾞｼｯｸM" panose="020B0609000000000000" pitchFamily="49" charset="-128"/>
                <a:ea typeface="HGｺﾞｼｯｸM" panose="020B0609000000000000" pitchFamily="49" charset="-128"/>
              </a:rPr>
              <a:t>：ＰＣＣ船の大型化</a:t>
            </a: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と水深</a:t>
            </a:r>
            <a:r>
              <a:rPr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00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ｍ</a:t>
            </a: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妥当性</a:t>
            </a:r>
            <a:r>
              <a:rPr lang="ja-JP" altLang="en-US" sz="2000" dirty="0" smtClean="0">
                <a:solidFill>
                  <a:schemeClr val="bg1"/>
                </a:solidFill>
                <a:latin typeface="HGｺﾞｼｯｸM" panose="020B0609000000000000" pitchFamily="49" charset="-128"/>
                <a:ea typeface="HGｺﾞｼｯｸM" panose="020B0609000000000000" pitchFamily="49" charset="-128"/>
              </a:rPr>
              <a:t>について</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sp>
        <p:nvSpPr>
          <p:cNvPr id="3" name="Text Box 8"/>
          <p:cNvSpPr txBox="1">
            <a:spLocks noChangeArrowheads="1"/>
          </p:cNvSpPr>
          <p:nvPr/>
        </p:nvSpPr>
        <p:spPr bwMode="auto">
          <a:xfrm>
            <a:off x="93365" y="440651"/>
            <a:ext cx="8871123" cy="1365365"/>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年堺泉北港における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船の入港は、約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全長</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200</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を超える船舶は、３隻（</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232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％））のみ助松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号岸壁に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入港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主力は、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170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199m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の船舶で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船の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84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％を占めている。</a:t>
            </a: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喫水別で見ると、喫水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9m</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まで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隻（</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％）、喫水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を超え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の船舶が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隻（</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となっている。</a:t>
            </a: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喫水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の船舶が入港できる「水深</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岸壁」（現港湾計画）が適当である。</a:t>
            </a: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117551" y="1799416"/>
            <a:ext cx="7798883" cy="4869944"/>
          </a:xfrm>
          <a:prstGeom prst="rect">
            <a:avLst/>
          </a:prstGeom>
          <a:noFill/>
          <a:ln>
            <a:noFill/>
          </a:ln>
        </p:spPr>
      </p:pic>
      <p:sp>
        <p:nvSpPr>
          <p:cNvPr id="5"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24</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63952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rPr>
              <a:t>■</a:t>
            </a:r>
            <a:r>
              <a:rPr lang="ja-JP" altLang="en-US" sz="2000" dirty="0">
                <a:solidFill>
                  <a:schemeClr val="bg1"/>
                </a:solidFill>
                <a:latin typeface="HGｺﾞｼｯｸM" panose="020B0609000000000000" pitchFamily="49" charset="-128"/>
                <a:ea typeface="HGｺﾞｼｯｸM" panose="020B0609000000000000" pitchFamily="49" charset="-128"/>
              </a:rPr>
              <a:t>参考</a:t>
            </a:r>
            <a:r>
              <a:rPr lang="ja-JP" altLang="en-US" sz="2000" dirty="0" smtClean="0">
                <a:solidFill>
                  <a:schemeClr val="bg1"/>
                </a:solidFill>
                <a:latin typeface="HGｺﾞｼｯｸM" panose="020B0609000000000000" pitchFamily="49" charset="-128"/>
                <a:ea typeface="HGｺﾞｼｯｸM" panose="020B0609000000000000" pitchFamily="49" charset="-128"/>
              </a:rPr>
              <a:t>：ＰＣＣ船の大型化</a:t>
            </a: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と水深</a:t>
            </a:r>
            <a:r>
              <a:rPr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00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ｍ</a:t>
            </a: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妥当性</a:t>
            </a:r>
            <a:r>
              <a:rPr lang="ja-JP" altLang="en-US" sz="2000" dirty="0" smtClean="0">
                <a:solidFill>
                  <a:schemeClr val="bg1"/>
                </a:solidFill>
                <a:latin typeface="HGｺﾞｼｯｸM" panose="020B0609000000000000" pitchFamily="49" charset="-128"/>
                <a:ea typeface="HGｺﾞｼｯｸM" panose="020B0609000000000000" pitchFamily="49" charset="-128"/>
              </a:rPr>
              <a:t>について</a:t>
            </a:r>
            <a:endParaRPr lang="ja-JP" altLang="en-US" sz="2000" dirty="0">
              <a:solidFill>
                <a:schemeClr val="bg1"/>
              </a:solidFill>
              <a:latin typeface="HGｺﾞｼｯｸM" panose="020B0609000000000000" pitchFamily="49" charset="-128"/>
              <a:ea typeface="HGｺﾞｼｯｸM" panose="020B0609000000000000" pitchFamily="49"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46495"/>
            <a:ext cx="6912767" cy="507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8"/>
          <p:cNvSpPr txBox="1">
            <a:spLocks noChangeArrowheads="1"/>
          </p:cNvSpPr>
          <p:nvPr/>
        </p:nvSpPr>
        <p:spPr bwMode="auto">
          <a:xfrm>
            <a:off x="93365" y="440651"/>
            <a:ext cx="8871123" cy="1365365"/>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・世界における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船の隻数は、約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隻</a:t>
            </a: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全長</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170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200</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の船舶が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％、喫水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11.0m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の船舶が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％を占めている。</a:t>
            </a: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港運業者とのヒアリングでは、今後、更なる船舶の大型化は進まない状況。</a:t>
            </a:r>
          </a:p>
          <a:p>
            <a:pPr marL="0" indent="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水深</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岸壁で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％が入港可能、更に水深</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13m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岸壁で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％の入港が可能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。水深</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岸壁は、汐見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号を利用。　</a:t>
            </a:r>
          </a:p>
          <a:p>
            <a:pPr marL="0" indent="0"/>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⇒以上より</a:t>
            </a:r>
          </a:p>
          <a:p>
            <a:pPr marL="0" indent="0"/>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「水深</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岸壁」（現港湾計画）が適当である。</a:t>
            </a:r>
          </a:p>
        </p:txBody>
      </p:sp>
      <p:sp>
        <p:nvSpPr>
          <p:cNvPr id="5"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25</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4580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16681" y="980727"/>
            <a:ext cx="8910639" cy="934478"/>
          </a:xfrm>
          <a:prstGeom prst="rect">
            <a:avLst/>
          </a:prstGeom>
          <a:noFill/>
          <a:ln w="6350">
            <a:solidFill>
              <a:schemeClr val="tx1"/>
            </a:solidFill>
            <a:miter lim="800000"/>
            <a:headEnd/>
            <a:tailEnd/>
          </a:ln>
        </p:spPr>
        <p:txBody>
          <a:bodyPr wrap="square" lIns="72000" tIns="36000" rIns="72000" bIns="36000" anchor="t">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en-US" altLang="ja-JP" sz="1400" dirty="0" smtClean="0">
                <a:latin typeface="HGｺﾞｼｯｸM" panose="020B0609000000000000" pitchFamily="49" charset="-128"/>
                <a:ea typeface="HGｺﾞｼｯｸM" panose="020B0609000000000000" pitchFamily="49" charset="-128"/>
              </a:rPr>
              <a:t>【</a:t>
            </a:r>
            <a:r>
              <a:rPr lang="ja-JP" altLang="en-US" sz="1400" dirty="0" smtClean="0">
                <a:latin typeface="HGｺﾞｼｯｸM" panose="020B0609000000000000" pitchFamily="49" charset="-128"/>
                <a:ea typeface="HGｺﾞｼｯｸM" panose="020B0609000000000000" pitchFamily="49" charset="-128"/>
              </a:rPr>
              <a:t>大型車の輸送について</a:t>
            </a:r>
            <a:r>
              <a:rPr lang="en-US" altLang="ja-JP" sz="1400" dirty="0" smtClean="0">
                <a:latin typeface="HGｺﾞｼｯｸM" panose="020B0609000000000000" pitchFamily="49" charset="-128"/>
                <a:ea typeface="HGｺﾞｼｯｸM" panose="020B0609000000000000" pitchFamily="49" charset="-128"/>
              </a:rPr>
              <a:t>】</a:t>
            </a:r>
            <a:endParaRPr lang="en-US" altLang="ja-JP" sz="1400" dirty="0">
              <a:latin typeface="HGｺﾞｼｯｸM" panose="020B0609000000000000" pitchFamily="49" charset="-128"/>
              <a:ea typeface="HGｺﾞｼｯｸM" panose="020B0609000000000000" pitchFamily="49" charset="-128"/>
            </a:endParaRPr>
          </a:p>
          <a:p>
            <a:pPr marL="285750" indent="-285750">
              <a:buFont typeface="Arial" panose="020B0604020202020204" pitchFamily="34" charset="0"/>
              <a:buChar char="•"/>
            </a:pPr>
            <a:r>
              <a:rPr lang="ja-JP" altLang="en-US" sz="1400" dirty="0">
                <a:latin typeface="HGｺﾞｼｯｸM" panose="020B0609000000000000" pitchFamily="49" charset="-128"/>
                <a:ea typeface="HGｺﾞｼｯｸM" panose="020B0609000000000000" pitchFamily="49" charset="-128"/>
              </a:rPr>
              <a:t>中古自動車の輸送に要するトレーラーの台数について、乗用車</a:t>
            </a:r>
            <a:r>
              <a:rPr lang="ja-JP" altLang="en-US" sz="1400" dirty="0" smtClean="0">
                <a:latin typeface="HGｺﾞｼｯｸM" panose="020B0609000000000000" pitchFamily="49" charset="-128"/>
                <a:ea typeface="HGｺﾞｼｯｸM" panose="020B0609000000000000" pitchFamily="49" charset="-128"/>
              </a:rPr>
              <a:t>は実績によりトレーラー</a:t>
            </a:r>
            <a:r>
              <a:rPr lang="en-US" altLang="ja-JP" sz="1400" dirty="0">
                <a:latin typeface="HGｺﾞｼｯｸM" panose="020B0609000000000000" pitchFamily="49" charset="-128"/>
                <a:ea typeface="HGｺﾞｼｯｸM" panose="020B0609000000000000" pitchFamily="49" charset="-128"/>
              </a:rPr>
              <a:t>1</a:t>
            </a:r>
            <a:r>
              <a:rPr lang="ja-JP" altLang="en-US" sz="1400" dirty="0">
                <a:latin typeface="HGｺﾞｼｯｸM" panose="020B0609000000000000" pitchFamily="49" charset="-128"/>
                <a:ea typeface="HGｺﾞｼｯｸM" panose="020B0609000000000000" pitchFamily="49" charset="-128"/>
              </a:rPr>
              <a:t>台に</a:t>
            </a:r>
            <a:r>
              <a:rPr lang="ja-JP" altLang="en-US" sz="1400" dirty="0" smtClean="0">
                <a:latin typeface="HGｺﾞｼｯｸM" panose="020B0609000000000000" pitchFamily="49" charset="-128"/>
                <a:ea typeface="HGｺﾞｼｯｸM" panose="020B0609000000000000" pitchFamily="49" charset="-128"/>
              </a:rPr>
              <a:t>つき６台</a:t>
            </a:r>
            <a:r>
              <a:rPr lang="ja-JP" altLang="en-US" sz="1400" dirty="0">
                <a:latin typeface="HGｺﾞｼｯｸM" panose="020B0609000000000000" pitchFamily="49" charset="-128"/>
                <a:ea typeface="HGｺﾞｼｯｸM" panose="020B0609000000000000" pitchFamily="49" charset="-128"/>
              </a:rPr>
              <a:t>の中古自動車を運搬するものとするが、大型車については輸送</a:t>
            </a:r>
            <a:r>
              <a:rPr lang="ja-JP" altLang="en-US" sz="1400" dirty="0" smtClean="0">
                <a:latin typeface="HGｺﾞｼｯｸM" panose="020B0609000000000000" pitchFamily="49" charset="-128"/>
                <a:ea typeface="HGｺﾞｼｯｸM" panose="020B0609000000000000" pitchFamily="49" charset="-128"/>
              </a:rPr>
              <a:t>実態（重機</a:t>
            </a:r>
            <a:r>
              <a:rPr lang="ja-JP" altLang="en-US" sz="1400" dirty="0">
                <a:latin typeface="HGｺﾞｼｯｸM" panose="020B0609000000000000" pitchFamily="49" charset="-128"/>
                <a:ea typeface="HGｺﾞｼｯｸM" panose="020B0609000000000000" pitchFamily="49" charset="-128"/>
              </a:rPr>
              <a:t>：</a:t>
            </a:r>
            <a:r>
              <a:rPr lang="ja-JP" altLang="en-US" sz="1400" dirty="0" smtClean="0">
                <a:latin typeface="HGｺﾞｼｯｸM" panose="020B0609000000000000" pitchFamily="49" charset="-128"/>
                <a:ea typeface="HGｺﾞｼｯｸM" panose="020B0609000000000000" pitchFamily="49" charset="-128"/>
              </a:rPr>
              <a:t>特殊車両</a:t>
            </a:r>
            <a:r>
              <a:rPr lang="en-US" altLang="ja-JP" sz="1400" dirty="0" smtClean="0">
                <a:latin typeface="HGｺﾞｼｯｸM" panose="020B0609000000000000" pitchFamily="49" charset="-128"/>
                <a:ea typeface="HGｺﾞｼｯｸM" panose="020B0609000000000000" pitchFamily="49" charset="-128"/>
              </a:rPr>
              <a:t>1</a:t>
            </a:r>
            <a:r>
              <a:rPr lang="ja-JP" altLang="en-US" sz="1400" dirty="0" smtClean="0">
                <a:latin typeface="HGｺﾞｼｯｸM" panose="020B0609000000000000" pitchFamily="49" charset="-128"/>
                <a:ea typeface="HGｺﾞｼｯｸM" panose="020B0609000000000000" pitchFamily="49" charset="-128"/>
              </a:rPr>
              <a:t>台で重機</a:t>
            </a:r>
            <a:r>
              <a:rPr lang="en-US" altLang="ja-JP" sz="1400" dirty="0" smtClean="0">
                <a:latin typeface="HGｺﾞｼｯｸM" panose="020B0609000000000000" pitchFamily="49" charset="-128"/>
                <a:ea typeface="HGｺﾞｼｯｸM" panose="020B0609000000000000" pitchFamily="49" charset="-128"/>
              </a:rPr>
              <a:t>1</a:t>
            </a:r>
            <a:r>
              <a:rPr lang="ja-JP" altLang="en-US" sz="1400" dirty="0" smtClean="0">
                <a:latin typeface="HGｺﾞｼｯｸM" panose="020B0609000000000000" pitchFamily="49" charset="-128"/>
                <a:ea typeface="HGｺﾞｼｯｸM" panose="020B0609000000000000" pitchFamily="49" charset="-128"/>
              </a:rPr>
              <a:t>台を輸送、バス等：自走により輸送）に</a:t>
            </a:r>
            <a:r>
              <a:rPr lang="ja-JP" altLang="en-US" sz="1400" dirty="0">
                <a:latin typeface="HGｺﾞｼｯｸM" panose="020B0609000000000000" pitchFamily="49" charset="-128"/>
                <a:ea typeface="HGｺﾞｼｯｸM" panose="020B0609000000000000" pitchFamily="49" charset="-128"/>
              </a:rPr>
              <a:t>基づきトレーラー</a:t>
            </a:r>
            <a:r>
              <a:rPr lang="en-US" altLang="ja-JP" sz="1400" dirty="0">
                <a:latin typeface="HGｺﾞｼｯｸM" panose="020B0609000000000000" pitchFamily="49" charset="-128"/>
                <a:ea typeface="HGｺﾞｼｯｸM" panose="020B0609000000000000" pitchFamily="49" charset="-128"/>
              </a:rPr>
              <a:t>1</a:t>
            </a:r>
            <a:r>
              <a:rPr lang="ja-JP" altLang="en-US" sz="1400" dirty="0">
                <a:latin typeface="HGｺﾞｼｯｸM" panose="020B0609000000000000" pitchFamily="49" charset="-128"/>
                <a:ea typeface="HGｺﾞｼｯｸM" panose="020B0609000000000000" pitchFamily="49" charset="-128"/>
              </a:rPr>
              <a:t>台につき</a:t>
            </a:r>
            <a:r>
              <a:rPr lang="en-US" altLang="ja-JP" sz="1400" dirty="0">
                <a:latin typeface="HGｺﾞｼｯｸM" panose="020B0609000000000000" pitchFamily="49" charset="-128"/>
                <a:ea typeface="HGｺﾞｼｯｸM" panose="020B0609000000000000" pitchFamily="49" charset="-128"/>
              </a:rPr>
              <a:t>1</a:t>
            </a:r>
            <a:r>
              <a:rPr lang="ja-JP" altLang="en-US" sz="1400" dirty="0">
                <a:latin typeface="HGｺﾞｼｯｸM" panose="020B0609000000000000" pitchFamily="49" charset="-128"/>
                <a:ea typeface="HGｺﾞｼｯｸM" panose="020B0609000000000000" pitchFamily="49" charset="-128"/>
              </a:rPr>
              <a:t>台の中古自動車を運搬するものと設定する。</a:t>
            </a:r>
            <a:endParaRPr lang="en-US" altLang="ja-JP" sz="1400" dirty="0" smtClean="0">
              <a:latin typeface="HGｺﾞｼｯｸM" panose="020B0609000000000000" pitchFamily="49" charset="-128"/>
              <a:ea typeface="HGｺﾞｼｯｸM" panose="020B0609000000000000" pitchFamily="49" charset="-128"/>
            </a:endParaRPr>
          </a:p>
        </p:txBody>
      </p:sp>
      <p:sp>
        <p:nvSpPr>
          <p:cNvPr id="8" name="テキスト ボックス 7"/>
          <p:cNvSpPr txBox="1"/>
          <p:nvPr/>
        </p:nvSpPr>
        <p:spPr>
          <a:xfrm>
            <a:off x="111054" y="521142"/>
            <a:ext cx="2012089" cy="338554"/>
          </a:xfrm>
          <a:prstGeom prst="rect">
            <a:avLst/>
          </a:prstGeom>
          <a:solidFill>
            <a:schemeClr val="accent5">
              <a:lumMod val="40000"/>
              <a:lumOff val="60000"/>
            </a:schemeClr>
          </a:solidFill>
          <a:ln>
            <a:solidFill>
              <a:schemeClr val="tx1"/>
            </a:solidFill>
          </a:ln>
        </p:spPr>
        <p:txBody>
          <a:bodyPr wrap="none" rtlCol="0">
            <a:spAutoFit/>
          </a:bodyPr>
          <a:lstStyle/>
          <a:p>
            <a:r>
              <a:rPr lang="ja-JP" altLang="en-US" sz="1600" dirty="0" smtClean="0"/>
              <a:t>輸送の考え方の根拠</a:t>
            </a:r>
            <a:endParaRPr kumimoji="1" lang="ja-JP" altLang="en-US" sz="1600" dirty="0"/>
          </a:p>
        </p:txBody>
      </p:sp>
      <p:sp>
        <p:nvSpPr>
          <p:cNvPr id="14" name="左中かっこ 13"/>
          <p:cNvSpPr/>
          <p:nvPr/>
        </p:nvSpPr>
        <p:spPr>
          <a:xfrm rot="16200000">
            <a:off x="1946153" y="2895112"/>
            <a:ext cx="223834" cy="160655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p:cNvSpPr txBox="1"/>
          <p:nvPr/>
        </p:nvSpPr>
        <p:spPr>
          <a:xfrm>
            <a:off x="80606" y="4077073"/>
            <a:ext cx="3954929" cy="1384995"/>
          </a:xfrm>
          <a:prstGeom prst="rect">
            <a:avLst/>
          </a:prstGeom>
          <a:noFill/>
          <a:ln>
            <a:noFill/>
          </a:ln>
        </p:spPr>
        <p:txBody>
          <a:bodyPr wrap="none" rtlCol="0">
            <a:spAutoFit/>
          </a:bodyPr>
          <a:lstStyle/>
          <a:p>
            <a:pPr algn="ctr"/>
            <a:r>
              <a:rPr lang="ja-JP" altLang="en-US" sz="1400" dirty="0" smtClean="0">
                <a:latin typeface="HGｺﾞｼｯｸM" panose="020B0609000000000000" pitchFamily="49" charset="-128"/>
                <a:ea typeface="HGｺﾞｼｯｸM" panose="020B0609000000000000" pitchFamily="49" charset="-128"/>
              </a:rPr>
              <a:t>＜中古乗用車＞</a:t>
            </a:r>
            <a:endParaRPr lang="en-US" altLang="ja-JP" sz="1400" dirty="0" smtClean="0">
              <a:latin typeface="HGｺﾞｼｯｸM" panose="020B0609000000000000" pitchFamily="49" charset="-128"/>
              <a:ea typeface="HGｺﾞｼｯｸM" panose="020B0609000000000000" pitchFamily="49" charset="-128"/>
            </a:endParaRPr>
          </a:p>
          <a:p>
            <a:pPr algn="ctr"/>
            <a:endParaRPr lang="en-US" altLang="ja-JP" sz="1400" dirty="0" smtClean="0">
              <a:latin typeface="HGｺﾞｼｯｸM" panose="020B0609000000000000" pitchFamily="49" charset="-128"/>
              <a:ea typeface="HGｺﾞｼｯｸM" panose="020B0609000000000000" pitchFamily="49" charset="-128"/>
            </a:endParaRPr>
          </a:p>
          <a:p>
            <a:pPr algn="ctr"/>
            <a:r>
              <a:rPr kumimoji="1" lang="ja-JP" altLang="en-US" sz="1400" dirty="0" smtClean="0">
                <a:latin typeface="HGｺﾞｼｯｸM" panose="020B0609000000000000" pitchFamily="49" charset="-128"/>
                <a:ea typeface="HGｺﾞｼｯｸM" panose="020B0609000000000000" pitchFamily="49" charset="-128"/>
              </a:rPr>
              <a:t>トレーラー</a:t>
            </a:r>
            <a:r>
              <a:rPr kumimoji="1" lang="en-US" altLang="ja-JP" sz="1400" dirty="0" smtClean="0">
                <a:latin typeface="HGｺﾞｼｯｸM" panose="020B0609000000000000" pitchFamily="49" charset="-128"/>
                <a:ea typeface="HGｺﾞｼｯｸM" panose="020B0609000000000000" pitchFamily="49" charset="-128"/>
              </a:rPr>
              <a:t>1</a:t>
            </a:r>
            <a:r>
              <a:rPr kumimoji="1" lang="ja-JP" altLang="en-US" sz="1400" dirty="0" smtClean="0">
                <a:latin typeface="HGｺﾞｼｯｸM" panose="020B0609000000000000" pitchFamily="49" charset="-128"/>
                <a:ea typeface="HGｺﾞｼｯｸM" panose="020B0609000000000000" pitchFamily="49" charset="-128"/>
              </a:rPr>
              <a:t>台あたり</a:t>
            </a:r>
            <a:r>
              <a:rPr lang="ja-JP" altLang="en-US" sz="1400" b="1" dirty="0">
                <a:solidFill>
                  <a:srgbClr val="0070C0"/>
                </a:solidFill>
                <a:latin typeface="HGｺﾞｼｯｸM" panose="020B0609000000000000" pitchFamily="49" charset="-128"/>
                <a:ea typeface="HGｺﾞｼｯｸM" panose="020B0609000000000000" pitchFamily="49" charset="-128"/>
              </a:rPr>
              <a:t>６</a:t>
            </a:r>
            <a:r>
              <a:rPr lang="ja-JP" altLang="en-US" sz="1400" b="1" dirty="0" smtClean="0">
                <a:solidFill>
                  <a:srgbClr val="0070C0"/>
                </a:solidFill>
                <a:latin typeface="HGｺﾞｼｯｸM" panose="020B0609000000000000" pitchFamily="49" charset="-128"/>
                <a:ea typeface="HGｺﾞｼｯｸM" panose="020B0609000000000000" pitchFamily="49" charset="-128"/>
              </a:rPr>
              <a:t>台</a:t>
            </a:r>
            <a:r>
              <a:rPr lang="ja-JP" altLang="en-US" sz="1400" dirty="0" smtClean="0">
                <a:latin typeface="HGｺﾞｼｯｸM" panose="020B0609000000000000" pitchFamily="49" charset="-128"/>
                <a:ea typeface="HGｺﾞｼｯｸM" panose="020B0609000000000000" pitchFamily="49" charset="-128"/>
              </a:rPr>
              <a:t>を積載</a:t>
            </a:r>
            <a:endParaRPr lang="en-US" altLang="ja-JP" sz="1400" dirty="0" smtClean="0">
              <a:latin typeface="HGｺﾞｼｯｸM" panose="020B0609000000000000" pitchFamily="49" charset="-128"/>
              <a:ea typeface="HGｺﾞｼｯｸM" panose="020B0609000000000000" pitchFamily="49" charset="-128"/>
            </a:endParaRPr>
          </a:p>
          <a:p>
            <a:pPr algn="ctr"/>
            <a:endParaRPr lang="en-US" altLang="ja-JP" sz="1400" dirty="0">
              <a:latin typeface="HGｺﾞｼｯｸM" panose="020B0609000000000000" pitchFamily="49" charset="-128"/>
              <a:ea typeface="HGｺﾞｼｯｸM" panose="020B0609000000000000" pitchFamily="49" charset="-128"/>
            </a:endParaRPr>
          </a:p>
          <a:p>
            <a:pPr algn="ctr"/>
            <a:r>
              <a:rPr lang="en-US" altLang="ja-JP" sz="1400" dirty="0" smtClean="0">
                <a:latin typeface="HGｺﾞｼｯｸM" panose="020B0609000000000000" pitchFamily="49" charset="-128"/>
                <a:ea typeface="HGｺﾞｼｯｸM" panose="020B0609000000000000" pitchFamily="49" charset="-128"/>
              </a:rPr>
              <a:t>2016</a:t>
            </a:r>
            <a:r>
              <a:rPr lang="ja-JP" altLang="en-US" sz="1400" dirty="0">
                <a:latin typeface="HGｺﾞｼｯｸM" panose="020B0609000000000000" pitchFamily="49" charset="-128"/>
                <a:ea typeface="HGｺﾞｼｯｸM" panose="020B0609000000000000" pitchFamily="49" charset="-128"/>
              </a:rPr>
              <a:t>年の堺泉北港から</a:t>
            </a:r>
            <a:r>
              <a:rPr lang="ja-JP" altLang="en-US" sz="1400" dirty="0" smtClean="0">
                <a:latin typeface="HGｺﾞｼｯｸM" panose="020B0609000000000000" pitchFamily="49" charset="-128"/>
                <a:ea typeface="HGｺﾞｼｯｸM" panose="020B0609000000000000" pitchFamily="49" charset="-128"/>
              </a:rPr>
              <a:t>の輸出台数（貿易統計）</a:t>
            </a:r>
            <a:endParaRPr lang="en-US" altLang="ja-JP" sz="1400" dirty="0" smtClean="0">
              <a:latin typeface="HGｺﾞｼｯｸM" panose="020B0609000000000000" pitchFamily="49" charset="-128"/>
              <a:ea typeface="HGｺﾞｼｯｸM" panose="020B0609000000000000" pitchFamily="49" charset="-128"/>
            </a:endParaRPr>
          </a:p>
          <a:p>
            <a:pPr algn="ctr"/>
            <a:r>
              <a:rPr lang="en-US" altLang="ja-JP" sz="1400" b="1" dirty="0" smtClean="0">
                <a:solidFill>
                  <a:srgbClr val="0070C0"/>
                </a:solidFill>
                <a:latin typeface="HGｺﾞｼｯｸM" panose="020B0609000000000000" pitchFamily="49" charset="-128"/>
                <a:ea typeface="HGｺﾞｼｯｸM" panose="020B0609000000000000" pitchFamily="49" charset="-128"/>
              </a:rPr>
              <a:t>129,998</a:t>
            </a:r>
            <a:r>
              <a:rPr lang="ja-JP" altLang="en-US" sz="1400" b="1" dirty="0">
                <a:solidFill>
                  <a:srgbClr val="0070C0"/>
                </a:solidFill>
                <a:latin typeface="HGｺﾞｼｯｸM" panose="020B0609000000000000" pitchFamily="49" charset="-128"/>
                <a:ea typeface="HGｺﾞｼｯｸM" panose="020B0609000000000000" pitchFamily="49" charset="-128"/>
              </a:rPr>
              <a:t>台（</a:t>
            </a:r>
            <a:r>
              <a:rPr lang="en-US" altLang="ja-JP" sz="1400" b="1" dirty="0">
                <a:solidFill>
                  <a:srgbClr val="0070C0"/>
                </a:solidFill>
                <a:latin typeface="HGｺﾞｼｯｸM" panose="020B0609000000000000" pitchFamily="49" charset="-128"/>
                <a:ea typeface="HGｺﾞｼｯｸM" panose="020B0609000000000000" pitchFamily="49" charset="-128"/>
              </a:rPr>
              <a:t>85.9%</a:t>
            </a:r>
            <a:r>
              <a:rPr lang="ja-JP" altLang="en-US" sz="1400" b="1" dirty="0" smtClean="0">
                <a:solidFill>
                  <a:srgbClr val="0070C0"/>
                </a:solidFill>
                <a:latin typeface="HGｺﾞｼｯｸM" panose="020B0609000000000000" pitchFamily="49" charset="-128"/>
                <a:ea typeface="HGｺﾞｼｯｸM" panose="020B0609000000000000" pitchFamily="49" charset="-128"/>
              </a:rPr>
              <a:t>）</a:t>
            </a:r>
            <a:endParaRPr lang="ja-JP" altLang="en-US" sz="1400" b="1" dirty="0">
              <a:solidFill>
                <a:srgbClr val="0070C0"/>
              </a:solidFill>
              <a:latin typeface="HGｺﾞｼｯｸM" panose="020B0609000000000000" pitchFamily="49" charset="-128"/>
              <a:ea typeface="HGｺﾞｼｯｸM" panose="020B0609000000000000" pitchFamily="49" charset="-128"/>
            </a:endParaRPr>
          </a:p>
        </p:txBody>
      </p:sp>
      <p:sp>
        <p:nvSpPr>
          <p:cNvPr id="16" name="二等辺三角形 15"/>
          <p:cNvSpPr/>
          <p:nvPr/>
        </p:nvSpPr>
        <p:spPr>
          <a:xfrm rot="10800000">
            <a:off x="1801868" y="5476360"/>
            <a:ext cx="512402" cy="23532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sp>
        <p:nvSpPr>
          <p:cNvPr id="17" name="テキスト ボックス 16"/>
          <p:cNvSpPr txBox="1"/>
          <p:nvPr/>
        </p:nvSpPr>
        <p:spPr>
          <a:xfrm>
            <a:off x="1189881" y="5885624"/>
            <a:ext cx="1736374" cy="584775"/>
          </a:xfrm>
          <a:prstGeom prst="rect">
            <a:avLst/>
          </a:prstGeom>
          <a:noFill/>
          <a:ln>
            <a:noFill/>
          </a:ln>
        </p:spPr>
        <p:txBody>
          <a:bodyPr wrap="none" rtlCol="0">
            <a:spAutoFit/>
          </a:bodyPr>
          <a:lstStyle/>
          <a:p>
            <a:pPr algn="ctr"/>
            <a:r>
              <a:rPr lang="ja-JP" altLang="en-US" sz="1600" b="1" dirty="0" smtClean="0">
                <a:solidFill>
                  <a:schemeClr val="accent2"/>
                </a:solidFill>
                <a:latin typeface="HGｺﾞｼｯｸM" panose="020B0609000000000000" pitchFamily="49" charset="-128"/>
                <a:ea typeface="HGｺﾞｼｯｸM" panose="020B0609000000000000" pitchFamily="49" charset="-128"/>
              </a:rPr>
              <a:t>全体の</a:t>
            </a:r>
            <a:r>
              <a:rPr lang="en-US" altLang="ja-JP" sz="1600" b="1" dirty="0" smtClean="0">
                <a:solidFill>
                  <a:schemeClr val="accent2"/>
                </a:solidFill>
                <a:latin typeface="HGｺﾞｼｯｸM" panose="020B0609000000000000" pitchFamily="49" charset="-128"/>
                <a:ea typeface="HGｺﾞｼｯｸM" panose="020B0609000000000000" pitchFamily="49" charset="-128"/>
              </a:rPr>
              <a:t>85.9%</a:t>
            </a:r>
            <a:r>
              <a:rPr lang="ja-JP" altLang="en-US" sz="1600" b="1" dirty="0" smtClean="0">
                <a:solidFill>
                  <a:schemeClr val="accent2"/>
                </a:solidFill>
                <a:latin typeface="HGｺﾞｼｯｸM" panose="020B0609000000000000" pitchFamily="49" charset="-128"/>
                <a:ea typeface="HGｺﾞｼｯｸM" panose="020B0609000000000000" pitchFamily="49" charset="-128"/>
              </a:rPr>
              <a:t>は</a:t>
            </a:r>
            <a:endParaRPr lang="en-US" altLang="ja-JP" sz="1600" b="1" dirty="0" smtClean="0">
              <a:solidFill>
                <a:schemeClr val="accent2"/>
              </a:solidFill>
              <a:latin typeface="HGｺﾞｼｯｸM" panose="020B0609000000000000" pitchFamily="49" charset="-128"/>
              <a:ea typeface="HGｺﾞｼｯｸM" panose="020B0609000000000000" pitchFamily="49" charset="-128"/>
            </a:endParaRPr>
          </a:p>
          <a:p>
            <a:pPr algn="ctr"/>
            <a:r>
              <a:rPr lang="en-US" altLang="ja-JP" sz="1600" b="1" dirty="0" smtClean="0">
                <a:solidFill>
                  <a:schemeClr val="accent2"/>
                </a:solidFill>
                <a:latin typeface="HGｺﾞｼｯｸM" panose="020B0609000000000000" pitchFamily="49" charset="-128"/>
                <a:ea typeface="HGｺﾞｼｯｸM" panose="020B0609000000000000" pitchFamily="49" charset="-128"/>
              </a:rPr>
              <a:t>1</a:t>
            </a:r>
            <a:r>
              <a:rPr lang="ja-JP" altLang="en-US" sz="1600" b="1" dirty="0" smtClean="0">
                <a:solidFill>
                  <a:schemeClr val="accent2"/>
                </a:solidFill>
                <a:latin typeface="HGｺﾞｼｯｸM" panose="020B0609000000000000" pitchFamily="49" charset="-128"/>
                <a:ea typeface="HGｺﾞｼｯｸM" panose="020B0609000000000000" pitchFamily="49" charset="-128"/>
              </a:rPr>
              <a:t>回で６台を輸送</a:t>
            </a:r>
            <a:endParaRPr kumimoji="1" lang="ja-JP" altLang="en-US" sz="1600" b="1" dirty="0">
              <a:solidFill>
                <a:schemeClr val="accent2"/>
              </a:solidFill>
              <a:latin typeface="HGｺﾞｼｯｸM" panose="020B0609000000000000" pitchFamily="49" charset="-128"/>
              <a:ea typeface="HGｺﾞｼｯｸM" panose="020B0609000000000000" pitchFamily="49" charset="-128"/>
            </a:endParaRPr>
          </a:p>
        </p:txBody>
      </p:sp>
      <p:pic>
        <p:nvPicPr>
          <p:cNvPr id="25" name="図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9599" y="2621732"/>
            <a:ext cx="1395847" cy="648858"/>
          </a:xfrm>
          <a:prstGeom prst="rect">
            <a:avLst/>
          </a:prstGeom>
        </p:spPr>
      </p:pic>
      <p:sp>
        <p:nvSpPr>
          <p:cNvPr id="27" name="左中かっこ 26"/>
          <p:cNvSpPr/>
          <p:nvPr/>
        </p:nvSpPr>
        <p:spPr>
          <a:xfrm rot="16200000">
            <a:off x="6106716" y="1759330"/>
            <a:ext cx="223834" cy="387812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テキスト ボックス 27"/>
          <p:cNvSpPr txBox="1"/>
          <p:nvPr/>
        </p:nvSpPr>
        <p:spPr>
          <a:xfrm>
            <a:off x="3433256" y="4077073"/>
            <a:ext cx="5570757" cy="1384995"/>
          </a:xfrm>
          <a:prstGeom prst="rect">
            <a:avLst/>
          </a:prstGeom>
          <a:noFill/>
          <a:ln>
            <a:noFill/>
          </a:ln>
        </p:spPr>
        <p:txBody>
          <a:bodyPr wrap="none" rtlCol="0">
            <a:spAutoFit/>
          </a:bodyPr>
          <a:lstStyle/>
          <a:p>
            <a:pPr algn="ctr"/>
            <a:r>
              <a:rPr lang="ja-JP" altLang="en-US" sz="1400" dirty="0" smtClean="0">
                <a:latin typeface="HGｺﾞｼｯｸM" panose="020B0609000000000000" pitchFamily="49" charset="-128"/>
                <a:ea typeface="HGｺﾞｼｯｸM" panose="020B0609000000000000" pitchFamily="49" charset="-128"/>
              </a:rPr>
              <a:t>＜その他の中古自動車（トラック、バス、重機等の大型車など）＞</a:t>
            </a:r>
            <a:endParaRPr lang="en-US" altLang="ja-JP" sz="1400" dirty="0" smtClean="0">
              <a:latin typeface="HGｺﾞｼｯｸM" panose="020B0609000000000000" pitchFamily="49" charset="-128"/>
              <a:ea typeface="HGｺﾞｼｯｸM" panose="020B0609000000000000" pitchFamily="49" charset="-128"/>
            </a:endParaRPr>
          </a:p>
          <a:p>
            <a:pPr algn="ctr"/>
            <a:endParaRPr lang="en-US" altLang="ja-JP" sz="1400" dirty="0" smtClean="0">
              <a:latin typeface="HGｺﾞｼｯｸM" panose="020B0609000000000000" pitchFamily="49" charset="-128"/>
              <a:ea typeface="HGｺﾞｼｯｸM" panose="020B0609000000000000" pitchFamily="49" charset="-128"/>
            </a:endParaRPr>
          </a:p>
          <a:p>
            <a:pPr algn="ctr"/>
            <a:r>
              <a:rPr kumimoji="1" lang="ja-JP" altLang="en-US" sz="1400" dirty="0" smtClean="0">
                <a:latin typeface="HGｺﾞｼｯｸM" panose="020B0609000000000000" pitchFamily="49" charset="-128"/>
                <a:ea typeface="HGｺﾞｼｯｸM" panose="020B0609000000000000" pitchFamily="49" charset="-128"/>
              </a:rPr>
              <a:t>トレーラー</a:t>
            </a:r>
            <a:r>
              <a:rPr kumimoji="1" lang="en-US" altLang="ja-JP" sz="1400" dirty="0" smtClean="0">
                <a:latin typeface="HGｺﾞｼｯｸM" panose="020B0609000000000000" pitchFamily="49" charset="-128"/>
                <a:ea typeface="HGｺﾞｼｯｸM" panose="020B0609000000000000" pitchFamily="49" charset="-128"/>
              </a:rPr>
              <a:t>1</a:t>
            </a:r>
            <a:r>
              <a:rPr kumimoji="1" lang="ja-JP" altLang="en-US" sz="1400" dirty="0" smtClean="0">
                <a:latin typeface="HGｺﾞｼｯｸM" panose="020B0609000000000000" pitchFamily="49" charset="-128"/>
                <a:ea typeface="HGｺﾞｼｯｸM" panose="020B0609000000000000" pitchFamily="49" charset="-128"/>
              </a:rPr>
              <a:t>台あたり</a:t>
            </a:r>
            <a:r>
              <a:rPr lang="en-US" altLang="ja-JP" sz="1400" b="1" dirty="0" smtClean="0">
                <a:solidFill>
                  <a:srgbClr val="0070C0"/>
                </a:solidFill>
                <a:latin typeface="HGｺﾞｼｯｸM" panose="020B0609000000000000" pitchFamily="49" charset="-128"/>
                <a:ea typeface="HGｺﾞｼｯｸM" panose="020B0609000000000000" pitchFamily="49" charset="-128"/>
              </a:rPr>
              <a:t>1</a:t>
            </a:r>
            <a:r>
              <a:rPr lang="ja-JP" altLang="en-US" sz="1400" b="1" dirty="0" smtClean="0">
                <a:solidFill>
                  <a:srgbClr val="0070C0"/>
                </a:solidFill>
                <a:latin typeface="HGｺﾞｼｯｸM" panose="020B0609000000000000" pitchFamily="49" charset="-128"/>
                <a:ea typeface="HGｺﾞｼｯｸM" panose="020B0609000000000000" pitchFamily="49" charset="-128"/>
              </a:rPr>
              <a:t>台</a:t>
            </a:r>
            <a:r>
              <a:rPr lang="ja-JP" altLang="en-US" sz="1400" dirty="0" smtClean="0">
                <a:latin typeface="HGｺﾞｼｯｸM" panose="020B0609000000000000" pitchFamily="49" charset="-128"/>
                <a:ea typeface="HGｺﾞｼｯｸM" panose="020B0609000000000000" pitchFamily="49" charset="-128"/>
              </a:rPr>
              <a:t>を積載</a:t>
            </a:r>
            <a:endParaRPr lang="en-US" altLang="ja-JP" sz="1400" dirty="0" smtClean="0">
              <a:latin typeface="HGｺﾞｼｯｸM" panose="020B0609000000000000" pitchFamily="49" charset="-128"/>
              <a:ea typeface="HGｺﾞｼｯｸM" panose="020B0609000000000000" pitchFamily="49" charset="-128"/>
            </a:endParaRPr>
          </a:p>
          <a:p>
            <a:pPr algn="ctr"/>
            <a:endParaRPr kumimoji="1" lang="en-US" altLang="ja-JP" sz="1400" dirty="0">
              <a:latin typeface="HGｺﾞｼｯｸM" panose="020B0609000000000000" pitchFamily="49" charset="-128"/>
              <a:ea typeface="HGｺﾞｼｯｸM" panose="020B0609000000000000" pitchFamily="49" charset="-128"/>
            </a:endParaRPr>
          </a:p>
          <a:p>
            <a:pPr algn="ctr"/>
            <a:r>
              <a:rPr lang="en-US" altLang="ja-JP" sz="1400" dirty="0">
                <a:latin typeface="HGｺﾞｼｯｸM" panose="020B0609000000000000" pitchFamily="49" charset="-128"/>
                <a:ea typeface="HGｺﾞｼｯｸM" panose="020B0609000000000000" pitchFamily="49" charset="-128"/>
              </a:rPr>
              <a:t>2016</a:t>
            </a:r>
            <a:r>
              <a:rPr lang="ja-JP" altLang="en-US" sz="1400" dirty="0">
                <a:latin typeface="HGｺﾞｼｯｸM" panose="020B0609000000000000" pitchFamily="49" charset="-128"/>
                <a:ea typeface="HGｺﾞｼｯｸM" panose="020B0609000000000000" pitchFamily="49" charset="-128"/>
              </a:rPr>
              <a:t>年の堺泉北港から</a:t>
            </a:r>
            <a:r>
              <a:rPr lang="ja-JP" altLang="en-US" sz="1400" dirty="0" smtClean="0">
                <a:latin typeface="HGｺﾞｼｯｸM" panose="020B0609000000000000" pitchFamily="49" charset="-128"/>
                <a:ea typeface="HGｺﾞｼｯｸM" panose="020B0609000000000000" pitchFamily="49" charset="-128"/>
              </a:rPr>
              <a:t>の輸出</a:t>
            </a:r>
            <a:r>
              <a:rPr lang="ja-JP" altLang="en-US" sz="1400" dirty="0">
                <a:latin typeface="HGｺﾞｼｯｸM" panose="020B0609000000000000" pitchFamily="49" charset="-128"/>
                <a:ea typeface="HGｺﾞｼｯｸM" panose="020B0609000000000000" pitchFamily="49" charset="-128"/>
              </a:rPr>
              <a:t>台数（貿易統計）</a:t>
            </a:r>
            <a:endParaRPr lang="en-US" altLang="ja-JP" sz="1400" dirty="0" smtClean="0">
              <a:latin typeface="HGｺﾞｼｯｸM" panose="020B0609000000000000" pitchFamily="49" charset="-128"/>
              <a:ea typeface="HGｺﾞｼｯｸM" panose="020B0609000000000000" pitchFamily="49" charset="-128"/>
            </a:endParaRPr>
          </a:p>
          <a:p>
            <a:pPr algn="ctr"/>
            <a:r>
              <a:rPr lang="en-US" altLang="ja-JP" sz="1400" b="1" dirty="0" smtClean="0">
                <a:solidFill>
                  <a:srgbClr val="0070C0"/>
                </a:solidFill>
                <a:latin typeface="HGｺﾞｼｯｸM" panose="020B0609000000000000" pitchFamily="49" charset="-128"/>
                <a:ea typeface="HGｺﾞｼｯｸM" panose="020B0609000000000000" pitchFamily="49" charset="-128"/>
              </a:rPr>
              <a:t>21,386</a:t>
            </a:r>
            <a:r>
              <a:rPr lang="ja-JP" altLang="en-US" sz="1400" b="1" dirty="0">
                <a:solidFill>
                  <a:srgbClr val="0070C0"/>
                </a:solidFill>
                <a:latin typeface="HGｺﾞｼｯｸM" panose="020B0609000000000000" pitchFamily="49" charset="-128"/>
                <a:ea typeface="HGｺﾞｼｯｸM" panose="020B0609000000000000" pitchFamily="49" charset="-128"/>
              </a:rPr>
              <a:t>台（</a:t>
            </a:r>
            <a:r>
              <a:rPr lang="en-US" altLang="ja-JP" sz="1400" b="1" dirty="0">
                <a:solidFill>
                  <a:srgbClr val="0070C0"/>
                </a:solidFill>
                <a:latin typeface="HGｺﾞｼｯｸM" panose="020B0609000000000000" pitchFamily="49" charset="-128"/>
                <a:ea typeface="HGｺﾞｼｯｸM" panose="020B0609000000000000" pitchFamily="49" charset="-128"/>
              </a:rPr>
              <a:t>14.1%</a:t>
            </a:r>
            <a:r>
              <a:rPr lang="ja-JP" altLang="en-US" sz="1400" b="1" dirty="0" smtClean="0">
                <a:solidFill>
                  <a:srgbClr val="0070C0"/>
                </a:solidFill>
                <a:latin typeface="HGｺﾞｼｯｸM" panose="020B0609000000000000" pitchFamily="49" charset="-128"/>
                <a:ea typeface="HGｺﾞｼｯｸM" panose="020B0609000000000000" pitchFamily="49" charset="-128"/>
              </a:rPr>
              <a:t>）</a:t>
            </a:r>
            <a:endParaRPr lang="ja-JP" altLang="en-US" sz="1400" b="1" dirty="0">
              <a:solidFill>
                <a:srgbClr val="0070C0"/>
              </a:solidFill>
              <a:latin typeface="HGｺﾞｼｯｸM" panose="020B0609000000000000" pitchFamily="49" charset="-128"/>
              <a:ea typeface="HGｺﾞｼｯｸM" panose="020B0609000000000000" pitchFamily="49" charset="-128"/>
            </a:endParaRPr>
          </a:p>
        </p:txBody>
      </p:sp>
      <p:sp>
        <p:nvSpPr>
          <p:cNvPr id="29" name="二等辺三角形 28"/>
          <p:cNvSpPr/>
          <p:nvPr/>
        </p:nvSpPr>
        <p:spPr>
          <a:xfrm rot="10800000">
            <a:off x="5962433" y="5476361"/>
            <a:ext cx="512402" cy="23532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sp>
        <p:nvSpPr>
          <p:cNvPr id="30" name="テキスト ボックス 29"/>
          <p:cNvSpPr txBox="1"/>
          <p:nvPr/>
        </p:nvSpPr>
        <p:spPr>
          <a:xfrm>
            <a:off x="5401741" y="5883855"/>
            <a:ext cx="1633782" cy="584775"/>
          </a:xfrm>
          <a:prstGeom prst="rect">
            <a:avLst/>
          </a:prstGeom>
          <a:noFill/>
          <a:ln>
            <a:noFill/>
          </a:ln>
        </p:spPr>
        <p:txBody>
          <a:bodyPr wrap="none" rtlCol="0">
            <a:spAutoFit/>
          </a:bodyPr>
          <a:lstStyle/>
          <a:p>
            <a:pPr algn="ctr"/>
            <a:r>
              <a:rPr lang="ja-JP" altLang="en-US" sz="1600" b="1" dirty="0" smtClean="0">
                <a:solidFill>
                  <a:schemeClr val="accent2"/>
                </a:solidFill>
                <a:latin typeface="HGｺﾞｼｯｸM" panose="020B0609000000000000" pitchFamily="49" charset="-128"/>
                <a:ea typeface="HGｺﾞｼｯｸM" panose="020B0609000000000000" pitchFamily="49" charset="-128"/>
              </a:rPr>
              <a:t>全体の</a:t>
            </a:r>
            <a:r>
              <a:rPr lang="en-US" altLang="ja-JP" sz="1600" b="1" dirty="0" smtClean="0">
                <a:solidFill>
                  <a:schemeClr val="accent2"/>
                </a:solidFill>
                <a:latin typeface="HGｺﾞｼｯｸM" panose="020B0609000000000000" pitchFamily="49" charset="-128"/>
                <a:ea typeface="HGｺﾞｼｯｸM" panose="020B0609000000000000" pitchFamily="49" charset="-128"/>
              </a:rPr>
              <a:t>14.1%</a:t>
            </a:r>
            <a:r>
              <a:rPr lang="ja-JP" altLang="en-US" sz="1600" b="1" dirty="0" smtClean="0">
                <a:solidFill>
                  <a:schemeClr val="accent2"/>
                </a:solidFill>
                <a:latin typeface="HGｺﾞｼｯｸM" panose="020B0609000000000000" pitchFamily="49" charset="-128"/>
                <a:ea typeface="HGｺﾞｼｯｸM" panose="020B0609000000000000" pitchFamily="49" charset="-128"/>
              </a:rPr>
              <a:t>は</a:t>
            </a:r>
            <a:endParaRPr lang="en-US" altLang="ja-JP" sz="1600" b="1" dirty="0" smtClean="0">
              <a:solidFill>
                <a:schemeClr val="accent2"/>
              </a:solidFill>
              <a:latin typeface="HGｺﾞｼｯｸM" panose="020B0609000000000000" pitchFamily="49" charset="-128"/>
              <a:ea typeface="HGｺﾞｼｯｸM" panose="020B0609000000000000" pitchFamily="49" charset="-128"/>
            </a:endParaRPr>
          </a:p>
          <a:p>
            <a:pPr algn="ctr"/>
            <a:r>
              <a:rPr lang="en-US" altLang="ja-JP" sz="1600" b="1" dirty="0" smtClean="0">
                <a:solidFill>
                  <a:schemeClr val="accent2"/>
                </a:solidFill>
                <a:latin typeface="HGｺﾞｼｯｸM" panose="020B0609000000000000" pitchFamily="49" charset="-128"/>
                <a:ea typeface="HGｺﾞｼｯｸM" panose="020B0609000000000000" pitchFamily="49" charset="-128"/>
              </a:rPr>
              <a:t>1</a:t>
            </a:r>
            <a:r>
              <a:rPr lang="ja-JP" altLang="en-US" sz="1600" b="1" dirty="0" smtClean="0">
                <a:solidFill>
                  <a:schemeClr val="accent2"/>
                </a:solidFill>
                <a:latin typeface="HGｺﾞｼｯｸM" panose="020B0609000000000000" pitchFamily="49" charset="-128"/>
                <a:ea typeface="HGｺﾞｼｯｸM" panose="020B0609000000000000" pitchFamily="49" charset="-128"/>
              </a:rPr>
              <a:t>回で</a:t>
            </a:r>
            <a:r>
              <a:rPr lang="en-US" altLang="ja-JP" sz="1600" b="1" dirty="0">
                <a:solidFill>
                  <a:schemeClr val="accent2"/>
                </a:solidFill>
                <a:latin typeface="HGｺﾞｼｯｸM" panose="020B0609000000000000" pitchFamily="49" charset="-128"/>
                <a:ea typeface="HGｺﾞｼｯｸM" panose="020B0609000000000000" pitchFamily="49" charset="-128"/>
              </a:rPr>
              <a:t>1</a:t>
            </a:r>
            <a:r>
              <a:rPr lang="ja-JP" altLang="en-US" sz="1600" b="1" dirty="0" smtClean="0">
                <a:solidFill>
                  <a:schemeClr val="accent2"/>
                </a:solidFill>
                <a:latin typeface="HGｺﾞｼｯｸM" panose="020B0609000000000000" pitchFamily="49" charset="-128"/>
                <a:ea typeface="HGｺﾞｼｯｸM" panose="020B0609000000000000" pitchFamily="49" charset="-128"/>
              </a:rPr>
              <a:t>台を輸送</a:t>
            </a:r>
            <a:endParaRPr kumimoji="1" lang="ja-JP" altLang="en-US" sz="1600" b="1" dirty="0">
              <a:solidFill>
                <a:schemeClr val="accent2"/>
              </a:solidFill>
              <a:latin typeface="HGｺﾞｼｯｸM" panose="020B0609000000000000" pitchFamily="49" charset="-128"/>
              <a:ea typeface="HGｺﾞｼｯｸM" panose="020B0609000000000000" pitchFamily="49" charset="-128"/>
            </a:endParaRPr>
          </a:p>
        </p:txBody>
      </p:sp>
      <p:grpSp>
        <p:nvGrpSpPr>
          <p:cNvPr id="32" name="グループ化 31"/>
          <p:cNvGrpSpPr/>
          <p:nvPr/>
        </p:nvGrpSpPr>
        <p:grpSpPr>
          <a:xfrm>
            <a:off x="4419243" y="2372121"/>
            <a:ext cx="1633182" cy="904351"/>
            <a:chOff x="3560014" y="2488686"/>
            <a:chExt cx="1769280" cy="904351"/>
          </a:xfrm>
        </p:grpSpPr>
        <p:grpSp>
          <p:nvGrpSpPr>
            <p:cNvPr id="3" name="グループ化 2"/>
            <p:cNvGrpSpPr/>
            <p:nvPr/>
          </p:nvGrpSpPr>
          <p:grpSpPr>
            <a:xfrm>
              <a:off x="3560014" y="2488686"/>
              <a:ext cx="1769280" cy="904351"/>
              <a:chOff x="3560014" y="2488686"/>
              <a:chExt cx="1769280" cy="904351"/>
            </a:xfrm>
          </p:grpSpPr>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014" y="2511037"/>
                <a:ext cx="1769280" cy="882000"/>
              </a:xfrm>
              <a:prstGeom prst="rect">
                <a:avLst/>
              </a:prstGeom>
            </p:spPr>
          </p:pic>
          <p:sp>
            <p:nvSpPr>
              <p:cNvPr id="2" name="正方形/長方形 1"/>
              <p:cNvSpPr/>
              <p:nvPr/>
            </p:nvSpPr>
            <p:spPr>
              <a:xfrm>
                <a:off x="4025430" y="2488686"/>
                <a:ext cx="1303863" cy="59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649137" y="2488687"/>
                <a:ext cx="376292" cy="203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0912" y="2554785"/>
              <a:ext cx="918881" cy="524706"/>
            </a:xfrm>
            <a:prstGeom prst="rect">
              <a:avLst/>
            </a:prstGeom>
          </p:spPr>
        </p:pic>
      </p:grpSp>
      <p:grpSp>
        <p:nvGrpSpPr>
          <p:cNvPr id="7" name="グループ化 6"/>
          <p:cNvGrpSpPr/>
          <p:nvPr/>
        </p:nvGrpSpPr>
        <p:grpSpPr>
          <a:xfrm>
            <a:off x="771189" y="2405873"/>
            <a:ext cx="2604371" cy="880216"/>
            <a:chOff x="-47890" y="2560690"/>
            <a:chExt cx="2821402" cy="880216"/>
          </a:xfrm>
        </p:grpSpPr>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671" y="2561125"/>
              <a:ext cx="654272" cy="283600"/>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368" y="2619630"/>
              <a:ext cx="548092" cy="225095"/>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731" y="2860182"/>
              <a:ext cx="737167" cy="321401"/>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368" y="2932632"/>
              <a:ext cx="433007" cy="227140"/>
            </a:xfrm>
            <a:prstGeom prst="rect">
              <a:avLst/>
            </a:prstGeom>
          </p:spPr>
        </p:pic>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99" y="2576148"/>
              <a:ext cx="654272" cy="283600"/>
            </a:xfrm>
            <a:prstGeom prst="rect">
              <a:avLst/>
            </a:prstGeom>
          </p:spPr>
        </p:pic>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059" y="2875205"/>
              <a:ext cx="737167" cy="321401"/>
            </a:xfrm>
            <a:prstGeom prst="rect">
              <a:avLst/>
            </a:prstGeom>
          </p:spPr>
        </p:pic>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0" y="2560690"/>
              <a:ext cx="2821402" cy="880216"/>
            </a:xfrm>
            <a:prstGeom prst="rect">
              <a:avLst/>
            </a:prstGeom>
          </p:spPr>
        </p:pic>
      </p:grpSp>
      <p:sp>
        <p:nvSpPr>
          <p:cNvPr id="35" name="正方形/長方形 34"/>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■参考：整備効果　中古自動車輸出貨物量推計</a:t>
            </a:r>
          </a:p>
        </p:txBody>
      </p:sp>
      <p:sp>
        <p:nvSpPr>
          <p:cNvPr id="36"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26</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01533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■参考：整備効果　中古自動車輸出貨物量推計</a:t>
            </a:r>
            <a:endPar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819" y="1270155"/>
            <a:ext cx="2743910" cy="1825610"/>
          </a:xfrm>
          <a:prstGeom prst="rect">
            <a:avLst/>
          </a:prstGeom>
          <a:noFill/>
          <a:ln>
            <a:noFill/>
          </a:ln>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216" y="1273127"/>
            <a:ext cx="3509205" cy="1822639"/>
          </a:xfrm>
          <a:prstGeom prst="rect">
            <a:avLst/>
          </a:prstGeom>
          <a:noFill/>
          <a:ln>
            <a:noFill/>
          </a:ln>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819" y="3114090"/>
            <a:ext cx="2743910" cy="1785988"/>
          </a:xfrm>
          <a:prstGeom prst="rect">
            <a:avLst/>
          </a:prstGeom>
          <a:noFill/>
          <a:ln>
            <a:noFill/>
          </a:ln>
        </p:spPr>
      </p:pic>
      <p:sp>
        <p:nvSpPr>
          <p:cNvPr id="6" name="Text Box 8"/>
          <p:cNvSpPr txBox="1">
            <a:spLocks noChangeArrowheads="1"/>
          </p:cNvSpPr>
          <p:nvPr/>
        </p:nvSpPr>
        <p:spPr bwMode="auto">
          <a:xfrm>
            <a:off x="116681" y="476672"/>
            <a:ext cx="8910639" cy="719034"/>
          </a:xfrm>
          <a:prstGeom prst="rect">
            <a:avLst/>
          </a:prstGeom>
          <a:solidFill>
            <a:schemeClr val="bg1"/>
          </a:solid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0" indent="0"/>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参考：中古自動車輸出台数と各国名目</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GDP</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の相関関係</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p>
          <a:p>
            <a:pPr marL="285750" indent="-285750">
              <a:buFont typeface="Arial" panose="020B0604020202020204" pitchFamily="34" charset="0"/>
              <a:buChar char="•"/>
            </a:pPr>
            <a:r>
              <a:rPr lang="en-US" altLang="ja-JP" sz="1400" dirty="0">
                <a:latin typeface="HGｺﾞｼｯｸM" panose="020B0609000000000000" pitchFamily="49" charset="-128"/>
                <a:ea typeface="HGｺﾞｼｯｸM" panose="020B0609000000000000" pitchFamily="49" charset="-128"/>
                <a:cs typeface="Meiryo UI" panose="020B0604030504040204" pitchFamily="50" charset="-128"/>
              </a:rPr>
              <a:t>2009</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年～</a:t>
            </a:r>
            <a:r>
              <a:rPr lang="en-US" altLang="ja-JP" sz="1400" dirty="0">
                <a:latin typeface="HGｺﾞｼｯｸM" panose="020B0609000000000000" pitchFamily="49" charset="-128"/>
                <a:ea typeface="HGｺﾞｼｯｸM" panose="020B0609000000000000" pitchFamily="49" charset="-128"/>
                <a:cs typeface="Meiryo UI" panose="020B0604030504040204" pitchFamily="50" charset="-128"/>
              </a:rPr>
              <a:t>2016</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年の間で</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、名目</a:t>
            </a:r>
            <a:r>
              <a:rPr lang="en-US" altLang="ja-JP" sz="1400" dirty="0">
                <a:latin typeface="HGｺﾞｼｯｸM" panose="020B0609000000000000" pitchFamily="49" charset="-128"/>
                <a:ea typeface="HGｺﾞｼｯｸM" panose="020B0609000000000000" pitchFamily="49" charset="-128"/>
                <a:cs typeface="Meiryo UI" panose="020B0604030504040204" pitchFamily="50" charset="-128"/>
              </a:rPr>
              <a:t>GDP</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と自動車</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輸出台数</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はそれぞれ、ニュージーランドで相関</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係数</a:t>
            </a:r>
            <a:r>
              <a:rPr lang="en-US" altLang="ja-JP" sz="1400" dirty="0">
                <a:latin typeface="HGｺﾞｼｯｸM" panose="020B0609000000000000" pitchFamily="49" charset="-128"/>
                <a:ea typeface="HGｺﾞｼｯｸM" panose="020B0609000000000000" pitchFamily="49" charset="-128"/>
                <a:cs typeface="Meiryo UI" panose="020B0604030504040204" pitchFamily="50" charset="-128"/>
              </a:rPr>
              <a:t>R</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0.82</a:t>
            </a:r>
            <a:r>
              <a:rPr lang="ja-JP" altLang="en-US" sz="1400" dirty="0" err="1" smtClean="0">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ケニアで</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相関係数</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R</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0.91</a:t>
            </a:r>
            <a:r>
              <a:rPr lang="ja-JP" altLang="en-US" sz="1400" dirty="0" err="1" smtClean="0">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タンザニアで</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相関係数</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R</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0.92</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の</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相関関係にある。</a:t>
            </a:r>
            <a:endPar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2216" y="4958554"/>
            <a:ext cx="3509205" cy="1784007"/>
          </a:xfrm>
          <a:prstGeom prst="rect">
            <a:avLst/>
          </a:prstGeom>
          <a:noFill/>
          <a:ln>
            <a:noFill/>
          </a:ln>
        </p:spPr>
      </p:pic>
      <p:pic>
        <p:nvPicPr>
          <p:cNvPr id="13" name="図 1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6819" y="4958772"/>
            <a:ext cx="2743910" cy="1783789"/>
          </a:xfrm>
          <a:prstGeom prst="rect">
            <a:avLst/>
          </a:prstGeom>
          <a:noFill/>
          <a:ln>
            <a:noFill/>
          </a:ln>
        </p:spPr>
      </p:pic>
      <p:sp>
        <p:nvSpPr>
          <p:cNvPr id="14" name="テキスト ボックス 13"/>
          <p:cNvSpPr txBox="1"/>
          <p:nvPr/>
        </p:nvSpPr>
        <p:spPr>
          <a:xfrm>
            <a:off x="251521" y="1905962"/>
            <a:ext cx="1415772" cy="276999"/>
          </a:xfrm>
          <a:prstGeom prst="rect">
            <a:avLst/>
          </a:prstGeom>
          <a:noFill/>
        </p:spPr>
        <p:txBody>
          <a:bodyPr wrap="none" rtlCol="0">
            <a:spAutoFit/>
          </a:bodyPr>
          <a:lstStyle/>
          <a:p>
            <a:r>
              <a:rPr lang="ja-JP" altLang="en-US" sz="1200" u="sng" dirty="0" smtClean="0">
                <a:latin typeface="HGｺﾞｼｯｸM" panose="020B0609000000000000" pitchFamily="49" charset="-128"/>
                <a:ea typeface="HGｺﾞｼｯｸM" panose="020B0609000000000000" pitchFamily="49" charset="-128"/>
                <a:cs typeface="Meiryo UI" panose="020B0604030504040204" pitchFamily="50" charset="-128"/>
              </a:rPr>
              <a:t>ニュージーランド</a:t>
            </a:r>
            <a:endParaRPr lang="ja-JP" altLang="en-US" sz="1200" u="sng"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5" name="テキスト ボックス 14"/>
          <p:cNvSpPr txBox="1"/>
          <p:nvPr/>
        </p:nvSpPr>
        <p:spPr>
          <a:xfrm>
            <a:off x="251520" y="3742662"/>
            <a:ext cx="646331" cy="276999"/>
          </a:xfrm>
          <a:prstGeom prst="rect">
            <a:avLst/>
          </a:prstGeom>
          <a:noFill/>
        </p:spPr>
        <p:txBody>
          <a:bodyPr wrap="none" rtlCol="0">
            <a:spAutoFit/>
          </a:bodyPr>
          <a:lstStyle/>
          <a:p>
            <a:r>
              <a:rPr lang="ja-JP" altLang="en-US" sz="1200" u="sng" dirty="0" smtClean="0">
                <a:latin typeface="HGｺﾞｼｯｸM" panose="020B0609000000000000" pitchFamily="49" charset="-128"/>
                <a:ea typeface="HGｺﾞｼｯｸM" panose="020B0609000000000000" pitchFamily="49" charset="-128"/>
                <a:cs typeface="Meiryo UI" panose="020B0604030504040204" pitchFamily="50" charset="-128"/>
              </a:rPr>
              <a:t>ケニ</a:t>
            </a:r>
            <a:r>
              <a:rPr lang="ja-JP" altLang="en-US" sz="1200" u="sng" dirty="0">
                <a:latin typeface="HGｺﾞｼｯｸM" panose="020B0609000000000000" pitchFamily="49" charset="-128"/>
                <a:ea typeface="HGｺﾞｼｯｸM" panose="020B0609000000000000" pitchFamily="49" charset="-128"/>
                <a:cs typeface="Meiryo UI" panose="020B0604030504040204" pitchFamily="50" charset="-128"/>
              </a:rPr>
              <a:t>ア</a:t>
            </a:r>
            <a:endParaRPr lang="en-US" altLang="ja-JP" sz="1200" u="sng" dirty="0" smtClean="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6" name="テキスト ボックス 15"/>
          <p:cNvSpPr txBox="1"/>
          <p:nvPr/>
        </p:nvSpPr>
        <p:spPr>
          <a:xfrm>
            <a:off x="251521" y="5562862"/>
            <a:ext cx="954107" cy="276999"/>
          </a:xfrm>
          <a:prstGeom prst="rect">
            <a:avLst/>
          </a:prstGeom>
          <a:noFill/>
        </p:spPr>
        <p:txBody>
          <a:bodyPr wrap="none" rtlCol="0">
            <a:spAutoFit/>
          </a:bodyPr>
          <a:lstStyle/>
          <a:p>
            <a:r>
              <a:rPr lang="ja-JP" altLang="en-US" sz="1200" u="sng" dirty="0">
                <a:latin typeface="HGｺﾞｼｯｸM" panose="020B0609000000000000" pitchFamily="49" charset="-128"/>
                <a:ea typeface="HGｺﾞｼｯｸM" panose="020B0609000000000000" pitchFamily="49" charset="-128"/>
                <a:cs typeface="Meiryo UI" panose="020B0604030504040204" pitchFamily="50" charset="-128"/>
              </a:rPr>
              <a:t>タンザニア</a:t>
            </a:r>
            <a:endParaRPr lang="en-US" altLang="ja-JP" sz="1200" u="sng" dirty="0" smtClean="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7" name="テキスト ボックス 16"/>
          <p:cNvSpPr txBox="1"/>
          <p:nvPr/>
        </p:nvSpPr>
        <p:spPr>
          <a:xfrm>
            <a:off x="7563102" y="2053686"/>
            <a:ext cx="723275" cy="276999"/>
          </a:xfrm>
          <a:prstGeom prst="rect">
            <a:avLst/>
          </a:prstGeom>
          <a:noFill/>
        </p:spPr>
        <p:txBody>
          <a:bodyPr wrap="none" rtlCol="0">
            <a:spAutoFit/>
          </a:bodyPr>
          <a:lstStyle/>
          <a:p>
            <a:r>
              <a:rPr lang="en-US" altLang="ja-JP"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R</a:t>
            </a:r>
            <a:r>
              <a:rPr lang="ja-JP" altLang="en-US"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0.82</a:t>
            </a:r>
            <a:endParaRPr lang="ja-JP" altLang="en-US" sz="1200" dirty="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8" name="テキスト ボックス 17"/>
          <p:cNvSpPr txBox="1"/>
          <p:nvPr/>
        </p:nvSpPr>
        <p:spPr>
          <a:xfrm>
            <a:off x="7563101" y="3923482"/>
            <a:ext cx="723275" cy="276999"/>
          </a:xfrm>
          <a:prstGeom prst="rect">
            <a:avLst/>
          </a:prstGeom>
          <a:noFill/>
        </p:spPr>
        <p:txBody>
          <a:bodyPr wrap="none" rtlCol="0">
            <a:spAutoFit/>
          </a:bodyPr>
          <a:lstStyle/>
          <a:p>
            <a:r>
              <a:rPr lang="en-US" altLang="ja-JP"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R</a:t>
            </a:r>
            <a:r>
              <a:rPr lang="ja-JP" altLang="en-US"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0.91</a:t>
            </a:r>
            <a:endParaRPr lang="ja-JP" altLang="en-US" sz="1200" dirty="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9" name="テキスト ボックス 18"/>
          <p:cNvSpPr txBox="1"/>
          <p:nvPr/>
        </p:nvSpPr>
        <p:spPr>
          <a:xfrm>
            <a:off x="7563101" y="5654778"/>
            <a:ext cx="723275" cy="276999"/>
          </a:xfrm>
          <a:prstGeom prst="rect">
            <a:avLst/>
          </a:prstGeom>
          <a:noFill/>
        </p:spPr>
        <p:txBody>
          <a:bodyPr wrap="none" rtlCol="0">
            <a:spAutoFit/>
          </a:bodyPr>
          <a:lstStyle/>
          <a:p>
            <a:r>
              <a:rPr lang="en-US" altLang="ja-JP"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R</a:t>
            </a:r>
            <a:r>
              <a:rPr lang="ja-JP" altLang="en-US"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200" dirty="0" smtClean="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rPr>
              <a:t>0.92</a:t>
            </a:r>
            <a:endParaRPr lang="ja-JP" altLang="en-US" sz="1200" dirty="0">
              <a:solidFill>
                <a:srgbClr val="5C9BD5"/>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6386" y="3294691"/>
            <a:ext cx="3437662" cy="153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27</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48057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13336" y="4655978"/>
            <a:ext cx="5472031" cy="2027030"/>
          </a:xfrm>
          <a:prstGeom prst="rect">
            <a:avLst/>
          </a:prstGeom>
        </p:spPr>
      </p:pic>
      <p:sp>
        <p:nvSpPr>
          <p:cNvPr id="36" name="Text Box 8"/>
          <p:cNvSpPr txBox="1">
            <a:spLocks noChangeArrowheads="1"/>
          </p:cNvSpPr>
          <p:nvPr/>
        </p:nvSpPr>
        <p:spPr bwMode="auto">
          <a:xfrm>
            <a:off x="111053" y="908719"/>
            <a:ext cx="8910639" cy="503590"/>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ニュージーランド向け：今後の経済成長に対応して、輸出台数は概ね増加傾向で推移するものと推定される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⇒将来の名目</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の伸びにより輸出台数を推計</a:t>
            </a: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11054" y="485138"/>
            <a:ext cx="1553630" cy="338554"/>
          </a:xfrm>
          <a:prstGeom prst="rect">
            <a:avLst/>
          </a:prstGeom>
          <a:solidFill>
            <a:srgbClr val="FFC000"/>
          </a:solid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①オセアニア向け</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51" y="1551532"/>
            <a:ext cx="5179255" cy="2675890"/>
          </a:xfrm>
          <a:prstGeom prst="rect">
            <a:avLst/>
          </a:prstGeom>
          <a:noFill/>
          <a:ln>
            <a:noFill/>
          </a:ln>
        </p:spPr>
      </p:pic>
      <p:pic>
        <p:nvPicPr>
          <p:cNvPr id="9" name="図 8"/>
          <p:cNvPicPr>
            <a:picLocks noChangeAspect="1"/>
          </p:cNvPicPr>
          <p:nvPr/>
        </p:nvPicPr>
        <p:blipFill>
          <a:blip r:embed="rId4"/>
          <a:stretch>
            <a:fillRect/>
          </a:stretch>
        </p:blipFill>
        <p:spPr>
          <a:xfrm>
            <a:off x="5502565" y="3070097"/>
            <a:ext cx="3558297" cy="1937120"/>
          </a:xfrm>
          <a:prstGeom prst="rect">
            <a:avLst/>
          </a:prstGeom>
          <a:ln w="19050">
            <a:solidFill>
              <a:srgbClr val="FF0000"/>
            </a:solidFill>
          </a:ln>
        </p:spPr>
      </p:pic>
      <p:sp>
        <p:nvSpPr>
          <p:cNvPr id="11" name="正方形/長方形 10"/>
          <p:cNvSpPr/>
          <p:nvPr/>
        </p:nvSpPr>
        <p:spPr>
          <a:xfrm>
            <a:off x="3176152" y="3356992"/>
            <a:ext cx="2127006" cy="5760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p:cNvCxnSpPr/>
          <p:nvPr/>
        </p:nvCxnSpPr>
        <p:spPr>
          <a:xfrm>
            <a:off x="5200795" y="3645024"/>
            <a:ext cx="240622" cy="2252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97968" y="5647118"/>
            <a:ext cx="5490116" cy="7345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矢印コネクタ 15"/>
          <p:cNvCxnSpPr/>
          <p:nvPr/>
        </p:nvCxnSpPr>
        <p:spPr>
          <a:xfrm flipH="1">
            <a:off x="5252043" y="5118565"/>
            <a:ext cx="327024" cy="4030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066695" y="3070098"/>
            <a:ext cx="1079142" cy="276999"/>
          </a:xfrm>
          <a:prstGeom prst="rect">
            <a:avLst/>
          </a:prstGeom>
          <a:noFill/>
        </p:spPr>
        <p:txBody>
          <a:bodyPr wrap="none" rtlCol="0">
            <a:spAutoFit/>
          </a:bodyPr>
          <a:lstStyle/>
          <a:p>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IMF</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推計値</a:t>
            </a:r>
          </a:p>
        </p:txBody>
      </p:sp>
      <p:sp>
        <p:nvSpPr>
          <p:cNvPr id="25" name="テキスト ボックス 24"/>
          <p:cNvSpPr txBox="1"/>
          <p:nvPr/>
        </p:nvSpPr>
        <p:spPr>
          <a:xfrm>
            <a:off x="6765475" y="3093539"/>
            <a:ext cx="2052165" cy="276999"/>
          </a:xfrm>
          <a:prstGeom prst="rect">
            <a:avLst/>
          </a:prstGeom>
          <a:noFill/>
        </p:spPr>
        <p:txBody>
          <a:bodyPr wrap="none" rtlCol="0">
            <a:spAutoFit/>
          </a:bodyPr>
          <a:lstStyle/>
          <a:p>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年の名目</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を推計</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597364" y="6014388"/>
            <a:ext cx="2776722" cy="276999"/>
          </a:xfrm>
          <a:prstGeom prst="rect">
            <a:avLst/>
          </a:prstGeom>
          <a:noFill/>
        </p:spPr>
        <p:txBody>
          <a:bodyPr wrap="none" rtlCol="0">
            <a:spAutoFit/>
          </a:bodyPr>
          <a:lstStyle/>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名目</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の伸び率より輸出台数を推計</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2239614" y="4204649"/>
            <a:ext cx="1244251" cy="276999"/>
          </a:xfrm>
          <a:prstGeom prst="rect">
            <a:avLst/>
          </a:prstGeom>
          <a:noFill/>
        </p:spPr>
        <p:txBody>
          <a:bodyPr wrap="none" rtlCol="0">
            <a:spAutoFit/>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の推移</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659589" y="5090699"/>
            <a:ext cx="1244251" cy="276999"/>
          </a:xfrm>
          <a:prstGeom prst="rect">
            <a:avLst/>
          </a:prstGeom>
          <a:noFill/>
        </p:spPr>
        <p:txBody>
          <a:bodyPr wrap="none" rtlCol="0">
            <a:spAutoFit/>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推計</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smtClean="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a:t>
            </a:r>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：整備効果　中古自動車輸出貨物量推計</a:t>
            </a:r>
          </a:p>
        </p:txBody>
      </p:sp>
      <p:sp>
        <p:nvSpPr>
          <p:cNvPr id="19"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28</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2042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784205" y="4387071"/>
            <a:ext cx="5089513" cy="2288366"/>
          </a:xfrm>
          <a:prstGeom prst="rect">
            <a:avLst/>
          </a:prstGeom>
        </p:spPr>
      </p:pic>
      <p:sp>
        <p:nvSpPr>
          <p:cNvPr id="36" name="Text Box 8"/>
          <p:cNvSpPr txBox="1">
            <a:spLocks noChangeArrowheads="1"/>
          </p:cNvSpPr>
          <p:nvPr/>
        </p:nvSpPr>
        <p:spPr bwMode="auto">
          <a:xfrm>
            <a:off x="111053" y="800997"/>
            <a:ext cx="8910639" cy="719034"/>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オーストラリア向け：日本車工場の撤退により、かつてのニュージーランドの輸出台数の伸び</a:t>
            </a:r>
            <a:r>
              <a:rPr lang="en-US" altLang="ja-JP" sz="1400" baseline="300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と同様の伸びが見込まれる</a:t>
            </a:r>
            <a:endPar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endParaRPr>
          </a:p>
          <a:p>
            <a:pPr marL="0" indent="0"/>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1400"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1988</a:t>
            </a:r>
            <a:r>
              <a:rPr lang="ja-JP" altLang="en-US" sz="1400"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年～現在のニュージーランド向け輸出台数の伸びにより輸出台数を推計</a:t>
            </a:r>
            <a:endParaRPr lang="en-US" altLang="ja-JP" sz="1400"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2" name="テキスト ボックス 1"/>
          <p:cNvSpPr txBox="1"/>
          <p:nvPr/>
        </p:nvSpPr>
        <p:spPr>
          <a:xfrm>
            <a:off x="111054" y="485138"/>
            <a:ext cx="1826141" cy="338554"/>
          </a:xfrm>
          <a:prstGeom prst="rect">
            <a:avLst/>
          </a:prstGeom>
          <a:solidFill>
            <a:srgbClr val="FFC000"/>
          </a:solidFill>
        </p:spPr>
        <p:txBody>
          <a:bodyPr wrap="none" rtlCol="0">
            <a:spAutoFit/>
          </a:bodyPr>
          <a:lstStyle/>
          <a:p>
            <a:r>
              <a:rPr lang="ja-JP" altLang="en-US" sz="1600" dirty="0" smtClean="0">
                <a:latin typeface="HGｺﾞｼｯｸM" panose="020B0609000000000000" pitchFamily="49" charset="-128"/>
                <a:ea typeface="HGｺﾞｼｯｸM" panose="020B0609000000000000" pitchFamily="49" charset="-128"/>
                <a:cs typeface="Meiryo UI" panose="020B0604030504040204" pitchFamily="50" charset="-128"/>
              </a:rPr>
              <a:t>①オセアニア向け</a:t>
            </a:r>
            <a:endParaRPr kumimoji="1" lang="ja-JP" altLang="en-US" sz="16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3" name="正方形/長方形 2"/>
          <p:cNvSpPr/>
          <p:nvPr/>
        </p:nvSpPr>
        <p:spPr>
          <a:xfrm>
            <a:off x="111053" y="1423376"/>
            <a:ext cx="8910639" cy="577081"/>
          </a:xfrm>
          <a:prstGeom prst="rect">
            <a:avLst/>
          </a:prstGeom>
        </p:spPr>
        <p:txBody>
          <a:bodyPr wrap="square">
            <a:spAutoFit/>
          </a:bodyPr>
          <a:lstStyle/>
          <a:p>
            <a:pPr indent="-432000"/>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ニュージーランドでは現地日本車工場の撤退により</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1988</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年から</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1990</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年にかけて日本からの自動車輸入台数が増加しており、</a:t>
            </a:r>
            <a:endPar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endParaRPr>
          </a:p>
          <a:p>
            <a:pPr indent="-432000"/>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　　</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1990</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年の日本からのニュージーランド向け自動車輸出台数は</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1988</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年の</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66,495</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台から</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78,374</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台増となる</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144,869</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台まで増加、以降現在に至るまで</a:t>
            </a:r>
            <a:r>
              <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rPr>
              <a:t>15</a:t>
            </a:r>
            <a:r>
              <a:rPr lang="ja-JP" altLang="en-US" sz="1050" dirty="0">
                <a:latin typeface="HGｺﾞｼｯｸM" panose="020B0609000000000000" pitchFamily="49" charset="-128"/>
                <a:ea typeface="HGｺﾞｼｯｸM" panose="020B0609000000000000" pitchFamily="49" charset="-128"/>
                <a:cs typeface="Meiryo UI" panose="020B0604030504040204" pitchFamily="50" charset="-128"/>
              </a:rPr>
              <a:t>万台の水準を維持。</a:t>
            </a:r>
            <a:endParaRPr lang="en-US" altLang="ja-JP" sz="105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8" name="図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7367" y="1838875"/>
            <a:ext cx="5251045" cy="2462369"/>
          </a:xfrm>
          <a:prstGeom prst="rect">
            <a:avLst/>
          </a:prstGeom>
          <a:noFill/>
          <a:ln>
            <a:noFill/>
          </a:ln>
        </p:spPr>
      </p:pic>
      <p:cxnSp>
        <p:nvCxnSpPr>
          <p:cNvPr id="9" name="直線コネクタ 8"/>
          <p:cNvCxnSpPr/>
          <p:nvPr/>
        </p:nvCxnSpPr>
        <p:spPr>
          <a:xfrm>
            <a:off x="2480762" y="2773834"/>
            <a:ext cx="4284713"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907311" y="2543002"/>
            <a:ext cx="1973617" cy="230832"/>
          </a:xfrm>
          <a:prstGeom prst="rect">
            <a:avLst/>
          </a:prstGeom>
          <a:noFill/>
        </p:spPr>
        <p:txBody>
          <a:bodyPr wrap="none" rtlCol="0">
            <a:spAutoFit/>
          </a:bodyPr>
          <a:lstStyle/>
          <a:p>
            <a:r>
              <a:rPr kumimoji="1" lang="en-US" altLang="ja-JP" sz="900" dirty="0" smtClean="0">
                <a:latin typeface="HGｺﾞｼｯｸM" panose="020B0609000000000000" pitchFamily="49" charset="-128"/>
                <a:ea typeface="HGｺﾞｼｯｸM" panose="020B0609000000000000" pitchFamily="49" charset="-128"/>
                <a:cs typeface="Meiryo UI" panose="020B0604030504040204" pitchFamily="50" charset="-128"/>
              </a:rPr>
              <a:t>136,356</a:t>
            </a:r>
            <a:r>
              <a:rPr kumimoji="1" lang="ja-JP" altLang="en-US" sz="9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en-US" altLang="ja-JP" sz="900" dirty="0" smtClean="0">
                <a:latin typeface="HGｺﾞｼｯｸM" panose="020B0609000000000000" pitchFamily="49" charset="-128"/>
                <a:ea typeface="HGｺﾞｼｯｸM" panose="020B0609000000000000" pitchFamily="49" charset="-128"/>
                <a:cs typeface="Meiryo UI" panose="020B0604030504040204" pitchFamily="50" charset="-128"/>
              </a:rPr>
              <a:t>1990</a:t>
            </a:r>
            <a:r>
              <a:rPr lang="ja-JP" altLang="en-US" sz="900" dirty="0" smtClean="0">
                <a:latin typeface="HGｺﾞｼｯｸM" panose="020B0609000000000000" pitchFamily="49" charset="-128"/>
                <a:ea typeface="HGｺﾞｼｯｸM" panose="020B0609000000000000" pitchFamily="49" charset="-128"/>
                <a:cs typeface="Meiryo UI" panose="020B0604030504040204" pitchFamily="50" charset="-128"/>
              </a:rPr>
              <a:t>年～</a:t>
            </a:r>
            <a:r>
              <a:rPr lang="en-US" altLang="ja-JP" sz="900" dirty="0" smtClean="0">
                <a:latin typeface="HGｺﾞｼｯｸM" panose="020B0609000000000000" pitchFamily="49" charset="-128"/>
                <a:ea typeface="HGｺﾞｼｯｸM" panose="020B0609000000000000" pitchFamily="49" charset="-128"/>
                <a:cs typeface="Meiryo UI" panose="020B0604030504040204" pitchFamily="50" charset="-128"/>
              </a:rPr>
              <a:t>2016</a:t>
            </a:r>
            <a:r>
              <a:rPr lang="ja-JP" altLang="en-US" sz="900" dirty="0" smtClean="0">
                <a:latin typeface="HGｺﾞｼｯｸM" panose="020B0609000000000000" pitchFamily="49" charset="-128"/>
                <a:ea typeface="HGｺﾞｼｯｸM" panose="020B0609000000000000" pitchFamily="49" charset="-128"/>
                <a:cs typeface="Meiryo UI" panose="020B0604030504040204" pitchFamily="50" charset="-128"/>
              </a:rPr>
              <a:t>年の平均）</a:t>
            </a:r>
            <a:endParaRPr kumimoji="1" lang="en-US" altLang="ja-JP" sz="900" dirty="0" smtClean="0">
              <a:latin typeface="HGｺﾞｼｯｸM" panose="020B0609000000000000" pitchFamily="49" charset="-128"/>
              <a:ea typeface="HGｺﾞｼｯｸM" panose="020B0609000000000000" pitchFamily="49" charset="-128"/>
              <a:cs typeface="Meiryo UI" panose="020B0604030504040204" pitchFamily="50" charset="-128"/>
            </a:endParaRPr>
          </a:p>
        </p:txBody>
      </p:sp>
      <p:cxnSp>
        <p:nvCxnSpPr>
          <p:cNvPr id="12" name="直線矢印コネクタ 11"/>
          <p:cNvCxnSpPr/>
          <p:nvPr/>
        </p:nvCxnSpPr>
        <p:spPr>
          <a:xfrm flipV="1">
            <a:off x="2618696" y="2841722"/>
            <a:ext cx="1421553" cy="51661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374652" y="3116609"/>
            <a:ext cx="530915" cy="230832"/>
          </a:xfrm>
          <a:prstGeom prst="rect">
            <a:avLst/>
          </a:prstGeom>
          <a:noFill/>
        </p:spPr>
        <p:txBody>
          <a:bodyPr wrap="none" rtlCol="0">
            <a:spAutoFit/>
          </a:bodyPr>
          <a:lstStyle/>
          <a:p>
            <a:r>
              <a:rPr kumimoji="1" lang="en-US" altLang="ja-JP" sz="900"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2.05</a:t>
            </a:r>
            <a:r>
              <a:rPr kumimoji="1" lang="ja-JP" altLang="en-US" sz="900"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倍</a:t>
            </a:r>
            <a:endParaRPr kumimoji="1" lang="en-US" altLang="ja-JP" sz="900"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8" name="正方形/長方形 17"/>
          <p:cNvSpPr/>
          <p:nvPr/>
        </p:nvSpPr>
        <p:spPr>
          <a:xfrm>
            <a:off x="1784205" y="5315837"/>
            <a:ext cx="5089513" cy="10867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5" name="正方形/長方形 14"/>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■参考：整備効果　中古自動車輸出貨物量推計</a:t>
            </a:r>
          </a:p>
        </p:txBody>
      </p:sp>
      <p:sp>
        <p:nvSpPr>
          <p:cNvPr id="16"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29</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03555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2244"/>
          <a:stretch/>
        </p:blipFill>
        <p:spPr bwMode="auto">
          <a:xfrm>
            <a:off x="4355976" y="2196439"/>
            <a:ext cx="4791379" cy="363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6"/>
          <p:cNvSpPr>
            <a:spLocks noChangeArrowheads="1"/>
          </p:cNvSpPr>
          <p:nvPr/>
        </p:nvSpPr>
        <p:spPr bwMode="auto">
          <a:xfrm>
            <a:off x="0" y="-17632"/>
            <a:ext cx="9147355"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28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6"/>
          <p:cNvSpPr>
            <a:spLocks noChangeArrowheads="1"/>
          </p:cNvSpPr>
          <p:nvPr/>
        </p:nvSpPr>
        <p:spPr bwMode="auto">
          <a:xfrm>
            <a:off x="236381" y="1156017"/>
            <a:ext cx="957767" cy="472784"/>
          </a:xfrm>
          <a:prstGeom prst="rect">
            <a:avLst/>
          </a:prstGeom>
          <a:noFill/>
          <a:ln>
            <a:solidFill>
              <a:schemeClr val="tx1"/>
            </a:solidFill>
          </a:ln>
          <a:effectLst/>
          <a:extLst/>
        </p:spPr>
        <p:txBody>
          <a:bodyPr anchor="ctr"/>
          <a:lstStyle/>
          <a:p>
            <a:pPr>
              <a:lnSpc>
                <a:spcPct val="90000"/>
              </a:lnSpc>
              <a:defRP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平面図</a:t>
            </a:r>
          </a:p>
        </p:txBody>
      </p:sp>
      <p:grpSp>
        <p:nvGrpSpPr>
          <p:cNvPr id="6" name="グループ化 5"/>
          <p:cNvGrpSpPr/>
          <p:nvPr/>
        </p:nvGrpSpPr>
        <p:grpSpPr>
          <a:xfrm>
            <a:off x="3355" y="1801594"/>
            <a:ext cx="5136275" cy="5048250"/>
            <a:chOff x="0" y="0"/>
            <a:chExt cx="5136275" cy="5048250"/>
          </a:xfrm>
        </p:grpSpPr>
        <p:pic>
          <p:nvPicPr>
            <p:cNvPr id="7" name="Picture 1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436350" cy="5048250"/>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68"/>
            <p:cNvSpPr txBox="1">
              <a:spLocks noChangeArrowheads="1"/>
            </p:cNvSpPr>
            <p:nvPr/>
          </p:nvSpPr>
          <p:spPr bwMode="auto">
            <a:xfrm>
              <a:off x="2953503" y="2460906"/>
              <a:ext cx="2182772" cy="518777"/>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wrap="square" lIns="27432" tIns="18288" rIns="2743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泊地</a:t>
              </a:r>
              <a:r>
                <a:rPr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水深</a:t>
              </a:r>
              <a:r>
                <a:rPr lang="en-US" altLang="ja-JP"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11m</a:t>
              </a: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rtl="0">
                <a:defRPr sz="1000"/>
              </a:pP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浚渫土量　</a:t>
              </a:r>
              <a:r>
                <a:rPr lang="en-US" altLang="ja-JP"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15,500</a:t>
              </a:r>
              <a:r>
                <a:rPr lang="ja-JP" altLang="en-US" sz="1600" b="0" i="0" u="none" strike="noStrike" baseline="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ｍ</a:t>
              </a:r>
              <a:r>
                <a:rPr lang="en-US" altLang="ja-JP" sz="1600" b="0" i="0" u="none" strike="noStrike" baseline="30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Text Box 169"/>
            <p:cNvSpPr txBox="1">
              <a:spLocks noChangeArrowheads="1"/>
            </p:cNvSpPr>
            <p:nvPr/>
          </p:nvSpPr>
          <p:spPr bwMode="auto">
            <a:xfrm>
              <a:off x="2964798" y="1434954"/>
              <a:ext cx="1747863" cy="524734"/>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wrap="square" lIns="27432" tIns="18288" rIns="2743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岸壁</a:t>
              </a: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水深</a:t>
              </a:r>
              <a:r>
                <a:rPr lang="en-US" altLang="ja-JP"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11m</a:t>
              </a: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0" i="0" u="none" strike="noStrike" baseline="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rtl="0">
                <a:defRPr sz="1000"/>
              </a:pP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延長　</a:t>
              </a:r>
              <a:r>
                <a:rPr lang="en-US" altLang="ja-JP"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260</a:t>
              </a: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ｍ</a:t>
              </a:r>
              <a:endParaRPr lang="ja-JP" altLang="en-US" sz="1600" b="0" i="0" u="none" strike="noStrike" baseline="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Line 170"/>
            <p:cNvSpPr>
              <a:spLocks noChangeShapeType="1"/>
            </p:cNvSpPr>
            <p:nvPr/>
          </p:nvSpPr>
          <p:spPr bwMode="auto">
            <a:xfrm flipH="1" flipV="1">
              <a:off x="2856184" y="2345369"/>
              <a:ext cx="272299" cy="115536"/>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Oval 178" descr="新聞紙"/>
            <p:cNvSpPr>
              <a:spLocks noChangeArrowheads="1"/>
            </p:cNvSpPr>
            <p:nvPr/>
          </p:nvSpPr>
          <p:spPr bwMode="auto">
            <a:xfrm rot="-1080000">
              <a:off x="2494236" y="1480645"/>
              <a:ext cx="295275" cy="958084"/>
            </a:xfrm>
            <a:prstGeom prst="ellipse">
              <a:avLst/>
            </a:prstGeom>
            <a:solidFill>
              <a:srgbClr val="FF0000">
                <a:alpha val="43000"/>
              </a:srgbClr>
            </a:solidFill>
            <a:ln w="9525">
              <a:solidFill>
                <a:srgbClr val="FF0000"/>
              </a:solidFill>
              <a:prstDash val="dash"/>
              <a:round/>
              <a:headEnd/>
              <a:tailEnd/>
            </a:ln>
          </p:spPr>
          <p:txBody>
            <a:bodyPr/>
            <a:lstStyle/>
            <a:p>
              <a:endParaRPr lang="ja-JP" altLang="en-US">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Line 179"/>
            <p:cNvSpPr>
              <a:spLocks noChangeShapeType="1"/>
            </p:cNvSpPr>
            <p:nvPr/>
          </p:nvSpPr>
          <p:spPr bwMode="auto">
            <a:xfrm flipV="1">
              <a:off x="2541860" y="2068567"/>
              <a:ext cx="450473" cy="142218"/>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Line 180"/>
            <p:cNvSpPr>
              <a:spLocks noChangeShapeType="1"/>
            </p:cNvSpPr>
            <p:nvPr/>
          </p:nvSpPr>
          <p:spPr bwMode="auto">
            <a:xfrm flipV="1">
              <a:off x="2408511" y="1660963"/>
              <a:ext cx="447675" cy="142218"/>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Line 181"/>
            <p:cNvSpPr>
              <a:spLocks noChangeShapeType="1"/>
            </p:cNvSpPr>
            <p:nvPr/>
          </p:nvSpPr>
          <p:spPr bwMode="auto">
            <a:xfrm>
              <a:off x="2789511" y="1679356"/>
              <a:ext cx="133350" cy="427311"/>
            </a:xfrm>
            <a:prstGeom prst="line">
              <a:avLst/>
            </a:prstGeom>
            <a:noFill/>
            <a:ln w="9525">
              <a:solidFill>
                <a:srgbClr xmlns:mc="http://schemas.openxmlformats.org/markup-compatibility/2006" xmlns:a14="http://schemas.microsoft.com/office/drawing/2010/main" val="000000" mc:Ignorable="a14" a14:legacySpreadsheetColorIndex="64"/>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Line 185"/>
            <p:cNvSpPr>
              <a:spLocks noChangeShapeType="1"/>
            </p:cNvSpPr>
            <p:nvPr/>
          </p:nvSpPr>
          <p:spPr bwMode="auto">
            <a:xfrm>
              <a:off x="2389789" y="1803181"/>
              <a:ext cx="123497" cy="42665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90"/>
            <p:cNvSpPr txBox="1">
              <a:spLocks noChangeArrowheads="1"/>
            </p:cNvSpPr>
            <p:nvPr/>
          </p:nvSpPr>
          <p:spPr bwMode="auto">
            <a:xfrm>
              <a:off x="2065938" y="4149740"/>
              <a:ext cx="1304268" cy="429994"/>
            </a:xfrm>
            <a:prstGeom prst="rect">
              <a:avLst/>
            </a:prstGeom>
            <a:solidFill>
              <a:srgbClr val="FFFFFF"/>
            </a:solidFill>
            <a:ln w="9525">
              <a:solidFill>
                <a:srgbClr val="000000"/>
              </a:solidFill>
              <a:miter lim="800000"/>
              <a:headEnd/>
              <a:tailEnd/>
            </a:ln>
            <a:extLst/>
          </p:spPr>
          <p:txBody>
            <a:bodyPr wrap="square" lIns="36000" tIns="36000" rIns="36000" bIns="3600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lnSpc>
                  <a:spcPts val="900"/>
                </a:lnSpc>
                <a:defRPr sz="1000"/>
              </a:pPr>
              <a:r>
                <a:rPr lang="ja-JP" altLang="en-US" sz="1800" b="0" i="0" u="none" strike="noStrike" baseline="0" dirty="0">
                  <a:latin typeface="Meiryo UI" panose="020B0604030504040204" pitchFamily="50" charset="-128"/>
                  <a:ea typeface="Meiryo UI" panose="020B0604030504040204" pitchFamily="50" charset="-128"/>
                  <a:cs typeface="Meiryo UI" panose="020B0604030504040204" pitchFamily="50" charset="-128"/>
                </a:rPr>
                <a:t>汐見地区</a:t>
              </a:r>
            </a:p>
          </p:txBody>
        </p:sp>
        <p:sp>
          <p:nvSpPr>
            <p:cNvPr id="17" name="Text Box 90"/>
            <p:cNvSpPr txBox="1">
              <a:spLocks noChangeArrowheads="1"/>
            </p:cNvSpPr>
            <p:nvPr/>
          </p:nvSpPr>
          <p:spPr bwMode="auto">
            <a:xfrm>
              <a:off x="361950" y="2139677"/>
              <a:ext cx="1437618" cy="501596"/>
            </a:xfrm>
            <a:prstGeom prst="rect">
              <a:avLst/>
            </a:prstGeom>
            <a:solidFill>
              <a:srgbClr val="FFFFFF"/>
            </a:solidFill>
            <a:ln w="9525">
              <a:solidFill>
                <a:srgbClr val="000000"/>
              </a:solidFill>
              <a:miter lim="800000"/>
              <a:headEnd/>
              <a:tailEnd/>
            </a:ln>
            <a:extLst/>
          </p:spPr>
          <p:txBody>
            <a:bodyPr wrap="square" lIns="36000" tIns="36000" rIns="36000" bIns="36000" anchor="ctr"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lnSpc>
                  <a:spcPts val="900"/>
                </a:lnSpc>
                <a:defRPr sz="1000"/>
              </a:pPr>
              <a:r>
                <a:rPr lang="ja-JP" altLang="en-US" sz="1800" b="0" i="0" u="none" strike="noStrike" baseline="0" dirty="0">
                  <a:latin typeface="Meiryo UI" panose="020B0604030504040204" pitchFamily="50" charset="-128"/>
                  <a:ea typeface="Meiryo UI" panose="020B0604030504040204" pitchFamily="50" charset="-128"/>
                  <a:cs typeface="Meiryo UI" panose="020B0604030504040204" pitchFamily="50" charset="-128"/>
                </a:rPr>
                <a:t>汐見沖地区</a:t>
              </a:r>
            </a:p>
          </p:txBody>
        </p:sp>
        <p:sp>
          <p:nvSpPr>
            <p:cNvPr id="18" name="Text Box 90"/>
            <p:cNvSpPr txBox="1">
              <a:spLocks noChangeArrowheads="1"/>
            </p:cNvSpPr>
            <p:nvPr/>
          </p:nvSpPr>
          <p:spPr bwMode="auto">
            <a:xfrm>
              <a:off x="361950" y="2641272"/>
              <a:ext cx="2037036" cy="6768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lnSpc>
                  <a:spcPts val="1100"/>
                </a:lnSpc>
                <a:defRPr sz="1000"/>
              </a:pPr>
              <a:r>
                <a:rPr lang="ja-JP" altLang="en-US" sz="1050" b="0" i="0" u="none" strike="noStrike" baseline="0" dirty="0">
                  <a:latin typeface="Meiryo UI" panose="020B0604030504040204" pitchFamily="50" charset="-128"/>
                  <a:ea typeface="Meiryo UI" panose="020B0604030504040204" pitchFamily="50" charset="-128"/>
                  <a:cs typeface="Meiryo UI" panose="020B0604030504040204" pitchFamily="50" charset="-128"/>
                </a:rPr>
                <a:t>大阪湾圏域広域処理場整備事業（泉大津沖</a:t>
              </a:r>
              <a:r>
                <a:rPr lang="ja-JP" altLang="en-US" sz="1050" b="0" i="0" u="none" strike="noStrike" baseline="0" dirty="0" smtClean="0">
                  <a:latin typeface="Meiryo UI" panose="020B0604030504040204" pitchFamily="50" charset="-128"/>
                  <a:ea typeface="Meiryo UI" panose="020B0604030504040204" pitchFamily="50" charset="-128"/>
                  <a:cs typeface="Meiryo UI" panose="020B0604030504040204" pitchFamily="50" charset="-128"/>
                </a:rPr>
                <a:t>埋立処分場</a:t>
              </a:r>
              <a:r>
                <a:rPr lang="ja-JP" altLang="en-US" sz="1050" b="0" i="0" u="none" strike="noStrike" baseline="0" dirty="0">
                  <a:latin typeface="Meiryo UI" panose="020B0604030504040204" pitchFamily="50" charset="-128"/>
                  <a:ea typeface="Meiryo UI" panose="020B0604030504040204" pitchFamily="50" charset="-128"/>
                  <a:cs typeface="Meiryo UI" panose="020B0604030504040204" pitchFamily="50" charset="-128"/>
                </a:rPr>
                <a:t>）</a:t>
              </a:r>
            </a:p>
          </p:txBody>
        </p:sp>
      </p:grpSp>
      <p:pic>
        <p:nvPicPr>
          <p:cNvPr id="19" name="Picture 1" descr="添付資料２"/>
          <p:cNvPicPr>
            <a:picLocks noChangeAspect="1" noChangeArrowheads="1"/>
          </p:cNvPicPr>
          <p:nvPr/>
        </p:nvPicPr>
        <p:blipFill>
          <a:blip r:embed="rId4" cstate="print">
            <a:extLst>
              <a:ext uri="{28A0092B-C50C-407E-A947-70E740481C1C}">
                <a14:useLocalDpi xmlns:a14="http://schemas.microsoft.com/office/drawing/2010/main" val="0"/>
              </a:ext>
            </a:extLst>
          </a:blip>
          <a:srcRect l="11632" t="21254" r="8073" b="5708"/>
          <a:stretch>
            <a:fillRect/>
          </a:stretch>
        </p:blipFill>
        <p:spPr bwMode="auto">
          <a:xfrm>
            <a:off x="1383823" y="7533456"/>
            <a:ext cx="6121619" cy="407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フリーフォーム 19"/>
          <p:cNvSpPr>
            <a:spLocks/>
          </p:cNvSpPr>
          <p:nvPr/>
        </p:nvSpPr>
        <p:spPr bwMode="auto">
          <a:xfrm>
            <a:off x="2773816" y="8235679"/>
            <a:ext cx="4731626" cy="1537138"/>
          </a:xfrm>
          <a:custGeom>
            <a:avLst/>
            <a:gdLst>
              <a:gd name="T0" fmla="*/ 5127121 w 4756150"/>
              <a:gd name="T1" fmla="*/ 31750 h 1543050"/>
              <a:gd name="T2" fmla="*/ 5133975 w 4756150"/>
              <a:gd name="T3" fmla="*/ 1301750 h 1543050"/>
              <a:gd name="T4" fmla="*/ 4098955 w 4756150"/>
              <a:gd name="T5" fmla="*/ 1295400 h 1543050"/>
              <a:gd name="T6" fmla="*/ 3680834 w 4756150"/>
              <a:gd name="T7" fmla="*/ 1485900 h 1543050"/>
              <a:gd name="T8" fmla="*/ 1494268 w 4756150"/>
              <a:gd name="T9" fmla="*/ 1498600 h 1543050"/>
              <a:gd name="T10" fmla="*/ 1076147 w 4756150"/>
              <a:gd name="T11" fmla="*/ 1289050 h 1543050"/>
              <a:gd name="T12" fmla="*/ 891077 w 4756150"/>
              <a:gd name="T13" fmla="*/ 1282700 h 1543050"/>
              <a:gd name="T14" fmla="*/ 329013 w 4756150"/>
              <a:gd name="T15" fmla="*/ 1543050 h 1543050"/>
              <a:gd name="T16" fmla="*/ 198779 w 4756150"/>
              <a:gd name="T17" fmla="*/ 1543050 h 1543050"/>
              <a:gd name="T18" fmla="*/ 0 w 4756150"/>
              <a:gd name="T19" fmla="*/ 1435100 h 1543050"/>
              <a:gd name="T20" fmla="*/ 308450 w 4756150"/>
              <a:gd name="T21" fmla="*/ 1435100 h 1543050"/>
              <a:gd name="T22" fmla="*/ 1987787 w 4756150"/>
              <a:gd name="T23" fmla="*/ 647700 h 1543050"/>
              <a:gd name="T24" fmla="*/ 2207129 w 4756150"/>
              <a:gd name="T25" fmla="*/ 654050 h 1543050"/>
              <a:gd name="T26" fmla="*/ 2220838 w 4756150"/>
              <a:gd name="T27" fmla="*/ 38100 h 1543050"/>
              <a:gd name="T28" fmla="*/ 2255111 w 4756150"/>
              <a:gd name="T29" fmla="*/ 0 h 1543050"/>
              <a:gd name="T30" fmla="*/ 2296237 w 4756150"/>
              <a:gd name="T31" fmla="*/ 63500 h 1543050"/>
              <a:gd name="T32" fmla="*/ 5127121 w 4756150"/>
              <a:gd name="T33" fmla="*/ 31750 h 15430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56150" h="1543050">
                <a:moveTo>
                  <a:pt x="4749800" y="31750"/>
                </a:moveTo>
                <a:cubicBezTo>
                  <a:pt x="4751917" y="455083"/>
                  <a:pt x="4754033" y="878417"/>
                  <a:pt x="4756150" y="1301750"/>
                </a:cubicBezTo>
                <a:lnTo>
                  <a:pt x="3797300" y="1295400"/>
                </a:lnTo>
                <a:lnTo>
                  <a:pt x="3409950" y="1485900"/>
                </a:lnTo>
                <a:lnTo>
                  <a:pt x="1384300" y="1498600"/>
                </a:lnTo>
                <a:lnTo>
                  <a:pt x="996950" y="1289050"/>
                </a:lnTo>
                <a:lnTo>
                  <a:pt x="825500" y="1282700"/>
                </a:lnTo>
                <a:lnTo>
                  <a:pt x="304800" y="1543050"/>
                </a:lnTo>
                <a:lnTo>
                  <a:pt x="184150" y="1543050"/>
                </a:lnTo>
                <a:lnTo>
                  <a:pt x="0" y="1435100"/>
                </a:lnTo>
                <a:lnTo>
                  <a:pt x="285750" y="1435100"/>
                </a:lnTo>
                <a:lnTo>
                  <a:pt x="1841500" y="647700"/>
                </a:lnTo>
                <a:lnTo>
                  <a:pt x="2044700" y="654050"/>
                </a:lnTo>
                <a:lnTo>
                  <a:pt x="2057400" y="38100"/>
                </a:lnTo>
                <a:lnTo>
                  <a:pt x="2089150" y="0"/>
                </a:lnTo>
                <a:lnTo>
                  <a:pt x="2127250" y="63500"/>
                </a:lnTo>
                <a:lnTo>
                  <a:pt x="4749800" y="31750"/>
                </a:lnTo>
                <a:close/>
              </a:path>
            </a:pathLst>
          </a:custGeom>
          <a:solidFill>
            <a:srgbClr val="7F7F7F">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3"/>
          <p:cNvSpPr txBox="1"/>
          <p:nvPr/>
        </p:nvSpPr>
        <p:spPr>
          <a:xfrm>
            <a:off x="5074377" y="8750576"/>
            <a:ext cx="923597" cy="27874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既存護岸</a:t>
            </a:r>
          </a:p>
        </p:txBody>
      </p:sp>
      <p:sp>
        <p:nvSpPr>
          <p:cNvPr id="28" name="Rectangle 6"/>
          <p:cNvSpPr>
            <a:spLocks noChangeArrowheads="1"/>
          </p:cNvSpPr>
          <p:nvPr/>
        </p:nvSpPr>
        <p:spPr bwMode="auto">
          <a:xfrm>
            <a:off x="5436096" y="1156017"/>
            <a:ext cx="957767" cy="472784"/>
          </a:xfrm>
          <a:prstGeom prst="rect">
            <a:avLst/>
          </a:prstGeom>
          <a:noFill/>
          <a:ln>
            <a:solidFill>
              <a:schemeClr val="tx1"/>
            </a:solidFill>
          </a:ln>
          <a:effectLst/>
          <a:extLst/>
        </p:spPr>
        <p:txBody>
          <a:bodyPr anchor="ctr"/>
          <a:lstStyle/>
          <a:p>
            <a:pPr>
              <a:lnSpc>
                <a:spcPct val="90000"/>
              </a:lnSpc>
              <a:defRP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断面図</a:t>
            </a:r>
          </a:p>
        </p:txBody>
      </p:sp>
      <p:sp>
        <p:nvSpPr>
          <p:cNvPr id="2" name="正方形/長方形 1"/>
          <p:cNvSpPr/>
          <p:nvPr/>
        </p:nvSpPr>
        <p:spPr>
          <a:xfrm>
            <a:off x="5580111" y="2708920"/>
            <a:ext cx="1800201" cy="2952328"/>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 Box 169"/>
          <p:cNvSpPr txBox="1">
            <a:spLocks noChangeArrowheads="1"/>
          </p:cNvSpPr>
          <p:nvPr/>
        </p:nvSpPr>
        <p:spPr bwMode="auto">
          <a:xfrm>
            <a:off x="5455520" y="5951335"/>
            <a:ext cx="2592288" cy="263638"/>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wrap="square" lIns="27432" tIns="18288" rIns="2743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桟橋式岸壁</a:t>
            </a:r>
            <a:r>
              <a:rPr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水深</a:t>
            </a:r>
            <a:r>
              <a:rPr lang="en-US" altLang="ja-JP"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11m</a:t>
            </a:r>
            <a:r>
              <a:rPr lang="ja-JP" altLang="en-US"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0" i="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Line 170"/>
          <p:cNvSpPr>
            <a:spLocks noChangeShapeType="1"/>
          </p:cNvSpPr>
          <p:nvPr/>
        </p:nvSpPr>
        <p:spPr bwMode="auto">
          <a:xfrm flipH="1" flipV="1">
            <a:off x="6480210" y="5661248"/>
            <a:ext cx="87962" cy="290086"/>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フリーフォーム 21"/>
          <p:cNvSpPr/>
          <p:nvPr/>
        </p:nvSpPr>
        <p:spPr bwMode="auto">
          <a:xfrm>
            <a:off x="5074377" y="3183147"/>
            <a:ext cx="2330990" cy="914400"/>
          </a:xfrm>
          <a:custGeom>
            <a:avLst/>
            <a:gdLst>
              <a:gd name="connsiteX0" fmla="*/ 0 w 2518913"/>
              <a:gd name="connsiteY0" fmla="*/ 43132 h 957532"/>
              <a:gd name="connsiteX1" fmla="*/ 0 w 2518913"/>
              <a:gd name="connsiteY1" fmla="*/ 957532 h 957532"/>
              <a:gd name="connsiteX2" fmla="*/ 983411 w 2518913"/>
              <a:gd name="connsiteY2" fmla="*/ 957532 h 957532"/>
              <a:gd name="connsiteX3" fmla="*/ 2346384 w 2518913"/>
              <a:gd name="connsiteY3" fmla="*/ 250166 h 957532"/>
              <a:gd name="connsiteX4" fmla="*/ 2518913 w 2518913"/>
              <a:gd name="connsiteY4" fmla="*/ 267419 h 957532"/>
              <a:gd name="connsiteX5" fmla="*/ 2518913 w 2518913"/>
              <a:gd name="connsiteY5" fmla="*/ 0 h 957532"/>
              <a:gd name="connsiteX6" fmla="*/ 0 w 2518913"/>
              <a:gd name="connsiteY6" fmla="*/ 43132 h 957532"/>
              <a:gd name="connsiteX0" fmla="*/ 0 w 2528308"/>
              <a:gd name="connsiteY0" fmla="*/ 0 h 914400"/>
              <a:gd name="connsiteX1" fmla="*/ 0 w 2528308"/>
              <a:gd name="connsiteY1" fmla="*/ 914400 h 914400"/>
              <a:gd name="connsiteX2" fmla="*/ 983411 w 2528308"/>
              <a:gd name="connsiteY2" fmla="*/ 914400 h 914400"/>
              <a:gd name="connsiteX3" fmla="*/ 2346384 w 2528308"/>
              <a:gd name="connsiteY3" fmla="*/ 207034 h 914400"/>
              <a:gd name="connsiteX4" fmla="*/ 2518913 w 2528308"/>
              <a:gd name="connsiteY4" fmla="*/ 224287 h 914400"/>
              <a:gd name="connsiteX5" fmla="*/ 2528308 w 2528308"/>
              <a:gd name="connsiteY5" fmla="*/ 709 h 914400"/>
              <a:gd name="connsiteX6" fmla="*/ 0 w 2528308"/>
              <a:gd name="connsiteY6" fmla="*/ 0 h 914400"/>
              <a:gd name="connsiteX0" fmla="*/ 0 w 2528308"/>
              <a:gd name="connsiteY0" fmla="*/ 0 h 914400"/>
              <a:gd name="connsiteX1" fmla="*/ 0 w 2528308"/>
              <a:gd name="connsiteY1" fmla="*/ 914400 h 914400"/>
              <a:gd name="connsiteX2" fmla="*/ 983411 w 2528308"/>
              <a:gd name="connsiteY2" fmla="*/ 914400 h 914400"/>
              <a:gd name="connsiteX3" fmla="*/ 2346384 w 2528308"/>
              <a:gd name="connsiteY3" fmla="*/ 207034 h 914400"/>
              <a:gd name="connsiteX4" fmla="*/ 2522045 w 2528308"/>
              <a:gd name="connsiteY4" fmla="*/ 214892 h 914400"/>
              <a:gd name="connsiteX5" fmla="*/ 2528308 w 2528308"/>
              <a:gd name="connsiteY5" fmla="*/ 709 h 914400"/>
              <a:gd name="connsiteX6" fmla="*/ 0 w 2528308"/>
              <a:gd name="connsiteY6" fmla="*/ 0 h 914400"/>
              <a:gd name="connsiteX0" fmla="*/ 0 w 2528308"/>
              <a:gd name="connsiteY0" fmla="*/ 0 h 914400"/>
              <a:gd name="connsiteX1" fmla="*/ 0 w 2528308"/>
              <a:gd name="connsiteY1" fmla="*/ 914400 h 914400"/>
              <a:gd name="connsiteX2" fmla="*/ 1010668 w 2528308"/>
              <a:gd name="connsiteY2" fmla="*/ 914400 h 914400"/>
              <a:gd name="connsiteX3" fmla="*/ 2346384 w 2528308"/>
              <a:gd name="connsiteY3" fmla="*/ 207034 h 914400"/>
              <a:gd name="connsiteX4" fmla="*/ 2522045 w 2528308"/>
              <a:gd name="connsiteY4" fmla="*/ 214892 h 914400"/>
              <a:gd name="connsiteX5" fmla="*/ 2528308 w 2528308"/>
              <a:gd name="connsiteY5" fmla="*/ 709 h 914400"/>
              <a:gd name="connsiteX6" fmla="*/ 0 w 2528308"/>
              <a:gd name="connsiteY6" fmla="*/ 0 h 914400"/>
              <a:gd name="connsiteX0" fmla="*/ 0 w 2531131"/>
              <a:gd name="connsiteY0" fmla="*/ 0 h 914400"/>
              <a:gd name="connsiteX1" fmla="*/ 0 w 2531131"/>
              <a:gd name="connsiteY1" fmla="*/ 914400 h 914400"/>
              <a:gd name="connsiteX2" fmla="*/ 1010668 w 2531131"/>
              <a:gd name="connsiteY2" fmla="*/ 914400 h 914400"/>
              <a:gd name="connsiteX3" fmla="*/ 2346384 w 2531131"/>
              <a:gd name="connsiteY3" fmla="*/ 207034 h 914400"/>
              <a:gd name="connsiteX4" fmla="*/ 2531131 w 2531131"/>
              <a:gd name="connsiteY4" fmla="*/ 211760 h 914400"/>
              <a:gd name="connsiteX5" fmla="*/ 2528308 w 2531131"/>
              <a:gd name="connsiteY5" fmla="*/ 709 h 914400"/>
              <a:gd name="connsiteX6" fmla="*/ 0 w 2531131"/>
              <a:gd name="connsiteY6" fmla="*/ 0 h 914400"/>
              <a:gd name="connsiteX0" fmla="*/ 0 w 2531131"/>
              <a:gd name="connsiteY0" fmla="*/ 0 h 914400"/>
              <a:gd name="connsiteX1" fmla="*/ 0 w 2531131"/>
              <a:gd name="connsiteY1" fmla="*/ 914400 h 914400"/>
              <a:gd name="connsiteX2" fmla="*/ 1010668 w 2531131"/>
              <a:gd name="connsiteY2" fmla="*/ 914400 h 914400"/>
              <a:gd name="connsiteX3" fmla="*/ 2346384 w 2531131"/>
              <a:gd name="connsiteY3" fmla="*/ 207034 h 914400"/>
              <a:gd name="connsiteX4" fmla="*/ 2531131 w 2531131"/>
              <a:gd name="connsiteY4" fmla="*/ 202366 h 914400"/>
              <a:gd name="connsiteX5" fmla="*/ 2528308 w 2531131"/>
              <a:gd name="connsiteY5" fmla="*/ 709 h 914400"/>
              <a:gd name="connsiteX6" fmla="*/ 0 w 2531131"/>
              <a:gd name="connsiteY6" fmla="*/ 0 h 914400"/>
              <a:gd name="connsiteX0" fmla="*/ 0 w 2531131"/>
              <a:gd name="connsiteY0" fmla="*/ 0 h 914400"/>
              <a:gd name="connsiteX1" fmla="*/ 0 w 2531131"/>
              <a:gd name="connsiteY1" fmla="*/ 914400 h 914400"/>
              <a:gd name="connsiteX2" fmla="*/ 1010668 w 2531131"/>
              <a:gd name="connsiteY2" fmla="*/ 914400 h 914400"/>
              <a:gd name="connsiteX3" fmla="*/ 2346384 w 2531131"/>
              <a:gd name="connsiteY3" fmla="*/ 207034 h 914400"/>
              <a:gd name="connsiteX4" fmla="*/ 2531131 w 2531131"/>
              <a:gd name="connsiteY4" fmla="*/ 202366 h 914400"/>
              <a:gd name="connsiteX5" fmla="*/ 2528308 w 2531131"/>
              <a:gd name="connsiteY5" fmla="*/ 32025 h 914400"/>
              <a:gd name="connsiteX6" fmla="*/ 0 w 2531131"/>
              <a:gd name="connsiteY6" fmla="*/ 0 h 914400"/>
              <a:gd name="connsiteX0" fmla="*/ 0 w 2531131"/>
              <a:gd name="connsiteY0" fmla="*/ 0 h 914400"/>
              <a:gd name="connsiteX1" fmla="*/ 0 w 2531131"/>
              <a:gd name="connsiteY1" fmla="*/ 914400 h 914400"/>
              <a:gd name="connsiteX2" fmla="*/ 1010668 w 2531131"/>
              <a:gd name="connsiteY2" fmla="*/ 914400 h 914400"/>
              <a:gd name="connsiteX3" fmla="*/ 2346384 w 2531131"/>
              <a:gd name="connsiteY3" fmla="*/ 207034 h 914400"/>
              <a:gd name="connsiteX4" fmla="*/ 2531131 w 2531131"/>
              <a:gd name="connsiteY4" fmla="*/ 202366 h 914400"/>
              <a:gd name="connsiteX5" fmla="*/ 2528308 w 2531131"/>
              <a:gd name="connsiteY5" fmla="*/ 13236 h 914400"/>
              <a:gd name="connsiteX6" fmla="*/ 0 w 2531131"/>
              <a:gd name="connsiteY6" fmla="*/ 0 h 914400"/>
              <a:gd name="connsiteX0" fmla="*/ 0 w 2531337"/>
              <a:gd name="connsiteY0" fmla="*/ 0 h 914400"/>
              <a:gd name="connsiteX1" fmla="*/ 0 w 2531337"/>
              <a:gd name="connsiteY1" fmla="*/ 914400 h 914400"/>
              <a:gd name="connsiteX2" fmla="*/ 1010668 w 2531337"/>
              <a:gd name="connsiteY2" fmla="*/ 914400 h 914400"/>
              <a:gd name="connsiteX3" fmla="*/ 2346384 w 2531337"/>
              <a:gd name="connsiteY3" fmla="*/ 207034 h 914400"/>
              <a:gd name="connsiteX4" fmla="*/ 2531131 w 2531337"/>
              <a:gd name="connsiteY4" fmla="*/ 202366 h 914400"/>
              <a:gd name="connsiteX5" fmla="*/ 2531337 w 2531337"/>
              <a:gd name="connsiteY5" fmla="*/ 3841 h 914400"/>
              <a:gd name="connsiteX6" fmla="*/ 0 w 2531337"/>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37" h="914400">
                <a:moveTo>
                  <a:pt x="0" y="0"/>
                </a:moveTo>
                <a:lnTo>
                  <a:pt x="0" y="914400"/>
                </a:lnTo>
                <a:lnTo>
                  <a:pt x="1010668" y="914400"/>
                </a:lnTo>
                <a:lnTo>
                  <a:pt x="2346384" y="207034"/>
                </a:lnTo>
                <a:lnTo>
                  <a:pt x="2531131" y="202366"/>
                </a:lnTo>
                <a:cubicBezTo>
                  <a:pt x="2531200" y="136191"/>
                  <a:pt x="2531268" y="70016"/>
                  <a:pt x="2531337" y="3841"/>
                </a:cubicBezTo>
                <a:lnTo>
                  <a:pt x="0" y="0"/>
                </a:lnTo>
                <a:close/>
              </a:path>
            </a:pathLst>
          </a:custGeom>
          <a:solidFill>
            <a:schemeClr val="accent5">
              <a:lumMod val="60000"/>
              <a:lumOff val="40000"/>
              <a:alpha val="46000"/>
            </a:schemeClr>
          </a:solidFill>
          <a:ln w="9525">
            <a:noFill/>
            <a:prstDash val="dash"/>
            <a:round/>
            <a:headEnd/>
            <a:tailEnd/>
          </a:ln>
        </p:spPr>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3</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82175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13" y="1448209"/>
            <a:ext cx="4771541" cy="2478721"/>
          </a:xfrm>
          <a:prstGeom prst="rect">
            <a:avLst/>
          </a:prstGeom>
          <a:noFill/>
          <a:ln>
            <a:noFill/>
          </a:ln>
        </p:spPr>
      </p:pic>
      <p:pic>
        <p:nvPicPr>
          <p:cNvPr id="9" name="図 8"/>
          <p:cNvPicPr>
            <a:picLocks noChangeAspect="1"/>
          </p:cNvPicPr>
          <p:nvPr/>
        </p:nvPicPr>
        <p:blipFill>
          <a:blip r:embed="rId3"/>
          <a:stretch>
            <a:fillRect/>
          </a:stretch>
        </p:blipFill>
        <p:spPr>
          <a:xfrm>
            <a:off x="205574" y="3909527"/>
            <a:ext cx="4759025" cy="2890201"/>
          </a:xfrm>
          <a:prstGeom prst="rect">
            <a:avLst/>
          </a:prstGeom>
        </p:spPr>
      </p:pic>
      <p:sp>
        <p:nvSpPr>
          <p:cNvPr id="6" name="Text Box 8"/>
          <p:cNvSpPr txBox="1">
            <a:spLocks noChangeArrowheads="1"/>
          </p:cNvSpPr>
          <p:nvPr/>
        </p:nvSpPr>
        <p:spPr bwMode="auto">
          <a:xfrm>
            <a:off x="108508" y="908719"/>
            <a:ext cx="8910639" cy="503590"/>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285750" indent="-285750">
              <a:buFont typeface="Arial" panose="020B0604020202020204" pitchFamily="34" charset="0"/>
              <a:buChar char="•"/>
            </a:pP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今後の経済成長に対応して、輸出台数は概ね増加傾向で推移するものと推定される</a:t>
            </a:r>
            <a:endParaRPr lang="en-US" altLang="ja-JP" sz="1400" dirty="0">
              <a:latin typeface="HGｺﾞｼｯｸM" panose="020B0609000000000000" pitchFamily="49" charset="-128"/>
              <a:ea typeface="HGｺﾞｼｯｸM" panose="020B0609000000000000" pitchFamily="49" charset="-128"/>
              <a:cs typeface="Meiryo UI" panose="020B0604030504040204" pitchFamily="50" charset="-128"/>
            </a:endParaRPr>
          </a:p>
          <a:p>
            <a:pPr marL="0" indent="0"/>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⇒将来の名目</a:t>
            </a:r>
            <a:r>
              <a:rPr lang="en-US" altLang="ja-JP" sz="1400" dirty="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GDP</a:t>
            </a:r>
            <a:r>
              <a:rPr lang="ja-JP" altLang="en-US" sz="1400" dirty="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の伸びにより輸出台数を推計</a:t>
            </a:r>
            <a:endParaRPr lang="en-US" altLang="ja-JP" sz="1000" dirty="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7" name="テキスト ボックス 6"/>
          <p:cNvSpPr txBox="1"/>
          <p:nvPr/>
        </p:nvSpPr>
        <p:spPr>
          <a:xfrm>
            <a:off x="111053" y="485138"/>
            <a:ext cx="1620957" cy="338554"/>
          </a:xfrm>
          <a:prstGeom prst="rect">
            <a:avLst/>
          </a:prstGeom>
          <a:solidFill>
            <a:srgbClr val="FFC000"/>
          </a:solidFill>
        </p:spPr>
        <p:txBody>
          <a:bodyPr wrap="none" rtlCol="0">
            <a:spAutoFit/>
          </a:bodyPr>
          <a:lstStyle/>
          <a:p>
            <a:r>
              <a:rPr lang="ja-JP" altLang="en-US" sz="1600" dirty="0">
                <a:latin typeface="HGｺﾞｼｯｸM" panose="020B0609000000000000" pitchFamily="49" charset="-128"/>
                <a:ea typeface="HGｺﾞｼｯｸM" panose="020B0609000000000000" pitchFamily="49" charset="-128"/>
                <a:cs typeface="Meiryo UI" panose="020B0604030504040204" pitchFamily="50" charset="-128"/>
              </a:rPr>
              <a:t>②</a:t>
            </a:r>
            <a:r>
              <a:rPr lang="ja-JP" altLang="en-US" sz="1600" dirty="0" smtClean="0">
                <a:latin typeface="HGｺﾞｼｯｸM" panose="020B0609000000000000" pitchFamily="49" charset="-128"/>
                <a:ea typeface="HGｺﾞｼｯｸM" panose="020B0609000000000000" pitchFamily="49" charset="-128"/>
                <a:cs typeface="Meiryo UI" panose="020B0604030504040204" pitchFamily="50" charset="-128"/>
              </a:rPr>
              <a:t>アフリカ向け</a:t>
            </a:r>
            <a:endParaRPr kumimoji="1" lang="ja-JP" altLang="en-US" sz="16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5288936" y="1988840"/>
            <a:ext cx="3730211" cy="2037442"/>
          </a:xfrm>
          <a:prstGeom prst="rect">
            <a:avLst/>
          </a:prstGeom>
        </p:spPr>
      </p:pic>
      <p:pic>
        <p:nvPicPr>
          <p:cNvPr id="3" name="図 2"/>
          <p:cNvPicPr>
            <a:picLocks noChangeAspect="1"/>
          </p:cNvPicPr>
          <p:nvPr/>
        </p:nvPicPr>
        <p:blipFill>
          <a:blip r:embed="rId5"/>
          <a:stretch>
            <a:fillRect/>
          </a:stretch>
        </p:blipFill>
        <p:spPr>
          <a:xfrm>
            <a:off x="5288936" y="4035787"/>
            <a:ext cx="3742861" cy="2044351"/>
          </a:xfrm>
          <a:prstGeom prst="rect">
            <a:avLst/>
          </a:prstGeom>
        </p:spPr>
      </p:pic>
      <p:sp>
        <p:nvSpPr>
          <p:cNvPr id="10" name="正方形/長方形 9"/>
          <p:cNvSpPr/>
          <p:nvPr/>
        </p:nvSpPr>
        <p:spPr>
          <a:xfrm>
            <a:off x="3242622" y="1772816"/>
            <a:ext cx="1595254" cy="1440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5288936" y="1979336"/>
            <a:ext cx="3730211" cy="41008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99274" y="4777639"/>
            <a:ext cx="4759025" cy="17618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p:cNvCxnSpPr/>
          <p:nvPr/>
        </p:nvCxnSpPr>
        <p:spPr>
          <a:xfrm flipH="1">
            <a:off x="5010553" y="5261028"/>
            <a:ext cx="226138" cy="1841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559939" y="1459919"/>
            <a:ext cx="1079142" cy="276999"/>
          </a:xfrm>
          <a:prstGeom prst="rect">
            <a:avLst/>
          </a:prstGeom>
          <a:noFill/>
        </p:spPr>
        <p:txBody>
          <a:bodyPr wrap="none" rtlCol="0">
            <a:spAutoFit/>
          </a:bodyPr>
          <a:lstStyle/>
          <a:p>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IMF</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推計値</a:t>
            </a:r>
          </a:p>
        </p:txBody>
      </p:sp>
      <p:sp>
        <p:nvSpPr>
          <p:cNvPr id="15" name="テキスト ボックス 14"/>
          <p:cNvSpPr txBox="1"/>
          <p:nvPr/>
        </p:nvSpPr>
        <p:spPr>
          <a:xfrm>
            <a:off x="6343677" y="1678354"/>
            <a:ext cx="2052165" cy="276999"/>
          </a:xfrm>
          <a:prstGeom prst="rect">
            <a:avLst/>
          </a:prstGeom>
          <a:noFill/>
        </p:spPr>
        <p:txBody>
          <a:bodyPr wrap="none" rtlCol="0">
            <a:spAutoFit/>
          </a:bodyPr>
          <a:lstStyle/>
          <a:p>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年の名目</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を推計</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010553" y="6302633"/>
            <a:ext cx="2776722" cy="276999"/>
          </a:xfrm>
          <a:prstGeom prst="rect">
            <a:avLst/>
          </a:prstGeom>
          <a:noFill/>
        </p:spPr>
        <p:txBody>
          <a:bodyPr wrap="none" rtlCol="0">
            <a:spAutoFit/>
          </a:bodyPr>
          <a:lstStyle/>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名目</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の伸び率より輸出台数を推計</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矢印コネクタ 16"/>
          <p:cNvCxnSpPr/>
          <p:nvPr/>
        </p:nvCxnSpPr>
        <p:spPr>
          <a:xfrm>
            <a:off x="4837876" y="3007561"/>
            <a:ext cx="438411" cy="197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■参考：整備効果　中古自動車輸出貨物量推計</a:t>
            </a:r>
          </a:p>
        </p:txBody>
      </p:sp>
      <p:sp>
        <p:nvSpPr>
          <p:cNvPr id="19"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30</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8133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05" y="1340768"/>
            <a:ext cx="8794989" cy="47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■参考：整備効果　中古自動車輸出貨物量推計</a:t>
            </a:r>
          </a:p>
        </p:txBody>
      </p:sp>
      <p:sp>
        <p:nvSpPr>
          <p:cNvPr id="4"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31</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26807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2" y="1490282"/>
            <a:ext cx="8941324" cy="481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■参考：整備効果　中古自動車輸出貨物量推計</a:t>
            </a:r>
          </a:p>
        </p:txBody>
      </p:sp>
      <p:sp>
        <p:nvSpPr>
          <p:cNvPr id="5"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32</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6301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111" y="548681"/>
            <a:ext cx="6173778"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0" y="0"/>
            <a:ext cx="9144000" cy="400110"/>
          </a:xfrm>
          <a:prstGeom prst="rect">
            <a:avLst/>
          </a:prstGeom>
          <a:solidFill>
            <a:schemeClr val="accent1">
              <a:lumMod val="75000"/>
            </a:schemeClr>
          </a:solidFill>
        </p:spPr>
        <p:txBody>
          <a:bodyPr wrap="square">
            <a:spAutoFit/>
          </a:bodyPr>
          <a:lstStyle/>
          <a:p>
            <a:r>
              <a:rPr lang="ja-JP" altLang="en-US" sz="2000" dirty="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■参考：整備効果　中古自動車輸出貨物量推計</a:t>
            </a:r>
          </a:p>
        </p:txBody>
      </p:sp>
      <p:sp>
        <p:nvSpPr>
          <p:cNvPr id="4"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33</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03150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17632"/>
            <a:ext cx="9147355" cy="620079"/>
          </a:xfrm>
          <a:prstGeom prst="rect">
            <a:avLst/>
          </a:prstGeom>
          <a:solidFill>
            <a:schemeClr val="accent1">
              <a:lumMod val="75000"/>
            </a:schemeClr>
          </a:solidFill>
          <a:ln>
            <a:noFill/>
          </a:ln>
          <a:effectLst/>
          <a:extLst/>
        </p:spPr>
        <p:txBody>
          <a:bodyPr anchor="ctr"/>
          <a:lstStyle/>
          <a:p>
            <a:pPr algn="ctr">
              <a:lnSpc>
                <a:spcPct val="90000"/>
              </a:lnSpc>
              <a:defRPr/>
            </a:pP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平成</a:t>
            </a:r>
            <a:r>
              <a:rPr lang="en-US" altLang="ja-JP"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30</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年度　建設事業</a:t>
            </a: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評価</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（港湾事業）</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109844706"/>
              </p:ext>
            </p:extLst>
          </p:nvPr>
        </p:nvGraphicFramePr>
        <p:xfrm>
          <a:off x="146860" y="984479"/>
          <a:ext cx="8856990" cy="2377440"/>
        </p:xfrm>
        <a:graphic>
          <a:graphicData uri="http://schemas.openxmlformats.org/drawingml/2006/table">
            <a:tbl>
              <a:tblPr firstRow="1" bandRow="1">
                <a:tableStyleId>{5C22544A-7EE6-4342-B048-85BDC9FD1C3A}</a:tableStyleId>
              </a:tblPr>
              <a:tblGrid>
                <a:gridCol w="2376269">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152128">
                  <a:extLst>
                    <a:ext uri="{9D8B030D-6E8A-4147-A177-3AD203B41FA5}">
                      <a16:colId xmlns="" xmlns:a16="http://schemas.microsoft.com/office/drawing/2014/main" val="20002"/>
                    </a:ext>
                  </a:extLst>
                </a:gridCol>
                <a:gridCol w="1296144">
                  <a:extLst>
                    <a:ext uri="{9D8B030D-6E8A-4147-A177-3AD203B41FA5}">
                      <a16:colId xmlns="" xmlns:a16="http://schemas.microsoft.com/office/drawing/2014/main" val="20003"/>
                    </a:ext>
                  </a:extLst>
                </a:gridCol>
                <a:gridCol w="672075">
                  <a:extLst>
                    <a:ext uri="{9D8B030D-6E8A-4147-A177-3AD203B41FA5}">
                      <a16:colId xmlns="" xmlns:a16="http://schemas.microsoft.com/office/drawing/2014/main" val="20004"/>
                    </a:ext>
                  </a:extLst>
                </a:gridCol>
                <a:gridCol w="960107">
                  <a:extLst>
                    <a:ext uri="{9D8B030D-6E8A-4147-A177-3AD203B41FA5}">
                      <a16:colId xmlns="" xmlns:a16="http://schemas.microsoft.com/office/drawing/2014/main" val="20005"/>
                    </a:ext>
                  </a:extLst>
                </a:gridCol>
                <a:gridCol w="960107">
                  <a:extLst>
                    <a:ext uri="{9D8B030D-6E8A-4147-A177-3AD203B41FA5}">
                      <a16:colId xmlns="" xmlns:a16="http://schemas.microsoft.com/office/drawing/2014/main" val="20006"/>
                    </a:ext>
                  </a:extLst>
                </a:gridCol>
              </a:tblGrid>
              <a:tr h="370840">
                <a:tc>
                  <a:txBody>
                    <a:bodyPr/>
                    <a:lstStyle/>
                    <a:p>
                      <a:pPr algn="ctr"/>
                      <a:r>
                        <a:rPr kumimoji="1" lang="ja-JP" altLang="en-US" dirty="0" smtClean="0">
                          <a:latin typeface="HGｺﾞｼｯｸM" panose="020B0609000000000000" pitchFamily="49" charset="-128"/>
                          <a:ea typeface="HGｺﾞｼｯｸM" panose="020B0609000000000000" pitchFamily="49" charset="-128"/>
                        </a:rPr>
                        <a:t>事業名</a:t>
                      </a:r>
                      <a:endParaRPr kumimoji="1" lang="ja-JP" altLang="en-US" dirty="0">
                        <a:latin typeface="HGｺﾞｼｯｸM" panose="020B0609000000000000" pitchFamily="49" charset="-128"/>
                        <a:ea typeface="HGｺﾞｼｯｸM" panose="020B0609000000000000" pitchFamily="49" charset="-128"/>
                      </a:endParaRPr>
                    </a:p>
                  </a:txBody>
                  <a:tcPr/>
                </a:tc>
                <a:tc>
                  <a:txBody>
                    <a:bodyPr/>
                    <a:lstStyle/>
                    <a:p>
                      <a:pPr algn="ctr"/>
                      <a:r>
                        <a:rPr kumimoji="1" lang="ja-JP" altLang="en-US" dirty="0" smtClean="0">
                          <a:latin typeface="HGｺﾞｼｯｸM" panose="020B0609000000000000" pitchFamily="49" charset="-128"/>
                          <a:ea typeface="HGｺﾞｼｯｸM" panose="020B0609000000000000" pitchFamily="49" charset="-128"/>
                        </a:rPr>
                        <a:t>事業内容</a:t>
                      </a:r>
                      <a:endParaRPr kumimoji="1" lang="ja-JP" altLang="en-US" dirty="0">
                        <a:latin typeface="HGｺﾞｼｯｸM" panose="020B0609000000000000" pitchFamily="49" charset="-128"/>
                        <a:ea typeface="HGｺﾞｼｯｸM" panose="020B0609000000000000" pitchFamily="49" charset="-128"/>
                      </a:endParaRPr>
                    </a:p>
                  </a:txBody>
                  <a:tcPr/>
                </a:tc>
                <a:tc>
                  <a:txBody>
                    <a:bodyPr/>
                    <a:lstStyle/>
                    <a:p>
                      <a:pPr algn="ctr"/>
                      <a:r>
                        <a:rPr kumimoji="1" lang="ja-JP" altLang="en-US" dirty="0" smtClean="0">
                          <a:latin typeface="HGｺﾞｼｯｸM" panose="020B0609000000000000" pitchFamily="49" charset="-128"/>
                          <a:ea typeface="HGｺﾞｼｯｸM" panose="020B0609000000000000" pitchFamily="49" charset="-128"/>
                        </a:rPr>
                        <a:t>事業費</a:t>
                      </a:r>
                      <a:endParaRPr kumimoji="1" lang="en-US" altLang="ja-JP" dirty="0" smtClean="0">
                        <a:latin typeface="HGｺﾞｼｯｸM" panose="020B0609000000000000" pitchFamily="49" charset="-128"/>
                        <a:ea typeface="HGｺﾞｼｯｸM" panose="020B0609000000000000" pitchFamily="49" charset="-128"/>
                      </a:endParaRPr>
                    </a:p>
                    <a:p>
                      <a:pPr algn="ctr"/>
                      <a:r>
                        <a:rPr kumimoji="1" lang="en-US" altLang="ja-JP" dirty="0" smtClean="0">
                          <a:latin typeface="HGｺﾞｼｯｸM" panose="020B0609000000000000" pitchFamily="49" charset="-128"/>
                          <a:ea typeface="HGｺﾞｼｯｸM" panose="020B0609000000000000" pitchFamily="49" charset="-128"/>
                        </a:rPr>
                        <a:t>【</a:t>
                      </a:r>
                      <a:r>
                        <a:rPr kumimoji="1" lang="ja-JP" altLang="en-US" dirty="0" smtClean="0">
                          <a:latin typeface="HGｺﾞｼｯｸM" panose="020B0609000000000000" pitchFamily="49" charset="-128"/>
                          <a:ea typeface="HGｺﾞｼｯｸM" panose="020B0609000000000000" pitchFamily="49" charset="-128"/>
                        </a:rPr>
                        <a:t>億円</a:t>
                      </a:r>
                      <a:r>
                        <a:rPr kumimoji="1" lang="en-US" altLang="ja-JP" dirty="0" smtClean="0">
                          <a:latin typeface="HGｺﾞｼｯｸM" panose="020B0609000000000000" pitchFamily="49" charset="-128"/>
                          <a:ea typeface="HGｺﾞｼｯｸM" panose="020B0609000000000000" pitchFamily="49" charset="-128"/>
                        </a:rPr>
                        <a:t>】</a:t>
                      </a:r>
                      <a:endParaRPr kumimoji="1" lang="ja-JP" altLang="en-US" dirty="0">
                        <a:latin typeface="HGｺﾞｼｯｸM" panose="020B0609000000000000" pitchFamily="49" charset="-128"/>
                        <a:ea typeface="HGｺﾞｼｯｸM" panose="020B0609000000000000" pitchFamily="49" charset="-128"/>
                      </a:endParaRPr>
                    </a:p>
                  </a:txBody>
                  <a:tcPr/>
                </a:tc>
                <a:tc>
                  <a:txBody>
                    <a:bodyPr/>
                    <a:lstStyle/>
                    <a:p>
                      <a:pPr algn="ctr"/>
                      <a:r>
                        <a:rPr kumimoji="1" lang="ja-JP" altLang="en-US" dirty="0" smtClean="0">
                          <a:latin typeface="HGｺﾞｼｯｸM" panose="020B0609000000000000" pitchFamily="49" charset="-128"/>
                          <a:ea typeface="HGｺﾞｼｯｸM" panose="020B0609000000000000" pitchFamily="49" charset="-128"/>
                        </a:rPr>
                        <a:t>完成予定年度</a:t>
                      </a:r>
                      <a:endParaRPr kumimoji="1" lang="ja-JP" altLang="en-US" dirty="0">
                        <a:latin typeface="HGｺﾞｼｯｸM" panose="020B0609000000000000" pitchFamily="49" charset="-128"/>
                        <a:ea typeface="HGｺﾞｼｯｸM" panose="020B0609000000000000" pitchFamily="49" charset="-128"/>
                      </a:endParaRPr>
                    </a:p>
                  </a:txBody>
                  <a:tcPr/>
                </a:tc>
                <a:tc>
                  <a:txBody>
                    <a:bodyPr/>
                    <a:lstStyle/>
                    <a:p>
                      <a:pPr algn="ctr"/>
                      <a:r>
                        <a:rPr kumimoji="1" lang="en-US" altLang="ja-JP" dirty="0" smtClean="0">
                          <a:latin typeface="HGｺﾞｼｯｸM" panose="020B0609000000000000" pitchFamily="49" charset="-128"/>
                          <a:ea typeface="HGｺﾞｼｯｸM" panose="020B0609000000000000" pitchFamily="49" charset="-128"/>
                        </a:rPr>
                        <a:t>B</a:t>
                      </a:r>
                      <a:r>
                        <a:rPr kumimoji="1" lang="ja-JP" altLang="en-US" dirty="0" smtClean="0">
                          <a:latin typeface="HGｺﾞｼｯｸM" panose="020B0609000000000000" pitchFamily="49" charset="-128"/>
                          <a:ea typeface="HGｺﾞｼｯｸM" panose="020B0609000000000000" pitchFamily="49" charset="-128"/>
                        </a:rPr>
                        <a:t>／</a:t>
                      </a:r>
                      <a:r>
                        <a:rPr kumimoji="1" lang="en-US" altLang="ja-JP" dirty="0" smtClean="0">
                          <a:latin typeface="HGｺﾞｼｯｸM" panose="020B0609000000000000" pitchFamily="49" charset="-128"/>
                          <a:ea typeface="HGｺﾞｼｯｸM" panose="020B0609000000000000" pitchFamily="49" charset="-128"/>
                        </a:rPr>
                        <a:t>C</a:t>
                      </a:r>
                      <a:endParaRPr kumimoji="1" lang="ja-JP" altLang="en-US" dirty="0">
                        <a:latin typeface="HGｺﾞｼｯｸM" panose="020B0609000000000000" pitchFamily="49" charset="-128"/>
                        <a:ea typeface="HGｺﾞｼｯｸM" panose="020B0609000000000000" pitchFamily="49" charset="-128"/>
                      </a:endParaRPr>
                    </a:p>
                  </a:txBody>
                  <a:tcPr/>
                </a:tc>
                <a:tc>
                  <a:txBody>
                    <a:bodyPr/>
                    <a:lstStyle/>
                    <a:p>
                      <a:pPr algn="ctr"/>
                      <a:r>
                        <a:rPr kumimoji="1" lang="ja-JP" altLang="en-US" dirty="0" smtClean="0">
                          <a:latin typeface="HGｺﾞｼｯｸM" panose="020B0609000000000000" pitchFamily="49" charset="-128"/>
                          <a:ea typeface="HGｺﾞｼｯｸM" panose="020B0609000000000000" pitchFamily="49" charset="-128"/>
                        </a:rPr>
                        <a:t>進捗率</a:t>
                      </a:r>
                      <a:endParaRPr kumimoji="1" lang="ja-JP" altLang="en-US" dirty="0">
                        <a:latin typeface="HGｺﾞｼｯｸM" panose="020B0609000000000000" pitchFamily="49" charset="-128"/>
                        <a:ea typeface="HGｺﾞｼｯｸM" panose="020B0609000000000000" pitchFamily="49" charset="-128"/>
                      </a:endParaRPr>
                    </a:p>
                  </a:txBody>
                  <a:tcPr/>
                </a:tc>
                <a:tc>
                  <a:txBody>
                    <a:bodyPr/>
                    <a:lstStyle/>
                    <a:p>
                      <a:pPr algn="ctr"/>
                      <a:r>
                        <a:rPr kumimoji="1" lang="ja-JP" altLang="en-US" dirty="0" smtClean="0">
                          <a:latin typeface="HGｺﾞｼｯｸM" panose="020B0609000000000000" pitchFamily="49" charset="-128"/>
                          <a:ea typeface="HGｺﾞｼｯｸM" panose="020B0609000000000000" pitchFamily="49" charset="-128"/>
                        </a:rPr>
                        <a:t>対応方針原案</a:t>
                      </a:r>
                      <a:endParaRPr kumimoji="1" lang="ja-JP" altLang="en-US" dirty="0">
                        <a:latin typeface="HGｺﾞｼｯｸM" panose="020B0609000000000000" pitchFamily="49" charset="-128"/>
                        <a:ea typeface="HGｺﾞｼｯｸM" panose="020B0609000000000000" pitchFamily="49" charset="-128"/>
                      </a:endParaRPr>
                    </a:p>
                  </a:txBody>
                  <a:tcPr/>
                </a:tc>
                <a:extLst>
                  <a:ext uri="{0D108BD9-81ED-4DB2-BD59-A6C34878D82A}">
                    <a16:rowId xmlns="" xmlns:a16="http://schemas.microsoft.com/office/drawing/2014/main" val="10000"/>
                  </a:ext>
                </a:extLst>
              </a:tr>
              <a:tr h="370840">
                <a:tc>
                  <a:txBody>
                    <a:bodyPr/>
                    <a:lstStyle/>
                    <a:p>
                      <a:r>
                        <a:rPr kumimoji="1" lang="ja-JP" altLang="en-US" dirty="0" smtClean="0">
                          <a:latin typeface="HGｺﾞｼｯｸM" panose="020B0609000000000000" pitchFamily="49" charset="-128"/>
                          <a:ea typeface="HGｺﾞｼｯｸM" panose="020B0609000000000000" pitchFamily="49" charset="-128"/>
                        </a:rPr>
                        <a:t>汐見沖地区</a:t>
                      </a:r>
                    </a:p>
                    <a:p>
                      <a:r>
                        <a:rPr kumimoji="1" lang="ja-JP" altLang="en-US" dirty="0" smtClean="0">
                          <a:latin typeface="HGｺﾞｼｯｸM" panose="020B0609000000000000" pitchFamily="49" charset="-128"/>
                          <a:ea typeface="HGｺﾞｼｯｸM" panose="020B0609000000000000" pitchFamily="49" charset="-128"/>
                        </a:rPr>
                        <a:t>国際物流ターミナル整備事業</a:t>
                      </a:r>
                    </a:p>
                    <a:p>
                      <a:endParaRPr kumimoji="1" lang="ja-JP" altLang="en-US" dirty="0">
                        <a:latin typeface="HGｺﾞｼｯｸM" panose="020B0609000000000000" pitchFamily="49" charset="-128"/>
                        <a:ea typeface="HGｺﾞｼｯｸM" panose="020B0609000000000000" pitchFamily="49" charset="-128"/>
                      </a:endParaRPr>
                    </a:p>
                  </a:txBody>
                  <a:tcPr anchor="ctr"/>
                </a:tc>
                <a:tc>
                  <a:txBody>
                    <a:bodyPr/>
                    <a:lstStyle/>
                    <a:p>
                      <a:pPr algn="l"/>
                      <a:r>
                        <a:rPr kumimoji="1" lang="ja-JP" altLang="en-US" dirty="0" smtClean="0">
                          <a:latin typeface="HGｺﾞｼｯｸM" panose="020B0609000000000000" pitchFamily="49" charset="-128"/>
                          <a:ea typeface="HGｺﾞｼｯｸM" panose="020B0609000000000000" pitchFamily="49" charset="-128"/>
                        </a:rPr>
                        <a:t>・岸壁</a:t>
                      </a:r>
                      <a:endParaRPr kumimoji="1" lang="en-US" altLang="ja-JP" dirty="0" smtClean="0">
                        <a:latin typeface="HGｺﾞｼｯｸM" panose="020B0609000000000000" pitchFamily="49" charset="-128"/>
                        <a:ea typeface="HGｺﾞｼｯｸM" panose="020B0609000000000000" pitchFamily="49" charset="-128"/>
                      </a:endParaRPr>
                    </a:p>
                    <a:p>
                      <a:pPr algn="l"/>
                      <a:r>
                        <a:rPr kumimoji="1" lang="ja-JP" altLang="en-US" dirty="0" smtClean="0">
                          <a:latin typeface="HGｺﾞｼｯｸM" panose="020B0609000000000000" pitchFamily="49" charset="-128"/>
                          <a:ea typeface="HGｺﾞｼｯｸM" panose="020B0609000000000000" pitchFamily="49" charset="-128"/>
                        </a:rPr>
                        <a:t>　水深</a:t>
                      </a:r>
                      <a:r>
                        <a:rPr kumimoji="1" lang="en-US" altLang="ja-JP" dirty="0" smtClean="0">
                          <a:latin typeface="HGｺﾞｼｯｸM" panose="020B0609000000000000" pitchFamily="49" charset="-128"/>
                          <a:ea typeface="HGｺﾞｼｯｸM" panose="020B0609000000000000" pitchFamily="49" charset="-128"/>
                        </a:rPr>
                        <a:t>11m</a:t>
                      </a:r>
                    </a:p>
                    <a:p>
                      <a:pPr algn="l"/>
                      <a:r>
                        <a:rPr kumimoji="1" lang="ja-JP" altLang="en-US" dirty="0" smtClean="0">
                          <a:latin typeface="HGｺﾞｼｯｸM" panose="020B0609000000000000" pitchFamily="49" charset="-128"/>
                          <a:ea typeface="HGｺﾞｼｯｸM" panose="020B0609000000000000" pitchFamily="49" charset="-128"/>
                        </a:rPr>
                        <a:t>　</a:t>
                      </a:r>
                      <a:r>
                        <a:rPr kumimoji="1" lang="en-US" altLang="ja-JP" dirty="0" smtClean="0">
                          <a:latin typeface="HGｺﾞｼｯｸM" panose="020B0609000000000000" pitchFamily="49" charset="-128"/>
                          <a:ea typeface="HGｺﾞｼｯｸM" panose="020B0609000000000000" pitchFamily="49" charset="-128"/>
                        </a:rPr>
                        <a:t>260</a:t>
                      </a:r>
                      <a:r>
                        <a:rPr kumimoji="1" lang="ja-JP" altLang="en-US" dirty="0" err="1" smtClean="0">
                          <a:latin typeface="HGｺﾞｼｯｸM" panose="020B0609000000000000" pitchFamily="49" charset="-128"/>
                          <a:ea typeface="HGｺﾞｼｯｸM" panose="020B0609000000000000" pitchFamily="49" charset="-128"/>
                        </a:rPr>
                        <a:t>ｍ</a:t>
                      </a:r>
                      <a:endParaRPr kumimoji="1" lang="en-US" altLang="ja-JP" dirty="0" smtClean="0">
                        <a:latin typeface="HGｺﾞｼｯｸM" panose="020B0609000000000000" pitchFamily="49" charset="-128"/>
                        <a:ea typeface="HGｺﾞｼｯｸM" panose="020B0609000000000000" pitchFamily="49" charset="-128"/>
                      </a:endParaRPr>
                    </a:p>
                    <a:p>
                      <a:pPr algn="l"/>
                      <a:r>
                        <a:rPr kumimoji="1" lang="ja-JP" altLang="en-US" dirty="0" smtClean="0">
                          <a:latin typeface="HGｺﾞｼｯｸM" panose="020B0609000000000000" pitchFamily="49" charset="-128"/>
                          <a:ea typeface="HGｺﾞｼｯｸM" panose="020B0609000000000000" pitchFamily="49" charset="-128"/>
                        </a:rPr>
                        <a:t>・泊地</a:t>
                      </a:r>
                      <a:endParaRPr kumimoji="1" lang="en-US" altLang="ja-JP" dirty="0" smtClean="0">
                        <a:latin typeface="HGｺﾞｼｯｸM" panose="020B0609000000000000" pitchFamily="49" charset="-128"/>
                        <a:ea typeface="HGｺﾞｼｯｸM" panose="020B0609000000000000" pitchFamily="49" charset="-128"/>
                      </a:endParaRPr>
                    </a:p>
                    <a:p>
                      <a:pPr algn="l"/>
                      <a:r>
                        <a:rPr kumimoji="1" lang="ja-JP" altLang="en-US" dirty="0" smtClean="0">
                          <a:latin typeface="HGｺﾞｼｯｸM" panose="020B0609000000000000" pitchFamily="49" charset="-128"/>
                          <a:ea typeface="HGｺﾞｼｯｸM" panose="020B0609000000000000" pitchFamily="49" charset="-128"/>
                        </a:rPr>
                        <a:t>　水深</a:t>
                      </a:r>
                      <a:r>
                        <a:rPr kumimoji="1" lang="en-US" altLang="ja-JP" dirty="0" smtClean="0">
                          <a:latin typeface="HGｺﾞｼｯｸM" panose="020B0609000000000000" pitchFamily="49" charset="-128"/>
                          <a:ea typeface="HGｺﾞｼｯｸM" panose="020B0609000000000000" pitchFamily="49" charset="-128"/>
                        </a:rPr>
                        <a:t>11m</a:t>
                      </a:r>
                      <a:r>
                        <a:rPr kumimoji="1" lang="ja-JP" altLang="en-US" dirty="0" smtClean="0">
                          <a:latin typeface="HGｺﾞｼｯｸM" panose="020B0609000000000000" pitchFamily="49" charset="-128"/>
                          <a:ea typeface="HGｺﾞｼｯｸM" panose="020B0609000000000000" pitchFamily="49" charset="-128"/>
                        </a:rPr>
                        <a:t>　　　</a:t>
                      </a:r>
                      <a:endParaRPr kumimoji="1" lang="en-US" altLang="ja-JP" dirty="0" smtClean="0">
                        <a:latin typeface="HGｺﾞｼｯｸM" panose="020B0609000000000000" pitchFamily="49" charset="-128"/>
                        <a:ea typeface="HGｺﾞｼｯｸM" panose="020B0609000000000000" pitchFamily="49" charset="-128"/>
                      </a:endParaRPr>
                    </a:p>
                    <a:p>
                      <a:pPr algn="l"/>
                      <a:r>
                        <a:rPr kumimoji="1" lang="ja-JP" altLang="en-US" dirty="0" smtClean="0">
                          <a:latin typeface="HGｺﾞｼｯｸM" panose="020B0609000000000000" pitchFamily="49" charset="-128"/>
                          <a:ea typeface="HGｺﾞｼｯｸM" panose="020B0609000000000000" pitchFamily="49" charset="-128"/>
                        </a:rPr>
                        <a:t>　</a:t>
                      </a:r>
                      <a:r>
                        <a:rPr kumimoji="1" lang="en-US" altLang="ja-JP" dirty="0" smtClean="0">
                          <a:latin typeface="HGｺﾞｼｯｸM" panose="020B0609000000000000" pitchFamily="49" charset="-128"/>
                          <a:ea typeface="HGｺﾞｼｯｸM" panose="020B0609000000000000" pitchFamily="49" charset="-128"/>
                        </a:rPr>
                        <a:t>15,500㎥</a:t>
                      </a:r>
                      <a:endParaRPr kumimoji="1" lang="ja-JP" altLang="en-US" dirty="0">
                        <a:latin typeface="HGｺﾞｼｯｸM" panose="020B0609000000000000" pitchFamily="49" charset="-128"/>
                        <a:ea typeface="HGｺﾞｼｯｸM" panose="020B0609000000000000" pitchFamily="49" charset="-128"/>
                      </a:endParaRPr>
                    </a:p>
                  </a:txBody>
                  <a:tcPr anchor="ctr"/>
                </a:tc>
                <a:tc>
                  <a:txBody>
                    <a:bodyPr/>
                    <a:lstStyle/>
                    <a:p>
                      <a:pPr algn="ctr"/>
                      <a:r>
                        <a:rPr kumimoji="1" lang="en-US" altLang="ja-JP" dirty="0" smtClean="0">
                          <a:latin typeface="HGｺﾞｼｯｸM" panose="020B0609000000000000" pitchFamily="49" charset="-128"/>
                          <a:ea typeface="HGｺﾞｼｯｸM" panose="020B0609000000000000" pitchFamily="49" charset="-128"/>
                        </a:rPr>
                        <a:t>20.6</a:t>
                      </a:r>
                      <a:endParaRPr kumimoji="1" lang="ja-JP" altLang="en-US" dirty="0">
                        <a:latin typeface="HGｺﾞｼｯｸM" panose="020B0609000000000000" pitchFamily="49" charset="-128"/>
                        <a:ea typeface="HGｺﾞｼｯｸM" panose="020B0609000000000000" pitchFamily="49" charset="-128"/>
                      </a:endParaRPr>
                    </a:p>
                  </a:txBody>
                  <a:tcPr anchor="ctr"/>
                </a:tc>
                <a:tc>
                  <a:txBody>
                    <a:bodyPr/>
                    <a:lstStyle/>
                    <a:p>
                      <a:pPr algn="ctr"/>
                      <a:r>
                        <a:rPr kumimoji="1" lang="en-US" altLang="ja-JP" dirty="0" smtClean="0">
                          <a:latin typeface="HGｺﾞｼｯｸM" panose="020B0609000000000000" pitchFamily="49" charset="-128"/>
                          <a:ea typeface="HGｺﾞｼｯｸM" panose="020B0609000000000000" pitchFamily="49" charset="-128"/>
                        </a:rPr>
                        <a:t>2024</a:t>
                      </a:r>
                      <a:r>
                        <a:rPr kumimoji="1" lang="ja-JP" altLang="en-US" dirty="0" smtClean="0">
                          <a:latin typeface="HGｺﾞｼｯｸM" panose="020B0609000000000000" pitchFamily="49" charset="-128"/>
                          <a:ea typeface="HGｺﾞｼｯｸM" panose="020B0609000000000000" pitchFamily="49" charset="-128"/>
                        </a:rPr>
                        <a:t>年</a:t>
                      </a:r>
                      <a:endParaRPr kumimoji="1" lang="en-US" altLang="ja-JP" dirty="0" smtClean="0">
                        <a:latin typeface="HGｺﾞｼｯｸM" panose="020B0609000000000000" pitchFamily="49" charset="-128"/>
                        <a:ea typeface="HGｺﾞｼｯｸM" panose="020B0609000000000000" pitchFamily="49" charset="-128"/>
                      </a:endParaRPr>
                    </a:p>
                    <a:p>
                      <a:pPr algn="ctr"/>
                      <a:r>
                        <a:rPr kumimoji="1" lang="ja-JP" altLang="en-US" dirty="0" smtClean="0">
                          <a:latin typeface="HGｺﾞｼｯｸM" panose="020B0609000000000000" pitchFamily="49" charset="-128"/>
                          <a:ea typeface="HGｺﾞｼｯｸM" panose="020B0609000000000000" pitchFamily="49" charset="-128"/>
                        </a:rPr>
                        <a:t>（</a:t>
                      </a:r>
                      <a:r>
                        <a:rPr kumimoji="1" lang="en-US" altLang="ja-JP" dirty="0" smtClean="0">
                          <a:latin typeface="HGｺﾞｼｯｸM" panose="020B0609000000000000" pitchFamily="49" charset="-128"/>
                          <a:ea typeface="HGｺﾞｼｯｸM" panose="020B0609000000000000" pitchFamily="49" charset="-128"/>
                        </a:rPr>
                        <a:t>H36</a:t>
                      </a:r>
                      <a:r>
                        <a:rPr kumimoji="1" lang="ja-JP" altLang="en-US" dirty="0" smtClean="0">
                          <a:latin typeface="HGｺﾞｼｯｸM" panose="020B0609000000000000" pitchFamily="49" charset="-128"/>
                          <a:ea typeface="HGｺﾞｼｯｸM" panose="020B0609000000000000" pitchFamily="49" charset="-128"/>
                        </a:rPr>
                        <a:t>年）</a:t>
                      </a:r>
                      <a:endParaRPr kumimoji="1" lang="ja-JP" altLang="en-US" dirty="0">
                        <a:latin typeface="HGｺﾞｼｯｸM" panose="020B0609000000000000" pitchFamily="49" charset="-128"/>
                        <a:ea typeface="HGｺﾞｼｯｸM" panose="020B0609000000000000" pitchFamily="49" charset="-128"/>
                      </a:endParaRPr>
                    </a:p>
                  </a:txBody>
                  <a:tcPr anchor="ctr"/>
                </a:tc>
                <a:tc>
                  <a:txBody>
                    <a:bodyPr/>
                    <a:lstStyle/>
                    <a:p>
                      <a:pPr algn="ctr"/>
                      <a:r>
                        <a:rPr kumimoji="1" lang="en-US" altLang="ja-JP" dirty="0" smtClean="0">
                          <a:latin typeface="HGｺﾞｼｯｸM" panose="020B0609000000000000" pitchFamily="49" charset="-128"/>
                          <a:ea typeface="HGｺﾞｼｯｸM" panose="020B0609000000000000" pitchFamily="49" charset="-128"/>
                        </a:rPr>
                        <a:t>2.6</a:t>
                      </a:r>
                      <a:endParaRPr kumimoji="1" lang="ja-JP" altLang="en-US" dirty="0">
                        <a:latin typeface="HGｺﾞｼｯｸM" panose="020B0609000000000000" pitchFamily="49" charset="-128"/>
                        <a:ea typeface="HGｺﾞｼｯｸM" panose="020B0609000000000000" pitchFamily="49" charset="-128"/>
                      </a:endParaRPr>
                    </a:p>
                  </a:txBody>
                  <a:tcPr anchor="ctr"/>
                </a:tc>
                <a:tc>
                  <a:txBody>
                    <a:bodyPr/>
                    <a:lstStyle/>
                    <a:p>
                      <a:pPr algn="ctr"/>
                      <a:r>
                        <a:rPr kumimoji="1" lang="ja-JP" altLang="en-US" dirty="0" smtClean="0">
                          <a:latin typeface="HGｺﾞｼｯｸM" panose="020B0609000000000000" pitchFamily="49" charset="-128"/>
                          <a:ea typeface="HGｺﾞｼｯｸM" panose="020B0609000000000000" pitchFamily="49" charset="-128"/>
                        </a:rPr>
                        <a:t>新規</a:t>
                      </a:r>
                      <a:endParaRPr kumimoji="1" lang="ja-JP" altLang="en-US" dirty="0">
                        <a:latin typeface="HGｺﾞｼｯｸM" panose="020B0609000000000000" pitchFamily="49" charset="-128"/>
                        <a:ea typeface="HGｺﾞｼｯｸM" panose="020B0609000000000000" pitchFamily="49" charset="-128"/>
                      </a:endParaRPr>
                    </a:p>
                  </a:txBody>
                  <a:tcPr anchor="ctr"/>
                </a:tc>
                <a:tc>
                  <a:txBody>
                    <a:bodyPr/>
                    <a:lstStyle/>
                    <a:p>
                      <a:pPr algn="ctr"/>
                      <a:r>
                        <a:rPr kumimoji="1" lang="ja-JP" altLang="en-US" dirty="0" smtClean="0">
                          <a:latin typeface="HGｺﾞｼｯｸM" panose="020B0609000000000000" pitchFamily="49" charset="-128"/>
                          <a:ea typeface="HGｺﾞｼｯｸM" panose="020B0609000000000000" pitchFamily="49" charset="-128"/>
                        </a:rPr>
                        <a:t>事業</a:t>
                      </a:r>
                      <a:endParaRPr kumimoji="1" lang="en-US" altLang="ja-JP" dirty="0" smtClean="0">
                        <a:latin typeface="HGｺﾞｼｯｸM" panose="020B0609000000000000" pitchFamily="49" charset="-128"/>
                        <a:ea typeface="HGｺﾞｼｯｸM" panose="020B0609000000000000" pitchFamily="49" charset="-128"/>
                      </a:endParaRPr>
                    </a:p>
                    <a:p>
                      <a:pPr algn="ctr"/>
                      <a:r>
                        <a:rPr kumimoji="1" lang="ja-JP" altLang="en-US" dirty="0" smtClean="0">
                          <a:latin typeface="HGｺﾞｼｯｸM" panose="020B0609000000000000" pitchFamily="49" charset="-128"/>
                          <a:ea typeface="HGｺﾞｼｯｸM" panose="020B0609000000000000" pitchFamily="49" charset="-128"/>
                        </a:rPr>
                        <a:t>実施</a:t>
                      </a:r>
                      <a:endParaRPr kumimoji="1" lang="ja-JP" altLang="en-US" dirty="0">
                        <a:latin typeface="HGｺﾞｼｯｸM" panose="020B0609000000000000" pitchFamily="49" charset="-128"/>
                        <a:ea typeface="HGｺﾞｼｯｸM" panose="020B0609000000000000" pitchFamily="49" charset="-128"/>
                      </a:endParaRPr>
                    </a:p>
                  </a:txBody>
                  <a:tcPr anchor="ctr"/>
                </a:tc>
                <a:extLst>
                  <a:ext uri="{0D108BD9-81ED-4DB2-BD59-A6C34878D82A}">
                    <a16:rowId xmlns="" xmlns:a16="http://schemas.microsoft.com/office/drawing/2014/main" val="10001"/>
                  </a:ext>
                </a:extLst>
              </a:tr>
            </a:tbl>
          </a:graphicData>
        </a:graphic>
      </p:graphicFrame>
      <p:sp>
        <p:nvSpPr>
          <p:cNvPr id="7" name="正方形/長方形 6"/>
          <p:cNvSpPr/>
          <p:nvPr/>
        </p:nvSpPr>
        <p:spPr>
          <a:xfrm>
            <a:off x="31449" y="640215"/>
            <a:ext cx="1569660" cy="369332"/>
          </a:xfrm>
          <a:prstGeom prst="rect">
            <a:avLst/>
          </a:prstGeom>
        </p:spPr>
        <p:txBody>
          <a:bodyPr wrap="none">
            <a:spAutoFit/>
          </a:bodyPr>
          <a:lstStyle/>
          <a:p>
            <a:pPr algn="just" fontAlgn="auto">
              <a:spcAft>
                <a:spcPts val="0"/>
              </a:spcAft>
              <a:buFont typeface="Wingdings" pitchFamily="2" charset="2"/>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事前</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評価</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148450" y="3573016"/>
            <a:ext cx="1569660" cy="369332"/>
          </a:xfrm>
          <a:prstGeom prst="rect">
            <a:avLst/>
          </a:prstGeom>
        </p:spPr>
        <p:txBody>
          <a:bodyPr wrap="none">
            <a:spAutoFit/>
          </a:bodyPr>
          <a:lstStyle/>
          <a:p>
            <a:pPr algn="just" fontAlgn="auto">
              <a:spcAft>
                <a:spcPts val="0"/>
              </a:spcAft>
              <a:buFont typeface="Wingdings" pitchFamily="2" charset="2"/>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事業目的</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148450" y="3933056"/>
            <a:ext cx="8933039" cy="2062103"/>
          </a:xfrm>
          <a:prstGeom prst="rect">
            <a:avLst/>
          </a:prstGeom>
          <a:ln>
            <a:solidFill>
              <a:srgbClr xmlns:mc="http://schemas.openxmlformats.org/markup-compatibility/2006" xmlns:a14="http://schemas.microsoft.com/office/drawing/2010/main" val="000000" mc:Ignorable="a14" a14:legacySpreadsheetColorIndex="8"/>
            </a:solidFill>
          </a:ln>
        </p:spPr>
        <p:txBody>
          <a:bodyPr wrap="square">
            <a:spAutoFit/>
          </a:bodyPr>
          <a:lstStyle/>
          <a:p>
            <a:pPr algn="just" fontAlgn="auto">
              <a:spcAft>
                <a:spcPts val="0"/>
              </a:spcAft>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○南大阪地域の基幹産業の国際競争力の強化（新規岸壁整備）</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・大阪湾における</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中古車輸出拠点港としての物流機能の強化</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による生産性の向上</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Aft>
                <a:spcPts val="0"/>
              </a:spcAft>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○国際コンテナ戦略港湾阪神港の国際</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競争力</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強化への支援（埠頭再編）</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・西日本・北関東方面から</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国際戦略港湾への国際</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フィーダー</a:t>
            </a:r>
            <a:r>
              <a:rPr lang="en-US" altLang="ja-JP" sz="1600" u="sng"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貨物の</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集荷</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つながる内航</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Aft>
                <a:spcPts val="0"/>
              </a:spcAft>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RORO(※2)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の強化</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Aft>
                <a:spcPts val="0"/>
              </a:spcAft>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○働き方改革実現に寄与する、ユニットロードターミナル機能の強化（埠頭再編）</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・働き方改革の実現に向け</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増大する内航</a:t>
            </a:r>
            <a:r>
              <a:rPr lang="en-US" altLang="ja-JP" sz="1600" u="sng" dirty="0">
                <a:latin typeface="メイリオ" panose="020B0604030504040204" pitchFamily="50" charset="-128"/>
                <a:ea typeface="メイリオ" panose="020B0604030504040204" pitchFamily="50" charset="-128"/>
                <a:cs typeface="メイリオ" panose="020B0604030504040204" pitchFamily="50" charset="-128"/>
              </a:rPr>
              <a:t>RORO</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貨物等への的確な対応と複数</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の内航</a:t>
            </a:r>
            <a:r>
              <a:rPr lang="en-US" altLang="ja-JP" sz="1600" u="sng" dirty="0">
                <a:latin typeface="メイリオ" panose="020B0604030504040204" pitchFamily="50" charset="-128"/>
                <a:ea typeface="メイリオ" panose="020B0604030504040204" pitchFamily="50" charset="-128"/>
                <a:cs typeface="メイリオ" panose="020B0604030504040204" pitchFamily="50" charset="-128"/>
              </a:rPr>
              <a:t>RORO</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船</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等</a:t>
            </a:r>
            <a:endPar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一体的な運用の</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実現</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4</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67544" y="6128722"/>
            <a:ext cx="7920880" cy="523220"/>
          </a:xfrm>
          <a:prstGeom prst="rect">
            <a:avLst/>
          </a:prstGeom>
        </p:spPr>
        <p:txBody>
          <a:bodyPr wrap="square">
            <a:spAutoFit/>
          </a:bodyPr>
          <a:lstStyle/>
          <a:p>
            <a:pPr algn="just" fontAlgn="auto">
              <a:spcAft>
                <a:spcPts val="0"/>
              </a:spcAft>
              <a:buFont typeface="Wingdings" pitchFamily="2" charset="2"/>
              <a:buNone/>
              <a:defRPr/>
            </a:pPr>
            <a:r>
              <a:rPr lang="en-US" altLang="ja-JP" sz="1400" dirty="0" smtClean="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Meiryo UI" panose="020B0604030504040204" pitchFamily="50" charset="-128"/>
              </a:rPr>
              <a:t>フィーダ</a:t>
            </a:r>
            <a:r>
              <a:rPr lang="en-US" altLang="ja-JP" sz="1400" dirty="0" smtClean="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航路の寄港する主要港とその他の港を結び、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外貿貨物の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次輸送を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担う</a:t>
            </a:r>
            <a:endParaRPr lang="en-US" altLang="ja-JP" sz="1400" dirty="0" smtClean="0">
              <a:latin typeface="メイリオ" panose="020B0604030504040204" pitchFamily="50" charset="-128"/>
              <a:ea typeface="メイリオ" panose="020B0604030504040204" pitchFamily="50" charset="-128"/>
              <a:cs typeface="Meiryo UI" panose="020B0604030504040204" pitchFamily="50" charset="-128"/>
            </a:endParaRPr>
          </a:p>
          <a:p>
            <a:pPr algn="just" fontAlgn="auto">
              <a:spcAft>
                <a:spcPts val="0"/>
              </a:spcAft>
              <a:buFont typeface="Wingdings" pitchFamily="2" charset="2"/>
              <a:buNone/>
              <a:defRPr/>
            </a:pPr>
            <a:r>
              <a:rPr lang="en-US" altLang="ja-JP" sz="1400" dirty="0" smtClean="0">
                <a:latin typeface="メイリオ" panose="020B0604030504040204" pitchFamily="50" charset="-128"/>
                <a:ea typeface="メイリオ" panose="020B0604030504040204" pitchFamily="50" charset="-128"/>
                <a:cs typeface="Meiryo UI" panose="020B0604030504040204" pitchFamily="50" charset="-128"/>
              </a:rPr>
              <a:t>※2 </a:t>
            </a:r>
            <a:r>
              <a:rPr lang="ja-JP" altLang="en-US" sz="1400" dirty="0" smtClean="0">
                <a:latin typeface="メイリオ" panose="020B0604030504040204" pitchFamily="50" charset="-128"/>
                <a:ea typeface="メイリオ" panose="020B0604030504040204" pitchFamily="50" charset="-128"/>
                <a:cs typeface="Meiryo UI" panose="020B0604030504040204" pitchFamily="50" charset="-128"/>
              </a:rPr>
              <a:t>ＲＯＲＯ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貨物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を積つんだトラックやトレーラーをそのまま運べる船</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66888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4"/>
          <p:cNvGraphicFramePr>
            <a:graphicFrameLocks noChangeAspect="1"/>
          </p:cNvGraphicFramePr>
          <p:nvPr>
            <p:extLst>
              <p:ext uri="{D42A27DB-BD31-4B8C-83A1-F6EECF244321}">
                <p14:modId xmlns:p14="http://schemas.microsoft.com/office/powerpoint/2010/main" val="672808157"/>
              </p:ext>
            </p:extLst>
          </p:nvPr>
        </p:nvGraphicFramePr>
        <p:xfrm>
          <a:off x="3792924" y="943367"/>
          <a:ext cx="5246301" cy="31897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38"/>
          <p:cNvGraphicFramePr>
            <a:graphicFrameLocks noGrp="1" noChangeAspect="1"/>
          </p:cNvGraphicFramePr>
          <p:nvPr>
            <p:ph sz="half" idx="4294967295"/>
            <p:extLst>
              <p:ext uri="{D42A27DB-BD31-4B8C-83A1-F6EECF244321}">
                <p14:modId xmlns:p14="http://schemas.microsoft.com/office/powerpoint/2010/main" val="3388255164"/>
              </p:ext>
            </p:extLst>
          </p:nvPr>
        </p:nvGraphicFramePr>
        <p:xfrm>
          <a:off x="1" y="4361917"/>
          <a:ext cx="9147354" cy="2560852"/>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9"/>
          <p:cNvSpPr>
            <a:spLocks noChangeArrowheads="1"/>
          </p:cNvSpPr>
          <p:nvPr/>
        </p:nvSpPr>
        <p:spPr bwMode="auto">
          <a:xfrm>
            <a:off x="5033" y="4331841"/>
            <a:ext cx="9140644" cy="2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60000"/>
              <a:buFont typeface="Wingdings" pitchFamily="2" charset="2"/>
              <a:buNone/>
              <a:defRPr/>
            </a:pPr>
            <a:r>
              <a:rPr lang="ja-JP" altLang="en-US" sz="1400" dirty="0" smtClean="0">
                <a:latin typeface="メイリオ" panose="020B0604030504040204" pitchFamily="50" charset="-128"/>
                <a:ea typeface="メイリオ" panose="020B0604030504040204" pitchFamily="50" charset="-128"/>
              </a:rPr>
              <a:t>■堺泉北港における中古車輸出台数（台）・ＰＣＣ船隻数（隻）推移</a:t>
            </a:r>
            <a:endParaRPr lang="ja-JP" altLang="en-US" sz="1400" dirty="0">
              <a:latin typeface="メイリオ" panose="020B0604030504040204" pitchFamily="50" charset="-128"/>
              <a:ea typeface="メイリオ" panose="020B0604030504040204" pitchFamily="50" charset="-128"/>
            </a:endParaRPr>
          </a:p>
        </p:txBody>
      </p:sp>
      <p:sp>
        <p:nvSpPr>
          <p:cNvPr id="5" name="Rectangle 6"/>
          <p:cNvSpPr>
            <a:spLocks noChangeArrowheads="1"/>
          </p:cNvSpPr>
          <p:nvPr/>
        </p:nvSpPr>
        <p:spPr bwMode="auto">
          <a:xfrm>
            <a:off x="0" y="-17632"/>
            <a:ext cx="9147355"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■事業を巡る社会経済情勢等：</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府営港湾の港勢</a:t>
            </a:r>
            <a:endPar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1" name="Rectangle 39"/>
          <p:cNvSpPr>
            <a:spLocks noChangeArrowheads="1"/>
          </p:cNvSpPr>
          <p:nvPr/>
        </p:nvSpPr>
        <p:spPr bwMode="auto">
          <a:xfrm>
            <a:off x="-36512" y="692696"/>
            <a:ext cx="3906935" cy="21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60000"/>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年大阪湾諸港に</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おける貨物量</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内訳</a:t>
            </a:r>
            <a:endParaRPr lang="ja-JP" altLang="en-US" sz="1400" dirty="0">
              <a:latin typeface="メイリオ" panose="020B0604030504040204" pitchFamily="50" charset="-128"/>
              <a:ea typeface="メイリオ" panose="020B0604030504040204" pitchFamily="50" charset="-128"/>
            </a:endParaRPr>
          </a:p>
        </p:txBody>
      </p:sp>
      <p:sp>
        <p:nvSpPr>
          <p:cNvPr id="10" name="Rectangle 39"/>
          <p:cNvSpPr>
            <a:spLocks noChangeArrowheads="1"/>
          </p:cNvSpPr>
          <p:nvPr/>
        </p:nvSpPr>
        <p:spPr bwMode="auto">
          <a:xfrm>
            <a:off x="4139952" y="688750"/>
            <a:ext cx="4896543" cy="21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60000"/>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■府営港湾公共</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バースにおける貨物量</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推移</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a:spcBef>
                <a:spcPct val="20000"/>
              </a:spcBef>
              <a:buClr>
                <a:schemeClr val="hlink"/>
              </a:buClr>
              <a:buSzPct val="60000"/>
              <a:defRPr/>
            </a:pPr>
            <a:endParaRPr lang="ja-JP" altLang="en-US" sz="1400" dirty="0">
              <a:latin typeface="メイリオ" panose="020B0604030504040204" pitchFamily="50" charset="-128"/>
              <a:ea typeface="メイリオ" panose="020B0604030504040204" pitchFamily="50" charset="-128"/>
            </a:endParaRPr>
          </a:p>
        </p:txBody>
      </p:sp>
      <p:sp>
        <p:nvSpPr>
          <p:cNvPr id="12" name="Rectangle 39"/>
          <p:cNvSpPr>
            <a:spLocks noChangeArrowheads="1"/>
          </p:cNvSpPr>
          <p:nvPr/>
        </p:nvSpPr>
        <p:spPr bwMode="auto">
          <a:xfrm>
            <a:off x="3911968" y="914218"/>
            <a:ext cx="852358" cy="3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60000"/>
              <a:buFont typeface="Wingdings" pitchFamily="2" charset="2"/>
              <a:buNone/>
              <a:defRPr/>
            </a:pPr>
            <a:r>
              <a:rPr lang="ja-JP" altLang="en-US" sz="800" dirty="0" smtClean="0">
                <a:latin typeface="メイリオ" panose="020B0604030504040204" pitchFamily="50" charset="-128"/>
                <a:ea typeface="メイリオ" panose="020B0604030504040204" pitchFamily="50" charset="-128"/>
              </a:rPr>
              <a:t>（千トン）</a:t>
            </a:r>
            <a:endParaRPr lang="en-US" altLang="ja-JP" sz="800" dirty="0" smtClean="0">
              <a:latin typeface="メイリオ" panose="020B0604030504040204" pitchFamily="50" charset="-128"/>
              <a:ea typeface="メイリオ" panose="020B0604030504040204" pitchFamily="50" charset="-128"/>
            </a:endParaRPr>
          </a:p>
        </p:txBody>
      </p:sp>
      <p:graphicFrame>
        <p:nvGraphicFramePr>
          <p:cNvPr id="14" name="グラフ 13">
            <a:extLst>
              <a:ext uri="{FF2B5EF4-FFF2-40B4-BE49-F238E27FC236}">
                <a16:creationId xmlns="" xmlns:a16="http://schemas.microsoft.com/office/drawing/2014/main" id="{0F0C49BE-7692-45F6-A405-70315FF02438}"/>
              </a:ext>
            </a:extLst>
          </p:cNvPr>
          <p:cNvGraphicFramePr/>
          <p:nvPr>
            <p:extLst>
              <p:ext uri="{D42A27DB-BD31-4B8C-83A1-F6EECF244321}">
                <p14:modId xmlns:p14="http://schemas.microsoft.com/office/powerpoint/2010/main" val="2288114982"/>
              </p:ext>
            </p:extLst>
          </p:nvPr>
        </p:nvGraphicFramePr>
        <p:xfrm>
          <a:off x="164663" y="1073170"/>
          <a:ext cx="3628260" cy="2521895"/>
        </p:xfrm>
        <a:graphic>
          <a:graphicData uri="http://schemas.openxmlformats.org/drawingml/2006/chart">
            <c:chart xmlns:c="http://schemas.openxmlformats.org/drawingml/2006/chart" xmlns:r="http://schemas.openxmlformats.org/officeDocument/2006/relationships" r:id="rId5"/>
          </a:graphicData>
        </a:graphic>
      </p:graphicFrame>
      <p:sp>
        <p:nvSpPr>
          <p:cNvPr id="2" name="正方形/長方形 1"/>
          <p:cNvSpPr/>
          <p:nvPr/>
        </p:nvSpPr>
        <p:spPr>
          <a:xfrm>
            <a:off x="495300" y="3609895"/>
            <a:ext cx="2619375" cy="523220"/>
          </a:xfrm>
          <a:prstGeom prst="rect">
            <a:avLst/>
          </a:prstGeom>
          <a:ln>
            <a:solidFill>
              <a:schemeClr val="tx1"/>
            </a:solidFill>
          </a:ln>
        </p:spPr>
        <p:txBody>
          <a:bodyPr wrap="square">
            <a:spAutoFit/>
          </a:bodyPr>
          <a:lstStyle/>
          <a:p>
            <a:pPr algn="ctr"/>
            <a:r>
              <a:rPr lang="ja-JP" altLang="en-US" sz="14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大阪湾</a:t>
            </a:r>
            <a:r>
              <a:rPr lang="ja-JP" altLang="en-US"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全体の３割が府営港湾</a:t>
            </a:r>
            <a:endParaRPr lang="en-US" altLang="ja-JP" sz="14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（全体：</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26,158</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トン）</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5</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7121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666512585"/>
              </p:ext>
            </p:extLst>
          </p:nvPr>
        </p:nvGraphicFramePr>
        <p:xfrm>
          <a:off x="114751" y="2036252"/>
          <a:ext cx="3792561" cy="412905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8"/>
          <p:cNvSpPr txBox="1">
            <a:spLocks noChangeArrowheads="1"/>
          </p:cNvSpPr>
          <p:nvPr/>
        </p:nvSpPr>
        <p:spPr bwMode="auto">
          <a:xfrm>
            <a:off x="108508" y="801265"/>
            <a:ext cx="8910639" cy="934478"/>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285750" indent="-285750">
              <a:buFont typeface="Arial" panose="020B0604020202020204" pitchFamily="34" charset="0"/>
              <a:buChar char="•"/>
            </a:pP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我が国の中古自動車輸出台数は、平成</a:t>
            </a:r>
            <a:r>
              <a:rPr lang="en-US" altLang="ja-JP" sz="1400" dirty="0">
                <a:latin typeface="HGｺﾞｼｯｸM" panose="020B0609000000000000" pitchFamily="49" charset="-128"/>
                <a:ea typeface="HGｺﾞｼｯｸM" panose="020B0609000000000000" pitchFamily="49" charset="-128"/>
                <a:cs typeface="Meiryo UI" panose="020B0604030504040204" pitchFamily="50" charset="-128"/>
              </a:rPr>
              <a:t>21</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年以降は増加傾向で</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推移。</a:t>
            </a:r>
            <a:r>
              <a:rPr lang="ja-JP" altLang="en-US"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平成</a:t>
            </a:r>
            <a:r>
              <a:rPr lang="en-US" altLang="ja-JP" sz="1400" u="sng" dirty="0">
                <a:latin typeface="HGｺﾞｼｯｸM" panose="020B0609000000000000" pitchFamily="49" charset="-128"/>
                <a:ea typeface="HGｺﾞｼｯｸM" panose="020B0609000000000000" pitchFamily="49" charset="-128"/>
                <a:cs typeface="Meiryo UI" panose="020B0604030504040204" pitchFamily="50" charset="-128"/>
              </a:rPr>
              <a:t>29</a:t>
            </a:r>
            <a:r>
              <a:rPr lang="ja-JP" altLang="en-US"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年は過去最高の</a:t>
            </a:r>
            <a:r>
              <a:rPr lang="en-US" altLang="ja-JP"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1,298</a:t>
            </a:r>
            <a:r>
              <a:rPr lang="ja-JP" altLang="en-US"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千台</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を記録。</a:t>
            </a:r>
            <a:endPar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中古</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自動車が多く発生する大都市圏の港湾での取扱いが特に多く、名古屋港や</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横浜港、川崎港の取扱量</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が多い</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b="1" u="sng" dirty="0" smtClean="0">
                <a:latin typeface="HGｺﾞｼｯｸM" panose="020B0609000000000000" pitchFamily="49" charset="-128"/>
                <a:ea typeface="HGｺﾞｼｯｸM" panose="020B0609000000000000" pitchFamily="49" charset="-128"/>
                <a:cs typeface="Meiryo UI" panose="020B0604030504040204" pitchFamily="50" charset="-128"/>
              </a:rPr>
              <a:t>堺泉北港からの輸出台数は全国３位</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endPar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アラブ</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首長国連邦やミャンマー、ニュージーランド、チリ、ケニア等への輸出が多くなっている。</a:t>
            </a:r>
          </a:p>
        </p:txBody>
      </p:sp>
      <p:pic>
        <p:nvPicPr>
          <p:cNvPr id="11" name="図 10"/>
          <p:cNvPicPr/>
          <p:nvPr/>
        </p:nvPicPr>
        <p:blipFill rotWithShape="1">
          <a:blip r:embed="rId3" cstate="print">
            <a:extLst>
              <a:ext uri="{28A0092B-C50C-407E-A947-70E740481C1C}">
                <a14:useLocalDpi xmlns:a14="http://schemas.microsoft.com/office/drawing/2010/main" val="0"/>
              </a:ext>
            </a:extLst>
          </a:blip>
          <a:srcRect l="27607" r="11540"/>
          <a:stretch/>
        </p:blipFill>
        <p:spPr bwMode="auto">
          <a:xfrm>
            <a:off x="6027583" y="3633212"/>
            <a:ext cx="3070945" cy="3009900"/>
          </a:xfrm>
          <a:prstGeom prst="rect">
            <a:avLst/>
          </a:prstGeom>
          <a:noFill/>
          <a:ln>
            <a:noFill/>
          </a:ln>
          <a:extLst>
            <a:ext uri="{53640926-AAD7-44D8-BBD7-CCE9431645EC}">
              <a14:shadowObscured xmlns:a14="http://schemas.microsoft.com/office/drawing/2010/main"/>
            </a:ext>
          </a:extLst>
        </p:spPr>
      </p:pic>
      <p:pic>
        <p:nvPicPr>
          <p:cNvPr id="12" name="図 11"/>
          <p:cNvPicPr/>
          <p:nvPr/>
        </p:nvPicPr>
        <p:blipFill rotWithShape="1">
          <a:blip r:embed="rId4" cstate="print">
            <a:extLst>
              <a:ext uri="{28A0092B-C50C-407E-A947-70E740481C1C}">
                <a14:useLocalDpi xmlns:a14="http://schemas.microsoft.com/office/drawing/2010/main" val="0"/>
              </a:ext>
            </a:extLst>
          </a:blip>
          <a:srcRect l="23451" r="19109"/>
          <a:stretch/>
        </p:blipFill>
        <p:spPr bwMode="auto">
          <a:xfrm>
            <a:off x="3840842" y="1628800"/>
            <a:ext cx="2891398" cy="2952328"/>
          </a:xfrm>
          <a:prstGeom prst="rect">
            <a:avLst/>
          </a:prstGeom>
          <a:noFill/>
          <a:ln>
            <a:noFill/>
          </a:ln>
          <a:extLst>
            <a:ext uri="{53640926-AAD7-44D8-BBD7-CCE9431645EC}">
              <a14:shadowObscured xmlns:a14="http://schemas.microsoft.com/office/drawing/2010/main"/>
            </a:ext>
          </a:extLst>
        </p:spPr>
      </p:pic>
      <p:cxnSp>
        <p:nvCxnSpPr>
          <p:cNvPr id="13" name="直線矢印コネクタ 12"/>
          <p:cNvCxnSpPr/>
          <p:nvPr/>
        </p:nvCxnSpPr>
        <p:spPr>
          <a:xfrm flipV="1">
            <a:off x="916209" y="3212976"/>
            <a:ext cx="2658757" cy="1440160"/>
          </a:xfrm>
          <a:prstGeom prst="straightConnector1">
            <a:avLst/>
          </a:prstGeom>
          <a:ln w="762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524878" y="6212339"/>
            <a:ext cx="1441420" cy="307777"/>
          </a:xfrm>
          <a:prstGeom prst="rect">
            <a:avLst/>
          </a:prstGeom>
          <a:noFill/>
        </p:spPr>
        <p:txBody>
          <a:bodyPr wrap="none" rtlCol="0">
            <a:spAutoFit/>
          </a:bodyPr>
          <a:lstStyle/>
          <a:p>
            <a:pPr algn="ctr"/>
            <a:r>
              <a:rPr kumimoji="1"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輸出台数の推移</a:t>
            </a:r>
            <a:endParaRPr kumimoji="1"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5" name="テキスト ボックス 14"/>
          <p:cNvSpPr txBox="1"/>
          <p:nvPr/>
        </p:nvSpPr>
        <p:spPr>
          <a:xfrm>
            <a:off x="4893324" y="4581129"/>
            <a:ext cx="902812" cy="307777"/>
          </a:xfrm>
          <a:prstGeom prst="rect">
            <a:avLst/>
          </a:prstGeom>
          <a:noFill/>
        </p:spPr>
        <p:txBody>
          <a:bodyPr wrap="none" rtlCol="0">
            <a:spAutoFit/>
          </a:bodyPr>
          <a:lstStyle/>
          <a:p>
            <a:pPr algn="ctr"/>
            <a:r>
              <a:rPr kumimoji="1"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積出港別</a:t>
            </a:r>
            <a:endParaRPr kumimoji="1"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6" name="テキスト ボックス 15"/>
          <p:cNvSpPr txBox="1"/>
          <p:nvPr/>
        </p:nvSpPr>
        <p:spPr>
          <a:xfrm>
            <a:off x="6876256" y="6520116"/>
            <a:ext cx="902812" cy="307777"/>
          </a:xfrm>
          <a:prstGeom prst="rect">
            <a:avLst/>
          </a:prstGeom>
          <a:noFill/>
        </p:spPr>
        <p:txBody>
          <a:bodyPr wrap="none" rtlCol="0">
            <a:spAutoFit/>
          </a:bodyPr>
          <a:lstStyle/>
          <a:p>
            <a:pPr algn="ct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相手国</a:t>
            </a:r>
            <a:r>
              <a:rPr kumimoji="1"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別</a:t>
            </a:r>
            <a:endParaRPr kumimoji="1"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8" name="テキスト ボックス 17"/>
          <p:cNvSpPr txBox="1"/>
          <p:nvPr/>
        </p:nvSpPr>
        <p:spPr>
          <a:xfrm>
            <a:off x="7169507" y="1880166"/>
            <a:ext cx="2031326" cy="276999"/>
          </a:xfrm>
          <a:prstGeom prst="rect">
            <a:avLst/>
          </a:prstGeom>
          <a:noFill/>
        </p:spPr>
        <p:txBody>
          <a:bodyPr wrap="none" rtlCol="0">
            <a:spAutoFit/>
          </a:bodyPr>
          <a:lstStyle/>
          <a:p>
            <a:pPr algn="ctr"/>
            <a:r>
              <a:rPr lang="ja-JP" altLang="en-US" sz="1200" dirty="0" smtClean="0">
                <a:latin typeface="HGｺﾞｼｯｸM" panose="020B0609000000000000" pitchFamily="49" charset="-128"/>
                <a:ea typeface="HGｺﾞｼｯｸM" panose="020B0609000000000000" pitchFamily="49" charset="-128"/>
                <a:cs typeface="Meiryo UI" panose="020B0604030504040204" pitchFamily="50" charset="-128"/>
              </a:rPr>
              <a:t>出典：貿易統計（財務省）</a:t>
            </a:r>
            <a:endParaRPr kumimoji="1" lang="ja-JP" altLang="en-US" sz="12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20" name="Rectangle 6"/>
          <p:cNvSpPr>
            <a:spLocks noChangeArrowheads="1"/>
          </p:cNvSpPr>
          <p:nvPr/>
        </p:nvSpPr>
        <p:spPr bwMode="auto">
          <a:xfrm>
            <a:off x="-13816" y="0"/>
            <a:ext cx="9144000"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■事業を巡る社会経済情勢等</a:t>
            </a: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：中古</a:t>
            </a:r>
            <a:r>
              <a:rPr lang="ja-JP"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自動車輸出</a:t>
            </a: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動向</a:t>
            </a:r>
            <a:r>
              <a:rPr lang="ja-JP"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全国）</a:t>
            </a:r>
            <a:endParaRPr lang="en-US" altLang="ja-JP"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21" name="スライド番号プレースホルダー 1"/>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6</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22635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558287298"/>
              </p:ext>
            </p:extLst>
          </p:nvPr>
        </p:nvGraphicFramePr>
        <p:xfrm>
          <a:off x="4073084" y="1719371"/>
          <a:ext cx="4820303" cy="41966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8"/>
          <p:cNvSpPr txBox="1">
            <a:spLocks noChangeArrowheads="1"/>
          </p:cNvSpPr>
          <p:nvPr/>
        </p:nvSpPr>
        <p:spPr bwMode="auto">
          <a:xfrm>
            <a:off x="117888" y="780354"/>
            <a:ext cx="8910639" cy="934478"/>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285750" indent="-285750">
              <a:buFont typeface="Arial" panose="020B0604020202020204" pitchFamily="34" charset="0"/>
              <a:buChar char="•"/>
            </a:pP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堺泉北港における中古自動車輸出台数</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は全国</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と同様に平成</a:t>
            </a:r>
            <a:r>
              <a:rPr lang="en-US" altLang="ja-JP" sz="1400" dirty="0">
                <a:latin typeface="HGｺﾞｼｯｸM" panose="020B0609000000000000" pitchFamily="49" charset="-128"/>
                <a:ea typeface="HGｺﾞｼｯｸM" panose="020B0609000000000000" pitchFamily="49" charset="-128"/>
                <a:cs typeface="Meiryo UI" panose="020B0604030504040204" pitchFamily="50" charset="-128"/>
              </a:rPr>
              <a:t>21</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年以降は増加傾向で</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推移。</a:t>
            </a:r>
            <a:r>
              <a:rPr lang="ja-JP" altLang="en-US"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平成</a:t>
            </a:r>
            <a:r>
              <a:rPr lang="en-US" altLang="ja-JP"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29</a:t>
            </a:r>
            <a:r>
              <a:rPr lang="ja-JP" altLang="en-US"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年</a:t>
            </a:r>
            <a:r>
              <a:rPr lang="ja-JP" altLang="en-US" sz="1400" u="sng" dirty="0">
                <a:latin typeface="HGｺﾞｼｯｸM" panose="020B0609000000000000" pitchFamily="49" charset="-128"/>
                <a:ea typeface="HGｺﾞｼｯｸM" panose="020B0609000000000000" pitchFamily="49" charset="-128"/>
                <a:cs typeface="Meiryo UI" panose="020B0604030504040204" pitchFamily="50" charset="-128"/>
              </a:rPr>
              <a:t>の輸出台数は</a:t>
            </a:r>
            <a:r>
              <a:rPr lang="en-US" altLang="ja-JP"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164</a:t>
            </a:r>
            <a:r>
              <a:rPr lang="ja-JP" altLang="en-US" sz="1400" u="sng" dirty="0" smtClean="0">
                <a:latin typeface="HGｺﾞｼｯｸM" panose="020B0609000000000000" pitchFamily="49" charset="-128"/>
                <a:ea typeface="HGｺﾞｼｯｸM" panose="020B0609000000000000" pitchFamily="49" charset="-128"/>
                <a:cs typeface="Meiryo UI" panose="020B0604030504040204" pitchFamily="50" charset="-128"/>
              </a:rPr>
              <a:t>千台</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endPar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ニュージーランド</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が最も多く、ミャンマー、マレーシア、ケニア、パキスタン、ジョージアと続く</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a:t>
            </a:r>
            <a:endPar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endParaRPr>
          </a:p>
          <a:p>
            <a:pPr marL="285750" indent="-285750">
              <a:buFont typeface="Arial" panose="020B0604020202020204" pitchFamily="34" charset="0"/>
              <a:buChar char="•"/>
            </a:pP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特</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にアジア向け、アフリカ向けについて、輸出台数の伸びが著しい。オセアニア向けも堅調に推移。</a:t>
            </a:r>
            <a:endPar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5" name="図 4"/>
          <p:cNvPicPr>
            <a:picLocks noChangeAspect="1"/>
          </p:cNvPicPr>
          <p:nvPr/>
        </p:nvPicPr>
        <p:blipFill rotWithShape="1">
          <a:blip r:embed="rId4"/>
          <a:srcRect l="28155" t="6695" r="12408" b="7743"/>
          <a:stretch/>
        </p:blipFill>
        <p:spPr>
          <a:xfrm>
            <a:off x="323527" y="2420888"/>
            <a:ext cx="3896107" cy="3528392"/>
          </a:xfrm>
          <a:prstGeom prst="rect">
            <a:avLst/>
          </a:prstGeom>
        </p:spPr>
      </p:pic>
      <p:sp>
        <p:nvSpPr>
          <p:cNvPr id="12" name="テキスト ボックス 11"/>
          <p:cNvSpPr txBox="1"/>
          <p:nvPr/>
        </p:nvSpPr>
        <p:spPr>
          <a:xfrm>
            <a:off x="5990029" y="6002997"/>
            <a:ext cx="1441421" cy="307777"/>
          </a:xfrm>
          <a:prstGeom prst="rect">
            <a:avLst/>
          </a:prstGeom>
          <a:noFill/>
        </p:spPr>
        <p:txBody>
          <a:bodyPr wrap="none" rtlCol="0">
            <a:spAutoFit/>
          </a:bodyPr>
          <a:lstStyle/>
          <a:p>
            <a:pPr algn="ct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相手地域別推移</a:t>
            </a:r>
            <a:endParaRPr kumimoji="1"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7" name="テキスト ボックス 16"/>
          <p:cNvSpPr txBox="1"/>
          <p:nvPr/>
        </p:nvSpPr>
        <p:spPr>
          <a:xfrm>
            <a:off x="7178887" y="1736375"/>
            <a:ext cx="2031326" cy="276999"/>
          </a:xfrm>
          <a:prstGeom prst="rect">
            <a:avLst/>
          </a:prstGeom>
          <a:noFill/>
        </p:spPr>
        <p:txBody>
          <a:bodyPr wrap="none" rtlCol="0">
            <a:spAutoFit/>
          </a:bodyPr>
          <a:lstStyle/>
          <a:p>
            <a:pPr algn="ctr"/>
            <a:r>
              <a:rPr lang="ja-JP" altLang="en-US" sz="1200" dirty="0" smtClean="0">
                <a:latin typeface="HGｺﾞｼｯｸM" panose="020B0609000000000000" pitchFamily="49" charset="-128"/>
                <a:ea typeface="HGｺﾞｼｯｸM" panose="020B0609000000000000" pitchFamily="49" charset="-128"/>
                <a:cs typeface="Meiryo UI" panose="020B0604030504040204" pitchFamily="50" charset="-128"/>
              </a:rPr>
              <a:t>出典：貿易統計（財務省）</a:t>
            </a:r>
            <a:endParaRPr kumimoji="1" lang="ja-JP" altLang="en-US" sz="12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6" name="テキスト ボックス 15"/>
          <p:cNvSpPr txBox="1"/>
          <p:nvPr/>
        </p:nvSpPr>
        <p:spPr>
          <a:xfrm>
            <a:off x="1115616" y="6036270"/>
            <a:ext cx="2024914" cy="307777"/>
          </a:xfrm>
          <a:prstGeom prst="rect">
            <a:avLst/>
          </a:prstGeom>
          <a:noFill/>
        </p:spPr>
        <p:txBody>
          <a:bodyPr wrap="none" rtlCol="0">
            <a:spAutoFit/>
          </a:bodyPr>
          <a:lstStyle/>
          <a:p>
            <a:pPr algn="ct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相手</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国</a:t>
            </a:r>
            <a:r>
              <a:rPr kumimoji="1"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別（平成</a:t>
            </a:r>
            <a:r>
              <a:rPr kumimoji="1"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28</a:t>
            </a:r>
            <a:r>
              <a:rPr kumimoji="1"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年）</a:t>
            </a:r>
            <a:endParaRPr kumimoji="1"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3" name="Rectangle 6"/>
          <p:cNvSpPr>
            <a:spLocks noChangeArrowheads="1"/>
          </p:cNvSpPr>
          <p:nvPr/>
        </p:nvSpPr>
        <p:spPr bwMode="auto">
          <a:xfrm>
            <a:off x="-13816" y="0"/>
            <a:ext cx="9144000"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■事業を巡る社会経済情勢等</a:t>
            </a: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：中古</a:t>
            </a:r>
            <a:r>
              <a:rPr lang="ja-JP"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自動車輸出動向（堺</a:t>
            </a: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泉北港）</a:t>
            </a:r>
            <a:endParaRPr lang="ja-JP"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8" name="スライド番号プレースホルダー 1"/>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7</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04207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00372" y="873933"/>
            <a:ext cx="8910639" cy="934478"/>
          </a:xfrm>
          <a:prstGeom prst="rect">
            <a:avLst/>
          </a:prstGeom>
          <a:noFill/>
          <a:ln w="6350">
            <a:solidFill>
              <a:schemeClr val="tx1"/>
            </a:solidFill>
            <a:miter lim="800000"/>
            <a:headEnd/>
            <a:tailEnd/>
          </a:ln>
        </p:spPr>
        <p:txBody>
          <a:bodyPr wrap="square" lIns="72000" tIns="36000" rIns="72000" bIns="36000" anchor="ctr">
            <a:spAutoFit/>
          </a:bodyPr>
          <a:lstStyle>
            <a:defPPr>
              <a:defRPr lang="ja-JP"/>
            </a:defPPr>
            <a:lvl1pPr marL="108000" indent="144000" algn="just">
              <a:defRPr>
                <a:solidFill>
                  <a:srgbClr val="000000"/>
                </a:solidFill>
                <a:latin typeface="HGPｺﾞｼｯｸM" panose="020B0600000000000000" pitchFamily="50" charset="-128"/>
                <a:ea typeface="HGPｺﾞｼｯｸM" panose="020B0600000000000000" pitchFamily="50" charset="-128"/>
              </a:defRPr>
            </a:lvl1pPr>
          </a:lstStyle>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平成</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28</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年の堺泉北港の全輸出額</a:t>
            </a:r>
            <a:r>
              <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rPr>
              <a:t>4,444</a:t>
            </a:r>
            <a:r>
              <a:rPr lang="ja-JP" altLang="en-US" sz="1400" dirty="0">
                <a:latin typeface="HGｺﾞｼｯｸM" panose="020B0609000000000000" pitchFamily="49" charset="-128"/>
                <a:ea typeface="HGｺﾞｼｯｸM" panose="020B0609000000000000" pitchFamily="49" charset="-128"/>
                <a:cs typeface="Meiryo UI" panose="020B0604030504040204" pitchFamily="50" charset="-128"/>
              </a:rPr>
              <a:t>億</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円の内、</a:t>
            </a:r>
            <a:r>
              <a:rPr lang="en-US" altLang="ja-JP"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25.8%</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にあたる</a:t>
            </a:r>
            <a:r>
              <a:rPr lang="en-US" altLang="ja-JP"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1,146</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億円が</a:t>
            </a:r>
            <a:r>
              <a:rPr lang="ja-JP" altLang="en-US" sz="1400" u="sng" dirty="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中古</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自動車</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となっている。</a:t>
            </a:r>
            <a:endPar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endParaRPr>
          </a:p>
          <a:p>
            <a:pPr marL="285750" indent="-285750">
              <a:buFont typeface="Arial" panose="020B0604020202020204" pitchFamily="34" charset="0"/>
              <a:buChar char="•"/>
            </a:pP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背後に大規模な石油化学工業地帯を有する堺泉北港において、</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大規模な工場を持たない中古自動車産業が輸出全体で大きなシェア</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を持っており、堺泉北港における</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中古自動車産業の重要性</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、広大な敷地を背景とした</a:t>
            </a:r>
            <a:r>
              <a:rPr lang="ja-JP" altLang="en-US" sz="1400" u="sng" dirty="0" smtClean="0">
                <a:solidFill>
                  <a:srgbClr val="FF0000"/>
                </a:solidFill>
                <a:latin typeface="HGｺﾞｼｯｸM" panose="020B0609000000000000" pitchFamily="49" charset="-128"/>
                <a:ea typeface="HGｺﾞｼｯｸM" panose="020B0609000000000000" pitchFamily="49" charset="-128"/>
                <a:cs typeface="Meiryo UI" panose="020B0604030504040204" pitchFamily="50" charset="-128"/>
              </a:rPr>
              <a:t>生産性の高さ</a:t>
            </a:r>
            <a:r>
              <a:rPr lang="ja-JP" altLang="en-US" sz="1400" dirty="0" smtClean="0">
                <a:latin typeface="HGｺﾞｼｯｸM" panose="020B0609000000000000" pitchFamily="49" charset="-128"/>
                <a:ea typeface="HGｺﾞｼｯｸM" panose="020B0609000000000000" pitchFamily="49" charset="-128"/>
                <a:cs typeface="Meiryo UI" panose="020B0604030504040204" pitchFamily="50" charset="-128"/>
              </a:rPr>
              <a:t>を示している。</a:t>
            </a:r>
            <a:endParaRPr lang="en-US" altLang="ja-JP" sz="1400" dirty="0" smtClean="0">
              <a:latin typeface="HGｺﾞｼｯｸM" panose="020B0609000000000000" pitchFamily="49" charset="-128"/>
              <a:ea typeface="HGｺﾞｼｯｸM" panose="020B0609000000000000" pitchFamily="49"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450927" y="2276872"/>
            <a:ext cx="4121073" cy="3390222"/>
          </a:xfrm>
          <a:prstGeom prst="rect">
            <a:avLst/>
          </a:prstGeom>
        </p:spPr>
      </p:pic>
      <p:pic>
        <p:nvPicPr>
          <p:cNvPr id="3" name="図 2"/>
          <p:cNvPicPr>
            <a:picLocks noChangeAspect="1"/>
          </p:cNvPicPr>
          <p:nvPr/>
        </p:nvPicPr>
        <p:blipFill>
          <a:blip r:embed="rId4"/>
          <a:stretch>
            <a:fillRect/>
          </a:stretch>
        </p:blipFill>
        <p:spPr>
          <a:xfrm>
            <a:off x="5004048" y="2012297"/>
            <a:ext cx="3734544" cy="3435535"/>
          </a:xfrm>
          <a:prstGeom prst="rect">
            <a:avLst/>
          </a:prstGeom>
        </p:spPr>
      </p:pic>
      <p:sp>
        <p:nvSpPr>
          <p:cNvPr id="9" name="Rectangle 6"/>
          <p:cNvSpPr>
            <a:spLocks noChangeArrowheads="1"/>
          </p:cNvSpPr>
          <p:nvPr/>
        </p:nvSpPr>
        <p:spPr bwMode="auto">
          <a:xfrm>
            <a:off x="-13816" y="0"/>
            <a:ext cx="9144000" cy="620079"/>
          </a:xfrm>
          <a:prstGeom prst="rect">
            <a:avLst/>
          </a:prstGeom>
          <a:solidFill>
            <a:schemeClr val="accent1">
              <a:lumMod val="75000"/>
            </a:schemeClr>
          </a:solidFill>
          <a:ln>
            <a:noFill/>
          </a:ln>
          <a:effectLst/>
          <a:extLst/>
        </p:spPr>
        <p:txBody>
          <a:bodyPr anchor="ctr"/>
          <a:lstStyle/>
          <a:p>
            <a:r>
              <a:rPr lang="ja-JP" altLang="en-US" sz="24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■事業を巡る社会経済情勢等</a:t>
            </a:r>
            <a:r>
              <a:rPr lang="ja-JP" altLang="en-US" sz="24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a:t>
            </a:r>
            <a:r>
              <a:rPr lang="ja-JP" altLang="en-US" sz="2400" dirty="0" smtClean="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rPr>
              <a:t>中古自動車産業の重要性</a:t>
            </a:r>
            <a:endParaRPr lang="en-US" altLang="ja-JP" sz="2400" dirty="0" smtClean="0">
              <a:solidFill>
                <a:schemeClr val="bg1"/>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7" name="スライド番号プレースホルダー 1"/>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8</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65297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p:nvPr/>
        </p:nvPicPr>
        <p:blipFill rotWithShape="1">
          <a:blip r:embed="rId3"/>
          <a:srcRect l="559" r="1410"/>
          <a:stretch/>
        </p:blipFill>
        <p:spPr>
          <a:xfrm>
            <a:off x="4651813" y="602447"/>
            <a:ext cx="4495542" cy="3159225"/>
          </a:xfrm>
          <a:prstGeom prst="rect">
            <a:avLst/>
          </a:prstGeom>
        </p:spPr>
      </p:pic>
      <p:sp>
        <p:nvSpPr>
          <p:cNvPr id="3" name="Rectangle 6"/>
          <p:cNvSpPr>
            <a:spLocks noChangeArrowheads="1"/>
          </p:cNvSpPr>
          <p:nvPr/>
        </p:nvSpPr>
        <p:spPr bwMode="auto">
          <a:xfrm>
            <a:off x="3355" y="-17632"/>
            <a:ext cx="9144000" cy="620079"/>
          </a:xfrm>
          <a:prstGeom prst="rect">
            <a:avLst/>
          </a:prstGeom>
          <a:solidFill>
            <a:schemeClr val="accent1">
              <a:lumMod val="75000"/>
            </a:schemeClr>
          </a:solidFill>
          <a:ln>
            <a:noFill/>
          </a:ln>
          <a:effectLst/>
          <a:extLst/>
        </p:spPr>
        <p:txBody>
          <a:bodyPr anchor="ctr"/>
          <a:lstStyle/>
          <a:p>
            <a:pPr>
              <a:lnSpc>
                <a:spcPct val="90000"/>
              </a:lnSpc>
              <a:defRPr/>
            </a:pP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■事業を巡る社会経済情勢等</a:t>
            </a:r>
            <a:r>
              <a:rPr lang="ja-JP" altLang="en-US" sz="2800" b="1" dirty="0" smtClean="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：外航</a:t>
            </a:r>
            <a:r>
              <a:rPr lang="ja-JP" altLang="en-US" sz="2800" b="1" dirty="0">
                <a:solidFill>
                  <a:schemeClr val="bg1"/>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定期コンテナ事業</a:t>
            </a:r>
          </a:p>
        </p:txBody>
      </p:sp>
      <p:sp>
        <p:nvSpPr>
          <p:cNvPr id="7" name="正方形/長方形 6"/>
          <p:cNvSpPr/>
          <p:nvPr/>
        </p:nvSpPr>
        <p:spPr>
          <a:xfrm>
            <a:off x="4478738" y="4293096"/>
            <a:ext cx="4568645" cy="1754326"/>
          </a:xfrm>
          <a:prstGeom prst="rect">
            <a:avLst/>
          </a:prstGeom>
        </p:spPr>
        <p:txBody>
          <a:bodyPr wrap="square">
            <a:spAutoFit/>
          </a:bodyPr>
          <a:lstStyle/>
          <a:p>
            <a:r>
              <a:rPr lang="ja-JP" altLang="en-US" dirty="0" smtClean="0">
                <a:latin typeface="HGｺﾞｼｯｸM" panose="020B0609000000000000" pitchFamily="49" charset="-128"/>
                <a:ea typeface="HGｺﾞｼｯｸM" panose="020B0609000000000000" pitchFamily="49" charset="-128"/>
              </a:rPr>
              <a:t>定期航路の就航により平成</a:t>
            </a:r>
            <a:r>
              <a:rPr lang="en-US" altLang="ja-JP" dirty="0" smtClean="0">
                <a:latin typeface="HGｺﾞｼｯｸM" panose="020B0609000000000000" pitchFamily="49" charset="-128"/>
                <a:ea typeface="HGｺﾞｼｯｸM" panose="020B0609000000000000" pitchFamily="49" charset="-128"/>
              </a:rPr>
              <a:t>29</a:t>
            </a:r>
            <a:r>
              <a:rPr lang="ja-JP" altLang="en-US" dirty="0" smtClean="0">
                <a:latin typeface="HGｺﾞｼｯｸM" panose="020B0609000000000000" pitchFamily="49" charset="-128"/>
                <a:ea typeface="HGｺﾞｼｯｸM" panose="020B0609000000000000" pitchFamily="49" charset="-128"/>
              </a:rPr>
              <a:t>年は前年比で</a:t>
            </a:r>
            <a:endParaRPr lang="en-US" altLang="ja-JP" dirty="0" smtClean="0">
              <a:latin typeface="HGｺﾞｼｯｸM" panose="020B0609000000000000" pitchFamily="49" charset="-128"/>
              <a:ea typeface="HGｺﾞｼｯｸM" panose="020B0609000000000000" pitchFamily="49" charset="-128"/>
            </a:endParaRPr>
          </a:p>
          <a:p>
            <a:r>
              <a:rPr lang="en-US" altLang="ja-JP"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1.5</a:t>
            </a:r>
            <a:r>
              <a:rPr lang="ja-JP" altLang="en-US"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倍となる３万</a:t>
            </a:r>
            <a:r>
              <a:rPr lang="en-US" altLang="ja-JP"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TEU</a:t>
            </a:r>
            <a:r>
              <a:rPr lang="ja-JP" altLang="en-US"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を突破。</a:t>
            </a:r>
            <a:endParaRPr lang="en-US" altLang="ja-JP"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a:p>
            <a:endParaRPr lang="en-US" altLang="ja-JP" dirty="0" smtClean="0">
              <a:latin typeface="HGｺﾞｼｯｸM" panose="020B0609000000000000" pitchFamily="49" charset="-128"/>
              <a:ea typeface="HGｺﾞｼｯｸM" panose="020B0609000000000000" pitchFamily="49" charset="-128"/>
            </a:endParaRPr>
          </a:p>
          <a:p>
            <a:r>
              <a:rPr lang="ja-JP" altLang="en-US" dirty="0" smtClean="0">
                <a:latin typeface="HGｺﾞｼｯｸM" panose="020B0609000000000000" pitchFamily="49" charset="-128"/>
                <a:ea typeface="HGｺﾞｼｯｸM" panose="020B0609000000000000" pitchFamily="49" charset="-128"/>
              </a:rPr>
              <a:t>➡</a:t>
            </a:r>
            <a:r>
              <a:rPr lang="ja-JP" altLang="en-US"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船社からは</a:t>
            </a:r>
            <a:endParaRPr lang="en-US" altLang="ja-JP"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a:p>
            <a:r>
              <a:rPr lang="ja-JP" altLang="en-US" dirty="0" smtClean="0">
                <a:latin typeface="HGｺﾞｼｯｸM" panose="020B0609000000000000" pitchFamily="49" charset="-128"/>
                <a:ea typeface="HGｺﾞｼｯｸM" panose="020B0609000000000000" pitchFamily="49" charset="-128"/>
              </a:rPr>
              <a:t>「</a:t>
            </a:r>
            <a:r>
              <a:rPr lang="ja-JP" altLang="en-US" b="1" u="sng" dirty="0" smtClean="0">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今後さらにコンテナ取り扱いを増やしていきたい</a:t>
            </a:r>
            <a:r>
              <a:rPr lang="ja-JP" altLang="en-US" dirty="0" smtClean="0">
                <a:latin typeface="HGｺﾞｼｯｸM" panose="020B0609000000000000" pitchFamily="49" charset="-128"/>
                <a:ea typeface="HGｺﾞｼｯｸM" panose="020B0609000000000000" pitchFamily="49" charset="-128"/>
              </a:rPr>
              <a:t>」という要望があり</a:t>
            </a:r>
            <a:endParaRPr lang="en-US" altLang="ja-JP" dirty="0" smtClean="0">
              <a:latin typeface="HGｺﾞｼｯｸM" panose="020B0609000000000000" pitchFamily="49" charset="-128"/>
              <a:ea typeface="HGｺﾞｼｯｸM" panose="020B0609000000000000" pitchFamily="49" charset="-128"/>
            </a:endParaRPr>
          </a:p>
        </p:txBody>
      </p:sp>
      <p:graphicFrame>
        <p:nvGraphicFramePr>
          <p:cNvPr id="10" name="グラフ 9"/>
          <p:cNvGraphicFramePr>
            <a:graphicFrameLocks noGrp="1"/>
          </p:cNvGraphicFramePr>
          <p:nvPr>
            <p:extLst>
              <p:ext uri="{D42A27DB-BD31-4B8C-83A1-F6EECF244321}">
                <p14:modId xmlns:p14="http://schemas.microsoft.com/office/powerpoint/2010/main" val="301592857"/>
              </p:ext>
            </p:extLst>
          </p:nvPr>
        </p:nvGraphicFramePr>
        <p:xfrm>
          <a:off x="0" y="3367669"/>
          <a:ext cx="4378769" cy="3434038"/>
        </p:xfrm>
        <a:graphic>
          <a:graphicData uri="http://schemas.openxmlformats.org/drawingml/2006/chart">
            <c:chart xmlns:c="http://schemas.openxmlformats.org/drawingml/2006/chart" xmlns:r="http://schemas.openxmlformats.org/officeDocument/2006/relationships" r:id="rId4"/>
          </a:graphicData>
        </a:graphic>
      </p:graphicFrame>
      <p:sp>
        <p:nvSpPr>
          <p:cNvPr id="8" name="正方形/長方形 7"/>
          <p:cNvSpPr/>
          <p:nvPr/>
        </p:nvSpPr>
        <p:spPr>
          <a:xfrm>
            <a:off x="3355" y="3301433"/>
            <a:ext cx="1419045" cy="276999"/>
          </a:xfrm>
          <a:prstGeom prst="rect">
            <a:avLst/>
          </a:prstGeom>
        </p:spPr>
        <p:txBody>
          <a:bodyPr wrap="square">
            <a:spAutoFit/>
          </a:bodyPr>
          <a:lstStyle/>
          <a:p>
            <a:r>
              <a:rPr lang="ja-JP" altLang="en-US" sz="1200" dirty="0" smtClean="0">
                <a:latin typeface="HGｺﾞｼｯｸM" panose="020B0609000000000000" pitchFamily="49" charset="-128"/>
                <a:ea typeface="HGｺﾞｼｯｸM" panose="020B0609000000000000" pitchFamily="49" charset="-128"/>
              </a:rPr>
              <a:t>（</a:t>
            </a:r>
            <a:r>
              <a:rPr lang="en-US" altLang="ja-JP" sz="1200" dirty="0" smtClean="0">
                <a:latin typeface="HGｺﾞｼｯｸM" panose="020B0609000000000000" pitchFamily="49" charset="-128"/>
                <a:ea typeface="HGｺﾞｼｯｸM" panose="020B0609000000000000" pitchFamily="49" charset="-128"/>
              </a:rPr>
              <a:t>TEU</a:t>
            </a:r>
            <a:r>
              <a:rPr lang="ja-JP" altLang="en-US" sz="1200" dirty="0" smtClean="0">
                <a:latin typeface="HGｺﾞｼｯｸM" panose="020B0609000000000000" pitchFamily="49" charset="-128"/>
                <a:ea typeface="HGｺﾞｼｯｸM" panose="020B0609000000000000" pitchFamily="49" charset="-128"/>
              </a:rPr>
              <a:t>）</a:t>
            </a:r>
            <a:endParaRPr lang="en-US" altLang="ja-JP" sz="1200" dirty="0" smtClean="0">
              <a:latin typeface="HGｺﾞｼｯｸM" panose="020B0609000000000000" pitchFamily="49" charset="-128"/>
              <a:ea typeface="HGｺﾞｼｯｸM" panose="020B0609000000000000" pitchFamily="49" charset="-128"/>
            </a:endParaRPr>
          </a:p>
        </p:txBody>
      </p:sp>
      <p:sp>
        <p:nvSpPr>
          <p:cNvPr id="9" name="テキスト ボックス 8"/>
          <p:cNvSpPr txBox="1"/>
          <p:nvPr/>
        </p:nvSpPr>
        <p:spPr bwMode="auto">
          <a:xfrm>
            <a:off x="179512" y="690254"/>
            <a:ext cx="4395843" cy="1815882"/>
          </a:xfrm>
          <a:prstGeom prst="rect">
            <a:avLst/>
          </a:prstGeom>
          <a:noFill/>
          <a:ln w="9525">
            <a:noFill/>
            <a:miter lim="800000"/>
            <a:headEnd/>
            <a:tailEnd/>
          </a:ln>
        </p:spPr>
        <p:txBody>
          <a:bodyPr wrap="square" rtlCol="0">
            <a:spAutoFit/>
          </a:bodyPr>
          <a:lstStyle/>
          <a:p>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定期コンテナ航路</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①青島航路：</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1</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便／週</a:t>
            </a: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②東南アジア／上海航路：</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1</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便／週　　</a:t>
            </a: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平成</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29</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年</a:t>
            </a:r>
            <a:r>
              <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1</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月開設</a:t>
            </a: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endPar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堺</a:t>
            </a:r>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泉北港</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から中国華中エリア・東南アジア一帯</a:t>
            </a: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に広がる定期コンテナ海上輸送ネットワークを</a:t>
            </a:r>
            <a:endParaRPr lang="en-US" altLang="ja-JP"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a:p>
            <a:r>
              <a:rPr lang="ja-JP" altLang="en-US"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　　</a:t>
            </a:r>
            <a:r>
              <a:rPr lang="ja-JP" altLang="en-US" sz="1400" dirty="0" smtClean="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rPr>
              <a:t>形成</a:t>
            </a:r>
            <a:endParaRPr lang="en-US" altLang="ja-JP" sz="1400" dirty="0">
              <a:solidFill>
                <a:sysClr val="windowText" lastClr="000000"/>
              </a:solidFill>
              <a:latin typeface="HGｺﾞｼｯｸM" panose="020B0609000000000000" pitchFamily="49" charset="-128"/>
              <a:ea typeface="HGｺﾞｼｯｸM" panose="020B0609000000000000" pitchFamily="49" charset="-128"/>
              <a:cs typeface="Meiryo UI" panose="020B0604030504040204" pitchFamily="50" charset="-128"/>
            </a:endParaRPr>
          </a:p>
        </p:txBody>
      </p:sp>
      <p:sp>
        <p:nvSpPr>
          <p:cNvPr id="14" name="スライド番号プレースホルダー 1"/>
          <p:cNvSpPr>
            <a:spLocks noGrp="1"/>
          </p:cNvSpPr>
          <p:nvPr>
            <p:ph type="sldNum" sz="quarter" idx="12"/>
          </p:nvPr>
        </p:nvSpPr>
        <p:spPr>
          <a:xfrm>
            <a:off x="6553200" y="6356350"/>
            <a:ext cx="2133600" cy="365125"/>
          </a:xfrm>
        </p:spPr>
        <p:txBody>
          <a:bodyPr/>
          <a:lstStyle/>
          <a:p>
            <a:pPr>
              <a:defRPr/>
            </a:pPr>
            <a:fld id="{1EC3BF07-CA01-4D4A-9147-EF7D3A26471E}" type="slidenum">
              <a:rPr lang="en-US" altLang="ja-JP" sz="1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defRPr/>
              </a:pPr>
              <a:t>9</a:t>
            </a:fld>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30486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dpi="0" rotWithShape="0">
          <a:blip xmlns:r="http://schemas.openxmlformats.org/officeDocument/2006/relationships" r:embed="rId1"/>
          <a:srcRect/>
          <a:tile tx="0" ty="0" sx="100000" sy="100000" flip="none" algn="tl"/>
        </a:blipFill>
        <a:ln w="9525">
          <a:solidFill>
            <a:srgbClr xmlns:mc="http://schemas.openxmlformats.org/markup-compatibility/2006" xmlns:a14="http://schemas.microsoft.com/office/drawing/2010/main" val="000000" mc:Ignorable="a14" a14:legacySpreadsheetColorIndex="8"/>
          </a:solidFill>
          <a:prstDash val="dash"/>
          <a:round/>
          <a:headEnd/>
          <a:tailEnd/>
        </a:ln>
      </a:spPr>
      <a:bodyPr/>
      <a:lstStyle>
        <a:defPPr>
          <a:defRPr/>
        </a:defPPr>
      </a:lst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AA2F90C-DA9C-4C9B-8C37-5477FF4CD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DED296-3AE1-4E29-8905-7780DCC83E6E}">
  <ds:schemaRefs>
    <ds:schemaRef ds:uri="http://schemas.microsoft.com/sharepoint/v3/contenttype/forms"/>
  </ds:schemaRefs>
</ds:datastoreItem>
</file>

<file path=customXml/itemProps3.xml><?xml version="1.0" encoding="utf-8"?>
<ds:datastoreItem xmlns:ds="http://schemas.openxmlformats.org/officeDocument/2006/customXml" ds:itemID="{87039272-DD13-409E-B4EA-43B29066D352}">
  <ds:schemaRefs>
    <ds:schemaRef ds:uri="http://purl.org/dc/elements/1.1/"/>
    <ds:schemaRef ds:uri="http://schemas.microsoft.com/sharepoint/v3"/>
    <ds:schemaRef ds:uri="http://schemas.microsoft.com/office/2006/documentManagement/types"/>
    <ds:schemaRef ds:uri="http://purl.org/dc/dcmitype/"/>
    <ds:schemaRef ds:uri="http://purl.org/dc/term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707</TotalTime>
  <Words>3967</Words>
  <Application>Microsoft Office PowerPoint</Application>
  <PresentationFormat>画面に合わせる (4:3)</PresentationFormat>
  <Paragraphs>528</Paragraphs>
  <Slides>33</Slides>
  <Notes>10</Notes>
  <HiddenSlides>0</HiddenSlides>
  <MMClips>0</MMClips>
  <ScaleCrop>false</ScaleCrop>
  <HeadingPairs>
    <vt:vector size="4" baseType="variant">
      <vt:variant>
        <vt:lpstr>テーマ</vt:lpstr>
      </vt:variant>
      <vt:variant>
        <vt:i4>1</vt:i4>
      </vt:variant>
      <vt:variant>
        <vt:lpstr>スライド タイトル</vt:lpstr>
      </vt:variant>
      <vt:variant>
        <vt:i4>33</vt:i4>
      </vt:variant>
    </vt:vector>
  </HeadingPairs>
  <TitlesOfParts>
    <vt:vector size="34"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大阪府港湾局</dc:title>
  <dc:creator>清水　光治</dc:creator>
  <cp:lastModifiedBy>清水　光治</cp:lastModifiedBy>
  <cp:revision>121</cp:revision>
  <cp:lastPrinted>2018-05-30T01:32:24Z</cp:lastPrinted>
  <dcterms:created xsi:type="dcterms:W3CDTF">2018-05-09T11:49:09Z</dcterms:created>
  <dcterms:modified xsi:type="dcterms:W3CDTF">2018-05-30T01:50:53Z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