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9" r:id="rId5"/>
    <p:sldId id="256" r:id="rId6"/>
    <p:sldId id="272"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4560" autoAdjust="0"/>
  </p:normalViewPr>
  <p:slideViewPr>
    <p:cSldViewPr snapToGrid="0">
      <p:cViewPr varScale="1">
        <p:scale>
          <a:sx n="63" d="100"/>
          <a:sy n="63" d="100"/>
        </p:scale>
        <p:origin x="1596" y="66"/>
      </p:cViewPr>
      <p:guideLst/>
    </p:cSldViewPr>
  </p:slideViewPr>
  <p:outlineViewPr>
    <p:cViewPr>
      <p:scale>
        <a:sx n="20" d="100"/>
        <a:sy n="20" d="100"/>
      </p:scale>
      <p:origin x="0" y="0"/>
    </p:cViewPr>
  </p:outlineViewPr>
  <p:notesTextViewPr>
    <p:cViewPr>
      <p:scale>
        <a:sx n="1" d="1"/>
        <a:sy n="1" d="1"/>
      </p:scale>
      <p:origin x="0" y="0"/>
    </p:cViewPr>
  </p:notesTextViewPr>
  <p:sorterViewPr>
    <p:cViewPr>
      <p:scale>
        <a:sx n="100" d="100"/>
        <a:sy n="100" d="100"/>
      </p:scale>
      <p:origin x="0" y="-23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E0C7EDF-7E8A-4F71-9C13-8E9FAF0451C0}" type="datetimeFigureOut">
              <a:rPr kumimoji="1" lang="ja-JP" altLang="en-US" smtClean="0"/>
              <a:t>2019/7/25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2E358F4-FE6A-4CD9-B4FC-DA73FFE39BC0}" type="slidenum">
              <a:rPr kumimoji="1" lang="ja-JP" altLang="en-US" smtClean="0"/>
              <a:t>‹#›</a:t>
            </a:fld>
            <a:endParaRPr kumimoji="1" lang="ja-JP" altLang="en-US"/>
          </a:p>
        </p:txBody>
      </p:sp>
    </p:spTree>
    <p:extLst>
      <p:ext uri="{BB962C8B-B14F-4D97-AF65-F5344CB8AC3E}">
        <p14:creationId xmlns:p14="http://schemas.microsoft.com/office/powerpoint/2010/main" val="24215014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2E358F4-FE6A-4CD9-B4FC-DA73FFE39BC0}" type="slidenum">
              <a:rPr kumimoji="1" lang="ja-JP" altLang="en-US" smtClean="0"/>
              <a:t>1</a:t>
            </a:fld>
            <a:endParaRPr kumimoji="1" lang="ja-JP" altLang="en-US"/>
          </a:p>
        </p:txBody>
      </p:sp>
    </p:spTree>
    <p:extLst>
      <p:ext uri="{BB962C8B-B14F-4D97-AF65-F5344CB8AC3E}">
        <p14:creationId xmlns:p14="http://schemas.microsoft.com/office/powerpoint/2010/main" val="392977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9CF8D74-F6F4-455C-94F3-74A6203744F6}"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266719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80A95D-95E2-4E53-99CA-945452B7F580}"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31038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DF4BD28-1410-4E03-886C-D53A47E16368}"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18390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3A6BED-4210-4F94-BE6D-FC771A54606E}"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1825798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51B6010-C19A-4DEE-B5D1-CC6A17F98696}" type="datetime1">
              <a:rPr kumimoji="1" lang="ja-JP" altLang="en-US" smtClean="0"/>
              <a:t>2019/7/25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00755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203F760-8E54-4F01-911D-E8AC8DC183CD}" type="datetime1">
              <a:rPr kumimoji="1" lang="ja-JP" altLang="en-US" smtClean="0"/>
              <a:t>2019/7/25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4286475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54434D8-EBAD-4D87-A20A-0EBF91C49C6C}" type="datetime1">
              <a:rPr kumimoji="1" lang="ja-JP" altLang="en-US" smtClean="0"/>
              <a:t>2019/7/25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982592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7C9DFB-A3F3-45E7-B8AD-60D61DF77C98}" type="datetime1">
              <a:rPr kumimoji="1" lang="ja-JP" altLang="en-US" smtClean="0"/>
              <a:t>2019/7/25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3213854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C01702-983C-406C-97B2-C574DF27F187}" type="datetime1">
              <a:rPr kumimoji="1" lang="ja-JP" altLang="en-US" smtClean="0"/>
              <a:t>2019/7/25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01621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ED1405-FD9E-421C-8875-D873A07668E5}" type="datetime1">
              <a:rPr kumimoji="1" lang="ja-JP" altLang="en-US" smtClean="0"/>
              <a:t>2019/7/25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155165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0A823DF-B982-45B8-8C62-0F36CDE61341}" type="datetime1">
              <a:rPr kumimoji="1" lang="ja-JP" altLang="en-US" smtClean="0"/>
              <a:t>2019/7/25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73574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99DAD-3227-4AAC-B5D7-AE77EF04CD40}" type="datetime1">
              <a:rPr kumimoji="1" lang="ja-JP" altLang="en-US" smtClean="0"/>
              <a:t>2019/7/25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43457-8CDF-434C-BF4D-76CE5CCA85A3}" type="slidenum">
              <a:rPr kumimoji="1" lang="ja-JP" altLang="en-US" smtClean="0"/>
              <a:t>‹#›</a:t>
            </a:fld>
            <a:endParaRPr kumimoji="1" lang="ja-JP" altLang="en-US"/>
          </a:p>
        </p:txBody>
      </p:sp>
    </p:spTree>
    <p:extLst>
      <p:ext uri="{BB962C8B-B14F-4D97-AF65-F5344CB8AC3E}">
        <p14:creationId xmlns:p14="http://schemas.microsoft.com/office/powerpoint/2010/main" val="2525345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7019"/>
            <a:ext cx="7886700" cy="1325563"/>
          </a:xfrm>
        </p:spPr>
        <p:txBody>
          <a:bodyPr>
            <a:normAutofit/>
          </a:bodyPr>
          <a:lstStyle/>
          <a:p>
            <a:r>
              <a:rPr lang="ja-JP" altLang="en-US" sz="3200" dirty="0" smtClean="0"/>
              <a:t>■調書の修正案件一覧</a:t>
            </a:r>
            <a:endParaRPr kumimoji="1" lang="ja-JP" altLang="en-US" sz="3200" dirty="0"/>
          </a:p>
        </p:txBody>
      </p:sp>
      <p:sp>
        <p:nvSpPr>
          <p:cNvPr id="3" name="コンテンツ プレースホルダー 2"/>
          <p:cNvSpPr>
            <a:spLocks noGrp="1"/>
          </p:cNvSpPr>
          <p:nvPr>
            <p:ph idx="1"/>
          </p:nvPr>
        </p:nvSpPr>
        <p:spPr>
          <a:xfrm>
            <a:off x="381000" y="1825625"/>
            <a:ext cx="8442960" cy="4651375"/>
          </a:xfrm>
        </p:spPr>
        <p:txBody>
          <a:bodyPr>
            <a:normAutofit/>
          </a:bodyPr>
          <a:lstStyle/>
          <a:p>
            <a:pPr marL="0" indent="0">
              <a:buNone/>
            </a:pPr>
            <a:r>
              <a:rPr lang="ja-JP" altLang="en-US" sz="2400" dirty="0" smtClean="0"/>
              <a:t>１．</a:t>
            </a:r>
            <a:r>
              <a:rPr lang="ja-JP" altLang="en-US" sz="2400" dirty="0" smtClean="0">
                <a:solidFill>
                  <a:srgbClr val="FF0000"/>
                </a:solidFill>
              </a:rPr>
              <a:t>久宝寺緑地　整備事業</a:t>
            </a:r>
            <a:endParaRPr lang="en-US" altLang="ja-JP" sz="2400" dirty="0" smtClean="0">
              <a:solidFill>
                <a:srgbClr val="FF0000"/>
              </a:solidFill>
            </a:endParaRPr>
          </a:p>
          <a:p>
            <a:pPr marL="0" indent="0">
              <a:buNone/>
            </a:pPr>
            <a:endParaRPr kumimoji="1" lang="ja-JP" altLang="en-US" sz="2400" dirty="0"/>
          </a:p>
        </p:txBody>
      </p:sp>
      <p:sp>
        <p:nvSpPr>
          <p:cNvPr id="4"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　調書の修正</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smtClean="0">
                <a:latin typeface="Arial" panose="020B0604020202020204" pitchFamily="34" charset="0"/>
              </a:rPr>
              <a:t>1</a:t>
            </a:r>
            <a:endParaRPr lang="ja-JP" altLang="en-US" sz="2000" dirty="0" smtClean="0">
              <a:latin typeface="Arial" panose="020B0604020202020204" pitchFamily="34" charset="0"/>
            </a:endParaRPr>
          </a:p>
        </p:txBody>
      </p:sp>
      <p:sp>
        <p:nvSpPr>
          <p:cNvPr id="6" name="Text Box 18"/>
          <p:cNvSpPr txBox="1">
            <a:spLocks noChangeArrowheads="1"/>
          </p:cNvSpPr>
          <p:nvPr/>
        </p:nvSpPr>
        <p:spPr bwMode="auto">
          <a:xfrm>
            <a:off x="7704138" y="136525"/>
            <a:ext cx="1223962" cy="369888"/>
          </a:xfrm>
          <a:prstGeom prst="rect">
            <a:avLst/>
          </a:prstGeom>
          <a:solidFill>
            <a:schemeClr val="bg1"/>
          </a:solidFill>
          <a:ln w="9525" algn="ctr">
            <a:solidFill>
              <a:schemeClr val="tx1"/>
            </a:solidFill>
            <a:miter lim="800000"/>
            <a:headEnd/>
            <a:tailEnd/>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50000"/>
              </a:spcBef>
              <a:buFontTx/>
              <a:buNone/>
            </a:pPr>
            <a:r>
              <a:rPr lang="ja-JP" altLang="en-US" sz="1800" dirty="0" smtClean="0">
                <a:solidFill>
                  <a:srgbClr val="000000"/>
                </a:solidFill>
                <a:latin typeface="HG丸ｺﾞｼｯｸM-PRO" panose="020F0600000000000000" pitchFamily="50" charset="-128"/>
                <a:ea typeface="HG丸ｺﾞｼｯｸM-PRO" panose="020F0600000000000000" pitchFamily="50" charset="-128"/>
              </a:rPr>
              <a:t>資料</a:t>
            </a:r>
            <a:r>
              <a:rPr lang="ja-JP" altLang="en-US" sz="1800" dirty="0">
                <a:solidFill>
                  <a:srgbClr val="000000"/>
                </a:solidFill>
                <a:latin typeface="HG丸ｺﾞｼｯｸM-PRO" panose="020F0600000000000000" pitchFamily="50" charset="-128"/>
                <a:ea typeface="HG丸ｺﾞｼｯｸM-PRO" panose="020F0600000000000000" pitchFamily="50" charset="-128"/>
              </a:rPr>
              <a:t>２　</a:t>
            </a:r>
          </a:p>
        </p:txBody>
      </p:sp>
    </p:spTree>
    <p:extLst>
      <p:ext uri="{BB962C8B-B14F-4D97-AF65-F5344CB8AC3E}">
        <p14:creationId xmlns:p14="http://schemas.microsoft.com/office/powerpoint/2010/main" val="1466975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eaLnBrk="1" hangingPunct="1">
              <a:defRPr/>
            </a:pP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令和元年度建設事業評価（</a:t>
            </a:r>
            <a:r>
              <a:rPr lang="ja-JP" altLang="en-US" sz="28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公園</a:t>
            </a:r>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　</a:t>
            </a:r>
            <a:endParaRPr lang="ja-JP" altLang="en-US" sz="2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2"/>
          <p:cNvSpPr>
            <a:spLocks noChangeArrowheads="1"/>
          </p:cNvSpPr>
          <p:nvPr/>
        </p:nvSpPr>
        <p:spPr bwMode="auto">
          <a:xfrm>
            <a:off x="6848475" y="620713"/>
            <a:ext cx="2187575" cy="6477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令和元年度 </a:t>
            </a:r>
            <a:r>
              <a:rPr lang="ja-JP" altLang="en-US" sz="1200" dirty="0" smtClean="0">
                <a:solidFill>
                  <a:srgbClr val="000000"/>
                </a:solidFill>
                <a:latin typeface="HGPｺﾞｼｯｸM" panose="020B0600000000000000" pitchFamily="50" charset="-128"/>
                <a:ea typeface="HGPｺﾞｼｯｸM" panose="020B0600000000000000" pitchFamily="50" charset="-128"/>
              </a:rPr>
              <a:t>第</a:t>
            </a:r>
            <a:r>
              <a:rPr lang="en-US" altLang="ja-JP" sz="1200" dirty="0">
                <a:solidFill>
                  <a:srgbClr val="000000"/>
                </a:solidFill>
                <a:latin typeface="HGPｺﾞｼｯｸM" panose="020B0600000000000000" pitchFamily="50" charset="-128"/>
                <a:ea typeface="HGPｺﾞｼｯｸM" panose="020B0600000000000000" pitchFamily="50" charset="-128"/>
              </a:rPr>
              <a:t>3</a:t>
            </a:r>
            <a:r>
              <a:rPr lang="ja-JP" altLang="en-US" sz="1200" dirty="0" smtClean="0">
                <a:solidFill>
                  <a:srgbClr val="000000"/>
                </a:solidFill>
                <a:latin typeface="HGPｺﾞｼｯｸM" panose="020B0600000000000000" pitchFamily="50" charset="-128"/>
                <a:ea typeface="HGPｺﾞｼｯｸM" panose="020B0600000000000000" pitchFamily="50" charset="-128"/>
              </a:rPr>
              <a:t>回</a:t>
            </a:r>
            <a:r>
              <a:rPr lang="ja-JP" altLang="en-US" sz="1200" dirty="0">
                <a:solidFill>
                  <a:srgbClr val="000000"/>
                </a:solidFill>
                <a:latin typeface="HGPｺﾞｼｯｸM" panose="020B0600000000000000" pitchFamily="50" charset="-128"/>
                <a:ea typeface="HGPｺﾞｼｯｸM" panose="020B0600000000000000" pitchFamily="50" charset="-128"/>
              </a:rPr>
              <a:t>（</a:t>
            </a:r>
            <a:r>
              <a:rPr lang="en-US" altLang="ja-JP" sz="1200" dirty="0">
                <a:solidFill>
                  <a:srgbClr val="000000"/>
                </a:solidFill>
                <a:latin typeface="HGPｺﾞｼｯｸM" panose="020B0600000000000000" pitchFamily="50" charset="-128"/>
                <a:ea typeface="HGPｺﾞｼｯｸM" panose="020B0600000000000000" pitchFamily="50" charset="-128"/>
              </a:rPr>
              <a:t>R</a:t>
            </a:r>
            <a:r>
              <a:rPr lang="ja-JP" altLang="en-US" sz="1200" dirty="0">
                <a:solidFill>
                  <a:srgbClr val="000000"/>
                </a:solidFill>
                <a:latin typeface="HGPｺﾞｼｯｸM" panose="020B0600000000000000" pitchFamily="50" charset="-128"/>
                <a:ea typeface="HGPｺﾞｼｯｸM" panose="020B0600000000000000" pitchFamily="50" charset="-128"/>
              </a:rPr>
              <a:t>１</a:t>
            </a:r>
            <a:r>
              <a:rPr lang="en-US" altLang="ja-JP" sz="1200" dirty="0" smtClean="0">
                <a:solidFill>
                  <a:srgbClr val="000000"/>
                </a:solidFill>
                <a:latin typeface="HGPｺﾞｼｯｸM" panose="020B0600000000000000" pitchFamily="50" charset="-128"/>
                <a:ea typeface="HGPｺﾞｼｯｸM" panose="020B0600000000000000" pitchFamily="50" charset="-128"/>
              </a:rPr>
              <a:t>.7.26</a:t>
            </a:r>
            <a:r>
              <a:rPr lang="ja-JP" altLang="en-US" sz="1200" dirty="0" smtClean="0">
                <a:solidFill>
                  <a:srgbClr val="000000"/>
                </a:solidFill>
                <a:latin typeface="HGPｺﾞｼｯｸM" panose="020B0600000000000000" pitchFamily="50" charset="-128"/>
                <a:ea typeface="HGPｺﾞｼｯｸM" panose="020B0600000000000000" pitchFamily="50" charset="-128"/>
              </a:rPr>
              <a:t>）</a:t>
            </a:r>
            <a:endParaRPr lang="en-US" altLang="ja-JP" sz="1200" dirty="0">
              <a:solidFill>
                <a:srgbClr val="000000"/>
              </a:solidFill>
              <a:latin typeface="HGPｺﾞｼｯｸM" panose="020B0600000000000000" pitchFamily="50" charset="-128"/>
              <a:ea typeface="HGPｺﾞｼｯｸM" panose="020B0600000000000000" pitchFamily="50" charset="-128"/>
            </a:endParaRPr>
          </a:p>
          <a:p>
            <a:pPr>
              <a:buFont typeface="Arial" panose="020B0604020202020204" pitchFamily="34" charset="0"/>
              <a:buNone/>
            </a:pPr>
            <a:r>
              <a:rPr lang="ja-JP" altLang="en-US" sz="1200" dirty="0">
                <a:solidFill>
                  <a:srgbClr val="000000"/>
                </a:solidFill>
                <a:latin typeface="HGPｺﾞｼｯｸM" panose="020B0600000000000000" pitchFamily="50" charset="-128"/>
                <a:ea typeface="HGPｺﾞｼｯｸM" panose="020B0600000000000000" pitchFamily="50" charset="-128"/>
              </a:rPr>
              <a:t>大阪府建設事業評価審議会　都市整備部会</a:t>
            </a:r>
            <a:endParaRPr lang="ja-JP" altLang="en-US" sz="1600" dirty="0">
              <a:solidFill>
                <a:srgbClr val="000000"/>
              </a:solidFill>
              <a:latin typeface="HGPｺﾞｼｯｸM" panose="020B0600000000000000" pitchFamily="50" charset="-128"/>
              <a:ea typeface="HGPｺﾞｼｯｸM" panose="020B0600000000000000" pitchFamily="50" charset="-128"/>
            </a:endParaRPr>
          </a:p>
          <a:p>
            <a:pPr eaLnBrk="1" hangingPunct="1">
              <a:lnSpc>
                <a:spcPts val="1300"/>
              </a:lnSpc>
              <a:spcBef>
                <a:spcPct val="0"/>
              </a:spcBef>
              <a:buFontTx/>
              <a:buNone/>
            </a:pPr>
            <a:endParaRPr lang="en-US" altLang="ja-JP" sz="1200" dirty="0">
              <a:solidFill>
                <a:srgbClr val="000000"/>
              </a:solidFill>
              <a:latin typeface="HGPｺﾞｼｯｸM" panose="020B0600000000000000" pitchFamily="50" charset="-128"/>
              <a:ea typeface="HGPｺﾞｼｯｸM" panose="020B0600000000000000" pitchFamily="50" charset="-128"/>
            </a:endParaRPr>
          </a:p>
        </p:txBody>
      </p:sp>
      <p:sp>
        <p:nvSpPr>
          <p:cNvPr id="8" name="スライド番号プレースホルダー 3"/>
          <p:cNvSpPr>
            <a:spLocks noGrp="1"/>
          </p:cNvSpPr>
          <p:nvPr>
            <p:ph type="sldNum" sz="quarter" idx="12"/>
          </p:nvPr>
        </p:nvSpPr>
        <p:spPr bwMode="auto">
          <a:xfrm>
            <a:off x="8532813" y="6477000"/>
            <a:ext cx="606425"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2000" dirty="0" smtClean="0">
                <a:latin typeface="Arial" panose="020B0604020202020204" pitchFamily="34" charset="0"/>
              </a:rPr>
              <a:t>2</a:t>
            </a:r>
            <a:endParaRPr lang="ja-JP" altLang="en-US" sz="2000" dirty="0" smtClean="0">
              <a:latin typeface="Arial" panose="020B0604020202020204" pitchFamily="34" charset="0"/>
            </a:endParaRPr>
          </a:p>
        </p:txBody>
      </p:sp>
      <p:sp>
        <p:nvSpPr>
          <p:cNvPr id="9" name="テキスト ボックス 7"/>
          <p:cNvSpPr txBox="1">
            <a:spLocks noChangeArrowheads="1"/>
          </p:cNvSpPr>
          <p:nvPr/>
        </p:nvSpPr>
        <p:spPr bwMode="auto">
          <a:xfrm>
            <a:off x="1116013" y="1773238"/>
            <a:ext cx="6551612"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ＭＳ ゴシック" panose="020B0609070205080204" pitchFamily="49" charset="-128"/>
                <a:ea typeface="ＭＳ ゴシック" panose="020B0609070205080204" pitchFamily="49" charset="-128"/>
              </a:rPr>
              <a:t>　　　　きゅうほうじ</a:t>
            </a:r>
            <a:endParaRPr lang="en-US" altLang="ja-JP" sz="2000" b="1" dirty="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ja-JP" altLang="en-US" sz="3600" dirty="0">
                <a:latin typeface="ＭＳ ゴシック" panose="020B0609070205080204" pitchFamily="49" charset="-128"/>
                <a:ea typeface="ＭＳ ゴシック" panose="020B0609070205080204" pitchFamily="49" charset="-128"/>
              </a:rPr>
              <a:t>　久宝寺緑地 整備事業</a:t>
            </a:r>
            <a:endParaRPr lang="en-US" altLang="ja-JP" sz="3600" dirty="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en-US" altLang="ja-JP" sz="3600" dirty="0">
                <a:latin typeface="ＭＳ ゴシック" panose="020B0609070205080204" pitchFamily="49" charset="-128"/>
                <a:ea typeface="ＭＳ ゴシック" panose="020B0609070205080204" pitchFamily="49" charset="-128"/>
              </a:rPr>
              <a:t>  [</a:t>
            </a:r>
            <a:r>
              <a:rPr lang="ja-JP" altLang="en-US" sz="3600" dirty="0">
                <a:latin typeface="ＭＳ ゴシック" panose="020B0609070205080204" pitchFamily="49" charset="-128"/>
                <a:ea typeface="ＭＳ ゴシック" panose="020B0609070205080204" pitchFamily="49" charset="-128"/>
              </a:rPr>
              <a:t>八尾市</a:t>
            </a:r>
            <a:r>
              <a:rPr lang="en-US" altLang="ja-JP" sz="3600" dirty="0">
                <a:latin typeface="ＭＳ ゴシック" panose="020B0609070205080204" pitchFamily="49" charset="-128"/>
                <a:ea typeface="ＭＳ ゴシック" panose="020B0609070205080204" pitchFamily="49" charset="-128"/>
              </a:rPr>
              <a:t>]</a:t>
            </a:r>
            <a:endParaRPr lang="ja-JP" altLang="en-US" sz="3600" dirty="0">
              <a:latin typeface="ＭＳ ゴシック" panose="020B0609070205080204" pitchFamily="49" charset="-128"/>
              <a:ea typeface="ＭＳ ゴシック" panose="020B0609070205080204" pitchFamily="49" charset="-128"/>
            </a:endParaRPr>
          </a:p>
        </p:txBody>
      </p:sp>
      <p:sp>
        <p:nvSpPr>
          <p:cNvPr id="10" name="テキスト ボックス 7"/>
          <p:cNvSpPr txBox="1">
            <a:spLocks noChangeArrowheads="1"/>
          </p:cNvSpPr>
          <p:nvPr/>
        </p:nvSpPr>
        <p:spPr bwMode="auto">
          <a:xfrm>
            <a:off x="323850" y="4151313"/>
            <a:ext cx="836295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2800">
                <a:latin typeface="ＭＳ ゴシック" panose="020B0609070205080204" pitchFamily="49" charset="-128"/>
                <a:ea typeface="ＭＳ ゴシック" panose="020B0609070205080204" pitchFamily="49" charset="-128"/>
              </a:rPr>
              <a:t>【</a:t>
            </a:r>
            <a:r>
              <a:rPr lang="ja-JP" altLang="en-US" sz="2800">
                <a:latin typeface="ＭＳ ゴシック" panose="020B0609070205080204" pitchFamily="49" charset="-128"/>
                <a:ea typeface="ＭＳ ゴシック" panose="020B0609070205080204" pitchFamily="49" charset="-128"/>
              </a:rPr>
              <a:t>再</a:t>
            </a:r>
            <a:r>
              <a:rPr lang="ja-JP" altLang="ja-JP"/>
              <a:t>々</a:t>
            </a:r>
            <a:r>
              <a:rPr lang="ja-JP" altLang="en-US" sz="2800">
                <a:latin typeface="ＭＳ ゴシック" panose="020B0609070205080204" pitchFamily="49" charset="-128"/>
                <a:ea typeface="ＭＳ ゴシック" panose="020B0609070205080204" pitchFamily="49" charset="-128"/>
              </a:rPr>
              <a:t>評価</a:t>
            </a:r>
            <a:r>
              <a:rPr lang="en-US" altLang="ja-JP" sz="2800">
                <a:latin typeface="ＭＳ ゴシック" panose="020B0609070205080204" pitchFamily="49" charset="-128"/>
                <a:ea typeface="ＭＳ ゴシック" panose="020B0609070205080204" pitchFamily="49" charset="-128"/>
              </a:rPr>
              <a:t>】</a:t>
            </a:r>
          </a:p>
          <a:p>
            <a:pPr algn="ctr" eaLnBrk="1" hangingPunct="1">
              <a:spcBef>
                <a:spcPct val="0"/>
              </a:spcBef>
              <a:buFontTx/>
              <a:buNone/>
            </a:pPr>
            <a:endParaRPr lang="en-US" altLang="ja-JP" sz="2800">
              <a:latin typeface="ＭＳ ゴシック" panose="020B0609070205080204" pitchFamily="49" charset="-128"/>
              <a:ea typeface="ＭＳ ゴシック" panose="020B0609070205080204" pitchFamily="49" charset="-128"/>
            </a:endParaRPr>
          </a:p>
          <a:p>
            <a:pPr algn="ctr" eaLnBrk="1" hangingPunct="1">
              <a:spcBef>
                <a:spcPct val="0"/>
              </a:spcBef>
              <a:buFontTx/>
              <a:buNone/>
            </a:pPr>
            <a:r>
              <a:rPr lang="ja-JP" altLang="en-US" sz="2800">
                <a:latin typeface="ＭＳ ゴシック" panose="020B0609070205080204" pitchFamily="49" charset="-128"/>
                <a:ea typeface="ＭＳ ゴシック" panose="020B0609070205080204" pitchFamily="49" charset="-128"/>
              </a:rPr>
              <a:t>（再評価後</a:t>
            </a:r>
            <a:r>
              <a:rPr lang="en-US" altLang="ja-JP" sz="2800">
                <a:latin typeface="ＭＳ ゴシック" panose="020B0609070205080204" pitchFamily="49" charset="-128"/>
                <a:ea typeface="ＭＳ ゴシック" panose="020B0609070205080204" pitchFamily="49" charset="-128"/>
              </a:rPr>
              <a:t>5</a:t>
            </a:r>
            <a:r>
              <a:rPr lang="ja-JP" altLang="en-US" sz="2800">
                <a:latin typeface="ＭＳ ゴシック" panose="020B0609070205080204" pitchFamily="49" charset="-128"/>
                <a:ea typeface="ＭＳ ゴシック" panose="020B0609070205080204" pitchFamily="49" charset="-128"/>
              </a:rPr>
              <a:t>年間を経過した時点で継続中）</a:t>
            </a:r>
          </a:p>
        </p:txBody>
      </p:sp>
    </p:spTree>
    <p:extLst>
      <p:ext uri="{BB962C8B-B14F-4D97-AF65-F5344CB8AC3E}">
        <p14:creationId xmlns:p14="http://schemas.microsoft.com/office/powerpoint/2010/main" val="29454086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71F43457-8CDF-434C-BF4D-76CE5CCA85A3}" type="slidenum">
              <a:rPr kumimoji="1" lang="ja-JP" altLang="en-US" sz="1600" smtClean="0"/>
              <a:t>3</a:t>
            </a:fld>
            <a:endParaRPr kumimoji="1" lang="ja-JP" altLang="en-US" sz="1600" dirty="0"/>
          </a:p>
        </p:txBody>
      </p:sp>
      <p:sp>
        <p:nvSpPr>
          <p:cNvPr id="5" name="Rectangle 2"/>
          <p:cNvSpPr>
            <a:spLocks noChangeArrowheads="1"/>
          </p:cNvSpPr>
          <p:nvPr/>
        </p:nvSpPr>
        <p:spPr bwMode="auto">
          <a:xfrm>
            <a:off x="0" y="0"/>
            <a:ext cx="9144000" cy="554038"/>
          </a:xfrm>
          <a:prstGeom prst="rect">
            <a:avLst/>
          </a:prstGeom>
          <a:gradFill flip="none" rotWithShape="1">
            <a:gsLst>
              <a:gs pos="0">
                <a:schemeClr val="accent1"/>
              </a:gs>
              <a:gs pos="50000">
                <a:schemeClr val="bg1"/>
              </a:gs>
              <a:gs pos="100000">
                <a:schemeClr val="accent1"/>
              </a:gs>
            </a:gsLst>
            <a:lin ang="5400000" scaled="0"/>
            <a:tileRect/>
          </a:gradFill>
          <a:ln>
            <a:noFill/>
          </a:ln>
          <a:effectLst/>
          <a:extLst/>
        </p:spPr>
        <p:txBody>
          <a:bodyPr wrap="none" lIns="91435" tIns="45717" rIns="91435" bIns="45717" anchor="ctr"/>
          <a:lstStyle>
            <a:defPPr>
              <a:defRPr lang="ja-JP"/>
            </a:defPPr>
            <a:lvl1pPr algn="ctr" rtl="0" fontAlgn="base">
              <a:spcBef>
                <a:spcPct val="0"/>
              </a:spcBef>
              <a:spcAft>
                <a:spcPct val="0"/>
              </a:spcAft>
              <a:defRPr kumimoji="1"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l"/>
            <a:r>
              <a:rPr lang="ja-JP" altLang="en-US" sz="2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t>６対応方針（原案）</a:t>
            </a:r>
            <a:endParaRPr lang="en-US" altLang="ja-JP" sz="2800" dirty="0"/>
          </a:p>
        </p:txBody>
      </p:sp>
      <p:sp>
        <p:nvSpPr>
          <p:cNvPr id="7" name="テキスト ボックス 6"/>
          <p:cNvSpPr txBox="1"/>
          <p:nvPr/>
        </p:nvSpPr>
        <p:spPr>
          <a:xfrm>
            <a:off x="162876" y="647323"/>
            <a:ext cx="5221924" cy="400110"/>
          </a:xfrm>
          <a:prstGeom prst="rect">
            <a:avLst/>
          </a:prstGeom>
          <a:noFill/>
        </p:spPr>
        <p:txBody>
          <a:bodyPr wrap="square" rtlCol="0">
            <a:spAutoFit/>
          </a:bodyPr>
          <a:lstStyle/>
          <a:p>
            <a:r>
              <a:rPr lang="ja-JP" altLang="en-US" sz="2000" dirty="0"/>
              <a:t>①</a:t>
            </a:r>
            <a:r>
              <a:rPr lang="ja-JP" altLang="en-US" sz="2000" dirty="0" smtClean="0"/>
              <a:t>文言を</a:t>
            </a:r>
            <a:r>
              <a:rPr lang="ja-JP" altLang="en-US" sz="2000" dirty="0"/>
              <a:t>修正（</a:t>
            </a:r>
            <a:r>
              <a:rPr lang="en-US" altLang="ja-JP" sz="2000" dirty="0" smtClean="0"/>
              <a:t>p.4</a:t>
            </a:r>
            <a:r>
              <a:rPr lang="ja-JP" altLang="en-US" sz="2000" dirty="0" smtClean="0"/>
              <a:t>）</a:t>
            </a:r>
            <a:endParaRPr kumimoji="1" lang="ja-JP" altLang="en-US" sz="2000" dirty="0"/>
          </a:p>
        </p:txBody>
      </p:sp>
      <p:sp>
        <p:nvSpPr>
          <p:cNvPr id="8" name="テキスト ボックス 7"/>
          <p:cNvSpPr txBox="1"/>
          <p:nvPr/>
        </p:nvSpPr>
        <p:spPr>
          <a:xfrm>
            <a:off x="660400" y="3994550"/>
            <a:ext cx="1511300" cy="369332"/>
          </a:xfrm>
          <a:prstGeom prst="rect">
            <a:avLst/>
          </a:prstGeom>
          <a:noFill/>
        </p:spPr>
        <p:txBody>
          <a:bodyPr wrap="square" rtlCol="0">
            <a:spAutoFit/>
          </a:bodyPr>
          <a:lstStyle/>
          <a:p>
            <a:r>
              <a:rPr kumimoji="1" lang="ja-JP" altLang="en-US" dirty="0" smtClean="0"/>
              <a:t>修正後</a:t>
            </a:r>
            <a:endParaRPr kumimoji="1" lang="ja-JP" altLang="en-US" dirty="0"/>
          </a:p>
        </p:txBody>
      </p:sp>
      <p:sp>
        <p:nvSpPr>
          <p:cNvPr id="9" name="テキスト ボックス 8"/>
          <p:cNvSpPr txBox="1"/>
          <p:nvPr/>
        </p:nvSpPr>
        <p:spPr>
          <a:xfrm>
            <a:off x="660400" y="1226305"/>
            <a:ext cx="1511300" cy="369332"/>
          </a:xfrm>
          <a:prstGeom prst="rect">
            <a:avLst/>
          </a:prstGeom>
          <a:noFill/>
        </p:spPr>
        <p:txBody>
          <a:bodyPr wrap="square" rtlCol="0">
            <a:spAutoFit/>
          </a:bodyPr>
          <a:lstStyle/>
          <a:p>
            <a:r>
              <a:rPr kumimoji="1" lang="ja-JP" altLang="en-US" dirty="0" smtClean="0"/>
              <a:t>修正前</a:t>
            </a:r>
            <a:endParaRPr kumimoji="1" lang="ja-JP" altLang="en-US" dirty="0"/>
          </a:p>
        </p:txBody>
      </p:sp>
      <p:sp>
        <p:nvSpPr>
          <p:cNvPr id="13" name="下矢印 12"/>
          <p:cNvSpPr/>
          <p:nvPr/>
        </p:nvSpPr>
        <p:spPr>
          <a:xfrm>
            <a:off x="3962396" y="3893216"/>
            <a:ext cx="1219201" cy="330200"/>
          </a:xfrm>
          <a:prstGeom prst="downArrow">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4074031260"/>
              </p:ext>
            </p:extLst>
          </p:nvPr>
        </p:nvGraphicFramePr>
        <p:xfrm>
          <a:off x="426081" y="1595637"/>
          <a:ext cx="8314185" cy="2179320"/>
        </p:xfrm>
        <a:graphic>
          <a:graphicData uri="http://schemas.openxmlformats.org/drawingml/2006/table">
            <a:tbl>
              <a:tblPr>
                <a:tableStyleId>{5C22544A-7EE6-4342-B048-85BDC9FD1C3A}</a:tableStyleId>
              </a:tblPr>
              <a:tblGrid>
                <a:gridCol w="1567088">
                  <a:extLst>
                    <a:ext uri="{9D8B030D-6E8A-4147-A177-3AD203B41FA5}">
                      <a16:colId xmlns:a16="http://schemas.microsoft.com/office/drawing/2014/main" val="505319223"/>
                    </a:ext>
                  </a:extLst>
                </a:gridCol>
                <a:gridCol w="6747097">
                  <a:extLst>
                    <a:ext uri="{9D8B030D-6E8A-4147-A177-3AD203B41FA5}">
                      <a16:colId xmlns:a16="http://schemas.microsoft.com/office/drawing/2014/main" val="1494395061"/>
                    </a:ext>
                  </a:extLst>
                </a:gridCol>
              </a:tblGrid>
              <a:tr h="2146298">
                <a:tc>
                  <a:txBody>
                    <a:bodyPr/>
                    <a:lstStyle/>
                    <a:p>
                      <a:pPr algn="ctr">
                        <a:spcAft>
                          <a:spcPts val="0"/>
                        </a:spcAft>
                      </a:pPr>
                      <a:r>
                        <a:rPr lang="ja-JP" sz="1300" kern="100">
                          <a:effectLst/>
                        </a:rPr>
                        <a:t>対応方針</a:t>
                      </a:r>
                    </a:p>
                    <a:p>
                      <a:pPr algn="ctr">
                        <a:spcAft>
                          <a:spcPts val="0"/>
                        </a:spcAft>
                      </a:pPr>
                      <a:r>
                        <a:rPr lang="ja-JP" sz="1300" kern="100">
                          <a:effectLst/>
                        </a:rPr>
                        <a:t>（原案）</a:t>
                      </a:r>
                      <a:endParaRPr lang="ja-JP" sz="13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6199" marR="76199" marT="0" marB="0" anchor="ctr"/>
                </a:tc>
                <a:tc>
                  <a:txBody>
                    <a:bodyPr/>
                    <a:lstStyle/>
                    <a:p>
                      <a:pPr algn="just">
                        <a:spcAft>
                          <a:spcPts val="0"/>
                        </a:spcAft>
                      </a:pPr>
                      <a:endParaRPr lang="en-US" altLang="ja-JP" sz="1300" kern="100" dirty="0" smtClean="0">
                        <a:effectLst/>
                      </a:endParaRPr>
                    </a:p>
                    <a:p>
                      <a:pPr algn="just">
                        <a:spcAft>
                          <a:spcPts val="0"/>
                        </a:spcAft>
                      </a:pPr>
                      <a:r>
                        <a:rPr lang="ja-JP" sz="1300" kern="100" dirty="0" smtClean="0">
                          <a:effectLst/>
                        </a:rPr>
                        <a:t>○</a:t>
                      </a:r>
                      <a:r>
                        <a:rPr lang="ja-JP" sz="1300" kern="100" dirty="0">
                          <a:effectLst/>
                        </a:rPr>
                        <a:t>事業継続</a:t>
                      </a:r>
                    </a:p>
                    <a:p>
                      <a:pPr algn="just">
                        <a:spcAft>
                          <a:spcPts val="0"/>
                        </a:spcAft>
                      </a:pPr>
                      <a:r>
                        <a:rPr lang="ja-JP" sz="1300" kern="100" dirty="0">
                          <a:effectLst/>
                        </a:rPr>
                        <a:t>＜判断の理由＞</a:t>
                      </a:r>
                    </a:p>
                    <a:p>
                      <a:pPr marL="133350" indent="-133350" algn="just">
                        <a:spcAft>
                          <a:spcPts val="0"/>
                        </a:spcAft>
                      </a:pPr>
                      <a:r>
                        <a:rPr lang="ja-JP" sz="1300" kern="100" dirty="0">
                          <a:effectLst/>
                        </a:rPr>
                        <a:t>・久宝寺緑地は、大阪四大緑地の一つとして計画され、スポーツ施設や芝生広場などのレクリエーション施設も備えた広域公園として親しまれており、景観、環境面においても都市部における貴重な緑豊かな公園として、府域の骨格をなす重要な役割を果たしている。</a:t>
                      </a:r>
                    </a:p>
                    <a:p>
                      <a:pPr marL="133350" indent="-133350" algn="just">
                        <a:spcAft>
                          <a:spcPts val="0"/>
                        </a:spcAft>
                      </a:pPr>
                      <a:r>
                        <a:rPr lang="ja-JP" sz="1300" kern="100" dirty="0">
                          <a:effectLst/>
                        </a:rPr>
                        <a:t>・また、当公園は、「八尾市地域防災計画」における広域避難場所、「大阪府地域防災計画」における後方支援活動拠点機能としての位置づけもあり、事業認可区域の整備は、防災機能の拡充にも寄与する。</a:t>
                      </a:r>
                    </a:p>
                    <a:p>
                      <a:pPr marL="133350" indent="-133350" algn="just">
                        <a:spcAft>
                          <a:spcPts val="0"/>
                        </a:spcAft>
                      </a:pPr>
                      <a:r>
                        <a:rPr lang="ja-JP" sz="1300" kern="100" dirty="0">
                          <a:effectLst/>
                        </a:rPr>
                        <a:t>以上の理由から、事業を継続する。</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6199" marR="76199" marT="0" marB="0"/>
                </a:tc>
                <a:extLst>
                  <a:ext uri="{0D108BD9-81ED-4DB2-BD59-A6C34878D82A}">
                    <a16:rowId xmlns:a16="http://schemas.microsoft.com/office/drawing/2014/main" val="1081436737"/>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143407731"/>
              </p:ext>
            </p:extLst>
          </p:nvPr>
        </p:nvGraphicFramePr>
        <p:xfrm>
          <a:off x="414903" y="4380807"/>
          <a:ext cx="8314185" cy="2377440"/>
        </p:xfrm>
        <a:graphic>
          <a:graphicData uri="http://schemas.openxmlformats.org/drawingml/2006/table">
            <a:tbl>
              <a:tblPr>
                <a:tableStyleId>{5C22544A-7EE6-4342-B048-85BDC9FD1C3A}</a:tableStyleId>
              </a:tblPr>
              <a:tblGrid>
                <a:gridCol w="1567088">
                  <a:extLst>
                    <a:ext uri="{9D8B030D-6E8A-4147-A177-3AD203B41FA5}">
                      <a16:colId xmlns:a16="http://schemas.microsoft.com/office/drawing/2014/main" val="505319223"/>
                    </a:ext>
                  </a:extLst>
                </a:gridCol>
                <a:gridCol w="6747097">
                  <a:extLst>
                    <a:ext uri="{9D8B030D-6E8A-4147-A177-3AD203B41FA5}">
                      <a16:colId xmlns:a16="http://schemas.microsoft.com/office/drawing/2014/main" val="1494395061"/>
                    </a:ext>
                  </a:extLst>
                </a:gridCol>
              </a:tblGrid>
              <a:tr h="2146298">
                <a:tc>
                  <a:txBody>
                    <a:bodyPr/>
                    <a:lstStyle/>
                    <a:p>
                      <a:pPr algn="ctr">
                        <a:spcAft>
                          <a:spcPts val="0"/>
                        </a:spcAft>
                      </a:pPr>
                      <a:r>
                        <a:rPr lang="ja-JP" sz="1300" kern="100">
                          <a:effectLst/>
                        </a:rPr>
                        <a:t>対応方針</a:t>
                      </a:r>
                    </a:p>
                    <a:p>
                      <a:pPr algn="ctr">
                        <a:spcAft>
                          <a:spcPts val="0"/>
                        </a:spcAft>
                      </a:pPr>
                      <a:r>
                        <a:rPr lang="ja-JP" sz="1300" kern="100">
                          <a:effectLst/>
                        </a:rPr>
                        <a:t>（原案）</a:t>
                      </a:r>
                      <a:endParaRPr lang="ja-JP" sz="13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76199" marR="76199" marT="0" marB="0" anchor="ctr"/>
                </a:tc>
                <a:tc>
                  <a:txBody>
                    <a:bodyPr/>
                    <a:lstStyle/>
                    <a:p>
                      <a:pPr algn="just">
                        <a:spcAft>
                          <a:spcPts val="0"/>
                        </a:spcAft>
                      </a:pPr>
                      <a:endParaRPr lang="en-US" altLang="ja-JP" sz="1300" kern="100" dirty="0" smtClean="0">
                        <a:effectLst/>
                      </a:endParaRPr>
                    </a:p>
                    <a:p>
                      <a:pPr algn="just">
                        <a:spcAft>
                          <a:spcPts val="0"/>
                        </a:spcAft>
                      </a:pPr>
                      <a:r>
                        <a:rPr lang="ja-JP" sz="1300" kern="100" dirty="0" smtClean="0">
                          <a:effectLst/>
                        </a:rPr>
                        <a:t>○</a:t>
                      </a:r>
                      <a:r>
                        <a:rPr lang="ja-JP" sz="1300" kern="100" dirty="0">
                          <a:effectLst/>
                        </a:rPr>
                        <a:t>事業継続</a:t>
                      </a:r>
                    </a:p>
                    <a:p>
                      <a:pPr algn="just">
                        <a:spcAft>
                          <a:spcPts val="0"/>
                        </a:spcAft>
                      </a:pPr>
                      <a:r>
                        <a:rPr lang="ja-JP" sz="1300" kern="100" dirty="0">
                          <a:effectLst/>
                        </a:rPr>
                        <a:t>＜判断の理由＞</a:t>
                      </a:r>
                    </a:p>
                    <a:p>
                      <a:pPr eaLnBrk="1" hangingPunct="1">
                        <a:spcBef>
                          <a:spcPct val="0"/>
                        </a:spcBef>
                        <a:buNone/>
                      </a:pPr>
                      <a:r>
                        <a:rPr lang="ja-JP" sz="1300" kern="100" dirty="0" smtClean="0">
                          <a:effectLst/>
                        </a:rPr>
                        <a:t>・</a:t>
                      </a:r>
                      <a:r>
                        <a:rPr lang="ja-JP" altLang="ja-JP" sz="1300" dirty="0" smtClean="0">
                          <a:solidFill>
                            <a:schemeClr val="tx1"/>
                          </a:solidFill>
                          <a:latin typeface="+mn-ea"/>
                          <a:ea typeface="+mn-ea"/>
                        </a:rPr>
                        <a:t>久宝寺緑地は、大阪四大緑地の一つとして計画され、スポーツ施設や芝生広場などの</a:t>
                      </a:r>
                      <a:r>
                        <a:rPr lang="ja-JP" altLang="en-US" sz="1300" dirty="0" smtClean="0">
                          <a:solidFill>
                            <a:schemeClr val="tx1"/>
                          </a:solidFill>
                          <a:latin typeface="+mn-ea"/>
                          <a:ea typeface="+mn-ea"/>
                        </a:rPr>
                        <a:t>　</a:t>
                      </a:r>
                      <a:endParaRPr lang="en-US" altLang="ja-JP" sz="1300" dirty="0" smtClean="0">
                        <a:solidFill>
                          <a:schemeClr val="tx1"/>
                        </a:solidFill>
                        <a:latin typeface="+mn-ea"/>
                        <a:ea typeface="+mn-ea"/>
                      </a:endParaRPr>
                    </a:p>
                    <a:p>
                      <a:pPr eaLnBrk="1" hangingPunct="1">
                        <a:spcBef>
                          <a:spcPct val="0"/>
                        </a:spcBef>
                        <a:buNone/>
                      </a:pPr>
                      <a:r>
                        <a:rPr lang="ja-JP" altLang="en-US" sz="1300" dirty="0" smtClean="0">
                          <a:solidFill>
                            <a:schemeClr val="tx1"/>
                          </a:solidFill>
                          <a:latin typeface="+mn-ea"/>
                          <a:ea typeface="+mn-ea"/>
                        </a:rPr>
                        <a:t>　</a:t>
                      </a:r>
                      <a:r>
                        <a:rPr lang="ja-JP" altLang="ja-JP" sz="1300" dirty="0" smtClean="0">
                          <a:solidFill>
                            <a:schemeClr val="tx1"/>
                          </a:solidFill>
                          <a:latin typeface="+mn-ea"/>
                          <a:ea typeface="+mn-ea"/>
                        </a:rPr>
                        <a:t>レクリエーション施設も備えた広域公園として</a:t>
                      </a:r>
                      <a:r>
                        <a:rPr lang="ja-JP" altLang="ja-JP" sz="1300" u="sng" dirty="0" smtClean="0">
                          <a:solidFill>
                            <a:schemeClr val="tx1"/>
                          </a:solidFill>
                          <a:latin typeface="+mn-ea"/>
                          <a:ea typeface="+mn-ea"/>
                        </a:rPr>
                        <a:t>親しまれて</a:t>
                      </a:r>
                      <a:r>
                        <a:rPr lang="ja-JP" altLang="en-US" sz="1300" u="sng" dirty="0" smtClean="0">
                          <a:solidFill>
                            <a:srgbClr val="FF0000"/>
                          </a:solidFill>
                          <a:latin typeface="+mn-ea"/>
                          <a:ea typeface="+mn-ea"/>
                        </a:rPr>
                        <a:t>いる。また</a:t>
                      </a:r>
                      <a:r>
                        <a:rPr lang="ja-JP" altLang="ja-JP" sz="1300" dirty="0" smtClean="0">
                          <a:solidFill>
                            <a:schemeClr val="tx1"/>
                          </a:solidFill>
                          <a:latin typeface="+mn-ea"/>
                          <a:ea typeface="+mn-ea"/>
                        </a:rPr>
                        <a:t>景観、環境面に</a:t>
                      </a:r>
                      <a:r>
                        <a:rPr lang="ja-JP" altLang="en-US" sz="1300" dirty="0" smtClean="0">
                          <a:solidFill>
                            <a:schemeClr val="tx1"/>
                          </a:solidFill>
                          <a:latin typeface="+mn-ea"/>
                          <a:ea typeface="+mn-ea"/>
                        </a:rPr>
                        <a:t>　</a:t>
                      </a:r>
                      <a:endParaRPr lang="en-US" altLang="ja-JP" sz="1300" dirty="0" smtClean="0">
                        <a:solidFill>
                          <a:schemeClr val="tx1"/>
                        </a:solidFill>
                        <a:latin typeface="+mn-ea"/>
                        <a:ea typeface="+mn-ea"/>
                      </a:endParaRPr>
                    </a:p>
                    <a:p>
                      <a:pPr eaLnBrk="1" hangingPunct="1">
                        <a:spcBef>
                          <a:spcPct val="0"/>
                        </a:spcBef>
                        <a:buNone/>
                      </a:pPr>
                      <a:r>
                        <a:rPr lang="ja-JP" altLang="en-US" sz="1300" dirty="0" smtClean="0">
                          <a:solidFill>
                            <a:schemeClr val="tx1"/>
                          </a:solidFill>
                          <a:latin typeface="+mn-ea"/>
                          <a:ea typeface="+mn-ea"/>
                        </a:rPr>
                        <a:t>　</a:t>
                      </a:r>
                      <a:r>
                        <a:rPr lang="ja-JP" altLang="ja-JP" sz="1300" dirty="0" smtClean="0">
                          <a:solidFill>
                            <a:schemeClr val="tx1"/>
                          </a:solidFill>
                          <a:latin typeface="+mn-ea"/>
                          <a:ea typeface="+mn-ea"/>
                        </a:rPr>
                        <a:t>おいても都市部における貴重な緑豊かな公園として、府域の骨格をなす重要な役割を</a:t>
                      </a:r>
                      <a:endParaRPr lang="en-US" altLang="ja-JP" sz="1300" dirty="0" smtClean="0">
                        <a:solidFill>
                          <a:schemeClr val="tx1"/>
                        </a:solidFill>
                        <a:latin typeface="+mn-ea"/>
                        <a:ea typeface="+mn-ea"/>
                      </a:endParaRPr>
                    </a:p>
                    <a:p>
                      <a:pPr eaLnBrk="1" hangingPunct="1">
                        <a:spcBef>
                          <a:spcPct val="0"/>
                        </a:spcBef>
                        <a:buNone/>
                      </a:pPr>
                      <a:r>
                        <a:rPr lang="ja-JP" altLang="en-US" sz="1300" dirty="0" smtClean="0">
                          <a:solidFill>
                            <a:schemeClr val="tx1"/>
                          </a:solidFill>
                          <a:latin typeface="+mn-ea"/>
                          <a:ea typeface="+mn-ea"/>
                        </a:rPr>
                        <a:t>　</a:t>
                      </a:r>
                      <a:r>
                        <a:rPr lang="ja-JP" altLang="ja-JP" sz="1300" dirty="0" smtClean="0">
                          <a:solidFill>
                            <a:schemeClr val="tx1"/>
                          </a:solidFill>
                          <a:latin typeface="+mn-ea"/>
                          <a:ea typeface="+mn-ea"/>
                        </a:rPr>
                        <a:t>果たして</a:t>
                      </a:r>
                      <a:r>
                        <a:rPr lang="ja-JP" altLang="en-US" sz="1300" dirty="0" smtClean="0">
                          <a:solidFill>
                            <a:schemeClr val="tx1"/>
                          </a:solidFill>
                          <a:latin typeface="+mn-ea"/>
                          <a:ea typeface="+mn-ea"/>
                        </a:rPr>
                        <a:t>おり、</a:t>
                      </a:r>
                      <a:r>
                        <a:rPr lang="ja-JP" altLang="en-US" sz="1300" u="sng" dirty="0" smtClean="0">
                          <a:solidFill>
                            <a:srgbClr val="FF0000"/>
                          </a:solidFill>
                          <a:latin typeface="+mn-ea"/>
                          <a:ea typeface="+mn-ea"/>
                        </a:rPr>
                        <a:t>事業認可区域の開設後は八尾市の一人当たり公園面積の増加も見込</a:t>
                      </a:r>
                      <a:r>
                        <a:rPr lang="ja-JP" altLang="en-US" sz="1300" u="sng" dirty="0" err="1" smtClean="0">
                          <a:solidFill>
                            <a:srgbClr val="FF0000"/>
                          </a:solidFill>
                          <a:latin typeface="+mn-ea"/>
                          <a:ea typeface="+mn-ea"/>
                        </a:rPr>
                        <a:t>ま</a:t>
                      </a:r>
                      <a:endParaRPr lang="en-US" altLang="ja-JP" sz="1300" u="sng" dirty="0" smtClean="0">
                        <a:solidFill>
                          <a:srgbClr val="FF0000"/>
                        </a:solidFill>
                        <a:latin typeface="+mn-ea"/>
                        <a:ea typeface="+mn-ea"/>
                      </a:endParaRPr>
                    </a:p>
                    <a:p>
                      <a:pPr eaLnBrk="1" hangingPunct="1">
                        <a:spcBef>
                          <a:spcPct val="0"/>
                        </a:spcBef>
                        <a:buNone/>
                      </a:pPr>
                      <a:r>
                        <a:rPr lang="ja-JP" altLang="en-US" sz="1300" u="none" dirty="0" smtClean="0">
                          <a:solidFill>
                            <a:srgbClr val="FF0000"/>
                          </a:solidFill>
                          <a:latin typeface="+mn-ea"/>
                          <a:ea typeface="+mn-ea"/>
                        </a:rPr>
                        <a:t>　</a:t>
                      </a:r>
                      <a:r>
                        <a:rPr lang="ja-JP" altLang="en-US" sz="1300" u="sng" dirty="0" smtClean="0">
                          <a:solidFill>
                            <a:srgbClr val="FF0000"/>
                          </a:solidFill>
                          <a:latin typeface="+mn-ea"/>
                          <a:ea typeface="+mn-ea"/>
                        </a:rPr>
                        <a:t>れる</a:t>
                      </a:r>
                      <a:r>
                        <a:rPr lang="ja-JP" altLang="ja-JP" sz="1300" u="sng" dirty="0" smtClean="0">
                          <a:solidFill>
                            <a:srgbClr val="FF0000"/>
                          </a:solidFill>
                          <a:latin typeface="+mn-ea"/>
                          <a:ea typeface="+mn-ea"/>
                        </a:rPr>
                        <a:t>。</a:t>
                      </a:r>
                      <a:endParaRPr lang="en-US" altLang="ja-JP" sz="1300" u="sng" dirty="0" smtClean="0">
                        <a:solidFill>
                          <a:srgbClr val="FF0000"/>
                        </a:solidFill>
                        <a:latin typeface="+mn-ea"/>
                        <a:ea typeface="+mn-ea"/>
                      </a:endParaRPr>
                    </a:p>
                    <a:p>
                      <a:pPr marL="133350" indent="-133350" algn="just">
                        <a:spcAft>
                          <a:spcPts val="0"/>
                        </a:spcAft>
                      </a:pPr>
                      <a:r>
                        <a:rPr lang="ja-JP" sz="1300" kern="100" dirty="0" smtClean="0">
                          <a:effectLst/>
                        </a:rPr>
                        <a:t>・</a:t>
                      </a:r>
                      <a:r>
                        <a:rPr lang="ja-JP" sz="1300" kern="100" dirty="0">
                          <a:effectLst/>
                        </a:rPr>
                        <a:t>また、当公園は、「八尾市地域防災計画」における広域避難場所、「大阪府地域防災計画」における後方支援活動拠点機能としての位置づけもあり、事業認可区域の整備は、防災機能の拡充にも寄与する。</a:t>
                      </a:r>
                    </a:p>
                    <a:p>
                      <a:pPr marL="133350" indent="-133350" algn="just">
                        <a:spcAft>
                          <a:spcPts val="0"/>
                        </a:spcAft>
                      </a:pPr>
                      <a:r>
                        <a:rPr lang="ja-JP" sz="1300" kern="100" dirty="0">
                          <a:effectLst/>
                        </a:rPr>
                        <a:t>以上の理由から、事業を継続する。</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76199" marR="76199" marT="0" marB="0"/>
                </a:tc>
                <a:extLst>
                  <a:ext uri="{0D108BD9-81ED-4DB2-BD59-A6C34878D82A}">
                    <a16:rowId xmlns:a16="http://schemas.microsoft.com/office/drawing/2014/main" val="1081436737"/>
                  </a:ext>
                </a:extLst>
              </a:tr>
            </a:tbl>
          </a:graphicData>
        </a:graphic>
      </p:graphicFrame>
    </p:spTree>
    <p:extLst>
      <p:ext uri="{BB962C8B-B14F-4D97-AF65-F5344CB8AC3E}">
        <p14:creationId xmlns:p14="http://schemas.microsoft.com/office/powerpoint/2010/main" val="33622307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43E936F-8530-446E-9716-214D4B1E0563}">
  <ds:schemaRefs>
    <ds:schemaRef ds:uri="http://schemas.microsoft.com/sharepoint/v3/contenttype/forms"/>
  </ds:schemaRefs>
</ds:datastoreItem>
</file>

<file path=customXml/itemProps2.xml><?xml version="1.0" encoding="utf-8"?>
<ds:datastoreItem xmlns:ds="http://schemas.openxmlformats.org/officeDocument/2006/customXml" ds:itemID="{FF8688F3-5002-437D-A303-09F1D054A9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DE359E-0AAD-460D-AB87-A57E3F6B76E2}">
  <ds:schemaRefs>
    <ds:schemaRef ds:uri="http://purl.org/dc/dcmitype/"/>
    <ds:schemaRef ds:uri="http://purl.org/dc/terms/"/>
    <ds:schemaRef ds:uri="http://schemas.openxmlformats.org/package/2006/metadata/core-properties"/>
    <ds:schemaRef ds:uri="http://schemas.microsoft.com/office/infopath/2007/PartnerControls"/>
    <ds:schemaRef ds:uri="http://www.w3.org/XML/1998/namespace"/>
    <ds:schemaRef ds:uri="http://schemas.microsoft.com/office/2006/documentManagement/types"/>
    <ds:schemaRef ds:uri="http://schemas.microsoft.com/sharepoint/v3"/>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3155</TotalTime>
  <Words>233</Words>
  <Application>Microsoft Office PowerPoint</Application>
  <PresentationFormat>画面に合わせる (4:3)</PresentationFormat>
  <Paragraphs>41</Paragraphs>
  <Slides>3</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3</vt:i4>
      </vt:variant>
    </vt:vector>
  </HeadingPairs>
  <TitlesOfParts>
    <vt:vector size="17" baseType="lpstr">
      <vt:lpstr>HGPｺﾞｼｯｸM</vt:lpstr>
      <vt:lpstr>HG丸ｺﾞｼｯｸM-PRO</vt:lpstr>
      <vt:lpstr>Meiryo UI</vt:lpstr>
      <vt:lpstr>ＭＳ Ｐゴシック</vt:lpstr>
      <vt:lpstr>ＭＳ ゴシック</vt:lpstr>
      <vt:lpstr>ＭＳ 明朝</vt:lpstr>
      <vt:lpstr>游ゴシック</vt:lpstr>
      <vt:lpstr>游ゴシック Light</vt:lpstr>
      <vt:lpstr>Arial</vt:lpstr>
      <vt:lpstr>Calibri</vt:lpstr>
      <vt:lpstr>Calibri Light</vt:lpstr>
      <vt:lpstr>Century</vt:lpstr>
      <vt:lpstr>Times New Roman</vt:lpstr>
      <vt:lpstr>Office テーマ</vt:lpstr>
      <vt:lpstr>■調書の修正案件一覧</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平橋　渉</dc:creator>
  <cp:lastModifiedBy>山下　豊</cp:lastModifiedBy>
  <cp:revision>136</cp:revision>
  <cp:lastPrinted>2019-07-18T08:43:48Z</cp:lastPrinted>
  <dcterms:created xsi:type="dcterms:W3CDTF">2019-05-28T05:35:47Z</dcterms:created>
  <dcterms:modified xsi:type="dcterms:W3CDTF">2019-07-25T05:43:09Z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