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B39E-A0A0-4C15-B90B-F895998640E0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6B29-9B76-4C1D-A056-CEFDB92BE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228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B39E-A0A0-4C15-B90B-F895998640E0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6B29-9B76-4C1D-A056-CEFDB92BE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30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B39E-A0A0-4C15-B90B-F895998640E0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6B29-9B76-4C1D-A056-CEFDB92BE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79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B39E-A0A0-4C15-B90B-F895998640E0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6B29-9B76-4C1D-A056-CEFDB92BE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82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B39E-A0A0-4C15-B90B-F895998640E0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6B29-9B76-4C1D-A056-CEFDB92BE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79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B39E-A0A0-4C15-B90B-F895998640E0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6B29-9B76-4C1D-A056-CEFDB92BE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96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B39E-A0A0-4C15-B90B-F895998640E0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6B29-9B76-4C1D-A056-CEFDB92BE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060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B39E-A0A0-4C15-B90B-F895998640E0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6B29-9B76-4C1D-A056-CEFDB92BE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62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B39E-A0A0-4C15-B90B-F895998640E0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6B29-9B76-4C1D-A056-CEFDB92BE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058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B39E-A0A0-4C15-B90B-F895998640E0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6B29-9B76-4C1D-A056-CEFDB92BE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349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B39E-A0A0-4C15-B90B-F895998640E0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6B29-9B76-4C1D-A056-CEFDB92BE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043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8B39E-A0A0-4C15-B90B-F895998640E0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46B29-9B76-4C1D-A056-CEFDB92BE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639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554038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0"/>
            <a:tileRect/>
          </a:gradFill>
          <a:ln>
            <a:noFill/>
          </a:ln>
          <a:effectLst/>
          <a:extLst/>
        </p:spPr>
        <p:txBody>
          <a:bodyPr wrap="none" lIns="91435" tIns="45717" rIns="91435" bIns="45717" anchor="ctr"/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r>
              <a:rPr lang="ja-JP" altLang="en-US" sz="2800"/>
              <a:t>一 般 的 な 事 業 実 施 の 流 れ</a:t>
            </a:r>
            <a:endParaRPr lang="en-US" altLang="ja-JP" sz="2800" dirty="0"/>
          </a:p>
        </p:txBody>
      </p:sp>
      <p:sp>
        <p:nvSpPr>
          <p:cNvPr id="10" name="正方形/長方形 9"/>
          <p:cNvSpPr/>
          <p:nvPr/>
        </p:nvSpPr>
        <p:spPr>
          <a:xfrm>
            <a:off x="97395" y="644124"/>
            <a:ext cx="8856105" cy="5070876"/>
          </a:xfrm>
          <a:prstGeom prst="rect">
            <a:avLst/>
          </a:prstGeom>
          <a:noFill/>
          <a:ln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600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2"/>
          <a:srcRect l="31787" t="32526" r="28620" b="13424"/>
          <a:stretch/>
        </p:blipFill>
        <p:spPr>
          <a:xfrm>
            <a:off x="10544103" y="1672404"/>
            <a:ext cx="6756475" cy="5185595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2538798" y="1637902"/>
            <a:ext cx="461665" cy="2130104"/>
          </a:xfrm>
          <a:prstGeom prst="rect">
            <a:avLst/>
          </a:prstGeom>
          <a:solidFill>
            <a:srgbClr val="00B0F0"/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dirty="0" smtClean="0"/>
              <a:t>建設事業評価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97395" y="644124"/>
            <a:ext cx="2702955" cy="4633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事前評価、再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々</a:t>
            </a:r>
            <a:r>
              <a:rPr kumimoji="1" lang="en-US" altLang="ja-JP" dirty="0"/>
              <a:t>)</a:t>
            </a:r>
            <a:r>
              <a:rPr kumimoji="1" lang="ja-JP" altLang="en-US" dirty="0" smtClean="0"/>
              <a:t>評価</a:t>
            </a:r>
            <a:endParaRPr kumimoji="1" lang="ja-JP" altLang="en-US" dirty="0"/>
          </a:p>
        </p:txBody>
      </p:sp>
      <p:sp>
        <p:nvSpPr>
          <p:cNvPr id="15" name="右矢印 14"/>
          <p:cNvSpPr/>
          <p:nvPr/>
        </p:nvSpPr>
        <p:spPr>
          <a:xfrm>
            <a:off x="464286" y="2039393"/>
            <a:ext cx="1908406" cy="4765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31150" y="2693938"/>
            <a:ext cx="1993962" cy="120032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事業の必要性の検討</a:t>
            </a:r>
            <a:endParaRPr kumimoji="1" lang="en-US" altLang="ja-JP" dirty="0" smtClean="0"/>
          </a:p>
          <a:p>
            <a:r>
              <a:rPr kumimoji="1" lang="ja-JP" altLang="en-US" dirty="0" smtClean="0"/>
              <a:t>必要に応じ環境調査等を実施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075033" y="1637902"/>
            <a:ext cx="461665" cy="1626075"/>
          </a:xfrm>
          <a:prstGeom prst="rect">
            <a:avLst/>
          </a:prstGeom>
          <a:solidFill>
            <a:srgbClr val="00B0F0"/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dirty="0"/>
              <a:t>現地</a:t>
            </a:r>
            <a:r>
              <a:rPr kumimoji="1" lang="ja-JP" altLang="en-US" dirty="0" smtClean="0"/>
              <a:t>着手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562303" y="2617756"/>
            <a:ext cx="2346624" cy="92333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・詳細設計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（詳細な構造、環境対策検討 等）など</a:t>
            </a:r>
            <a:endParaRPr kumimoji="1" lang="en-US" altLang="ja-JP" dirty="0" smtClean="0"/>
          </a:p>
        </p:txBody>
      </p:sp>
      <p:sp>
        <p:nvSpPr>
          <p:cNvPr id="19" name="右矢印 18"/>
          <p:cNvSpPr/>
          <p:nvPr/>
        </p:nvSpPr>
        <p:spPr>
          <a:xfrm>
            <a:off x="3221635" y="2039393"/>
            <a:ext cx="350010" cy="5561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769133" y="1650217"/>
            <a:ext cx="461665" cy="1967051"/>
          </a:xfrm>
          <a:prstGeom prst="rect">
            <a:avLst/>
          </a:prstGeom>
          <a:solidFill>
            <a:srgbClr val="00B0F0"/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dirty="0" smtClean="0"/>
              <a:t>府の対応方針</a:t>
            </a:r>
            <a:endParaRPr kumimoji="1" lang="ja-JP" altLang="en-US" dirty="0"/>
          </a:p>
        </p:txBody>
      </p:sp>
      <p:sp>
        <p:nvSpPr>
          <p:cNvPr id="21" name="右矢印 20"/>
          <p:cNvSpPr/>
          <p:nvPr/>
        </p:nvSpPr>
        <p:spPr>
          <a:xfrm>
            <a:off x="4442771" y="2030563"/>
            <a:ext cx="350010" cy="5561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965677" y="1672405"/>
            <a:ext cx="461665" cy="1944864"/>
          </a:xfrm>
          <a:prstGeom prst="rect">
            <a:avLst/>
          </a:prstGeom>
          <a:solidFill>
            <a:srgbClr val="00B0F0"/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dirty="0" smtClean="0"/>
              <a:t>事業費の予算化</a:t>
            </a:r>
            <a:endParaRPr kumimoji="1" lang="ja-JP" altLang="en-US" dirty="0"/>
          </a:p>
        </p:txBody>
      </p:sp>
      <p:sp>
        <p:nvSpPr>
          <p:cNvPr id="23" name="正方形/長方形 22"/>
          <p:cNvSpPr/>
          <p:nvPr/>
        </p:nvSpPr>
        <p:spPr>
          <a:xfrm>
            <a:off x="97395" y="644124"/>
            <a:ext cx="8856105" cy="5070876"/>
          </a:xfrm>
          <a:prstGeom prst="rect">
            <a:avLst/>
          </a:prstGeom>
          <a:noFill/>
          <a:ln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640539" y="3768006"/>
            <a:ext cx="1862922" cy="584775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u="sng" dirty="0" smtClean="0"/>
              <a:t>事業実施</a:t>
            </a:r>
            <a:r>
              <a:rPr kumimoji="1" lang="en-US" altLang="ja-JP" sz="1600" u="sng" dirty="0" smtClean="0"/>
              <a:t>,</a:t>
            </a:r>
          </a:p>
          <a:p>
            <a:r>
              <a:rPr kumimoji="1" lang="ja-JP" altLang="en-US" sz="1600" u="sng" dirty="0" smtClean="0"/>
              <a:t>事業</a:t>
            </a:r>
            <a:r>
              <a:rPr kumimoji="1" lang="ja-JP" altLang="en-US" sz="1600" u="sng" dirty="0"/>
              <a:t>継続</a:t>
            </a:r>
            <a:r>
              <a:rPr kumimoji="1" lang="ja-JP" altLang="en-US" sz="1600" u="sng" dirty="0" smtClean="0"/>
              <a:t>となれば</a:t>
            </a:r>
            <a:endParaRPr kumimoji="1" lang="en-US" altLang="ja-JP" sz="1600" u="sng" dirty="0" smtClean="0"/>
          </a:p>
        </p:txBody>
      </p:sp>
      <p:sp>
        <p:nvSpPr>
          <p:cNvPr id="25" name="角丸四角形吹き出し 24"/>
          <p:cNvSpPr/>
          <p:nvPr/>
        </p:nvSpPr>
        <p:spPr>
          <a:xfrm>
            <a:off x="799468" y="4623361"/>
            <a:ext cx="6400994" cy="808616"/>
          </a:xfrm>
          <a:prstGeom prst="wedgeRoundRectCallout">
            <a:avLst>
              <a:gd name="adj1" fmla="val -19372"/>
              <a:gd name="adj2" fmla="val -15419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dirty="0" smtClean="0">
                <a:solidFill>
                  <a:schemeClr val="tx1"/>
                </a:solidFill>
              </a:rPr>
              <a:t>事前評価</a:t>
            </a:r>
            <a:r>
              <a:rPr kumimoji="1" lang="en-US" altLang="ja-JP" dirty="0">
                <a:solidFill>
                  <a:schemeClr val="tx1"/>
                </a:solidFill>
              </a:rPr>
              <a:t>】</a:t>
            </a:r>
            <a:r>
              <a:rPr kumimoji="1" lang="ja-JP" altLang="en-US" dirty="0" smtClean="0">
                <a:solidFill>
                  <a:schemeClr val="tx1"/>
                </a:solidFill>
              </a:rPr>
              <a:t>事業実施、事業実施保留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dirty="0" smtClean="0">
                <a:solidFill>
                  <a:schemeClr val="tx1"/>
                </a:solidFill>
              </a:rPr>
              <a:t>再</a:t>
            </a:r>
            <a:r>
              <a:rPr kumimoji="1" lang="en-US" altLang="ja-JP" dirty="0" smtClean="0">
                <a:solidFill>
                  <a:schemeClr val="tx1"/>
                </a:solidFill>
              </a:rPr>
              <a:t>(</a:t>
            </a:r>
            <a:r>
              <a:rPr kumimoji="1" lang="ja-JP" altLang="en-US" dirty="0" smtClean="0">
                <a:solidFill>
                  <a:schemeClr val="tx1"/>
                </a:solidFill>
              </a:rPr>
              <a:t>々）評価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  <a:r>
              <a:rPr kumimoji="1" lang="ja-JP" altLang="en-US" dirty="0" smtClean="0">
                <a:solidFill>
                  <a:schemeClr val="tx1"/>
                </a:solidFill>
              </a:rPr>
              <a:t>事業継続、事業休止、事業中止　等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5562303" y="2079216"/>
            <a:ext cx="2346624" cy="4765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31150" y="5979035"/>
            <a:ext cx="8622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事業実施や事業継続となれば、必要な事業費の予算化を行い、詳細設計</a:t>
            </a:r>
            <a:r>
              <a:rPr kumimoji="1" lang="ja-JP" altLang="en-US" dirty="0"/>
              <a:t>（詳細な</a:t>
            </a:r>
            <a:r>
              <a:rPr kumimoji="1" lang="ja-JP" altLang="en-US" dirty="0" smtClean="0"/>
              <a:t>構造、環境</a:t>
            </a:r>
            <a:r>
              <a:rPr kumimoji="1" lang="ja-JP" altLang="en-US" dirty="0"/>
              <a:t>対策</a:t>
            </a:r>
            <a:r>
              <a:rPr kumimoji="1" lang="ja-JP" altLang="en-US" dirty="0" smtClean="0"/>
              <a:t>検討等）などを行い、現地着手していく。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979648" y="64338"/>
            <a:ext cx="91256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872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390</TotalTime>
  <Words>129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平井　幹也</dc:creator>
  <cp:lastModifiedBy>山下　豊</cp:lastModifiedBy>
  <cp:revision>14</cp:revision>
  <cp:lastPrinted>2019-06-10T09:02:41Z</cp:lastPrinted>
  <dcterms:created xsi:type="dcterms:W3CDTF">2019-06-07T08:04:57Z</dcterms:created>
  <dcterms:modified xsi:type="dcterms:W3CDTF">2019-06-18T05:52:42Z</dcterms:modified>
</cp:coreProperties>
</file>