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30"/>
  </p:notesMasterIdLst>
  <p:handoutMasterIdLst>
    <p:handoutMasterId r:id="rId31"/>
  </p:handoutMasterIdLst>
  <p:sldIdLst>
    <p:sldId id="259" r:id="rId5"/>
    <p:sldId id="256" r:id="rId6"/>
    <p:sldId id="258" r:id="rId7"/>
    <p:sldId id="277" r:id="rId8"/>
    <p:sldId id="279" r:id="rId9"/>
    <p:sldId id="280" r:id="rId10"/>
    <p:sldId id="281" r:id="rId11"/>
    <p:sldId id="282" r:id="rId12"/>
    <p:sldId id="283" r:id="rId13"/>
    <p:sldId id="263" r:id="rId14"/>
    <p:sldId id="268" r:id="rId15"/>
    <p:sldId id="265" r:id="rId16"/>
    <p:sldId id="266" r:id="rId17"/>
    <p:sldId id="267" r:id="rId18"/>
    <p:sldId id="284" r:id="rId19"/>
    <p:sldId id="285" r:id="rId20"/>
    <p:sldId id="286" r:id="rId21"/>
    <p:sldId id="287" r:id="rId22"/>
    <p:sldId id="288" r:id="rId23"/>
    <p:sldId id="289" r:id="rId24"/>
    <p:sldId id="290" r:id="rId25"/>
    <p:sldId id="291" r:id="rId26"/>
    <p:sldId id="292" r:id="rId27"/>
    <p:sldId id="293" r:id="rId28"/>
    <p:sldId id="294" r:id="rId29"/>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9B95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84560" autoAdjust="0"/>
  </p:normalViewPr>
  <p:slideViewPr>
    <p:cSldViewPr snapToGrid="0">
      <p:cViewPr varScale="1">
        <p:scale>
          <a:sx n="63" d="100"/>
          <a:sy n="63" d="100"/>
        </p:scale>
        <p:origin x="1596" y="66"/>
      </p:cViewPr>
      <p:guideLst/>
    </p:cSldViewPr>
  </p:slideViewPr>
  <p:outlineViewPr>
    <p:cViewPr>
      <p:scale>
        <a:sx n="20" d="100"/>
        <a:sy n="20" d="100"/>
      </p:scale>
      <p:origin x="0" y="0"/>
    </p:cViewPr>
  </p:outlineViewPr>
  <p:notesTextViewPr>
    <p:cViewPr>
      <p:scale>
        <a:sx n="1" d="1"/>
        <a:sy n="1" d="1"/>
      </p:scale>
      <p:origin x="0" y="0"/>
    </p:cViewPr>
  </p:notesTextViewPr>
  <p:sorterViewPr>
    <p:cViewPr>
      <p:scale>
        <a:sx n="100" d="100"/>
        <a:sy n="100" d="100"/>
      </p:scale>
      <p:origin x="0" y="-237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53FA36DB-3895-44DA-9167-3C29E386F90A}" type="datetimeFigureOut">
              <a:rPr kumimoji="1" lang="ja-JP" altLang="en-US" smtClean="0"/>
              <a:t>2019/6/18</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FC385870-F681-4B5E-90C3-9FDC778200CA}" type="slidenum">
              <a:rPr kumimoji="1" lang="ja-JP" altLang="en-US" smtClean="0"/>
              <a:t>‹#›</a:t>
            </a:fld>
            <a:endParaRPr kumimoji="1" lang="ja-JP" altLang="en-US"/>
          </a:p>
        </p:txBody>
      </p:sp>
    </p:spTree>
    <p:extLst>
      <p:ext uri="{BB962C8B-B14F-4D97-AF65-F5344CB8AC3E}">
        <p14:creationId xmlns:p14="http://schemas.microsoft.com/office/powerpoint/2010/main" val="38875438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DE0C7EDF-7E8A-4F71-9C13-8E9FAF0451C0}" type="datetimeFigureOut">
              <a:rPr kumimoji="1" lang="ja-JP" altLang="en-US" smtClean="0"/>
              <a:t>2019/6/18</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02E358F4-FE6A-4CD9-B4FC-DA73FFE39BC0}" type="slidenum">
              <a:rPr kumimoji="1" lang="ja-JP" altLang="en-US" smtClean="0"/>
              <a:t>‹#›</a:t>
            </a:fld>
            <a:endParaRPr kumimoji="1" lang="ja-JP" altLang="en-US"/>
          </a:p>
        </p:txBody>
      </p:sp>
    </p:spTree>
    <p:extLst>
      <p:ext uri="{BB962C8B-B14F-4D97-AF65-F5344CB8AC3E}">
        <p14:creationId xmlns:p14="http://schemas.microsoft.com/office/powerpoint/2010/main" val="242150146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2E358F4-FE6A-4CD9-B4FC-DA73FFE39BC0}" type="slidenum">
              <a:rPr kumimoji="1" lang="ja-JP" altLang="en-US" smtClean="0"/>
              <a:t>1</a:t>
            </a:fld>
            <a:endParaRPr kumimoji="1" lang="ja-JP" altLang="en-US"/>
          </a:p>
        </p:txBody>
      </p:sp>
    </p:spTree>
    <p:extLst>
      <p:ext uri="{BB962C8B-B14F-4D97-AF65-F5344CB8AC3E}">
        <p14:creationId xmlns:p14="http://schemas.microsoft.com/office/powerpoint/2010/main" val="392977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2E358F4-FE6A-4CD9-B4FC-DA73FFE39BC0}" type="slidenum">
              <a:rPr kumimoji="1" lang="ja-JP" altLang="en-US" smtClean="0"/>
              <a:t>11</a:t>
            </a:fld>
            <a:endParaRPr kumimoji="1" lang="ja-JP" altLang="en-US"/>
          </a:p>
        </p:txBody>
      </p:sp>
    </p:spTree>
    <p:extLst>
      <p:ext uri="{BB962C8B-B14F-4D97-AF65-F5344CB8AC3E}">
        <p14:creationId xmlns:p14="http://schemas.microsoft.com/office/powerpoint/2010/main" val="32017570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ー 1"/>
          <p:cNvSpPr>
            <a:spLocks noGrp="1" noRot="1" noChangeAspect="1" noTextEdit="1"/>
          </p:cNvSpPr>
          <p:nvPr>
            <p:ph type="sldImg"/>
          </p:nvPr>
        </p:nvSpPr>
        <p:spPr>
          <a:ln/>
        </p:spPr>
      </p:sp>
      <p:sp>
        <p:nvSpPr>
          <p:cNvPr id="16387" name="ノート プレースホルダー 2"/>
          <p:cNvSpPr>
            <a:spLocks noGrp="1"/>
          </p:cNvSpPr>
          <p:nvPr>
            <p:ph type="body" idx="1"/>
          </p:nvPr>
        </p:nvSpPr>
        <p:spPr>
          <a:noFill/>
        </p:spPr>
        <p:txBody>
          <a:bodyPr/>
          <a:lstStyle/>
          <a:p>
            <a:endParaRPr lang="ja-JP" altLang="en-US" smtClean="0">
              <a:latin typeface="Arial" panose="020B0604020202020204" pitchFamily="34" charset="0"/>
            </a:endParaRPr>
          </a:p>
        </p:txBody>
      </p:sp>
      <p:sp>
        <p:nvSpPr>
          <p:cNvPr id="16388" name="スライド番号プレースホルダー 3"/>
          <p:cNvSpPr>
            <a:spLocks noGrp="1"/>
          </p:cNvSpPr>
          <p:nvPr>
            <p:ph type="sldNum" sz="quarter" idx="5"/>
          </p:nvPr>
        </p:nvSpPr>
        <p:spPr>
          <a:noFill/>
        </p:spPr>
        <p:txBody>
          <a:bodyPr/>
          <a:lstStyle>
            <a:lvl1pPr defTabSz="912813">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defTabSz="912813">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defTabSz="912813">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defTabSz="912813">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defTabSz="912813">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defTabSz="91281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A914F9B9-BDF1-4C0D-B63F-CB35FB4BAD5A}" type="slidenum">
              <a:rPr lang="ja-JP" altLang="en-US" smtClean="0">
                <a:ea typeface="ＭＳ Ｐゴシック" panose="020B0600070205080204" pitchFamily="50" charset="-128"/>
              </a:rPr>
              <a:pPr>
                <a:spcBef>
                  <a:spcPct val="0"/>
                </a:spcBef>
              </a:pPr>
              <a:t>15</a:t>
            </a:fld>
            <a:endParaRPr lang="ja-JP" altLang="en-US" smtClean="0">
              <a:ea typeface="ＭＳ Ｐゴシック" panose="020B0600070205080204" pitchFamily="50" charset="-128"/>
            </a:endParaRPr>
          </a:p>
        </p:txBody>
      </p:sp>
    </p:spTree>
    <p:extLst>
      <p:ext uri="{BB962C8B-B14F-4D97-AF65-F5344CB8AC3E}">
        <p14:creationId xmlns:p14="http://schemas.microsoft.com/office/powerpoint/2010/main" val="33951372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2E358F4-FE6A-4CD9-B4FC-DA73FFE39BC0}" type="slidenum">
              <a:rPr kumimoji="1" lang="ja-JP" altLang="en-US" smtClean="0"/>
              <a:t>16</a:t>
            </a:fld>
            <a:endParaRPr kumimoji="1" lang="ja-JP" altLang="en-US"/>
          </a:p>
        </p:txBody>
      </p:sp>
    </p:spTree>
    <p:extLst>
      <p:ext uri="{BB962C8B-B14F-4D97-AF65-F5344CB8AC3E}">
        <p14:creationId xmlns:p14="http://schemas.microsoft.com/office/powerpoint/2010/main" val="1111032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79CF8D74-F6F4-455C-94F3-74A6203744F6}" type="datetime1">
              <a:rPr kumimoji="1" lang="ja-JP" altLang="en-US" smtClean="0"/>
              <a:t>2019/6/18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F43457-8CDF-434C-BF4D-76CE5CCA85A3}" type="slidenum">
              <a:rPr kumimoji="1" lang="ja-JP" altLang="en-US" smtClean="0"/>
              <a:t>‹#›</a:t>
            </a:fld>
            <a:endParaRPr kumimoji="1" lang="ja-JP" altLang="en-US"/>
          </a:p>
        </p:txBody>
      </p:sp>
    </p:spTree>
    <p:extLst>
      <p:ext uri="{BB962C8B-B14F-4D97-AF65-F5344CB8AC3E}">
        <p14:creationId xmlns:p14="http://schemas.microsoft.com/office/powerpoint/2010/main" val="2266719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380A95D-95E2-4E53-99CA-945452B7F580}" type="datetime1">
              <a:rPr kumimoji="1" lang="ja-JP" altLang="en-US" smtClean="0"/>
              <a:t>2019/6/18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F43457-8CDF-434C-BF4D-76CE5CCA85A3}" type="slidenum">
              <a:rPr kumimoji="1" lang="ja-JP" altLang="en-US" smtClean="0"/>
              <a:t>‹#›</a:t>
            </a:fld>
            <a:endParaRPr kumimoji="1" lang="ja-JP" altLang="en-US"/>
          </a:p>
        </p:txBody>
      </p:sp>
    </p:spTree>
    <p:extLst>
      <p:ext uri="{BB962C8B-B14F-4D97-AF65-F5344CB8AC3E}">
        <p14:creationId xmlns:p14="http://schemas.microsoft.com/office/powerpoint/2010/main" val="310386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DF4BD28-1410-4E03-886C-D53A47E16368}" type="datetime1">
              <a:rPr kumimoji="1" lang="ja-JP" altLang="en-US" smtClean="0"/>
              <a:t>2019/6/18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F43457-8CDF-434C-BF4D-76CE5CCA85A3}" type="slidenum">
              <a:rPr kumimoji="1" lang="ja-JP" altLang="en-US" smtClean="0"/>
              <a:t>‹#›</a:t>
            </a:fld>
            <a:endParaRPr kumimoji="1" lang="ja-JP" altLang="en-US"/>
          </a:p>
        </p:txBody>
      </p:sp>
    </p:spTree>
    <p:extLst>
      <p:ext uri="{BB962C8B-B14F-4D97-AF65-F5344CB8AC3E}">
        <p14:creationId xmlns:p14="http://schemas.microsoft.com/office/powerpoint/2010/main" val="4183905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E3A6BED-4210-4F94-BE6D-FC771A54606E}" type="datetime1">
              <a:rPr kumimoji="1" lang="ja-JP" altLang="en-US" smtClean="0"/>
              <a:t>2019/6/18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F43457-8CDF-434C-BF4D-76CE5CCA85A3}" type="slidenum">
              <a:rPr kumimoji="1" lang="ja-JP" altLang="en-US" smtClean="0"/>
              <a:t>‹#›</a:t>
            </a:fld>
            <a:endParaRPr kumimoji="1" lang="ja-JP" altLang="en-US"/>
          </a:p>
        </p:txBody>
      </p:sp>
    </p:spTree>
    <p:extLst>
      <p:ext uri="{BB962C8B-B14F-4D97-AF65-F5344CB8AC3E}">
        <p14:creationId xmlns:p14="http://schemas.microsoft.com/office/powerpoint/2010/main" val="1825798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51B6010-C19A-4DEE-B5D1-CC6A17F98696}" type="datetime1">
              <a:rPr kumimoji="1" lang="ja-JP" altLang="en-US" smtClean="0"/>
              <a:t>2019/6/18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F43457-8CDF-434C-BF4D-76CE5CCA85A3}" type="slidenum">
              <a:rPr kumimoji="1" lang="ja-JP" altLang="en-US" smtClean="0"/>
              <a:t>‹#›</a:t>
            </a:fld>
            <a:endParaRPr kumimoji="1" lang="ja-JP" altLang="en-US"/>
          </a:p>
        </p:txBody>
      </p:sp>
    </p:spTree>
    <p:extLst>
      <p:ext uri="{BB962C8B-B14F-4D97-AF65-F5344CB8AC3E}">
        <p14:creationId xmlns:p14="http://schemas.microsoft.com/office/powerpoint/2010/main" val="4007557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203F760-8E54-4F01-911D-E8AC8DC183CD}" type="datetime1">
              <a:rPr kumimoji="1" lang="ja-JP" altLang="en-US" smtClean="0"/>
              <a:t>2019/6/18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1F43457-8CDF-434C-BF4D-76CE5CCA85A3}" type="slidenum">
              <a:rPr kumimoji="1" lang="ja-JP" altLang="en-US" smtClean="0"/>
              <a:t>‹#›</a:t>
            </a:fld>
            <a:endParaRPr kumimoji="1" lang="ja-JP" altLang="en-US"/>
          </a:p>
        </p:txBody>
      </p:sp>
    </p:spTree>
    <p:extLst>
      <p:ext uri="{BB962C8B-B14F-4D97-AF65-F5344CB8AC3E}">
        <p14:creationId xmlns:p14="http://schemas.microsoft.com/office/powerpoint/2010/main" val="4286475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854434D8-EBAD-4D87-A20A-0EBF91C49C6C}" type="datetime1">
              <a:rPr kumimoji="1" lang="ja-JP" altLang="en-US" smtClean="0"/>
              <a:t>2019/6/18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1F43457-8CDF-434C-BF4D-76CE5CCA85A3}" type="slidenum">
              <a:rPr kumimoji="1" lang="ja-JP" altLang="en-US" smtClean="0"/>
              <a:t>‹#›</a:t>
            </a:fld>
            <a:endParaRPr kumimoji="1" lang="ja-JP" altLang="en-US"/>
          </a:p>
        </p:txBody>
      </p:sp>
    </p:spTree>
    <p:extLst>
      <p:ext uri="{BB962C8B-B14F-4D97-AF65-F5344CB8AC3E}">
        <p14:creationId xmlns:p14="http://schemas.microsoft.com/office/powerpoint/2010/main" val="982592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A7C9DFB-A3F3-45E7-B8AD-60D61DF77C98}" type="datetime1">
              <a:rPr kumimoji="1" lang="ja-JP" altLang="en-US" smtClean="0"/>
              <a:t>2019/6/18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1F43457-8CDF-434C-BF4D-76CE5CCA85A3}" type="slidenum">
              <a:rPr kumimoji="1" lang="ja-JP" altLang="en-US" smtClean="0"/>
              <a:t>‹#›</a:t>
            </a:fld>
            <a:endParaRPr kumimoji="1" lang="ja-JP" altLang="en-US"/>
          </a:p>
        </p:txBody>
      </p:sp>
    </p:spTree>
    <p:extLst>
      <p:ext uri="{BB962C8B-B14F-4D97-AF65-F5344CB8AC3E}">
        <p14:creationId xmlns:p14="http://schemas.microsoft.com/office/powerpoint/2010/main" val="3213854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C01702-983C-406C-97B2-C574DF27F187}" type="datetime1">
              <a:rPr kumimoji="1" lang="ja-JP" altLang="en-US" smtClean="0"/>
              <a:t>2019/6/18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1F43457-8CDF-434C-BF4D-76CE5CCA85A3}" type="slidenum">
              <a:rPr kumimoji="1" lang="ja-JP" altLang="en-US" smtClean="0"/>
              <a:t>‹#›</a:t>
            </a:fld>
            <a:endParaRPr kumimoji="1" lang="ja-JP" altLang="en-US"/>
          </a:p>
        </p:txBody>
      </p:sp>
    </p:spTree>
    <p:extLst>
      <p:ext uri="{BB962C8B-B14F-4D97-AF65-F5344CB8AC3E}">
        <p14:creationId xmlns:p14="http://schemas.microsoft.com/office/powerpoint/2010/main" val="2016212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DED1405-FD9E-421C-8875-D873A07668E5}" type="datetime1">
              <a:rPr kumimoji="1" lang="ja-JP" altLang="en-US" smtClean="0"/>
              <a:t>2019/6/18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1F43457-8CDF-434C-BF4D-76CE5CCA85A3}" type="slidenum">
              <a:rPr kumimoji="1" lang="ja-JP" altLang="en-US" smtClean="0"/>
              <a:t>‹#›</a:t>
            </a:fld>
            <a:endParaRPr kumimoji="1" lang="ja-JP" altLang="en-US"/>
          </a:p>
        </p:txBody>
      </p:sp>
    </p:spTree>
    <p:extLst>
      <p:ext uri="{BB962C8B-B14F-4D97-AF65-F5344CB8AC3E}">
        <p14:creationId xmlns:p14="http://schemas.microsoft.com/office/powerpoint/2010/main" val="1551650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0A823DF-B982-45B8-8C62-0F36CDE61341}" type="datetime1">
              <a:rPr kumimoji="1" lang="ja-JP" altLang="en-US" smtClean="0"/>
              <a:t>2019/6/18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1F43457-8CDF-434C-BF4D-76CE5CCA85A3}" type="slidenum">
              <a:rPr kumimoji="1" lang="ja-JP" altLang="en-US" smtClean="0"/>
              <a:t>‹#›</a:t>
            </a:fld>
            <a:endParaRPr kumimoji="1" lang="ja-JP" altLang="en-US"/>
          </a:p>
        </p:txBody>
      </p:sp>
    </p:spTree>
    <p:extLst>
      <p:ext uri="{BB962C8B-B14F-4D97-AF65-F5344CB8AC3E}">
        <p14:creationId xmlns:p14="http://schemas.microsoft.com/office/powerpoint/2010/main" val="735740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699DAD-3227-4AAC-B5D7-AE77EF04CD40}" type="datetime1">
              <a:rPr kumimoji="1" lang="ja-JP" altLang="en-US" smtClean="0"/>
              <a:t>2019/6/18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F43457-8CDF-434C-BF4D-76CE5CCA85A3}" type="slidenum">
              <a:rPr kumimoji="1" lang="ja-JP" altLang="en-US" smtClean="0"/>
              <a:t>‹#›</a:t>
            </a:fld>
            <a:endParaRPr kumimoji="1" lang="ja-JP" altLang="en-US"/>
          </a:p>
        </p:txBody>
      </p:sp>
    </p:spTree>
    <p:extLst>
      <p:ext uri="{BB962C8B-B14F-4D97-AF65-F5344CB8AC3E}">
        <p14:creationId xmlns:p14="http://schemas.microsoft.com/office/powerpoint/2010/main" val="25253454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77019"/>
            <a:ext cx="7886700" cy="1325563"/>
          </a:xfrm>
        </p:spPr>
        <p:txBody>
          <a:bodyPr>
            <a:normAutofit/>
          </a:bodyPr>
          <a:lstStyle/>
          <a:p>
            <a:r>
              <a:rPr lang="ja-JP" altLang="en-US" sz="3200" dirty="0" smtClean="0"/>
              <a:t>■調書の修正案件一覧</a:t>
            </a:r>
            <a:endParaRPr kumimoji="1" lang="ja-JP" altLang="en-US" sz="3200" dirty="0"/>
          </a:p>
        </p:txBody>
      </p:sp>
      <p:sp>
        <p:nvSpPr>
          <p:cNvPr id="3" name="コンテンツ プレースホルダー 2"/>
          <p:cNvSpPr>
            <a:spLocks noGrp="1"/>
          </p:cNvSpPr>
          <p:nvPr>
            <p:ph idx="1"/>
          </p:nvPr>
        </p:nvSpPr>
        <p:spPr>
          <a:xfrm>
            <a:off x="381000" y="1825625"/>
            <a:ext cx="8442960" cy="3906435"/>
          </a:xfrm>
        </p:spPr>
        <p:txBody>
          <a:bodyPr>
            <a:normAutofit/>
          </a:bodyPr>
          <a:lstStyle/>
          <a:p>
            <a:pPr marL="0" indent="0">
              <a:buNone/>
            </a:pPr>
            <a:r>
              <a:rPr lang="ja-JP" altLang="en-US" sz="2400" dirty="0" smtClean="0"/>
              <a:t>①　主要</a:t>
            </a:r>
            <a:r>
              <a:rPr lang="ja-JP" altLang="en-US" sz="2400" dirty="0"/>
              <a:t>地方道　枚方高槻</a:t>
            </a:r>
            <a:r>
              <a:rPr lang="ja-JP" altLang="en-US" sz="2400" dirty="0" smtClean="0"/>
              <a:t>線（</a:t>
            </a:r>
            <a:r>
              <a:rPr lang="ja-JP" altLang="en-US" sz="2400" dirty="0"/>
              <a:t>都市計画道路　</a:t>
            </a:r>
            <a:r>
              <a:rPr lang="ja-JP" altLang="en-US" sz="2400" dirty="0" smtClean="0"/>
              <a:t>牧野高槻</a:t>
            </a:r>
            <a:r>
              <a:rPr lang="ja-JP" altLang="en-US" sz="2400" dirty="0"/>
              <a:t>線</a:t>
            </a:r>
            <a:r>
              <a:rPr lang="ja-JP" altLang="en-US" sz="2400" dirty="0" smtClean="0"/>
              <a:t>）</a:t>
            </a:r>
            <a:endParaRPr lang="en-US" altLang="ja-JP" sz="2400" dirty="0" smtClean="0"/>
          </a:p>
          <a:p>
            <a:pPr marL="0" indent="0">
              <a:buNone/>
            </a:pPr>
            <a:r>
              <a:rPr lang="ja-JP" altLang="en-US" sz="2400" dirty="0"/>
              <a:t>　</a:t>
            </a:r>
            <a:r>
              <a:rPr lang="ja-JP" altLang="en-US" sz="2400" dirty="0" smtClean="0"/>
              <a:t>　道路</a:t>
            </a:r>
            <a:r>
              <a:rPr lang="ja-JP" altLang="en-US" sz="2400" dirty="0"/>
              <a:t>改良</a:t>
            </a:r>
            <a:r>
              <a:rPr lang="ja-JP" altLang="en-US" sz="2400" dirty="0" smtClean="0"/>
              <a:t>事業及び関連</a:t>
            </a:r>
            <a:r>
              <a:rPr lang="ja-JP" altLang="en-US" sz="2400" dirty="0"/>
              <a:t>道路改良事業</a:t>
            </a:r>
          </a:p>
          <a:p>
            <a:pPr marL="0" indent="0">
              <a:buNone/>
            </a:pPr>
            <a:endParaRPr kumimoji="1" lang="en-US" altLang="ja-JP" sz="2400" dirty="0" smtClean="0"/>
          </a:p>
          <a:p>
            <a:pPr marL="0" indent="0">
              <a:buNone/>
            </a:pPr>
            <a:r>
              <a:rPr kumimoji="1" lang="ja-JP" altLang="en-US" sz="2400" dirty="0" smtClean="0"/>
              <a:t>②　久宝寺緑地整備事業</a:t>
            </a:r>
            <a:endParaRPr kumimoji="1" lang="en-US" altLang="ja-JP" sz="2400" dirty="0" smtClean="0"/>
          </a:p>
          <a:p>
            <a:pPr marL="0" indent="0">
              <a:buNone/>
            </a:pPr>
            <a:endParaRPr lang="en-US" altLang="ja-JP" sz="2400" dirty="0"/>
          </a:p>
          <a:p>
            <a:pPr marL="0" indent="0">
              <a:buNone/>
            </a:pPr>
            <a:r>
              <a:rPr kumimoji="1" lang="ja-JP" altLang="en-US" sz="2400" dirty="0" smtClean="0"/>
              <a:t>③　</a:t>
            </a:r>
            <a:r>
              <a:rPr lang="ja-JP" altLang="en-US" sz="2400" dirty="0"/>
              <a:t>主要地方道　美原太子線（粟ヶ池工区）道路改良事業</a:t>
            </a:r>
          </a:p>
          <a:p>
            <a:pPr marL="0" indent="0">
              <a:buNone/>
            </a:pPr>
            <a:endParaRPr kumimoji="1" lang="en-US" altLang="ja-JP" sz="2400" dirty="0" smtClean="0"/>
          </a:p>
          <a:p>
            <a:pPr marL="0" indent="0">
              <a:buNone/>
            </a:pPr>
            <a:r>
              <a:rPr lang="ja-JP" altLang="en-US" sz="2400" dirty="0" smtClean="0"/>
              <a:t>④　国道</a:t>
            </a:r>
            <a:r>
              <a:rPr lang="en-US" altLang="ja-JP" sz="2400" dirty="0"/>
              <a:t>170</a:t>
            </a:r>
            <a:r>
              <a:rPr lang="ja-JP" altLang="en-US" sz="2400" dirty="0"/>
              <a:t>号・高槻東</a:t>
            </a:r>
            <a:r>
              <a:rPr lang="ja-JP" altLang="en-US" sz="2400" dirty="0" smtClean="0"/>
              <a:t>道路　道路</a:t>
            </a:r>
            <a:r>
              <a:rPr lang="ja-JP" altLang="en-US" sz="2400" dirty="0"/>
              <a:t>改良</a:t>
            </a:r>
            <a:r>
              <a:rPr lang="ja-JP" altLang="en-US" sz="2400" dirty="0" smtClean="0"/>
              <a:t>事業</a:t>
            </a:r>
            <a:endParaRPr lang="ja-JP" altLang="en-US" sz="2400" dirty="0"/>
          </a:p>
        </p:txBody>
      </p:sp>
      <p:sp>
        <p:nvSpPr>
          <p:cNvPr id="4" name="Rectangle 2"/>
          <p:cNvSpPr>
            <a:spLocks noChangeArrowheads="1"/>
          </p:cNvSpPr>
          <p:nvPr/>
        </p:nvSpPr>
        <p:spPr bwMode="auto">
          <a:xfrm>
            <a:off x="0" y="0"/>
            <a:ext cx="9144000" cy="554038"/>
          </a:xfrm>
          <a:prstGeom prst="rect">
            <a:avLst/>
          </a:prstGeom>
          <a:gradFill flip="none" rotWithShape="1">
            <a:gsLst>
              <a:gs pos="0">
                <a:schemeClr val="accent1"/>
              </a:gs>
              <a:gs pos="50000">
                <a:schemeClr val="bg1"/>
              </a:gs>
              <a:gs pos="100000">
                <a:schemeClr val="accent1"/>
              </a:gs>
            </a:gsLst>
            <a:lin ang="5400000" scaled="0"/>
            <a:tileRect/>
          </a:gradFill>
          <a:ln>
            <a:noFill/>
          </a:ln>
          <a:effectLst/>
          <a:extLst/>
        </p:spPr>
        <p:txBody>
          <a:bodyPr wrap="none" lIns="91435" tIns="45717" rIns="91435" bIns="45717" anchor="ct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l">
              <a:defRPr/>
            </a:pPr>
            <a:r>
              <a:rPr lang="ja-JP" altLang="en-US" sz="2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令和元年度建設事業評価　調書の修正</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スライド番号プレースホルダー 3"/>
          <p:cNvSpPr>
            <a:spLocks noGrp="1"/>
          </p:cNvSpPr>
          <p:nvPr>
            <p:ph type="sldNum" sz="quarter" idx="12"/>
          </p:nvPr>
        </p:nvSpPr>
        <p:spPr bwMode="auto">
          <a:xfrm>
            <a:off x="8532813" y="6477000"/>
            <a:ext cx="60642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2000" dirty="0" smtClean="0">
                <a:latin typeface="Arial" panose="020B0604020202020204" pitchFamily="34" charset="0"/>
              </a:rPr>
              <a:t>1</a:t>
            </a:r>
            <a:endParaRPr lang="ja-JP" altLang="en-US" sz="2000" dirty="0" smtClean="0">
              <a:latin typeface="Arial" panose="020B0604020202020204" pitchFamily="34" charset="0"/>
            </a:endParaRPr>
          </a:p>
        </p:txBody>
      </p:sp>
      <p:sp>
        <p:nvSpPr>
          <p:cNvPr id="6" name="テキスト ボックス 5"/>
          <p:cNvSpPr txBox="1"/>
          <p:nvPr/>
        </p:nvSpPr>
        <p:spPr>
          <a:xfrm>
            <a:off x="7452360" y="53976"/>
            <a:ext cx="1508760" cy="369332"/>
          </a:xfrm>
          <a:prstGeom prst="rect">
            <a:avLst/>
          </a:prstGeom>
          <a:noFill/>
          <a:ln>
            <a:solidFill>
              <a:schemeClr val="tx1"/>
            </a:solidFill>
          </a:ln>
        </p:spPr>
        <p:txBody>
          <a:bodyPr wrap="square" rtlCol="0">
            <a:spAutoFit/>
          </a:bodyPr>
          <a:lstStyle/>
          <a:p>
            <a:pPr algn="ctr"/>
            <a:r>
              <a:rPr kumimoji="1" lang="ja-JP" altLang="en-US" dirty="0" smtClean="0"/>
              <a:t>資料２－３</a:t>
            </a:r>
            <a:endParaRPr kumimoji="1" lang="ja-JP" altLang="en-US" dirty="0"/>
          </a:p>
        </p:txBody>
      </p:sp>
    </p:spTree>
    <p:extLst>
      <p:ext uri="{BB962C8B-B14F-4D97-AF65-F5344CB8AC3E}">
        <p14:creationId xmlns:p14="http://schemas.microsoft.com/office/powerpoint/2010/main" val="14669755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554038"/>
          </a:xfrm>
          <a:prstGeom prst="rect">
            <a:avLst/>
          </a:prstGeom>
          <a:gradFill flip="none" rotWithShape="1">
            <a:gsLst>
              <a:gs pos="0">
                <a:schemeClr val="accent1"/>
              </a:gs>
              <a:gs pos="50000">
                <a:schemeClr val="bg1"/>
              </a:gs>
              <a:gs pos="100000">
                <a:schemeClr val="accent1"/>
              </a:gs>
            </a:gsLst>
            <a:lin ang="5400000" scaled="0"/>
            <a:tileRect/>
          </a:gradFill>
          <a:ln>
            <a:noFill/>
          </a:ln>
          <a:effectLst/>
          <a:extLst/>
        </p:spPr>
        <p:txBody>
          <a:bodyPr wrap="none" lIns="91435" tIns="45717" rIns="91435" bIns="45717" anchor="ct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l" eaLnBrk="1" hangingPunct="1">
              <a:defRPr/>
            </a:pPr>
            <a:r>
              <a:rPr lang="ja-JP" altLang="en-US" sz="2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令和元年度建設事業評価（道路改良事業）　</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4"/>
          <p:cNvSpPr txBox="1">
            <a:spLocks noChangeArrowheads="1"/>
          </p:cNvSpPr>
          <p:nvPr/>
        </p:nvSpPr>
        <p:spPr bwMode="auto">
          <a:xfrm>
            <a:off x="746760" y="1792307"/>
            <a:ext cx="776859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None/>
            </a:pPr>
            <a:r>
              <a:rPr lang="ja-JP" altLang="en-US" sz="3600" dirty="0"/>
              <a:t>主要地方道 美原太子</a:t>
            </a:r>
            <a:r>
              <a:rPr lang="ja-JP" altLang="en-US" sz="3600" dirty="0" smtClean="0"/>
              <a:t>線</a:t>
            </a:r>
            <a:endParaRPr lang="en-US" altLang="ja-JP" sz="3600" dirty="0" smtClean="0"/>
          </a:p>
          <a:p>
            <a:pPr algn="ctr">
              <a:spcBef>
                <a:spcPct val="0"/>
              </a:spcBef>
              <a:buNone/>
            </a:pPr>
            <a:r>
              <a:rPr lang="ja-JP" altLang="en-US" sz="3600" dirty="0" smtClean="0"/>
              <a:t>（</a:t>
            </a:r>
            <a:r>
              <a:rPr lang="ja-JP" altLang="en-US" sz="3600" dirty="0"/>
              <a:t>粟ヶ池工区</a:t>
            </a:r>
            <a:r>
              <a:rPr lang="ja-JP" altLang="en-US" sz="3600" dirty="0" smtClean="0"/>
              <a:t>）道路</a:t>
            </a:r>
            <a:r>
              <a:rPr lang="ja-JP" altLang="en-US" sz="3600" dirty="0"/>
              <a:t>改良</a:t>
            </a:r>
            <a:r>
              <a:rPr lang="ja-JP" altLang="en-US" sz="3600" dirty="0" smtClean="0"/>
              <a:t>事業</a:t>
            </a:r>
            <a:endParaRPr lang="en-US" altLang="ja-JP" sz="3600" dirty="0" smtClean="0"/>
          </a:p>
          <a:p>
            <a:pPr algn="ctr">
              <a:spcBef>
                <a:spcPct val="0"/>
              </a:spcBef>
              <a:buNone/>
            </a:pPr>
            <a:r>
              <a:rPr lang="ja-JP" altLang="en-US" sz="3600" dirty="0" smtClean="0"/>
              <a:t>［富田林市］</a:t>
            </a:r>
            <a:endParaRPr lang="en-US" altLang="ja-JP" sz="3600" dirty="0"/>
          </a:p>
          <a:p>
            <a:pPr algn="ctr" eaLnBrk="1" hangingPunct="1">
              <a:spcBef>
                <a:spcPct val="0"/>
              </a:spcBef>
              <a:buFontTx/>
              <a:buNone/>
            </a:pPr>
            <a:endParaRPr lang="en-US" altLang="ja-JP" sz="3600" dirty="0">
              <a:latin typeface="Arial" panose="020B0604020202020204" pitchFamily="34" charset="0"/>
            </a:endParaRPr>
          </a:p>
          <a:p>
            <a:pPr algn="ctr" eaLnBrk="1" hangingPunct="1">
              <a:spcBef>
                <a:spcPct val="0"/>
              </a:spcBef>
              <a:buFont typeface="Arial" panose="020B0604020202020204" pitchFamily="34" charset="0"/>
              <a:buNone/>
            </a:pPr>
            <a:r>
              <a:rPr lang="en-US" altLang="ja-JP" sz="3600" dirty="0" smtClean="0">
                <a:latin typeface="Arial" panose="020B0604020202020204" pitchFamily="34" charset="0"/>
              </a:rPr>
              <a:t>【</a:t>
            </a:r>
            <a:r>
              <a:rPr lang="ja-JP" altLang="en-US" sz="3600" dirty="0" smtClean="0">
                <a:latin typeface="Arial" panose="020B0604020202020204" pitchFamily="34" charset="0"/>
              </a:rPr>
              <a:t>再々</a:t>
            </a:r>
            <a:r>
              <a:rPr lang="ja-JP" altLang="en-US" sz="3600" dirty="0">
                <a:latin typeface="Arial" panose="020B0604020202020204" pitchFamily="34" charset="0"/>
              </a:rPr>
              <a:t>評価</a:t>
            </a:r>
            <a:r>
              <a:rPr lang="en-US" altLang="ja-JP" sz="3600" dirty="0" smtClean="0">
                <a:latin typeface="Arial" panose="020B0604020202020204" pitchFamily="34" charset="0"/>
              </a:rPr>
              <a:t>】</a:t>
            </a:r>
          </a:p>
          <a:p>
            <a:pPr algn="ctr" eaLnBrk="1" hangingPunct="1">
              <a:spcBef>
                <a:spcPct val="0"/>
              </a:spcBef>
              <a:buFont typeface="Arial" panose="020B0604020202020204" pitchFamily="34" charset="0"/>
              <a:buNone/>
            </a:pPr>
            <a:endParaRPr lang="en-US" altLang="ja-JP" sz="3600" dirty="0">
              <a:latin typeface="Arial" panose="020B0604020202020204" pitchFamily="34" charset="0"/>
            </a:endParaRPr>
          </a:p>
        </p:txBody>
      </p:sp>
      <p:sp>
        <p:nvSpPr>
          <p:cNvPr id="9" name="Rectangle 2"/>
          <p:cNvSpPr>
            <a:spLocks noChangeArrowheads="1"/>
          </p:cNvSpPr>
          <p:nvPr/>
        </p:nvSpPr>
        <p:spPr bwMode="auto">
          <a:xfrm>
            <a:off x="6910705" y="614998"/>
            <a:ext cx="2187575" cy="6477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buFont typeface="Arial" panose="020B0604020202020204" pitchFamily="34" charset="0"/>
              <a:buNone/>
            </a:pPr>
            <a:r>
              <a:rPr lang="ja-JP" altLang="en-US" sz="1200" dirty="0">
                <a:solidFill>
                  <a:srgbClr val="000000"/>
                </a:solidFill>
                <a:latin typeface="HGPｺﾞｼｯｸM" panose="020B0600000000000000" pitchFamily="50" charset="-128"/>
                <a:ea typeface="HGPｺﾞｼｯｸM" panose="020B0600000000000000" pitchFamily="50" charset="-128"/>
              </a:rPr>
              <a:t>令和元年度 </a:t>
            </a:r>
            <a:r>
              <a:rPr lang="ja-JP" altLang="en-US" sz="1200" dirty="0" smtClean="0">
                <a:solidFill>
                  <a:srgbClr val="000000"/>
                </a:solidFill>
                <a:latin typeface="HGPｺﾞｼｯｸM" panose="020B0600000000000000" pitchFamily="50" charset="-128"/>
                <a:ea typeface="HGPｺﾞｼｯｸM" panose="020B0600000000000000" pitchFamily="50" charset="-128"/>
              </a:rPr>
              <a:t>第</a:t>
            </a:r>
            <a:r>
              <a:rPr lang="en-US" altLang="ja-JP" sz="1200" dirty="0" smtClean="0">
                <a:solidFill>
                  <a:srgbClr val="000000"/>
                </a:solidFill>
                <a:latin typeface="HGPｺﾞｼｯｸM" panose="020B0600000000000000" pitchFamily="50" charset="-128"/>
                <a:ea typeface="HGPｺﾞｼｯｸM" panose="020B0600000000000000" pitchFamily="50" charset="-128"/>
              </a:rPr>
              <a:t>2</a:t>
            </a:r>
            <a:r>
              <a:rPr lang="ja-JP" altLang="en-US" sz="1200" dirty="0" smtClean="0">
                <a:solidFill>
                  <a:srgbClr val="000000"/>
                </a:solidFill>
                <a:latin typeface="HGPｺﾞｼｯｸM" panose="020B0600000000000000" pitchFamily="50" charset="-128"/>
                <a:ea typeface="HGPｺﾞｼｯｸM" panose="020B0600000000000000" pitchFamily="50" charset="-128"/>
              </a:rPr>
              <a:t>回</a:t>
            </a:r>
            <a:r>
              <a:rPr lang="ja-JP" altLang="en-US" sz="1200" dirty="0">
                <a:solidFill>
                  <a:srgbClr val="000000"/>
                </a:solidFill>
                <a:latin typeface="HGPｺﾞｼｯｸM" panose="020B0600000000000000" pitchFamily="50" charset="-128"/>
                <a:ea typeface="HGPｺﾞｼｯｸM" panose="020B0600000000000000" pitchFamily="50" charset="-128"/>
              </a:rPr>
              <a:t>（</a:t>
            </a:r>
            <a:r>
              <a:rPr lang="en-US" altLang="ja-JP" sz="1200" dirty="0">
                <a:solidFill>
                  <a:srgbClr val="000000"/>
                </a:solidFill>
                <a:latin typeface="HGPｺﾞｼｯｸM" panose="020B0600000000000000" pitchFamily="50" charset="-128"/>
                <a:ea typeface="HGPｺﾞｼｯｸM" panose="020B0600000000000000" pitchFamily="50" charset="-128"/>
              </a:rPr>
              <a:t>R</a:t>
            </a:r>
            <a:r>
              <a:rPr lang="ja-JP" altLang="en-US" sz="1200" dirty="0">
                <a:solidFill>
                  <a:srgbClr val="000000"/>
                </a:solidFill>
                <a:latin typeface="HGPｺﾞｼｯｸM" panose="020B0600000000000000" pitchFamily="50" charset="-128"/>
                <a:ea typeface="HGPｺﾞｼｯｸM" panose="020B0600000000000000" pitchFamily="50" charset="-128"/>
              </a:rPr>
              <a:t>１</a:t>
            </a:r>
            <a:r>
              <a:rPr lang="en-US" altLang="ja-JP" sz="1200" dirty="0" smtClean="0">
                <a:solidFill>
                  <a:srgbClr val="000000"/>
                </a:solidFill>
                <a:latin typeface="HGPｺﾞｼｯｸM" panose="020B0600000000000000" pitchFamily="50" charset="-128"/>
                <a:ea typeface="HGPｺﾞｼｯｸM" panose="020B0600000000000000" pitchFamily="50" charset="-128"/>
              </a:rPr>
              <a:t>.6.19</a:t>
            </a:r>
            <a:r>
              <a:rPr lang="ja-JP" altLang="en-US" sz="1200" dirty="0" smtClean="0">
                <a:solidFill>
                  <a:srgbClr val="000000"/>
                </a:solidFill>
                <a:latin typeface="HGPｺﾞｼｯｸM" panose="020B0600000000000000" pitchFamily="50" charset="-128"/>
                <a:ea typeface="HGPｺﾞｼｯｸM" panose="020B0600000000000000" pitchFamily="50" charset="-128"/>
              </a:rPr>
              <a:t>）</a:t>
            </a:r>
            <a:endParaRPr lang="en-US" altLang="ja-JP" sz="1200" dirty="0">
              <a:solidFill>
                <a:srgbClr val="000000"/>
              </a:solidFill>
              <a:latin typeface="HGPｺﾞｼｯｸM" panose="020B0600000000000000" pitchFamily="50" charset="-128"/>
              <a:ea typeface="HGPｺﾞｼｯｸM" panose="020B0600000000000000" pitchFamily="50" charset="-128"/>
            </a:endParaRPr>
          </a:p>
          <a:p>
            <a:pPr>
              <a:buFont typeface="Arial" panose="020B0604020202020204" pitchFamily="34" charset="0"/>
              <a:buNone/>
            </a:pPr>
            <a:r>
              <a:rPr lang="ja-JP" altLang="en-US" sz="1200" dirty="0">
                <a:solidFill>
                  <a:srgbClr val="000000"/>
                </a:solidFill>
                <a:latin typeface="HGPｺﾞｼｯｸM" panose="020B0600000000000000" pitchFamily="50" charset="-128"/>
                <a:ea typeface="HGPｺﾞｼｯｸM" panose="020B0600000000000000" pitchFamily="50" charset="-128"/>
              </a:rPr>
              <a:t>大阪府建設事業評価審議会　都市整備部会</a:t>
            </a:r>
            <a:endParaRPr lang="ja-JP" altLang="en-US" sz="1600" dirty="0">
              <a:solidFill>
                <a:srgbClr val="000000"/>
              </a:solidFill>
              <a:latin typeface="HGPｺﾞｼｯｸM" panose="020B0600000000000000" pitchFamily="50" charset="-128"/>
              <a:ea typeface="HGPｺﾞｼｯｸM" panose="020B0600000000000000" pitchFamily="50" charset="-128"/>
            </a:endParaRPr>
          </a:p>
          <a:p>
            <a:pPr eaLnBrk="1" hangingPunct="1">
              <a:lnSpc>
                <a:spcPts val="1300"/>
              </a:lnSpc>
              <a:spcBef>
                <a:spcPct val="0"/>
              </a:spcBef>
              <a:buFontTx/>
              <a:buNone/>
            </a:pPr>
            <a:endParaRPr lang="en-US" altLang="ja-JP" sz="1200" dirty="0">
              <a:solidFill>
                <a:srgbClr val="000000"/>
              </a:solidFill>
              <a:latin typeface="HGPｺﾞｼｯｸM" panose="020B0600000000000000" pitchFamily="50" charset="-128"/>
              <a:ea typeface="HGPｺﾞｼｯｸM" panose="020B0600000000000000" pitchFamily="50" charset="-128"/>
            </a:endParaRPr>
          </a:p>
        </p:txBody>
      </p:sp>
      <p:sp>
        <p:nvSpPr>
          <p:cNvPr id="2" name="スライド番号プレースホルダー 1"/>
          <p:cNvSpPr>
            <a:spLocks noGrp="1"/>
          </p:cNvSpPr>
          <p:nvPr>
            <p:ph type="sldNum" sz="quarter" idx="12"/>
          </p:nvPr>
        </p:nvSpPr>
        <p:spPr/>
        <p:txBody>
          <a:bodyPr/>
          <a:lstStyle/>
          <a:p>
            <a:fld id="{71F43457-8CDF-434C-BF4D-76CE5CCA85A3}" type="slidenum">
              <a:rPr kumimoji="1" lang="ja-JP" altLang="en-US" smtClean="0"/>
              <a:t>10</a:t>
            </a:fld>
            <a:endParaRPr kumimoji="1" lang="ja-JP" altLang="en-US"/>
          </a:p>
        </p:txBody>
      </p:sp>
    </p:spTree>
    <p:extLst>
      <p:ext uri="{BB962C8B-B14F-4D97-AF65-F5344CB8AC3E}">
        <p14:creationId xmlns:p14="http://schemas.microsoft.com/office/powerpoint/2010/main" val="22306719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77019"/>
            <a:ext cx="7886700" cy="1325563"/>
          </a:xfrm>
        </p:spPr>
        <p:txBody>
          <a:bodyPr>
            <a:normAutofit/>
          </a:bodyPr>
          <a:lstStyle/>
          <a:p>
            <a:r>
              <a:rPr lang="ja-JP" altLang="en-US" sz="3200" dirty="0" smtClean="0"/>
              <a:t>■修正項目一覧</a:t>
            </a:r>
            <a:endParaRPr kumimoji="1" lang="ja-JP" altLang="en-US" sz="3200" dirty="0"/>
          </a:p>
        </p:txBody>
      </p:sp>
      <p:sp>
        <p:nvSpPr>
          <p:cNvPr id="3" name="コンテンツ プレースホルダー 2"/>
          <p:cNvSpPr>
            <a:spLocks noGrp="1"/>
          </p:cNvSpPr>
          <p:nvPr>
            <p:ph idx="1"/>
          </p:nvPr>
        </p:nvSpPr>
        <p:spPr>
          <a:xfrm>
            <a:off x="432254" y="1602582"/>
            <a:ext cx="8403771" cy="4396747"/>
          </a:xfrm>
        </p:spPr>
        <p:txBody>
          <a:bodyPr/>
          <a:lstStyle/>
          <a:p>
            <a:pPr marL="0" indent="0">
              <a:buNone/>
            </a:pPr>
            <a:r>
              <a:rPr lang="ja-JP" altLang="en-US" dirty="0" smtClean="0"/>
              <a:t>２事業の必要性等に関する視点での修正点</a:t>
            </a:r>
            <a:endParaRPr lang="en-US" altLang="ja-JP" dirty="0" smtClean="0"/>
          </a:p>
          <a:p>
            <a:pPr marL="0" indent="0">
              <a:buNone/>
            </a:pPr>
            <a:r>
              <a:rPr lang="ja-JP" altLang="en-US" dirty="0" smtClean="0"/>
              <a:t>　①再々評価時点</a:t>
            </a:r>
            <a:r>
              <a:rPr lang="en-US" altLang="ja-JP" dirty="0" smtClean="0"/>
              <a:t>〔R1〕</a:t>
            </a:r>
            <a:r>
              <a:rPr lang="ja-JP" altLang="en-US" dirty="0" smtClean="0"/>
              <a:t>西暦表記の削除</a:t>
            </a:r>
            <a:endParaRPr lang="en-US" altLang="ja-JP" dirty="0" smtClean="0"/>
          </a:p>
          <a:p>
            <a:pPr marL="0" indent="0">
              <a:buNone/>
            </a:pPr>
            <a:r>
              <a:rPr lang="ja-JP" altLang="en-US" dirty="0" smtClean="0"/>
              <a:t>　</a:t>
            </a:r>
            <a:r>
              <a:rPr lang="ja-JP" altLang="en-US" dirty="0"/>
              <a:t>②</a:t>
            </a:r>
            <a:r>
              <a:rPr lang="en-US" altLang="ja-JP" dirty="0" smtClean="0"/>
              <a:t>〔H26〕</a:t>
            </a:r>
            <a:r>
              <a:rPr lang="ja-JP" altLang="en-US" dirty="0" smtClean="0"/>
              <a:t>分析結果の数値修正</a:t>
            </a:r>
            <a:endParaRPr lang="en-US" altLang="ja-JP" dirty="0" smtClean="0"/>
          </a:p>
          <a:p>
            <a:pPr marL="0" indent="0">
              <a:buNone/>
            </a:pPr>
            <a:r>
              <a:rPr lang="ja-JP" altLang="en-US" dirty="0"/>
              <a:t>　③</a:t>
            </a:r>
            <a:r>
              <a:rPr lang="ja-JP" altLang="en-US" dirty="0" smtClean="0"/>
              <a:t>進捗状況の数値修正</a:t>
            </a:r>
            <a:endParaRPr lang="en-US" altLang="ja-JP" dirty="0" smtClean="0"/>
          </a:p>
        </p:txBody>
      </p:sp>
      <p:sp>
        <p:nvSpPr>
          <p:cNvPr id="4" name="Rectangle 2"/>
          <p:cNvSpPr>
            <a:spLocks noChangeArrowheads="1"/>
          </p:cNvSpPr>
          <p:nvPr/>
        </p:nvSpPr>
        <p:spPr bwMode="auto">
          <a:xfrm>
            <a:off x="0" y="0"/>
            <a:ext cx="9144000" cy="554038"/>
          </a:xfrm>
          <a:prstGeom prst="rect">
            <a:avLst/>
          </a:prstGeom>
          <a:gradFill flip="none" rotWithShape="1">
            <a:gsLst>
              <a:gs pos="0">
                <a:schemeClr val="accent1"/>
              </a:gs>
              <a:gs pos="50000">
                <a:schemeClr val="bg1"/>
              </a:gs>
              <a:gs pos="100000">
                <a:schemeClr val="accent1"/>
              </a:gs>
            </a:gsLst>
            <a:lin ang="5400000" scaled="0"/>
            <a:tileRect/>
          </a:gradFill>
          <a:ln>
            <a:noFill/>
          </a:ln>
          <a:effectLst/>
          <a:extLst/>
        </p:spPr>
        <p:txBody>
          <a:bodyPr wrap="none" lIns="91435" tIns="45717" rIns="91435" bIns="45717" anchor="ct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l">
              <a:defRPr/>
            </a:pPr>
            <a:r>
              <a:rPr lang="ja-JP" altLang="en-US" sz="28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令和元年度建設事業</a:t>
            </a:r>
            <a:r>
              <a:rPr lang="ja-JP" altLang="en-US" sz="2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スライド番号プレースホルダー 5"/>
          <p:cNvSpPr>
            <a:spLocks noGrp="1"/>
          </p:cNvSpPr>
          <p:nvPr>
            <p:ph type="sldNum" sz="quarter" idx="12"/>
          </p:nvPr>
        </p:nvSpPr>
        <p:spPr/>
        <p:txBody>
          <a:bodyPr/>
          <a:lstStyle/>
          <a:p>
            <a:fld id="{71F43457-8CDF-434C-BF4D-76CE5CCA85A3}" type="slidenum">
              <a:rPr kumimoji="1" lang="ja-JP" altLang="en-US" smtClean="0"/>
              <a:t>11</a:t>
            </a:fld>
            <a:endParaRPr kumimoji="1" lang="ja-JP" altLang="en-US"/>
          </a:p>
        </p:txBody>
      </p:sp>
    </p:spTree>
    <p:extLst>
      <p:ext uri="{BB962C8B-B14F-4D97-AF65-F5344CB8AC3E}">
        <p14:creationId xmlns:p14="http://schemas.microsoft.com/office/powerpoint/2010/main" val="28254714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554038"/>
          </a:xfrm>
          <a:prstGeom prst="rect">
            <a:avLst/>
          </a:prstGeom>
          <a:gradFill flip="none" rotWithShape="1">
            <a:gsLst>
              <a:gs pos="0">
                <a:schemeClr val="accent1"/>
              </a:gs>
              <a:gs pos="50000">
                <a:schemeClr val="bg1"/>
              </a:gs>
              <a:gs pos="100000">
                <a:schemeClr val="accent1"/>
              </a:gs>
            </a:gsLst>
            <a:lin ang="5400000" scaled="0"/>
            <a:tileRect/>
          </a:gradFill>
          <a:ln>
            <a:noFill/>
          </a:ln>
          <a:effectLst/>
          <a:extLst/>
        </p:spPr>
        <p:txBody>
          <a:bodyPr wrap="none" lIns="91435" tIns="45717" rIns="91435" bIns="45717" anchor="ct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l">
              <a:defRPr/>
            </a:pPr>
            <a:r>
              <a:rPr lang="ja-JP" altLang="en-US" sz="2800" dirty="0"/>
              <a:t>２事業の必要性等に関する視点での修正点</a:t>
            </a:r>
            <a:r>
              <a:rPr lang="ja-JP" altLang="en-US" sz="2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タイトル 1"/>
          <p:cNvSpPr>
            <a:spLocks noGrp="1"/>
          </p:cNvSpPr>
          <p:nvPr>
            <p:ph type="title"/>
          </p:nvPr>
        </p:nvSpPr>
        <p:spPr>
          <a:xfrm>
            <a:off x="-1" y="554038"/>
            <a:ext cx="8139449" cy="794138"/>
          </a:xfrm>
        </p:spPr>
        <p:txBody>
          <a:bodyPr>
            <a:normAutofit/>
          </a:bodyPr>
          <a:lstStyle/>
          <a:p>
            <a:r>
              <a:rPr lang="ja-JP" altLang="en-US" sz="2400" dirty="0" smtClean="0"/>
              <a:t>①</a:t>
            </a:r>
            <a:r>
              <a:rPr lang="ja-JP" altLang="en-US" sz="2400" dirty="0"/>
              <a:t>再々評価時点</a:t>
            </a:r>
            <a:r>
              <a:rPr lang="en-US" altLang="ja-JP" sz="2400" dirty="0"/>
              <a:t>〔R1〕</a:t>
            </a:r>
            <a:r>
              <a:rPr lang="ja-JP" altLang="en-US" sz="2400" dirty="0"/>
              <a:t>西暦表記の</a:t>
            </a:r>
            <a:r>
              <a:rPr lang="ja-JP" altLang="en-US" sz="2400" dirty="0" smtClean="0"/>
              <a:t>削除（</a:t>
            </a:r>
            <a:r>
              <a:rPr lang="en-US" altLang="ja-JP" sz="2400" dirty="0" smtClean="0"/>
              <a:t>p.2</a:t>
            </a:r>
            <a:r>
              <a:rPr lang="ja-JP" altLang="en-US" sz="2400" dirty="0" smtClean="0"/>
              <a:t>）</a:t>
            </a:r>
            <a:endParaRPr lang="en-US" altLang="ja-JP" sz="2400" dirty="0"/>
          </a:p>
        </p:txBody>
      </p:sp>
      <p:graphicFrame>
        <p:nvGraphicFramePr>
          <p:cNvPr id="19" name="表 18"/>
          <p:cNvGraphicFramePr>
            <a:graphicFrameLocks noGrp="1"/>
          </p:cNvGraphicFramePr>
          <p:nvPr>
            <p:extLst/>
          </p:nvPr>
        </p:nvGraphicFramePr>
        <p:xfrm>
          <a:off x="244699" y="2001056"/>
          <a:ext cx="7559897" cy="4773612"/>
        </p:xfrm>
        <a:graphic>
          <a:graphicData uri="http://schemas.openxmlformats.org/drawingml/2006/table">
            <a:tbl>
              <a:tblPr/>
              <a:tblGrid>
                <a:gridCol w="1425878">
                  <a:extLst>
                    <a:ext uri="{9D8B030D-6E8A-4147-A177-3AD203B41FA5}">
                      <a16:colId xmlns:a16="http://schemas.microsoft.com/office/drawing/2014/main" val="2143244505"/>
                    </a:ext>
                  </a:extLst>
                </a:gridCol>
                <a:gridCol w="1618621">
                  <a:extLst>
                    <a:ext uri="{9D8B030D-6E8A-4147-A177-3AD203B41FA5}">
                      <a16:colId xmlns:a16="http://schemas.microsoft.com/office/drawing/2014/main" val="3164245895"/>
                    </a:ext>
                  </a:extLst>
                </a:gridCol>
                <a:gridCol w="1618621">
                  <a:extLst>
                    <a:ext uri="{9D8B030D-6E8A-4147-A177-3AD203B41FA5}">
                      <a16:colId xmlns:a16="http://schemas.microsoft.com/office/drawing/2014/main" val="1916058"/>
                    </a:ext>
                  </a:extLst>
                </a:gridCol>
                <a:gridCol w="1619326">
                  <a:extLst>
                    <a:ext uri="{9D8B030D-6E8A-4147-A177-3AD203B41FA5}">
                      <a16:colId xmlns:a16="http://schemas.microsoft.com/office/drawing/2014/main" val="1417620478"/>
                    </a:ext>
                  </a:extLst>
                </a:gridCol>
                <a:gridCol w="1277451">
                  <a:extLst>
                    <a:ext uri="{9D8B030D-6E8A-4147-A177-3AD203B41FA5}">
                      <a16:colId xmlns:a16="http://schemas.microsoft.com/office/drawing/2014/main" val="3999651036"/>
                    </a:ext>
                  </a:extLst>
                </a:gridCol>
              </a:tblGrid>
              <a:tr h="355482">
                <a:tc>
                  <a:txBody>
                    <a:bodyPr/>
                    <a:lstStyle/>
                    <a:p>
                      <a:pPr algn="ctr">
                        <a:spcAft>
                          <a:spcPts val="0"/>
                        </a:spcAft>
                      </a:pPr>
                      <a:r>
                        <a:rPr lang="en-US" sz="1050" kern="10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lgn="ctr">
                        <a:spcAft>
                          <a:spcPts val="0"/>
                        </a:spcAft>
                      </a:pPr>
                      <a:r>
                        <a:rPr lang="ja-JP" sz="1050" kern="100">
                          <a:effectLst/>
                          <a:latin typeface="Century" panose="02040604050505020304" pitchFamily="18" charset="0"/>
                          <a:ea typeface="ＭＳ 明朝" panose="02020609040205080304" pitchFamily="17" charset="-128"/>
                          <a:cs typeface="Times New Roman" panose="02020603050405020304" pitchFamily="18" charset="0"/>
                        </a:rPr>
                        <a:t>【計画・再評価時点】</a:t>
                      </a:r>
                    </a:p>
                    <a:p>
                      <a:pPr algn="ctr">
                        <a:spcAft>
                          <a:spcPts val="0"/>
                        </a:spcAft>
                      </a:pPr>
                      <a:r>
                        <a:rPr lang="ja-JP" sz="1050" kern="100">
                          <a:effectLst/>
                          <a:latin typeface="Century" panose="02040604050505020304" pitchFamily="18" charset="0"/>
                          <a:ea typeface="ＭＳ 明朝" panose="02020609040205080304" pitchFamily="17" charset="-128"/>
                          <a:cs typeface="Times New Roman" panose="02020603050405020304" pitchFamily="18" charset="0"/>
                        </a:rPr>
                        <a:t>〔</a:t>
                      </a:r>
                      <a:r>
                        <a:rPr lang="en-US" sz="1050" kern="100">
                          <a:effectLst/>
                          <a:latin typeface="Century" panose="02040604050505020304" pitchFamily="18" charset="0"/>
                          <a:ea typeface="ＭＳ 明朝" panose="02020609040205080304" pitchFamily="17" charset="-128"/>
                          <a:cs typeface="Times New Roman" panose="02020603050405020304" pitchFamily="18" charset="0"/>
                        </a:rPr>
                        <a:t>H9,H18,H24</a:t>
                      </a:r>
                      <a:r>
                        <a:rPr lang="ja-JP" sz="1050" kern="100">
                          <a:effectLst/>
                          <a:latin typeface="Century" panose="02040604050505020304" pitchFamily="18" charset="0"/>
                          <a:ea typeface="ＭＳ 明朝" panose="02020609040205080304" pitchFamily="17" charset="-128"/>
                          <a:cs typeface="Times New Roman" panose="02020603050405020304" pitchFamily="18" charset="0"/>
                        </a:rPr>
                        <a:t>〕</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lgn="ctr">
                        <a:spcAft>
                          <a:spcPts val="0"/>
                        </a:spcAft>
                      </a:pPr>
                      <a:r>
                        <a:rPr lang="ja-JP" sz="1050" kern="100">
                          <a:effectLst/>
                          <a:latin typeface="Century" panose="02040604050505020304" pitchFamily="18" charset="0"/>
                          <a:ea typeface="ＭＳ 明朝" panose="02020609040205080304" pitchFamily="17" charset="-128"/>
                          <a:cs typeface="Times New Roman" panose="02020603050405020304" pitchFamily="18" charset="0"/>
                        </a:rPr>
                        <a:t>【再々評価時点】</a:t>
                      </a:r>
                    </a:p>
                    <a:p>
                      <a:pPr algn="ctr">
                        <a:spcAft>
                          <a:spcPts val="0"/>
                        </a:spcAft>
                      </a:pPr>
                      <a:r>
                        <a:rPr lang="ja-JP" sz="1050" kern="100">
                          <a:effectLst/>
                          <a:latin typeface="Century" panose="02040604050505020304" pitchFamily="18" charset="0"/>
                          <a:ea typeface="ＭＳ 明朝" panose="02020609040205080304" pitchFamily="17" charset="-128"/>
                          <a:cs typeface="Times New Roman" panose="02020603050405020304" pitchFamily="18" charset="0"/>
                        </a:rPr>
                        <a:t>〔</a:t>
                      </a:r>
                      <a:r>
                        <a:rPr lang="en-US" sz="1050" kern="100">
                          <a:effectLst/>
                          <a:latin typeface="Century" panose="02040604050505020304" pitchFamily="18" charset="0"/>
                          <a:ea typeface="ＭＳ 明朝" panose="02020609040205080304" pitchFamily="17" charset="-128"/>
                          <a:cs typeface="Times New Roman" panose="02020603050405020304" pitchFamily="18" charset="0"/>
                        </a:rPr>
                        <a:t>H26</a:t>
                      </a:r>
                      <a:r>
                        <a:rPr lang="ja-JP" sz="1050" kern="100">
                          <a:effectLst/>
                          <a:latin typeface="Century" panose="02040604050505020304" pitchFamily="18" charset="0"/>
                          <a:ea typeface="ＭＳ 明朝" panose="02020609040205080304" pitchFamily="17" charset="-128"/>
                          <a:cs typeface="Times New Roman" panose="02020603050405020304" pitchFamily="18" charset="0"/>
                        </a:rPr>
                        <a:t>〕</a:t>
                      </a:r>
                    </a:p>
                  </a:txBody>
                  <a:tcPr marL="62865" marR="62865"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lgn="ctr">
                        <a:spcAft>
                          <a:spcPts val="0"/>
                        </a:spcAft>
                      </a:pP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【再々評価時点】</a:t>
                      </a:r>
                    </a:p>
                    <a:p>
                      <a:pPr algn="ctr">
                        <a:spcAft>
                          <a:spcPts val="0"/>
                        </a:spcAft>
                      </a:pP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R1</a:t>
                      </a: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2019</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lgn="ctr">
                        <a:spcAft>
                          <a:spcPts val="0"/>
                        </a:spcAft>
                      </a:pP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【変動要因の分析】</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extLst>
                  <a:ext uri="{0D108BD9-81ED-4DB2-BD59-A6C34878D82A}">
                    <a16:rowId xmlns:a16="http://schemas.microsoft.com/office/drawing/2014/main" val="258995276"/>
                  </a:ext>
                </a:extLst>
              </a:tr>
              <a:tr h="4418130">
                <a:tc>
                  <a:txBody>
                    <a:bodyPr/>
                    <a:lstStyle/>
                    <a:p>
                      <a:pPr algn="ctr">
                        <a:spcAft>
                          <a:spcPts val="0"/>
                        </a:spcAft>
                      </a:pPr>
                      <a:r>
                        <a:rPr lang="ja-JP" sz="1050" kern="100">
                          <a:effectLst/>
                          <a:latin typeface="Century" panose="02040604050505020304" pitchFamily="18" charset="0"/>
                          <a:ea typeface="ＭＳ 明朝" panose="02020609040205080304" pitchFamily="17" charset="-128"/>
                          <a:cs typeface="Times New Roman" panose="02020603050405020304" pitchFamily="18" charset="0"/>
                        </a:rPr>
                        <a:t>事業を巡る社会</a:t>
                      </a:r>
                    </a:p>
                    <a:p>
                      <a:pPr algn="ctr">
                        <a:spcAft>
                          <a:spcPts val="0"/>
                        </a:spcAft>
                      </a:pPr>
                      <a:r>
                        <a:rPr lang="ja-JP" sz="1050" kern="100">
                          <a:effectLst/>
                          <a:latin typeface="Century" panose="02040604050505020304" pitchFamily="18" charset="0"/>
                          <a:ea typeface="ＭＳ 明朝" panose="02020609040205080304" pitchFamily="17" charset="-128"/>
                          <a:cs typeface="Times New Roman" panose="02020603050405020304" pitchFamily="18" charset="0"/>
                        </a:rPr>
                        <a:t>経済情勢等の変化</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lgn="just">
                        <a:spcAft>
                          <a:spcPts val="0"/>
                        </a:spcAft>
                      </a:pP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新</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美原太子線は旧国道</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170</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号まで供用しており、その交差部において慢性的な渋滞が発生している。</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・本バイパスが完成することにより、当該道路はもとより、</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旧</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美原太子線や、当該道路と交差する旧国道</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170</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号の交通の円滑化、近鉄長野線の立体交差化による周辺踏切の交通渋滞緩和が期待できる。</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indent="635" algn="just">
                        <a:spcAft>
                          <a:spcPts val="0"/>
                        </a:spcAft>
                      </a:pP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・鉄道との立体交差は、財政再建プログラム</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案</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による公共事業費削減のため平成</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20</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年度以降一時休止。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indent="635" algn="just">
                        <a:spcAft>
                          <a:spcPts val="0"/>
                        </a:spcAft>
                      </a:pPr>
                      <a:r>
                        <a:rPr lang="en-US" sz="900" kern="10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【周辺路線の交通量】</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900" kern="100">
                          <a:effectLst/>
                          <a:latin typeface="ＭＳ 明朝" panose="02020609040205080304" pitchFamily="17" charset="-128"/>
                          <a:ea typeface="ＭＳ 明朝" panose="02020609040205080304" pitchFamily="17" charset="-128"/>
                          <a:cs typeface="Times New Roman" panose="02020603050405020304" pitchFamily="18" charset="0"/>
                        </a:rPr>
                        <a:t>(</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旧</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美原太子線</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〔Ｈ９〕  </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7,746</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台</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/12h</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〔Ｈ</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11</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  </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7,554</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台</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/12h</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〔Ｈ</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17</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  </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7,463</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台</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/12h</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〔Ｈ</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22</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  </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5,257</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台</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/12h</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900" kern="100">
                          <a:effectLst/>
                          <a:latin typeface="ＭＳ 明朝" panose="02020609040205080304" pitchFamily="17" charset="-128"/>
                          <a:ea typeface="ＭＳ 明朝" panose="02020609040205080304" pitchFamily="17" charset="-128"/>
                          <a:cs typeface="Times New Roman" panose="02020603050405020304" pitchFamily="18" charset="0"/>
                        </a:rPr>
                        <a:t>(</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新</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美原太子線</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〔Ｈ９〕</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 11,417</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台</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/12h</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〔Ｈ</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11</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 12,444</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台</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/12h</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〔Ｈ</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17</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 11,641</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台</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/12h</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〔Ｈ</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22</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  </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9,835</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台</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/12h</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algn="just">
                        <a:spcAft>
                          <a:spcPts val="0"/>
                        </a:spcAft>
                      </a:pP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H25.2</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山陽電鉄における踏切事故があり、鉄道事業者からも暫定の平面整備のみでは、踏切が除却できないことから、安全性確保のため、再度高架を前提に検討、関係機関との協議を再開。</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indent="-1270" algn="just">
                        <a:spcAft>
                          <a:spcPts val="0"/>
                        </a:spcAft>
                      </a:pP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・市道の踏切除却も伴うことから、鉄道高架化に関して市が共同事業者となることについて、協議中。</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900" kern="10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900" kern="10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900" kern="10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900" kern="10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900" kern="10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900" kern="10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marL="114300" indent="-114300" algn="just">
                        <a:spcAft>
                          <a:spcPts val="0"/>
                        </a:spcAft>
                      </a:pP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【周辺の交通量】</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900" kern="100">
                          <a:effectLst/>
                          <a:latin typeface="ＭＳ 明朝" panose="02020609040205080304" pitchFamily="17" charset="-128"/>
                          <a:ea typeface="ＭＳ 明朝" panose="02020609040205080304" pitchFamily="17" charset="-128"/>
                          <a:cs typeface="Times New Roman" panose="02020603050405020304" pitchFamily="18" charset="0"/>
                        </a:rPr>
                        <a:t>(</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旧</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美原太子線</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〔Ｈ</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22</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  </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5,257</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台</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/12h</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900" kern="100">
                          <a:effectLst/>
                          <a:latin typeface="ＭＳ 明朝" panose="02020609040205080304" pitchFamily="17" charset="-128"/>
                          <a:ea typeface="ＭＳ 明朝" panose="02020609040205080304" pitchFamily="17" charset="-128"/>
                          <a:cs typeface="Times New Roman" panose="02020603050405020304" pitchFamily="18" charset="0"/>
                        </a:rPr>
                        <a:t>(</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新</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美原太子線</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〔Ｈ</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25</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 11,032</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台</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/12h</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marL="114300" indent="-114300" algn="just">
                        <a:spcAft>
                          <a:spcPts val="0"/>
                        </a:spcAft>
                      </a:pP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※周辺道路の開通</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marL="133350" algn="just">
                        <a:spcAft>
                          <a:spcPts val="0"/>
                        </a:spcAft>
                      </a:pPr>
                      <a:r>
                        <a:rPr lang="en-US" sz="900" kern="100">
                          <a:effectLst/>
                          <a:latin typeface="ＭＳ 明朝" panose="02020609040205080304" pitchFamily="17" charset="-128"/>
                          <a:ea typeface="ＭＳ 明朝" panose="02020609040205080304" pitchFamily="17" charset="-128"/>
                          <a:cs typeface="Times New Roman" panose="02020603050405020304" pitchFamily="18" charset="0"/>
                        </a:rPr>
                        <a:t>H25.4 </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富田林市の企業団地と</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新</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美原太子線を繋ぐ市道甲田桜井線が開通。</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新</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美原太子線は旧国道</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170</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号まで供用しており、その交差部において慢性的な渋滞が発生している。</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・本バイパスが完成することにより、当該道路はもとより、</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旧</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美原太子線や、当該道路と交差する旧国道</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170</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号の交通の円滑化、近鉄長野線の立体交差化による周辺踏切の交通渋滞緩和が期待できる。</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・市道と鉄道交差部において、建築限界の確保に要する工事費用は、市が負担。</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900" kern="10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900" kern="10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900" kern="10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marL="114300" indent="-114300" algn="just">
                        <a:spcAft>
                          <a:spcPts val="0"/>
                        </a:spcAft>
                      </a:pP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【周辺の交通量】</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900" kern="100">
                          <a:effectLst/>
                          <a:latin typeface="ＭＳ 明朝" panose="02020609040205080304" pitchFamily="17" charset="-128"/>
                          <a:ea typeface="ＭＳ 明朝" panose="02020609040205080304" pitchFamily="17" charset="-128"/>
                          <a:cs typeface="Times New Roman" panose="02020603050405020304" pitchFamily="18" charset="0"/>
                        </a:rPr>
                        <a:t>(</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旧</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美原太子線</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〔Ｈ</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27</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5,059</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台</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/12h</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900" kern="100">
                          <a:effectLst/>
                          <a:latin typeface="ＭＳ 明朝" panose="02020609040205080304" pitchFamily="17" charset="-128"/>
                          <a:ea typeface="ＭＳ 明朝" panose="02020609040205080304" pitchFamily="17" charset="-128"/>
                          <a:cs typeface="Times New Roman" panose="02020603050405020304" pitchFamily="18" charset="0"/>
                        </a:rPr>
                        <a:t>(</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新</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美原太子線</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〔Ｈ</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27</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9,990</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台</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/12h</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algn="just">
                        <a:spcAft>
                          <a:spcPts val="0"/>
                        </a:spcAft>
                      </a:pPr>
                      <a:r>
                        <a:rPr lang="en-US" sz="90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14300" indent="-114300" algn="just">
                        <a:spcAft>
                          <a:spcPts val="0"/>
                        </a:spcAft>
                      </a:pPr>
                      <a:r>
                        <a:rPr lang="en-US" sz="90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14300" indent="-114300" algn="just">
                        <a:spcAft>
                          <a:spcPts val="0"/>
                        </a:spcAft>
                      </a:pPr>
                      <a:r>
                        <a:rPr lang="en-US" sz="90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14300" indent="-114300" algn="just">
                        <a:spcAft>
                          <a:spcPts val="0"/>
                        </a:spcAft>
                      </a:pPr>
                      <a:r>
                        <a:rPr lang="en-US" sz="90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14300" indent="-114300" algn="just">
                        <a:spcAft>
                          <a:spcPts val="0"/>
                        </a:spcAft>
                      </a:pPr>
                      <a:r>
                        <a:rPr lang="en-US" sz="90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14300" indent="-114300" algn="just">
                        <a:spcAft>
                          <a:spcPts val="0"/>
                        </a:spcAft>
                      </a:pPr>
                      <a:r>
                        <a:rPr lang="en-US" sz="90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14300" indent="-114300" algn="just">
                        <a:spcAft>
                          <a:spcPts val="0"/>
                        </a:spcAft>
                      </a:pPr>
                      <a:r>
                        <a:rPr lang="en-US" sz="90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14300" indent="-114300" algn="just">
                        <a:spcAft>
                          <a:spcPts val="0"/>
                        </a:spcAft>
                      </a:pPr>
                      <a:r>
                        <a:rPr lang="en-US" sz="90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14300" indent="-114300" algn="just">
                        <a:spcAft>
                          <a:spcPts val="0"/>
                        </a:spcAft>
                      </a:pPr>
                      <a:r>
                        <a:rPr lang="en-US" sz="90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14300" indent="-114300" algn="just">
                        <a:spcAft>
                          <a:spcPts val="0"/>
                        </a:spcAft>
                      </a:pPr>
                      <a:r>
                        <a:rPr lang="en-US" sz="90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14300" indent="-114300" algn="just">
                        <a:spcAft>
                          <a:spcPts val="0"/>
                        </a:spcAft>
                      </a:pPr>
                      <a:r>
                        <a:rPr lang="en-US" sz="90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14300" indent="-114300" algn="just">
                        <a:spcAft>
                          <a:spcPts val="0"/>
                        </a:spcAft>
                      </a:pPr>
                      <a:r>
                        <a:rPr lang="en-US" sz="90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14300" indent="-114300" algn="just">
                        <a:spcAft>
                          <a:spcPts val="0"/>
                        </a:spcAft>
                      </a:pPr>
                      <a:r>
                        <a:rPr lang="en-US" sz="90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14300" indent="-114300" algn="just">
                        <a:spcAft>
                          <a:spcPts val="0"/>
                        </a:spcAft>
                      </a:pPr>
                      <a:r>
                        <a:rPr lang="en-US" sz="90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14300" indent="-114300" algn="just">
                        <a:spcAft>
                          <a:spcPts val="0"/>
                        </a:spcAft>
                      </a:pPr>
                      <a:r>
                        <a:rPr lang="en-US" sz="90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14300" indent="-114300" algn="just">
                        <a:spcAft>
                          <a:spcPts val="0"/>
                        </a:spcAft>
                      </a:pPr>
                      <a:r>
                        <a:rPr lang="en-US" sz="90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14300" indent="-114300" algn="just">
                        <a:spcAft>
                          <a:spcPts val="0"/>
                        </a:spcAft>
                      </a:pPr>
                      <a:r>
                        <a:rPr lang="en-US" sz="90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14300" indent="-114300" algn="just">
                        <a:spcAft>
                          <a:spcPts val="0"/>
                        </a:spcAft>
                      </a:pPr>
                      <a:r>
                        <a:rPr lang="en-US" sz="90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25400" indent="1270" algn="just">
                        <a:spcAft>
                          <a:spcPts val="0"/>
                        </a:spcAft>
                      </a:pPr>
                      <a:r>
                        <a:rPr lang="en-US" sz="900" kern="100" dirty="0">
                          <a:effectLst/>
                          <a:latin typeface="ＭＳ 明朝" panose="02020609040205080304" pitchFamily="17" charset="-128"/>
                          <a:ea typeface="ＭＳ 明朝" panose="02020609040205080304" pitchFamily="17" charset="-128"/>
                          <a:cs typeface="Times New Roman" panose="02020603050405020304" pitchFamily="18" charset="0"/>
                        </a:rPr>
                        <a:t>H17</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から</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H27</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センサスでは、府域全体で交通量の減少傾向にあり、本路線でもその傾向がみられる。</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6838367"/>
                  </a:ext>
                </a:extLst>
              </a:tr>
            </a:tbl>
          </a:graphicData>
        </a:graphic>
      </p:graphicFrame>
      <p:sp>
        <p:nvSpPr>
          <p:cNvPr id="20" name="Rectangle 4"/>
          <p:cNvSpPr>
            <a:spLocks noChangeArrowheads="1"/>
          </p:cNvSpPr>
          <p:nvPr/>
        </p:nvSpPr>
        <p:spPr bwMode="auto">
          <a:xfrm>
            <a:off x="244699" y="1724057"/>
            <a:ext cx="928566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88"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588"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２事業の必要性等に関する視点</a:t>
            </a:r>
            <a:endParaRPr kumimoji="0" lang="ja-JP" altLang="ja-JP" sz="2800" b="0" i="0" u="none" strike="noStrike" cap="none" normalizeH="0" baseline="0" dirty="0" smtClean="0">
              <a:ln>
                <a:noFill/>
              </a:ln>
              <a:solidFill>
                <a:schemeClr val="tx1"/>
              </a:solidFill>
              <a:effectLst/>
              <a:latin typeface="Arial" panose="020B0604020202020204" pitchFamily="34" charset="0"/>
            </a:endParaRPr>
          </a:p>
        </p:txBody>
      </p:sp>
      <p:sp>
        <p:nvSpPr>
          <p:cNvPr id="21" name="正方形/長方形 20"/>
          <p:cNvSpPr/>
          <p:nvPr/>
        </p:nvSpPr>
        <p:spPr>
          <a:xfrm>
            <a:off x="5707380" y="2181257"/>
            <a:ext cx="480060" cy="158083"/>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6625877" y="1246985"/>
            <a:ext cx="2357438" cy="562781"/>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2019</a:t>
            </a:r>
            <a:r>
              <a:rPr kumimoji="1" lang="ja-JP" altLang="en-US" dirty="0" smtClean="0">
                <a:solidFill>
                  <a:schemeClr val="tx1"/>
                </a:solidFill>
              </a:rPr>
              <a:t>の表記を削除</a:t>
            </a:r>
            <a:endParaRPr kumimoji="1" lang="ja-JP" altLang="en-US" dirty="0">
              <a:solidFill>
                <a:schemeClr val="tx1"/>
              </a:solidFill>
            </a:endParaRPr>
          </a:p>
        </p:txBody>
      </p:sp>
      <p:cxnSp>
        <p:nvCxnSpPr>
          <p:cNvPr id="24" name="直線矢印コネクタ 23"/>
          <p:cNvCxnSpPr>
            <a:stCxn id="22" idx="1"/>
            <a:endCxn id="21" idx="3"/>
          </p:cNvCxnSpPr>
          <p:nvPr/>
        </p:nvCxnSpPr>
        <p:spPr>
          <a:xfrm flipH="1">
            <a:off x="6187440" y="1528376"/>
            <a:ext cx="438437" cy="73192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Rectangle 4"/>
          <p:cNvSpPr>
            <a:spLocks noChangeArrowheads="1"/>
          </p:cNvSpPr>
          <p:nvPr/>
        </p:nvSpPr>
        <p:spPr bwMode="auto">
          <a:xfrm>
            <a:off x="298978" y="1264625"/>
            <a:ext cx="628489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88"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588" algn="l" defTabSz="914400" rtl="0" eaLnBrk="0" fontAlgn="base" latinLnBrk="0" hangingPunct="0">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chemeClr val="tx1"/>
                </a:solidFill>
                <a:effectLst/>
                <a:latin typeface="Arial" panose="020B0604020202020204" pitchFamily="34" charset="0"/>
              </a:rPr>
              <a:t>※</a:t>
            </a:r>
            <a:r>
              <a:rPr kumimoji="0" lang="ja-JP" altLang="en-US" b="0" i="0" u="none" strike="noStrike" cap="none" normalizeH="0" baseline="0" dirty="0" smtClean="0">
                <a:ln>
                  <a:noFill/>
                </a:ln>
                <a:solidFill>
                  <a:schemeClr val="tx1"/>
                </a:solidFill>
                <a:effectLst/>
                <a:latin typeface="Arial" panose="020B0604020202020204" pitchFamily="34" charset="0"/>
              </a:rPr>
              <a:t>不要な文言が入っていたため削除するもの</a:t>
            </a:r>
            <a:endParaRPr kumimoji="0" lang="ja-JP" altLang="ja-JP" b="0" i="0" u="none" strike="noStrike" cap="none" normalizeH="0" baseline="0" dirty="0" smtClean="0">
              <a:ln>
                <a:noFill/>
              </a:ln>
              <a:solidFill>
                <a:schemeClr val="tx1"/>
              </a:solidFill>
              <a:effectLst/>
              <a:latin typeface="Arial" panose="020B0604020202020204" pitchFamily="34" charset="0"/>
            </a:endParaRPr>
          </a:p>
        </p:txBody>
      </p:sp>
      <p:sp>
        <p:nvSpPr>
          <p:cNvPr id="2" name="スライド番号プレースホルダー 1"/>
          <p:cNvSpPr>
            <a:spLocks noGrp="1"/>
          </p:cNvSpPr>
          <p:nvPr>
            <p:ph type="sldNum" sz="quarter" idx="12"/>
          </p:nvPr>
        </p:nvSpPr>
        <p:spPr/>
        <p:txBody>
          <a:bodyPr/>
          <a:lstStyle/>
          <a:p>
            <a:fld id="{71F43457-8CDF-434C-BF4D-76CE5CCA85A3}" type="slidenum">
              <a:rPr kumimoji="1" lang="ja-JP" altLang="en-US" smtClean="0"/>
              <a:t>12</a:t>
            </a:fld>
            <a:endParaRPr kumimoji="1" lang="ja-JP" altLang="en-US"/>
          </a:p>
        </p:txBody>
      </p:sp>
    </p:spTree>
    <p:extLst>
      <p:ext uri="{BB962C8B-B14F-4D97-AF65-F5344CB8AC3E}">
        <p14:creationId xmlns:p14="http://schemas.microsoft.com/office/powerpoint/2010/main" val="15018134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554038"/>
          </a:xfrm>
          <a:prstGeom prst="rect">
            <a:avLst/>
          </a:prstGeom>
          <a:gradFill flip="none" rotWithShape="1">
            <a:gsLst>
              <a:gs pos="0">
                <a:schemeClr val="accent1"/>
              </a:gs>
              <a:gs pos="50000">
                <a:schemeClr val="bg1"/>
              </a:gs>
              <a:gs pos="100000">
                <a:schemeClr val="accent1"/>
              </a:gs>
            </a:gsLst>
            <a:lin ang="5400000" scaled="0"/>
            <a:tileRect/>
          </a:gradFill>
          <a:ln>
            <a:noFill/>
          </a:ln>
          <a:effectLst/>
          <a:extLst/>
        </p:spPr>
        <p:txBody>
          <a:bodyPr wrap="none" lIns="91435" tIns="45717" rIns="91435" bIns="45717" anchor="ct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l">
              <a:defRPr/>
            </a:pPr>
            <a:r>
              <a:rPr lang="ja-JP" altLang="en-US" sz="2800" dirty="0"/>
              <a:t>２事業の必要性等に関する視点での修正点</a:t>
            </a:r>
            <a:r>
              <a:rPr lang="ja-JP" altLang="en-US" sz="2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タイトル 1"/>
          <p:cNvSpPr>
            <a:spLocks noGrp="1"/>
          </p:cNvSpPr>
          <p:nvPr>
            <p:ph type="title"/>
          </p:nvPr>
        </p:nvSpPr>
        <p:spPr>
          <a:xfrm>
            <a:off x="-1" y="554037"/>
            <a:ext cx="8139449" cy="778611"/>
          </a:xfrm>
        </p:spPr>
        <p:txBody>
          <a:bodyPr>
            <a:normAutofit/>
          </a:bodyPr>
          <a:lstStyle/>
          <a:p>
            <a:r>
              <a:rPr lang="ja-JP" altLang="en-US" sz="2400" dirty="0" smtClean="0"/>
              <a:t>②</a:t>
            </a:r>
            <a:r>
              <a:rPr lang="en-US" altLang="ja-JP" sz="2400" dirty="0"/>
              <a:t>〔H26〕</a:t>
            </a:r>
            <a:r>
              <a:rPr lang="ja-JP" altLang="en-US" sz="2400" dirty="0"/>
              <a:t>分析結果の数値</a:t>
            </a:r>
            <a:r>
              <a:rPr lang="ja-JP" altLang="en-US" sz="2400" dirty="0" smtClean="0"/>
              <a:t>修正（</a:t>
            </a:r>
            <a:r>
              <a:rPr lang="en-US" altLang="ja-JP" sz="2400" dirty="0" smtClean="0"/>
              <a:t>p.2</a:t>
            </a:r>
            <a:r>
              <a:rPr lang="ja-JP" altLang="en-US" sz="2400" dirty="0" smtClean="0"/>
              <a:t>）</a:t>
            </a:r>
            <a:endParaRPr lang="en-US" altLang="ja-JP" sz="2400" dirty="0"/>
          </a:p>
        </p:txBody>
      </p:sp>
      <p:sp>
        <p:nvSpPr>
          <p:cNvPr id="20" name="Rectangle 4"/>
          <p:cNvSpPr>
            <a:spLocks noChangeArrowheads="1"/>
          </p:cNvSpPr>
          <p:nvPr/>
        </p:nvSpPr>
        <p:spPr bwMode="auto">
          <a:xfrm>
            <a:off x="244699" y="2077381"/>
            <a:ext cx="928566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88"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588"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２事業の必要性等に関する視点</a:t>
            </a:r>
            <a:endParaRPr kumimoji="0" lang="ja-JP" altLang="ja-JP" sz="2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2" name="表 1"/>
          <p:cNvGraphicFramePr>
            <a:graphicFrameLocks noGrp="1"/>
          </p:cNvGraphicFramePr>
          <p:nvPr>
            <p:extLst/>
          </p:nvPr>
        </p:nvGraphicFramePr>
        <p:xfrm>
          <a:off x="334852" y="2985664"/>
          <a:ext cx="8358386" cy="3179131"/>
        </p:xfrm>
        <a:graphic>
          <a:graphicData uri="http://schemas.openxmlformats.org/drawingml/2006/table">
            <a:tbl>
              <a:tblPr/>
              <a:tblGrid>
                <a:gridCol w="1576482">
                  <a:extLst>
                    <a:ext uri="{9D8B030D-6E8A-4147-A177-3AD203B41FA5}">
                      <a16:colId xmlns:a16="http://schemas.microsoft.com/office/drawing/2014/main" val="3987249857"/>
                    </a:ext>
                  </a:extLst>
                </a:gridCol>
                <a:gridCol w="1731252">
                  <a:extLst>
                    <a:ext uri="{9D8B030D-6E8A-4147-A177-3AD203B41FA5}">
                      <a16:colId xmlns:a16="http://schemas.microsoft.com/office/drawing/2014/main" val="3713440697"/>
                    </a:ext>
                  </a:extLst>
                </a:gridCol>
                <a:gridCol w="1732030">
                  <a:extLst>
                    <a:ext uri="{9D8B030D-6E8A-4147-A177-3AD203B41FA5}">
                      <a16:colId xmlns:a16="http://schemas.microsoft.com/office/drawing/2014/main" val="2689484647"/>
                    </a:ext>
                  </a:extLst>
                </a:gridCol>
                <a:gridCol w="1906244">
                  <a:extLst>
                    <a:ext uri="{9D8B030D-6E8A-4147-A177-3AD203B41FA5}">
                      <a16:colId xmlns:a16="http://schemas.microsoft.com/office/drawing/2014/main" val="2267060813"/>
                    </a:ext>
                  </a:extLst>
                </a:gridCol>
                <a:gridCol w="1412378">
                  <a:extLst>
                    <a:ext uri="{9D8B030D-6E8A-4147-A177-3AD203B41FA5}">
                      <a16:colId xmlns:a16="http://schemas.microsoft.com/office/drawing/2014/main" val="4166376202"/>
                    </a:ext>
                  </a:extLst>
                </a:gridCol>
              </a:tblGrid>
              <a:tr h="3179131">
                <a:tc>
                  <a:txBody>
                    <a:bodyPr/>
                    <a:lstStyle/>
                    <a:p>
                      <a:pPr algn="ctr">
                        <a:spcAft>
                          <a:spcPts val="0"/>
                        </a:spcAft>
                      </a:pP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事業の投資効果</a:t>
                      </a:r>
                    </a:p>
                    <a:p>
                      <a:pPr algn="ctr">
                        <a:spcAft>
                          <a:spcPts val="0"/>
                        </a:spcAft>
                      </a:pP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＜費用便益分析＞</a:t>
                      </a:r>
                    </a:p>
                    <a:p>
                      <a:pPr algn="ctr">
                        <a:spcAft>
                          <a:spcPts val="0"/>
                        </a:spcAft>
                      </a:pP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または</a:t>
                      </a:r>
                    </a:p>
                    <a:p>
                      <a:pPr algn="ctr">
                        <a:spcAft>
                          <a:spcPts val="0"/>
                        </a:spcAft>
                      </a:pP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＜代替指標＞</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marL="114300" indent="-114300" algn="just">
                        <a:spcAft>
                          <a:spcPts val="0"/>
                        </a:spcAft>
                      </a:pP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【分析結果】</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marL="114300" indent="-114300" algn="just">
                        <a:spcAft>
                          <a:spcPts val="0"/>
                        </a:spcAft>
                      </a:pP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B/C=1.1</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900" kern="100">
                          <a:effectLst/>
                          <a:latin typeface="ＭＳ 明朝" panose="02020609040205080304" pitchFamily="17" charset="-128"/>
                          <a:ea typeface="ＭＳ 明朝" panose="02020609040205080304" pitchFamily="17" charset="-128"/>
                          <a:cs typeface="Times New Roman" panose="02020603050405020304" pitchFamily="18" charset="0"/>
                        </a:rPr>
                        <a:t>B=51.0</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億円</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900" kern="100">
                          <a:effectLst/>
                          <a:latin typeface="ＭＳ 明朝" panose="02020609040205080304" pitchFamily="17" charset="-128"/>
                          <a:ea typeface="ＭＳ 明朝" panose="02020609040205080304" pitchFamily="17" charset="-128"/>
                          <a:cs typeface="Times New Roman" panose="02020603050405020304" pitchFamily="18" charset="0"/>
                        </a:rPr>
                        <a:t>C=48.0</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億円</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marL="101600" indent="-101600" algn="just">
                        <a:lnSpc>
                          <a:spcPts val="1200"/>
                        </a:lnSpc>
                        <a:spcAft>
                          <a:spcPts val="0"/>
                        </a:spcAft>
                      </a:pPr>
                      <a:r>
                        <a:rPr lang="ja-JP" sz="800" kern="100">
                          <a:effectLst/>
                          <a:latin typeface="Century" panose="02040604050505020304" pitchFamily="18" charset="0"/>
                          <a:ea typeface="ＭＳ 明朝" panose="02020609040205080304" pitchFamily="17" charset="-128"/>
                          <a:cs typeface="Times New Roman" panose="02020603050405020304" pitchFamily="18" charset="0"/>
                        </a:rPr>
                        <a:t>※費用及び便益は、供用開始を</a:t>
                      </a:r>
                      <a:r>
                        <a:rPr lang="en-US" sz="800" kern="100">
                          <a:effectLst/>
                          <a:latin typeface="Century" panose="02040604050505020304" pitchFamily="18" charset="0"/>
                          <a:ea typeface="ＭＳ 明朝" panose="02020609040205080304" pitchFamily="17" charset="-128"/>
                          <a:cs typeface="Times New Roman" panose="02020603050405020304" pitchFamily="18" charset="0"/>
                        </a:rPr>
                        <a:t>H30</a:t>
                      </a:r>
                      <a:r>
                        <a:rPr lang="ja-JP" sz="800" kern="100">
                          <a:effectLst/>
                          <a:latin typeface="Century" panose="02040604050505020304" pitchFamily="18" charset="0"/>
                          <a:ea typeface="ＭＳ 明朝" panose="02020609040205080304" pitchFamily="17" charset="-128"/>
                          <a:cs typeface="Times New Roman" panose="02020603050405020304" pitchFamily="18" charset="0"/>
                        </a:rPr>
                        <a:t>年度として算出</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marL="101600" indent="-101600" algn="just">
                        <a:lnSpc>
                          <a:spcPts val="1200"/>
                        </a:lnSpc>
                        <a:spcAft>
                          <a:spcPts val="0"/>
                        </a:spcAft>
                      </a:pPr>
                      <a:r>
                        <a:rPr lang="en-US" sz="800" kern="10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marL="114300" indent="-114300" algn="just">
                        <a:spcAft>
                          <a:spcPts val="0"/>
                        </a:spcAft>
                      </a:pP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【算出方法】</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indent="57150" algn="just">
                        <a:spcAft>
                          <a:spcPts val="0"/>
                        </a:spcAft>
                      </a:pP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国土交通省</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indent="-1270" algn="just">
                        <a:spcAft>
                          <a:spcPts val="0"/>
                        </a:spcAft>
                      </a:pP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「費用便益分析マニュアル（平成</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20</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年</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11</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月）」により算出</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4300" indent="-114300" algn="just">
                        <a:spcAft>
                          <a:spcPts val="0"/>
                        </a:spcAft>
                      </a:pP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【分析結果】</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14300" indent="-114300" algn="just">
                        <a:spcAft>
                          <a:spcPts val="0"/>
                        </a:spcAft>
                      </a:pP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B/C=1.2</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900" kern="100" dirty="0">
                          <a:effectLst/>
                          <a:latin typeface="ＭＳ 明朝" panose="02020609040205080304" pitchFamily="17" charset="-128"/>
                          <a:ea typeface="ＭＳ 明朝" panose="02020609040205080304" pitchFamily="17" charset="-128"/>
                          <a:cs typeface="Times New Roman" panose="02020603050405020304" pitchFamily="18" charset="0"/>
                        </a:rPr>
                        <a:t>B=77.3</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億円</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900" kern="100" dirty="0">
                          <a:effectLst/>
                          <a:latin typeface="ＭＳ 明朝" panose="02020609040205080304" pitchFamily="17" charset="-128"/>
                          <a:ea typeface="ＭＳ 明朝" panose="02020609040205080304" pitchFamily="17" charset="-128"/>
                          <a:cs typeface="Times New Roman" panose="02020603050405020304" pitchFamily="18" charset="0"/>
                        </a:rPr>
                        <a:t>C=64.9</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億円</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01600" indent="-101600" algn="just">
                        <a:lnSpc>
                          <a:spcPts val="1200"/>
                        </a:lnSpc>
                        <a:spcAft>
                          <a:spcPts val="0"/>
                        </a:spcAft>
                      </a:pPr>
                      <a:r>
                        <a:rPr lang="ja-JP" sz="800" kern="100" dirty="0">
                          <a:effectLst/>
                          <a:latin typeface="Century" panose="02040604050505020304" pitchFamily="18" charset="0"/>
                          <a:ea typeface="ＭＳ 明朝" panose="02020609040205080304" pitchFamily="17" charset="-128"/>
                          <a:cs typeface="Times New Roman" panose="02020603050405020304" pitchFamily="18" charset="0"/>
                        </a:rPr>
                        <a:t>※費用及び便益は、供用開始を</a:t>
                      </a:r>
                      <a:r>
                        <a:rPr lang="en-US" sz="800" kern="100" dirty="0">
                          <a:effectLst/>
                          <a:latin typeface="Century" panose="02040604050505020304" pitchFamily="18" charset="0"/>
                          <a:ea typeface="ＭＳ 明朝" panose="02020609040205080304" pitchFamily="17" charset="-128"/>
                          <a:cs typeface="Times New Roman" panose="02020603050405020304" pitchFamily="18" charset="0"/>
                        </a:rPr>
                        <a:t>H34</a:t>
                      </a:r>
                      <a:r>
                        <a:rPr lang="ja-JP" sz="800" kern="100" dirty="0">
                          <a:effectLst/>
                          <a:latin typeface="Century" panose="02040604050505020304" pitchFamily="18" charset="0"/>
                          <a:ea typeface="ＭＳ 明朝" panose="02020609040205080304" pitchFamily="17" charset="-128"/>
                          <a:cs typeface="Times New Roman" panose="02020603050405020304" pitchFamily="18" charset="0"/>
                        </a:rPr>
                        <a:t>年度として算出</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3350" indent="-133350" algn="just">
                        <a:lnSpc>
                          <a:spcPts val="1200"/>
                        </a:lnSpc>
                        <a:spcAft>
                          <a:spcPts val="0"/>
                        </a:spcAft>
                      </a:pP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14300" indent="-114300" algn="just">
                        <a:spcAft>
                          <a:spcPts val="0"/>
                        </a:spcAft>
                      </a:pP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【算出方法】</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53340" algn="just">
                        <a:spcAft>
                          <a:spcPts val="0"/>
                        </a:spcAft>
                      </a:pP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国土交通省</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「費用便益分析マニュアル（平成</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20</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年</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11</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月）」により算出</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4300" indent="-114300" algn="just">
                        <a:spcAft>
                          <a:spcPts val="0"/>
                        </a:spcAft>
                      </a:pP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【分析結果】</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marL="114300" indent="-114300" algn="just">
                        <a:spcAft>
                          <a:spcPts val="0"/>
                        </a:spcAft>
                      </a:pP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B/C=1.2</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900" kern="100">
                          <a:effectLst/>
                          <a:latin typeface="ＭＳ 明朝" panose="02020609040205080304" pitchFamily="17" charset="-128"/>
                          <a:ea typeface="ＭＳ 明朝" panose="02020609040205080304" pitchFamily="17" charset="-128"/>
                          <a:cs typeface="Times New Roman" panose="02020603050405020304" pitchFamily="18" charset="0"/>
                        </a:rPr>
                        <a:t>B=108.4</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億円</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900" kern="100">
                          <a:effectLst/>
                          <a:latin typeface="ＭＳ 明朝" panose="02020609040205080304" pitchFamily="17" charset="-128"/>
                          <a:ea typeface="ＭＳ 明朝" panose="02020609040205080304" pitchFamily="17" charset="-128"/>
                          <a:cs typeface="Times New Roman" panose="02020603050405020304" pitchFamily="18" charset="0"/>
                        </a:rPr>
                        <a:t>C=88.0</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億円</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marL="101600" indent="-101600" algn="just">
                        <a:lnSpc>
                          <a:spcPts val="1200"/>
                        </a:lnSpc>
                        <a:spcAft>
                          <a:spcPts val="0"/>
                        </a:spcAft>
                      </a:pPr>
                      <a:r>
                        <a:rPr lang="ja-JP" sz="800" kern="100">
                          <a:effectLst/>
                          <a:latin typeface="Century" panose="02040604050505020304" pitchFamily="18" charset="0"/>
                          <a:ea typeface="ＭＳ 明朝" panose="02020609040205080304" pitchFamily="17" charset="-128"/>
                          <a:cs typeface="Times New Roman" panose="02020603050405020304" pitchFamily="18" charset="0"/>
                        </a:rPr>
                        <a:t>※費用及び便益は、供用開始を</a:t>
                      </a:r>
                      <a:r>
                        <a:rPr lang="en-US" sz="800" kern="100">
                          <a:effectLst/>
                          <a:latin typeface="Century" panose="02040604050505020304" pitchFamily="18" charset="0"/>
                          <a:ea typeface="ＭＳ 明朝" panose="02020609040205080304" pitchFamily="17" charset="-128"/>
                          <a:cs typeface="Times New Roman" panose="02020603050405020304" pitchFamily="18" charset="0"/>
                        </a:rPr>
                        <a:t>R1</a:t>
                      </a:r>
                      <a:r>
                        <a:rPr lang="ja-JP" sz="800" kern="100">
                          <a:effectLst/>
                          <a:latin typeface="Century" panose="02040604050505020304" pitchFamily="18" charset="0"/>
                          <a:ea typeface="ＭＳ 明朝" panose="02020609040205080304" pitchFamily="17" charset="-128"/>
                          <a:cs typeface="Times New Roman" panose="02020603050405020304" pitchFamily="18" charset="0"/>
                        </a:rPr>
                        <a:t>年度として算出</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marL="133350" indent="-133350" algn="just">
                        <a:lnSpc>
                          <a:spcPts val="1200"/>
                        </a:lnSpc>
                        <a:spcAft>
                          <a:spcPts val="0"/>
                        </a:spcAft>
                      </a:pPr>
                      <a:r>
                        <a:rPr lang="en-US" sz="1050" kern="10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marL="114300" indent="-114300" algn="just">
                        <a:spcAft>
                          <a:spcPts val="0"/>
                        </a:spcAft>
                      </a:pP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【算出方法】</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marL="53340" algn="just">
                        <a:spcAft>
                          <a:spcPts val="0"/>
                        </a:spcAft>
                      </a:pP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国土交通省</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marL="53340" algn="just">
                        <a:spcAft>
                          <a:spcPts val="0"/>
                        </a:spcAft>
                      </a:pP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「費用便益分析マニュアル（平成</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30</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年</a:t>
                      </a:r>
                      <a:r>
                        <a:rPr lang="en-US" sz="900" kern="100">
                          <a:effectLst/>
                          <a:latin typeface="Century" panose="02040604050505020304" pitchFamily="18" charset="0"/>
                          <a:ea typeface="ＭＳ 明朝" panose="02020609040205080304" pitchFamily="17" charset="-128"/>
                          <a:cs typeface="Times New Roman" panose="02020603050405020304" pitchFamily="18" charset="0"/>
                        </a:rPr>
                        <a:t>2</a:t>
                      </a:r>
                      <a:r>
                        <a:rPr lang="ja-JP" sz="900" kern="100">
                          <a:effectLst/>
                          <a:latin typeface="Century" panose="02040604050505020304" pitchFamily="18" charset="0"/>
                          <a:ea typeface="ＭＳ 明朝" panose="02020609040205080304" pitchFamily="17" charset="-128"/>
                          <a:cs typeface="Times New Roman" panose="02020603050405020304" pitchFamily="18" charset="0"/>
                        </a:rPr>
                        <a:t>月）」により算出</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9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・供用時期の見直しによる変動が生じている。</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426780"/>
                  </a:ext>
                </a:extLst>
              </a:tr>
            </a:tbl>
          </a:graphicData>
        </a:graphic>
      </p:graphicFrame>
      <p:graphicFrame>
        <p:nvGraphicFramePr>
          <p:cNvPr id="5" name="表 4"/>
          <p:cNvGraphicFramePr>
            <a:graphicFrameLocks noGrp="1"/>
          </p:cNvGraphicFramePr>
          <p:nvPr>
            <p:extLst/>
          </p:nvPr>
        </p:nvGraphicFramePr>
        <p:xfrm>
          <a:off x="334853" y="2420984"/>
          <a:ext cx="8358387" cy="564679"/>
        </p:xfrm>
        <a:graphic>
          <a:graphicData uri="http://schemas.openxmlformats.org/drawingml/2006/table">
            <a:tbl>
              <a:tblPr/>
              <a:tblGrid>
                <a:gridCol w="1576482">
                  <a:extLst>
                    <a:ext uri="{9D8B030D-6E8A-4147-A177-3AD203B41FA5}">
                      <a16:colId xmlns:a16="http://schemas.microsoft.com/office/drawing/2014/main" val="3519361139"/>
                    </a:ext>
                  </a:extLst>
                </a:gridCol>
                <a:gridCol w="1733386">
                  <a:extLst>
                    <a:ext uri="{9D8B030D-6E8A-4147-A177-3AD203B41FA5}">
                      <a16:colId xmlns:a16="http://schemas.microsoft.com/office/drawing/2014/main" val="1098347549"/>
                    </a:ext>
                  </a:extLst>
                </a:gridCol>
                <a:gridCol w="1725769">
                  <a:extLst>
                    <a:ext uri="{9D8B030D-6E8A-4147-A177-3AD203B41FA5}">
                      <a16:colId xmlns:a16="http://schemas.microsoft.com/office/drawing/2014/main" val="2748292775"/>
                    </a:ext>
                  </a:extLst>
                </a:gridCol>
                <a:gridCol w="1910372">
                  <a:extLst>
                    <a:ext uri="{9D8B030D-6E8A-4147-A177-3AD203B41FA5}">
                      <a16:colId xmlns:a16="http://schemas.microsoft.com/office/drawing/2014/main" val="3700292551"/>
                    </a:ext>
                  </a:extLst>
                </a:gridCol>
                <a:gridCol w="1412378">
                  <a:extLst>
                    <a:ext uri="{9D8B030D-6E8A-4147-A177-3AD203B41FA5}">
                      <a16:colId xmlns:a16="http://schemas.microsoft.com/office/drawing/2014/main" val="294874104"/>
                    </a:ext>
                  </a:extLst>
                </a:gridCol>
              </a:tblGrid>
              <a:tr h="564679">
                <a:tc>
                  <a:txBody>
                    <a:bodyPr/>
                    <a:lstStyle/>
                    <a:p>
                      <a:pPr algn="ctr">
                        <a:spcAft>
                          <a:spcPts val="0"/>
                        </a:spcAft>
                      </a:pPr>
                      <a:r>
                        <a:rPr lang="en-US" sz="105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lgn="ctr">
                        <a:spcAft>
                          <a:spcPts val="0"/>
                        </a:spcAft>
                      </a:pP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【計画・再評価時点】</a:t>
                      </a:r>
                    </a:p>
                    <a:p>
                      <a:pPr algn="ctr">
                        <a:spcAft>
                          <a:spcPts val="0"/>
                        </a:spcAft>
                      </a:pP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H9,H18,H24</a:t>
                      </a: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lgn="ctr">
                        <a:spcAft>
                          <a:spcPts val="0"/>
                        </a:spcAft>
                      </a:pP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【再々評価時点】</a:t>
                      </a:r>
                    </a:p>
                    <a:p>
                      <a:pPr algn="ctr">
                        <a:spcAft>
                          <a:spcPts val="0"/>
                        </a:spcAft>
                      </a:pP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H26</a:t>
                      </a: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a:t>
                      </a:r>
                    </a:p>
                  </a:txBody>
                  <a:tcPr marL="62865" marR="62865"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lgn="ctr">
                        <a:spcAft>
                          <a:spcPts val="0"/>
                        </a:spcAft>
                      </a:pP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【再々評価時点】</a:t>
                      </a:r>
                    </a:p>
                    <a:p>
                      <a:pPr algn="ctr">
                        <a:spcAft>
                          <a:spcPts val="0"/>
                        </a:spcAft>
                      </a:pP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R1</a:t>
                      </a:r>
                      <a:r>
                        <a:rPr lang="ja-JP" sz="1050" kern="100" dirty="0" smtClean="0">
                          <a:effectLst/>
                          <a:latin typeface="Century" panose="02040604050505020304" pitchFamily="18" charset="0"/>
                          <a:ea typeface="ＭＳ 明朝" panose="02020609040205080304" pitchFamily="17"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lgn="ctr">
                        <a:spcAft>
                          <a:spcPts val="0"/>
                        </a:spcAft>
                      </a:pP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【変動要因の分析】</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extLst>
                  <a:ext uri="{0D108BD9-81ED-4DB2-BD59-A6C34878D82A}">
                    <a16:rowId xmlns:a16="http://schemas.microsoft.com/office/drawing/2014/main" val="147291924"/>
                  </a:ext>
                </a:extLst>
              </a:tr>
            </a:tbl>
          </a:graphicData>
        </a:graphic>
      </p:graphicFrame>
      <p:sp>
        <p:nvSpPr>
          <p:cNvPr id="13" name="正方形/長方形 12"/>
          <p:cNvSpPr/>
          <p:nvPr/>
        </p:nvSpPr>
        <p:spPr>
          <a:xfrm>
            <a:off x="3667125" y="3133725"/>
            <a:ext cx="652463" cy="27146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5718220" y="1332649"/>
            <a:ext cx="2975018" cy="858180"/>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dirty="0" smtClean="0">
                <a:solidFill>
                  <a:schemeClr val="tx1"/>
                </a:solidFill>
              </a:rPr>
              <a:t>B/C=1.2</a:t>
            </a:r>
            <a:r>
              <a:rPr kumimoji="1" lang="ja-JP" altLang="en-US" dirty="0" smtClean="0">
                <a:solidFill>
                  <a:schemeClr val="tx1"/>
                </a:solidFill>
              </a:rPr>
              <a:t>　⇒　</a:t>
            </a:r>
            <a:r>
              <a:rPr kumimoji="1" lang="en-US" altLang="ja-JP" dirty="0" smtClean="0">
                <a:solidFill>
                  <a:srgbClr val="FF0000"/>
                </a:solidFill>
              </a:rPr>
              <a:t>1.1</a:t>
            </a:r>
          </a:p>
          <a:p>
            <a:r>
              <a:rPr kumimoji="1" lang="en-US" altLang="ja-JP" dirty="0" smtClean="0">
                <a:solidFill>
                  <a:schemeClr val="tx1"/>
                </a:solidFill>
              </a:rPr>
              <a:t>B=77.3</a:t>
            </a:r>
            <a:r>
              <a:rPr kumimoji="1" lang="ja-JP" altLang="en-US" dirty="0" smtClean="0">
                <a:solidFill>
                  <a:schemeClr val="tx1"/>
                </a:solidFill>
              </a:rPr>
              <a:t>億円　⇒　</a:t>
            </a:r>
            <a:r>
              <a:rPr kumimoji="1" lang="en-US" altLang="ja-JP" dirty="0" smtClean="0">
                <a:solidFill>
                  <a:srgbClr val="FF0000"/>
                </a:solidFill>
              </a:rPr>
              <a:t>71.7</a:t>
            </a:r>
            <a:r>
              <a:rPr kumimoji="1" lang="ja-JP" altLang="en-US" dirty="0" smtClean="0">
                <a:solidFill>
                  <a:schemeClr val="tx1"/>
                </a:solidFill>
              </a:rPr>
              <a:t>億円</a:t>
            </a:r>
            <a:endParaRPr kumimoji="1" lang="ja-JP" altLang="en-US" dirty="0">
              <a:solidFill>
                <a:schemeClr val="tx1"/>
              </a:solidFill>
            </a:endParaRPr>
          </a:p>
        </p:txBody>
      </p:sp>
      <p:cxnSp>
        <p:nvCxnSpPr>
          <p:cNvPr id="15" name="直線矢印コネクタ 14"/>
          <p:cNvCxnSpPr>
            <a:stCxn id="14" idx="1"/>
            <a:endCxn id="13" idx="3"/>
          </p:cNvCxnSpPr>
          <p:nvPr/>
        </p:nvCxnSpPr>
        <p:spPr>
          <a:xfrm flipH="1">
            <a:off x="4319588" y="1761739"/>
            <a:ext cx="1398632" cy="150771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1" name="Rectangle 4"/>
          <p:cNvSpPr>
            <a:spLocks noChangeArrowheads="1"/>
          </p:cNvSpPr>
          <p:nvPr/>
        </p:nvSpPr>
        <p:spPr bwMode="auto">
          <a:xfrm>
            <a:off x="244699" y="1365562"/>
            <a:ext cx="628489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88"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588" algn="l" defTabSz="914400" rtl="0" eaLnBrk="0" fontAlgn="base" latinLnBrk="0" hangingPunct="0">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chemeClr val="tx1"/>
                </a:solidFill>
                <a:effectLst/>
                <a:latin typeface="Arial" panose="020B0604020202020204" pitchFamily="34" charset="0"/>
              </a:rPr>
              <a:t>※</a:t>
            </a:r>
            <a:r>
              <a:rPr lang="en-US" altLang="ja-JP" dirty="0" smtClean="0"/>
              <a:t>〔H26〕</a:t>
            </a:r>
            <a:r>
              <a:rPr lang="ja-JP" altLang="en-US" dirty="0" smtClean="0"/>
              <a:t>評価時の数値を誤って入力したもの</a:t>
            </a:r>
            <a:endParaRPr kumimoji="0" lang="ja-JP" altLang="ja-JP" b="0" i="0" u="none" strike="noStrike" cap="none" normalizeH="0" baseline="0" dirty="0" smtClean="0">
              <a:ln>
                <a:noFill/>
              </a:ln>
              <a:solidFill>
                <a:schemeClr val="tx1"/>
              </a:solidFill>
              <a:effectLst/>
              <a:latin typeface="Arial" panose="020B0604020202020204" pitchFamily="34" charset="0"/>
            </a:endParaRPr>
          </a:p>
        </p:txBody>
      </p:sp>
      <p:sp>
        <p:nvSpPr>
          <p:cNvPr id="3" name="スライド番号プレースホルダー 2"/>
          <p:cNvSpPr>
            <a:spLocks noGrp="1"/>
          </p:cNvSpPr>
          <p:nvPr>
            <p:ph type="sldNum" sz="quarter" idx="12"/>
          </p:nvPr>
        </p:nvSpPr>
        <p:spPr/>
        <p:txBody>
          <a:bodyPr/>
          <a:lstStyle/>
          <a:p>
            <a:fld id="{71F43457-8CDF-434C-BF4D-76CE5CCA85A3}" type="slidenum">
              <a:rPr kumimoji="1" lang="ja-JP" altLang="en-US" smtClean="0"/>
              <a:t>13</a:t>
            </a:fld>
            <a:endParaRPr kumimoji="1" lang="ja-JP" altLang="en-US"/>
          </a:p>
        </p:txBody>
      </p:sp>
    </p:spTree>
    <p:extLst>
      <p:ext uri="{BB962C8B-B14F-4D97-AF65-F5344CB8AC3E}">
        <p14:creationId xmlns:p14="http://schemas.microsoft.com/office/powerpoint/2010/main" val="9356706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554038"/>
          </a:xfrm>
          <a:prstGeom prst="rect">
            <a:avLst/>
          </a:prstGeom>
          <a:gradFill flip="none" rotWithShape="1">
            <a:gsLst>
              <a:gs pos="0">
                <a:schemeClr val="accent1"/>
              </a:gs>
              <a:gs pos="50000">
                <a:schemeClr val="bg1"/>
              </a:gs>
              <a:gs pos="100000">
                <a:schemeClr val="accent1"/>
              </a:gs>
            </a:gsLst>
            <a:lin ang="5400000" scaled="0"/>
            <a:tileRect/>
          </a:gradFill>
          <a:ln>
            <a:noFill/>
          </a:ln>
          <a:effectLst/>
          <a:extLst/>
        </p:spPr>
        <p:txBody>
          <a:bodyPr wrap="none" lIns="91435" tIns="45717" rIns="91435" bIns="45717" anchor="ct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l">
              <a:defRPr/>
            </a:pPr>
            <a:r>
              <a:rPr lang="ja-JP" altLang="en-US" sz="2800" dirty="0"/>
              <a:t>２事業の必要性等に関する視点での修正点</a:t>
            </a:r>
            <a:r>
              <a:rPr lang="ja-JP" altLang="en-US" sz="2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タイトル 1"/>
          <p:cNvSpPr>
            <a:spLocks noGrp="1"/>
          </p:cNvSpPr>
          <p:nvPr>
            <p:ph type="title"/>
          </p:nvPr>
        </p:nvSpPr>
        <p:spPr>
          <a:xfrm>
            <a:off x="-1" y="439738"/>
            <a:ext cx="8139449" cy="712008"/>
          </a:xfrm>
        </p:spPr>
        <p:txBody>
          <a:bodyPr>
            <a:normAutofit/>
          </a:bodyPr>
          <a:lstStyle/>
          <a:p>
            <a:r>
              <a:rPr lang="ja-JP" altLang="en-US" sz="2400" dirty="0" smtClean="0"/>
              <a:t>③</a:t>
            </a:r>
            <a:r>
              <a:rPr lang="ja-JP" altLang="en-US" sz="2400" dirty="0"/>
              <a:t>進捗状況の数値</a:t>
            </a:r>
            <a:r>
              <a:rPr lang="ja-JP" altLang="en-US" sz="2400" dirty="0" smtClean="0"/>
              <a:t>修正（</a:t>
            </a:r>
            <a:r>
              <a:rPr lang="en-US" altLang="ja-JP" sz="2400" dirty="0" smtClean="0"/>
              <a:t>p.3</a:t>
            </a:r>
            <a:r>
              <a:rPr lang="ja-JP" altLang="en-US" sz="2400" dirty="0" smtClean="0"/>
              <a:t>）</a:t>
            </a:r>
            <a:endParaRPr lang="en-US" altLang="ja-JP" sz="2400" dirty="0"/>
          </a:p>
        </p:txBody>
      </p:sp>
      <p:sp>
        <p:nvSpPr>
          <p:cNvPr id="20" name="Rectangle 4"/>
          <p:cNvSpPr>
            <a:spLocks noChangeArrowheads="1"/>
          </p:cNvSpPr>
          <p:nvPr/>
        </p:nvSpPr>
        <p:spPr bwMode="auto">
          <a:xfrm>
            <a:off x="938677" y="1590175"/>
            <a:ext cx="769732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88"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588"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２事業の必要性等に関する視点</a:t>
            </a:r>
            <a:endParaRPr kumimoji="0" lang="ja-JP" altLang="ja-JP" sz="2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8" name="表 7"/>
          <p:cNvGraphicFramePr>
            <a:graphicFrameLocks noGrp="1"/>
          </p:cNvGraphicFramePr>
          <p:nvPr>
            <p:extLst/>
          </p:nvPr>
        </p:nvGraphicFramePr>
        <p:xfrm>
          <a:off x="962027" y="1985780"/>
          <a:ext cx="7177421" cy="709155"/>
        </p:xfrm>
        <a:graphic>
          <a:graphicData uri="http://schemas.openxmlformats.org/drawingml/2006/table">
            <a:tbl>
              <a:tblPr/>
              <a:tblGrid>
                <a:gridCol w="1343023">
                  <a:extLst>
                    <a:ext uri="{9D8B030D-6E8A-4147-A177-3AD203B41FA5}">
                      <a16:colId xmlns:a16="http://schemas.microsoft.com/office/drawing/2014/main" val="163132920"/>
                    </a:ext>
                  </a:extLst>
                </a:gridCol>
                <a:gridCol w="1495425">
                  <a:extLst>
                    <a:ext uri="{9D8B030D-6E8A-4147-A177-3AD203B41FA5}">
                      <a16:colId xmlns:a16="http://schemas.microsoft.com/office/drawing/2014/main" val="1512130593"/>
                    </a:ext>
                  </a:extLst>
                </a:gridCol>
                <a:gridCol w="1485900">
                  <a:extLst>
                    <a:ext uri="{9D8B030D-6E8A-4147-A177-3AD203B41FA5}">
                      <a16:colId xmlns:a16="http://schemas.microsoft.com/office/drawing/2014/main" val="3242970784"/>
                    </a:ext>
                  </a:extLst>
                </a:gridCol>
                <a:gridCol w="1635125">
                  <a:extLst>
                    <a:ext uri="{9D8B030D-6E8A-4147-A177-3AD203B41FA5}">
                      <a16:colId xmlns:a16="http://schemas.microsoft.com/office/drawing/2014/main" val="3017547306"/>
                    </a:ext>
                  </a:extLst>
                </a:gridCol>
                <a:gridCol w="1217948">
                  <a:extLst>
                    <a:ext uri="{9D8B030D-6E8A-4147-A177-3AD203B41FA5}">
                      <a16:colId xmlns:a16="http://schemas.microsoft.com/office/drawing/2014/main" val="1344786541"/>
                    </a:ext>
                  </a:extLst>
                </a:gridCol>
              </a:tblGrid>
              <a:tr h="709155">
                <a:tc>
                  <a:txBody>
                    <a:bodyPr/>
                    <a:lstStyle/>
                    <a:p>
                      <a:pPr algn="ctr">
                        <a:spcAft>
                          <a:spcPts val="0"/>
                        </a:spcAft>
                      </a:pPr>
                      <a:r>
                        <a:rPr lang="en-US" sz="105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lgn="ctr">
                        <a:spcAft>
                          <a:spcPts val="0"/>
                        </a:spcAft>
                      </a:pPr>
                      <a:r>
                        <a:rPr lang="ja-JP" sz="1050" kern="100">
                          <a:effectLst/>
                          <a:latin typeface="Century" panose="02040604050505020304" pitchFamily="18" charset="0"/>
                          <a:ea typeface="ＭＳ 明朝" panose="02020609040205080304" pitchFamily="17" charset="-128"/>
                          <a:cs typeface="Times New Roman" panose="02020603050405020304" pitchFamily="18" charset="0"/>
                        </a:rPr>
                        <a:t>【計画・再評価時点】</a:t>
                      </a:r>
                    </a:p>
                    <a:p>
                      <a:pPr algn="ctr">
                        <a:spcAft>
                          <a:spcPts val="0"/>
                        </a:spcAft>
                      </a:pPr>
                      <a:r>
                        <a:rPr lang="ja-JP" sz="1050" kern="100">
                          <a:effectLst/>
                          <a:latin typeface="Century" panose="02040604050505020304" pitchFamily="18" charset="0"/>
                          <a:ea typeface="ＭＳ 明朝" panose="02020609040205080304" pitchFamily="17" charset="-128"/>
                          <a:cs typeface="Times New Roman" panose="02020603050405020304" pitchFamily="18" charset="0"/>
                        </a:rPr>
                        <a:t>〔</a:t>
                      </a:r>
                      <a:r>
                        <a:rPr lang="en-US" sz="1050" kern="100">
                          <a:effectLst/>
                          <a:latin typeface="Century" panose="02040604050505020304" pitchFamily="18" charset="0"/>
                          <a:ea typeface="ＭＳ 明朝" panose="02020609040205080304" pitchFamily="17" charset="-128"/>
                          <a:cs typeface="Times New Roman" panose="02020603050405020304" pitchFamily="18" charset="0"/>
                        </a:rPr>
                        <a:t>H9,H18,H24</a:t>
                      </a:r>
                      <a:r>
                        <a:rPr lang="ja-JP" sz="1050" kern="100">
                          <a:effectLst/>
                          <a:latin typeface="Century" panose="02040604050505020304" pitchFamily="18" charset="0"/>
                          <a:ea typeface="ＭＳ 明朝" panose="02020609040205080304" pitchFamily="17" charset="-128"/>
                          <a:cs typeface="Times New Roman" panose="02020603050405020304" pitchFamily="18" charset="0"/>
                        </a:rPr>
                        <a:t>〕</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lgn="ctr">
                        <a:spcAft>
                          <a:spcPts val="0"/>
                        </a:spcAft>
                      </a:pP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【再々評価時点】</a:t>
                      </a:r>
                    </a:p>
                    <a:p>
                      <a:pPr algn="ctr">
                        <a:spcAft>
                          <a:spcPts val="0"/>
                        </a:spcAft>
                      </a:pP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H26</a:t>
                      </a: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a:t>
                      </a:r>
                    </a:p>
                  </a:txBody>
                  <a:tcPr marL="62865" marR="62865"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lgn="ctr">
                        <a:spcAft>
                          <a:spcPts val="0"/>
                        </a:spcAft>
                      </a:pPr>
                      <a:r>
                        <a:rPr lang="ja-JP" sz="1050" kern="100">
                          <a:effectLst/>
                          <a:latin typeface="Century" panose="02040604050505020304" pitchFamily="18" charset="0"/>
                          <a:ea typeface="ＭＳ 明朝" panose="02020609040205080304" pitchFamily="17" charset="-128"/>
                          <a:cs typeface="Times New Roman" panose="02020603050405020304" pitchFamily="18" charset="0"/>
                        </a:rPr>
                        <a:t>【再々評価時点】</a:t>
                      </a:r>
                    </a:p>
                    <a:p>
                      <a:pPr algn="ctr">
                        <a:spcAft>
                          <a:spcPts val="0"/>
                        </a:spcAft>
                      </a:pPr>
                      <a:r>
                        <a:rPr lang="ja-JP" sz="1050" kern="100">
                          <a:effectLst/>
                          <a:latin typeface="Century" panose="02040604050505020304" pitchFamily="18" charset="0"/>
                          <a:ea typeface="ＭＳ 明朝" panose="02020609040205080304" pitchFamily="17" charset="-128"/>
                          <a:cs typeface="Times New Roman" panose="02020603050405020304" pitchFamily="18" charset="0"/>
                        </a:rPr>
                        <a:t>〔</a:t>
                      </a:r>
                      <a:r>
                        <a:rPr lang="en-US" sz="1050" kern="100">
                          <a:effectLst/>
                          <a:latin typeface="Century" panose="02040604050505020304" pitchFamily="18" charset="0"/>
                          <a:ea typeface="ＭＳ 明朝" panose="02020609040205080304" pitchFamily="17" charset="-128"/>
                          <a:cs typeface="Times New Roman" panose="02020603050405020304" pitchFamily="18" charset="0"/>
                        </a:rPr>
                        <a:t>R1</a:t>
                      </a:r>
                      <a:r>
                        <a:rPr lang="ja-JP" sz="1050" kern="100">
                          <a:effectLst/>
                          <a:latin typeface="Century" panose="02040604050505020304" pitchFamily="18" charset="0"/>
                          <a:ea typeface="ＭＳ 明朝" panose="02020609040205080304" pitchFamily="17" charset="-128"/>
                          <a:cs typeface="Times New Roman" panose="02020603050405020304" pitchFamily="18" charset="0"/>
                        </a:rPr>
                        <a:t>〕</a:t>
                      </a:r>
                      <a:r>
                        <a:rPr lang="en-US" sz="1050" kern="100">
                          <a:effectLst/>
                          <a:latin typeface="Century" panose="02040604050505020304" pitchFamily="18" charset="0"/>
                          <a:ea typeface="ＭＳ 明朝" panose="02020609040205080304" pitchFamily="17" charset="-128"/>
                          <a:cs typeface="Times New Roman" panose="02020603050405020304" pitchFamily="18" charset="0"/>
                        </a:rPr>
                        <a:t>2019</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lgn="ctr">
                        <a:spcAft>
                          <a:spcPts val="0"/>
                        </a:spcAft>
                      </a:pP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【変動要因の分析】</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extLst>
                  <a:ext uri="{0D108BD9-81ED-4DB2-BD59-A6C34878D82A}">
                    <a16:rowId xmlns:a16="http://schemas.microsoft.com/office/drawing/2014/main" val="988763511"/>
                  </a:ext>
                </a:extLst>
              </a:tr>
            </a:tbl>
          </a:graphicData>
        </a:graphic>
      </p:graphicFrame>
      <p:sp>
        <p:nvSpPr>
          <p:cNvPr id="19" name="下矢印 18"/>
          <p:cNvSpPr/>
          <p:nvPr/>
        </p:nvSpPr>
        <p:spPr>
          <a:xfrm>
            <a:off x="2250196" y="4320635"/>
            <a:ext cx="5074284" cy="603613"/>
          </a:xfrm>
          <a:prstGeom prst="downArrow">
            <a:avLst>
              <a:gd name="adj1" fmla="val 50000"/>
              <a:gd name="adj2" fmla="val 62491"/>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3" name="表 22"/>
          <p:cNvGraphicFramePr>
            <a:graphicFrameLocks noGrp="1"/>
          </p:cNvGraphicFramePr>
          <p:nvPr>
            <p:extLst/>
          </p:nvPr>
        </p:nvGraphicFramePr>
        <p:xfrm>
          <a:off x="962027" y="2694935"/>
          <a:ext cx="7177422" cy="1328184"/>
        </p:xfrm>
        <a:graphic>
          <a:graphicData uri="http://schemas.openxmlformats.org/drawingml/2006/table">
            <a:tbl>
              <a:tblPr/>
              <a:tblGrid>
                <a:gridCol w="1353739">
                  <a:extLst>
                    <a:ext uri="{9D8B030D-6E8A-4147-A177-3AD203B41FA5}">
                      <a16:colId xmlns:a16="http://schemas.microsoft.com/office/drawing/2014/main" val="3284269171"/>
                    </a:ext>
                  </a:extLst>
                </a:gridCol>
                <a:gridCol w="1486642">
                  <a:extLst>
                    <a:ext uri="{9D8B030D-6E8A-4147-A177-3AD203B41FA5}">
                      <a16:colId xmlns:a16="http://schemas.microsoft.com/office/drawing/2014/main" val="1982111346"/>
                    </a:ext>
                  </a:extLst>
                </a:gridCol>
                <a:gridCol w="1487310">
                  <a:extLst>
                    <a:ext uri="{9D8B030D-6E8A-4147-A177-3AD203B41FA5}">
                      <a16:colId xmlns:a16="http://schemas.microsoft.com/office/drawing/2014/main" val="1479772000"/>
                    </a:ext>
                  </a:extLst>
                </a:gridCol>
                <a:gridCol w="1636909">
                  <a:extLst>
                    <a:ext uri="{9D8B030D-6E8A-4147-A177-3AD203B41FA5}">
                      <a16:colId xmlns:a16="http://schemas.microsoft.com/office/drawing/2014/main" val="894353702"/>
                    </a:ext>
                  </a:extLst>
                </a:gridCol>
                <a:gridCol w="1212822">
                  <a:extLst>
                    <a:ext uri="{9D8B030D-6E8A-4147-A177-3AD203B41FA5}">
                      <a16:colId xmlns:a16="http://schemas.microsoft.com/office/drawing/2014/main" val="3113540039"/>
                    </a:ext>
                  </a:extLst>
                </a:gridCol>
              </a:tblGrid>
              <a:tr h="1328184">
                <a:tc>
                  <a:txBody>
                    <a:bodyPr/>
                    <a:lstStyle/>
                    <a:p>
                      <a:pPr algn="ctr">
                        <a:spcAft>
                          <a:spcPts val="0"/>
                        </a:spcAft>
                      </a:pP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＜進捗状況＞</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9050" cap="flat" cmpd="dbl" algn="ctr">
                      <a:solidFill>
                        <a:srgbClr val="000000"/>
                      </a:solidFill>
                      <a:prstDash val="solid"/>
                      <a:round/>
                      <a:headEnd type="none" w="med" len="med"/>
                      <a:tailEnd type="none" w="med" len="med"/>
                    </a:lnB>
                    <a:solidFill>
                      <a:srgbClr val="E6E6E6"/>
                    </a:solidFill>
                  </a:tcPr>
                </a:tc>
                <a:tc>
                  <a:txBody>
                    <a:bodyPr/>
                    <a:lstStyle/>
                    <a:p>
                      <a:pPr algn="just">
                        <a:spcAft>
                          <a:spcPts val="0"/>
                        </a:spcAft>
                      </a:pP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・全体　</a:t>
                      </a: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9</a:t>
                      </a: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a:t>
                      </a:r>
                    </a:p>
                    <a:p>
                      <a:pPr algn="just">
                        <a:spcAft>
                          <a:spcPts val="0"/>
                        </a:spcAft>
                      </a:pPr>
                      <a:r>
                        <a:rPr lang="en-US" sz="900" kern="100" dirty="0">
                          <a:effectLst/>
                          <a:latin typeface="ＭＳ 明朝" panose="02020609040205080304" pitchFamily="17" charset="-128"/>
                          <a:ea typeface="ＭＳ 明朝" panose="02020609040205080304" pitchFamily="17" charset="-128"/>
                          <a:cs typeface="Times New Roman" panose="02020603050405020304" pitchFamily="18" charset="0"/>
                        </a:rPr>
                        <a:t>(5.5</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億円</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/63</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億円</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・用地　</a:t>
                      </a: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71</a:t>
                      </a: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a:t>
                      </a:r>
                    </a:p>
                    <a:p>
                      <a:pPr algn="just">
                        <a:spcAft>
                          <a:spcPts val="0"/>
                        </a:spcAft>
                      </a:pPr>
                      <a:r>
                        <a:rPr lang="en-US" sz="900" kern="100" dirty="0">
                          <a:effectLst/>
                          <a:latin typeface="ＭＳ 明朝" panose="02020609040205080304" pitchFamily="17" charset="-128"/>
                          <a:ea typeface="ＭＳ 明朝" panose="02020609040205080304" pitchFamily="17" charset="-128"/>
                          <a:cs typeface="Times New Roman" panose="02020603050405020304" pitchFamily="18" charset="0"/>
                        </a:rPr>
                        <a:t>(3.2</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億円</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/4.5</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億円</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3350" indent="-133350" algn="just">
                        <a:spcAft>
                          <a:spcPts val="0"/>
                        </a:spcAft>
                      </a:pP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・工事　</a:t>
                      </a: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4</a:t>
                      </a: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a:t>
                      </a:r>
                    </a:p>
                    <a:p>
                      <a:pPr algn="ctr">
                        <a:spcAft>
                          <a:spcPts val="0"/>
                        </a:spcAft>
                      </a:pPr>
                      <a:r>
                        <a:rPr lang="en-US" sz="900" kern="100" dirty="0">
                          <a:effectLst/>
                          <a:latin typeface="ＭＳ 明朝" panose="02020609040205080304" pitchFamily="17" charset="-128"/>
                          <a:ea typeface="ＭＳ 明朝" panose="02020609040205080304" pitchFamily="17" charset="-128"/>
                          <a:cs typeface="Times New Roman" panose="02020603050405020304" pitchFamily="18" charset="0"/>
                        </a:rPr>
                        <a:t>(2.3</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億円</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/58.5</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億円</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just">
                        <a:spcAft>
                          <a:spcPts val="0"/>
                        </a:spcAft>
                      </a:pP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・全体　</a:t>
                      </a: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15</a:t>
                      </a: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a:t>
                      </a:r>
                    </a:p>
                    <a:p>
                      <a:pPr algn="just">
                        <a:spcAft>
                          <a:spcPts val="0"/>
                        </a:spcAft>
                      </a:pP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9.3</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億円</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/63</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億円）</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・用地　</a:t>
                      </a:r>
                      <a:r>
                        <a:rPr lang="en-US" sz="1050" strike="noStrike" kern="100" baseline="0" dirty="0">
                          <a:effectLst/>
                          <a:latin typeface="Century" panose="02040604050505020304" pitchFamily="18" charset="0"/>
                          <a:ea typeface="ＭＳ 明朝" panose="02020609040205080304" pitchFamily="17" charset="-128"/>
                          <a:cs typeface="Times New Roman" panose="02020603050405020304" pitchFamily="18" charset="0"/>
                        </a:rPr>
                        <a:t>95</a:t>
                      </a:r>
                      <a:r>
                        <a:rPr lang="ja-JP" sz="1050" strike="noStrike" kern="100" baseline="0" dirty="0">
                          <a:effectLst/>
                          <a:latin typeface="Century" panose="02040604050505020304" pitchFamily="18" charset="0"/>
                          <a:ea typeface="ＭＳ 明朝" panose="02020609040205080304" pitchFamily="17" charset="-128"/>
                          <a:cs typeface="Times New Roman" panose="02020603050405020304" pitchFamily="18" charset="0"/>
                        </a:rPr>
                        <a:t>％</a:t>
                      </a:r>
                    </a:p>
                    <a:p>
                      <a:pPr algn="just">
                        <a:spcAft>
                          <a:spcPts val="0"/>
                        </a:spcAft>
                      </a:pP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4.0</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億円</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/4.5</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億円）</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3350" indent="-133350" algn="just">
                        <a:spcAft>
                          <a:spcPts val="0"/>
                        </a:spcAft>
                      </a:pP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・工事</a:t>
                      </a: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 9</a:t>
                      </a: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a:t>
                      </a:r>
                    </a:p>
                    <a:p>
                      <a:pPr marL="114300" indent="-114300" algn="just">
                        <a:spcAft>
                          <a:spcPts val="0"/>
                        </a:spcAft>
                      </a:pP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5.3</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億円</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/58.5</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億円）</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just">
                        <a:spcAft>
                          <a:spcPts val="0"/>
                        </a:spcAft>
                      </a:pP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・全体　</a:t>
                      </a: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43</a:t>
                      </a: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a:t>
                      </a:r>
                    </a:p>
                    <a:p>
                      <a:pPr algn="just">
                        <a:spcAft>
                          <a:spcPts val="0"/>
                        </a:spcAft>
                      </a:pP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34.7</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億円</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/79.9</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億円）</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・用地　</a:t>
                      </a: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100</a:t>
                      </a: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a:t>
                      </a:r>
                    </a:p>
                    <a:p>
                      <a:pPr algn="just">
                        <a:spcAft>
                          <a:spcPts val="0"/>
                        </a:spcAft>
                      </a:pP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4.2</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億円</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/4.2</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億円）</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3350" indent="-133350" algn="just">
                        <a:spcAft>
                          <a:spcPts val="0"/>
                        </a:spcAft>
                      </a:pP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・工事 </a:t>
                      </a: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42</a:t>
                      </a: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a:t>
                      </a:r>
                    </a:p>
                    <a:p>
                      <a:pPr marL="114300" indent="-114300" algn="just">
                        <a:spcAft>
                          <a:spcPts val="0"/>
                        </a:spcAft>
                      </a:pP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34.7</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億円</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/81.7</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億円）</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just">
                        <a:spcAft>
                          <a:spcPts val="0"/>
                        </a:spcAft>
                      </a:pPr>
                      <a:r>
                        <a:rPr lang="en-US" sz="105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492767954"/>
                  </a:ext>
                </a:extLst>
              </a:tr>
            </a:tbl>
          </a:graphicData>
        </a:graphic>
      </p:graphicFrame>
      <p:graphicFrame>
        <p:nvGraphicFramePr>
          <p:cNvPr id="24" name="表 23"/>
          <p:cNvGraphicFramePr>
            <a:graphicFrameLocks noGrp="1"/>
          </p:cNvGraphicFramePr>
          <p:nvPr>
            <p:extLst/>
          </p:nvPr>
        </p:nvGraphicFramePr>
        <p:xfrm>
          <a:off x="962027" y="5271209"/>
          <a:ext cx="7177422" cy="1328184"/>
        </p:xfrm>
        <a:graphic>
          <a:graphicData uri="http://schemas.openxmlformats.org/drawingml/2006/table">
            <a:tbl>
              <a:tblPr/>
              <a:tblGrid>
                <a:gridCol w="1353739">
                  <a:extLst>
                    <a:ext uri="{9D8B030D-6E8A-4147-A177-3AD203B41FA5}">
                      <a16:colId xmlns:a16="http://schemas.microsoft.com/office/drawing/2014/main" val="3284269171"/>
                    </a:ext>
                  </a:extLst>
                </a:gridCol>
                <a:gridCol w="1486642">
                  <a:extLst>
                    <a:ext uri="{9D8B030D-6E8A-4147-A177-3AD203B41FA5}">
                      <a16:colId xmlns:a16="http://schemas.microsoft.com/office/drawing/2014/main" val="1982111346"/>
                    </a:ext>
                  </a:extLst>
                </a:gridCol>
                <a:gridCol w="1487310">
                  <a:extLst>
                    <a:ext uri="{9D8B030D-6E8A-4147-A177-3AD203B41FA5}">
                      <a16:colId xmlns:a16="http://schemas.microsoft.com/office/drawing/2014/main" val="1479772000"/>
                    </a:ext>
                  </a:extLst>
                </a:gridCol>
                <a:gridCol w="1636909">
                  <a:extLst>
                    <a:ext uri="{9D8B030D-6E8A-4147-A177-3AD203B41FA5}">
                      <a16:colId xmlns:a16="http://schemas.microsoft.com/office/drawing/2014/main" val="894353702"/>
                    </a:ext>
                  </a:extLst>
                </a:gridCol>
                <a:gridCol w="1212822">
                  <a:extLst>
                    <a:ext uri="{9D8B030D-6E8A-4147-A177-3AD203B41FA5}">
                      <a16:colId xmlns:a16="http://schemas.microsoft.com/office/drawing/2014/main" val="3113540039"/>
                    </a:ext>
                  </a:extLst>
                </a:gridCol>
              </a:tblGrid>
              <a:tr h="1328184">
                <a:tc>
                  <a:txBody>
                    <a:bodyPr/>
                    <a:lstStyle/>
                    <a:p>
                      <a:pPr algn="ctr">
                        <a:spcAft>
                          <a:spcPts val="0"/>
                        </a:spcAft>
                      </a:pP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＜進捗状況＞</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9050" cap="flat" cmpd="dbl" algn="ctr">
                      <a:solidFill>
                        <a:srgbClr val="000000"/>
                      </a:solidFill>
                      <a:prstDash val="solid"/>
                      <a:round/>
                      <a:headEnd type="none" w="med" len="med"/>
                      <a:tailEnd type="none" w="med" len="med"/>
                    </a:lnB>
                    <a:solidFill>
                      <a:srgbClr val="E6E6E6"/>
                    </a:solidFill>
                  </a:tcPr>
                </a:tc>
                <a:tc>
                  <a:txBody>
                    <a:bodyPr/>
                    <a:lstStyle/>
                    <a:p>
                      <a:pPr algn="just">
                        <a:spcAft>
                          <a:spcPts val="0"/>
                        </a:spcAft>
                      </a:pP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・全体　</a:t>
                      </a:r>
                      <a:r>
                        <a:rPr lang="en-US" altLang="ja-JP" sz="105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15</a:t>
                      </a:r>
                      <a:r>
                        <a:rPr lang="ja-JP" sz="1050" kern="100" dirty="0" smtClean="0">
                          <a:effectLst/>
                          <a:latin typeface="Century" panose="02040604050505020304" pitchFamily="18" charset="0"/>
                          <a:ea typeface="ＭＳ 明朝" panose="02020609040205080304" pitchFamily="17"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900" kern="100" dirty="0" smtClean="0">
                          <a:effectLst/>
                          <a:latin typeface="ＭＳ 明朝" panose="02020609040205080304" pitchFamily="17" charset="-128"/>
                          <a:ea typeface="ＭＳ 明朝" panose="02020609040205080304" pitchFamily="17" charset="-128"/>
                          <a:cs typeface="Times New Roman" panose="02020603050405020304" pitchFamily="18" charset="0"/>
                        </a:rPr>
                        <a:t>(</a:t>
                      </a:r>
                      <a:r>
                        <a:rPr lang="en-US" sz="900" kern="100" dirty="0" smtClean="0">
                          <a:solidFill>
                            <a:srgbClr val="FF0000"/>
                          </a:solidFill>
                          <a:effectLst/>
                          <a:latin typeface="ＭＳ 明朝" panose="02020609040205080304" pitchFamily="17" charset="-128"/>
                          <a:ea typeface="ＭＳ 明朝" panose="02020609040205080304" pitchFamily="17" charset="-128"/>
                          <a:cs typeface="Times New Roman" panose="02020603050405020304" pitchFamily="18" charset="0"/>
                        </a:rPr>
                        <a:t>9.3</a:t>
                      </a:r>
                      <a:r>
                        <a:rPr lang="ja-JP" sz="900" kern="100" dirty="0" smtClean="0">
                          <a:effectLst/>
                          <a:latin typeface="Century" panose="02040604050505020304" pitchFamily="18" charset="0"/>
                          <a:ea typeface="ＭＳ 明朝" panose="02020609040205080304" pitchFamily="17" charset="-128"/>
                          <a:cs typeface="Times New Roman" panose="02020603050405020304" pitchFamily="18" charset="0"/>
                        </a:rPr>
                        <a:t>億</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円</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/63</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億円</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・用地　</a:t>
                      </a:r>
                      <a:r>
                        <a:rPr lang="en-US" altLang="ja-JP" sz="105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89</a:t>
                      </a:r>
                      <a:r>
                        <a:rPr lang="ja-JP" sz="1050" kern="100" dirty="0" smtClean="0">
                          <a:effectLst/>
                          <a:latin typeface="Century" panose="02040604050505020304" pitchFamily="18" charset="0"/>
                          <a:ea typeface="ＭＳ 明朝" panose="02020609040205080304" pitchFamily="17"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900" kern="100" dirty="0" smtClean="0">
                          <a:effectLst/>
                          <a:latin typeface="ＭＳ 明朝" panose="02020609040205080304" pitchFamily="17" charset="-128"/>
                          <a:ea typeface="ＭＳ 明朝" panose="02020609040205080304" pitchFamily="17" charset="-128"/>
                          <a:cs typeface="Times New Roman" panose="02020603050405020304" pitchFamily="18" charset="0"/>
                        </a:rPr>
                        <a:t>(</a:t>
                      </a:r>
                      <a:r>
                        <a:rPr lang="en-US" sz="900" kern="100" dirty="0" smtClean="0">
                          <a:solidFill>
                            <a:srgbClr val="FF0000"/>
                          </a:solidFill>
                          <a:effectLst/>
                          <a:latin typeface="ＭＳ 明朝" panose="02020609040205080304" pitchFamily="17" charset="-128"/>
                          <a:ea typeface="ＭＳ 明朝" panose="02020609040205080304" pitchFamily="17" charset="-128"/>
                          <a:cs typeface="Times New Roman" panose="02020603050405020304" pitchFamily="18" charset="0"/>
                        </a:rPr>
                        <a:t>4.0</a:t>
                      </a:r>
                      <a:r>
                        <a:rPr lang="ja-JP" sz="900" kern="100" dirty="0" smtClean="0">
                          <a:effectLst/>
                          <a:latin typeface="Century" panose="02040604050505020304" pitchFamily="18" charset="0"/>
                          <a:ea typeface="ＭＳ 明朝" panose="02020609040205080304" pitchFamily="17" charset="-128"/>
                          <a:cs typeface="Times New Roman" panose="02020603050405020304" pitchFamily="18" charset="0"/>
                        </a:rPr>
                        <a:t>億</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円</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/4.5</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億円</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3350" indent="-133350" algn="just">
                        <a:spcAft>
                          <a:spcPts val="0"/>
                        </a:spcAft>
                      </a:pP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・工事　</a:t>
                      </a:r>
                      <a:r>
                        <a:rPr lang="en-US" sz="105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9</a:t>
                      </a:r>
                      <a:r>
                        <a:rPr lang="ja-JP" sz="1050" kern="100" dirty="0" smtClean="0">
                          <a:effectLst/>
                          <a:latin typeface="Century" panose="02040604050505020304" pitchFamily="18" charset="0"/>
                          <a:ea typeface="ＭＳ 明朝" panose="02020609040205080304" pitchFamily="17" charset="-128"/>
                          <a:cs typeface="Times New Roman" panose="02020603050405020304" pitchFamily="18" charset="0"/>
                        </a:rPr>
                        <a:t>％</a:t>
                      </a:r>
                      <a:endParaRPr lang="en-US" altLang="ja-JP" sz="1050" kern="100" dirty="0" smtClean="0">
                        <a:effectLst/>
                        <a:latin typeface="Century" panose="02040604050505020304" pitchFamily="18" charset="0"/>
                        <a:ea typeface="ＭＳ 明朝" panose="02020609040205080304" pitchFamily="17" charset="-128"/>
                        <a:cs typeface="Times New Roman" panose="02020603050405020304" pitchFamily="18" charset="0"/>
                      </a:endParaRPr>
                    </a:p>
                    <a:p>
                      <a:pPr marL="133350" indent="-133350" algn="just">
                        <a:spcAft>
                          <a:spcPts val="0"/>
                        </a:spcAft>
                      </a:pPr>
                      <a:r>
                        <a:rPr lang="en-US" sz="900" kern="100" dirty="0" smtClean="0">
                          <a:effectLst/>
                          <a:latin typeface="ＭＳ 明朝" panose="02020609040205080304" pitchFamily="17" charset="-128"/>
                          <a:ea typeface="ＭＳ 明朝" panose="02020609040205080304" pitchFamily="17" charset="-128"/>
                          <a:cs typeface="Times New Roman" panose="02020603050405020304" pitchFamily="18" charset="0"/>
                        </a:rPr>
                        <a:t>(</a:t>
                      </a:r>
                      <a:r>
                        <a:rPr lang="en-US" sz="900" kern="100" dirty="0" smtClean="0">
                          <a:solidFill>
                            <a:srgbClr val="FF0000"/>
                          </a:solidFill>
                          <a:effectLst/>
                          <a:latin typeface="ＭＳ 明朝" panose="02020609040205080304" pitchFamily="17" charset="-128"/>
                          <a:ea typeface="ＭＳ 明朝" panose="02020609040205080304" pitchFamily="17" charset="-128"/>
                          <a:cs typeface="Times New Roman" panose="02020603050405020304" pitchFamily="18" charset="0"/>
                        </a:rPr>
                        <a:t>5.3</a:t>
                      </a:r>
                      <a:r>
                        <a:rPr lang="ja-JP" sz="900" kern="100" dirty="0" smtClean="0">
                          <a:effectLst/>
                          <a:latin typeface="Century" panose="02040604050505020304" pitchFamily="18" charset="0"/>
                          <a:ea typeface="ＭＳ 明朝" panose="02020609040205080304" pitchFamily="17" charset="-128"/>
                          <a:cs typeface="Times New Roman" panose="02020603050405020304" pitchFamily="18" charset="0"/>
                        </a:rPr>
                        <a:t>億</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円</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/58.5</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億円</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just">
                        <a:spcAft>
                          <a:spcPts val="0"/>
                        </a:spcAft>
                      </a:pP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・全体　</a:t>
                      </a:r>
                      <a:r>
                        <a:rPr lang="en-US" sz="105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13</a:t>
                      </a:r>
                      <a:r>
                        <a:rPr lang="ja-JP" sz="1050" kern="100" dirty="0" smtClean="0">
                          <a:effectLst/>
                          <a:latin typeface="Century" panose="02040604050505020304" pitchFamily="18" charset="0"/>
                          <a:ea typeface="ＭＳ 明朝" panose="02020609040205080304" pitchFamily="17"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9.3</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億円</a:t>
                      </a:r>
                      <a:r>
                        <a:rPr lang="en-US" sz="900" kern="100" dirty="0" smtClean="0">
                          <a:effectLst/>
                          <a:latin typeface="Century" panose="02040604050505020304" pitchFamily="18" charset="0"/>
                          <a:ea typeface="ＭＳ 明朝" panose="02020609040205080304" pitchFamily="17" charset="-128"/>
                          <a:cs typeface="Times New Roman" panose="02020603050405020304" pitchFamily="18" charset="0"/>
                        </a:rPr>
                        <a:t>/</a:t>
                      </a:r>
                      <a:r>
                        <a:rPr lang="en-US" sz="9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70.7</a:t>
                      </a:r>
                      <a:r>
                        <a:rPr lang="ja-JP" sz="900" kern="100" dirty="0" smtClean="0">
                          <a:effectLst/>
                          <a:latin typeface="Century" panose="02040604050505020304" pitchFamily="18" charset="0"/>
                          <a:ea typeface="ＭＳ 明朝" panose="02020609040205080304" pitchFamily="17" charset="-128"/>
                          <a:cs typeface="Times New Roman" panose="02020603050405020304" pitchFamily="18" charset="0"/>
                        </a:rPr>
                        <a:t>億</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円）</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・用地</a:t>
                      </a:r>
                      <a:r>
                        <a:rPr lang="ja-JP" sz="1050" kern="100">
                          <a:effectLst/>
                          <a:latin typeface="Century" panose="02040604050505020304" pitchFamily="18" charset="0"/>
                          <a:ea typeface="ＭＳ 明朝" panose="02020609040205080304" pitchFamily="17" charset="-128"/>
                          <a:cs typeface="Times New Roman" panose="02020603050405020304" pitchFamily="18" charset="0"/>
                        </a:rPr>
                        <a:t>　</a:t>
                      </a:r>
                      <a:r>
                        <a:rPr lang="en-US" altLang="ja-JP" sz="1050" kern="10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89</a:t>
                      </a:r>
                      <a:r>
                        <a:rPr lang="ja-JP" sz="1050" kern="100" dirty="0" smtClean="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a:t>
                      </a:r>
                      <a:endParaRPr lang="ja-JP" sz="105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4.0</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億円</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/4.5</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億円）</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3350" indent="-133350" algn="just">
                        <a:spcAft>
                          <a:spcPts val="0"/>
                        </a:spcAft>
                      </a:pP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・工事</a:t>
                      </a: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en-US" sz="105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8</a:t>
                      </a:r>
                      <a:r>
                        <a:rPr lang="ja-JP" sz="1050" kern="100" dirty="0" smtClean="0">
                          <a:effectLst/>
                          <a:latin typeface="Century" panose="02040604050505020304" pitchFamily="18" charset="0"/>
                          <a:ea typeface="ＭＳ 明朝" panose="02020609040205080304" pitchFamily="17"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14300" indent="-114300" algn="just">
                        <a:spcAft>
                          <a:spcPts val="0"/>
                        </a:spcAft>
                      </a:pP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5.3</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億円</a:t>
                      </a:r>
                      <a:r>
                        <a:rPr lang="en-US" sz="900" kern="100" dirty="0" smtClean="0">
                          <a:effectLst/>
                          <a:latin typeface="Century" panose="02040604050505020304" pitchFamily="18" charset="0"/>
                          <a:ea typeface="ＭＳ 明朝" panose="02020609040205080304" pitchFamily="17" charset="-128"/>
                          <a:cs typeface="Times New Roman" panose="02020603050405020304" pitchFamily="18" charset="0"/>
                        </a:rPr>
                        <a:t>/</a:t>
                      </a:r>
                      <a:r>
                        <a:rPr lang="en-US" sz="9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66.2</a:t>
                      </a:r>
                      <a:r>
                        <a:rPr lang="ja-JP" sz="900" kern="100" dirty="0" smtClean="0">
                          <a:effectLst/>
                          <a:latin typeface="Century" panose="02040604050505020304" pitchFamily="18" charset="0"/>
                          <a:ea typeface="ＭＳ 明朝" panose="02020609040205080304" pitchFamily="17" charset="-128"/>
                          <a:cs typeface="Times New Roman" panose="02020603050405020304" pitchFamily="18" charset="0"/>
                        </a:rPr>
                        <a:t>億</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円）</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just">
                        <a:spcAft>
                          <a:spcPts val="0"/>
                        </a:spcAft>
                      </a:pP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・全体　</a:t>
                      </a:r>
                      <a:r>
                        <a:rPr lang="en-US" sz="105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45</a:t>
                      </a:r>
                      <a:r>
                        <a:rPr lang="ja-JP" sz="1050" kern="100" dirty="0" smtClean="0">
                          <a:effectLst/>
                          <a:latin typeface="Century" panose="02040604050505020304" pitchFamily="18" charset="0"/>
                          <a:ea typeface="ＭＳ 明朝" panose="02020609040205080304" pitchFamily="17"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9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38.9</a:t>
                      </a:r>
                      <a:r>
                        <a:rPr lang="ja-JP" sz="900" kern="100" dirty="0" smtClean="0">
                          <a:effectLst/>
                          <a:latin typeface="Century" panose="02040604050505020304" pitchFamily="18" charset="0"/>
                          <a:ea typeface="ＭＳ 明朝" panose="02020609040205080304" pitchFamily="17" charset="-128"/>
                          <a:cs typeface="Times New Roman" panose="02020603050405020304" pitchFamily="18" charset="0"/>
                        </a:rPr>
                        <a:t>億</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円</a:t>
                      </a:r>
                      <a:r>
                        <a:rPr lang="en-US" sz="900" kern="100" dirty="0" smtClean="0">
                          <a:effectLst/>
                          <a:latin typeface="Century" panose="02040604050505020304" pitchFamily="18" charset="0"/>
                          <a:ea typeface="ＭＳ 明朝" panose="02020609040205080304" pitchFamily="17" charset="-128"/>
                          <a:cs typeface="Times New Roman" panose="02020603050405020304" pitchFamily="18" charset="0"/>
                        </a:rPr>
                        <a:t>/</a:t>
                      </a:r>
                      <a:r>
                        <a:rPr lang="en-US" sz="9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86.0</a:t>
                      </a:r>
                      <a:r>
                        <a:rPr lang="ja-JP" sz="900" kern="100" dirty="0" smtClean="0">
                          <a:effectLst/>
                          <a:latin typeface="Century" panose="02040604050505020304" pitchFamily="18" charset="0"/>
                          <a:ea typeface="ＭＳ 明朝" panose="02020609040205080304" pitchFamily="17" charset="-128"/>
                          <a:cs typeface="Times New Roman" panose="02020603050405020304" pitchFamily="18" charset="0"/>
                        </a:rPr>
                        <a:t>億</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円）</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・用地　</a:t>
                      </a: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100</a:t>
                      </a: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a:t>
                      </a:r>
                    </a:p>
                    <a:p>
                      <a:pPr algn="just">
                        <a:spcAft>
                          <a:spcPts val="0"/>
                        </a:spcAft>
                      </a:pP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4.2</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億円</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/4.2</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億円）</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3350" indent="-133350" algn="just">
                        <a:spcAft>
                          <a:spcPts val="0"/>
                        </a:spcAft>
                      </a:pP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・工事 </a:t>
                      </a: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42</a:t>
                      </a: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a:t>
                      </a:r>
                    </a:p>
                    <a:p>
                      <a:pPr marL="114300" indent="-114300" algn="just">
                        <a:spcAft>
                          <a:spcPts val="0"/>
                        </a:spcAft>
                      </a:pP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34.7</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億円</a:t>
                      </a:r>
                      <a:r>
                        <a:rPr lang="en-US" sz="9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9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81.8</a:t>
                      </a:r>
                      <a:r>
                        <a:rPr lang="ja-JP" sz="900" kern="100" dirty="0" smtClean="0">
                          <a:effectLst/>
                          <a:latin typeface="Century" panose="02040604050505020304" pitchFamily="18" charset="0"/>
                          <a:ea typeface="ＭＳ 明朝" panose="02020609040205080304" pitchFamily="17" charset="-128"/>
                          <a:cs typeface="Times New Roman" panose="02020603050405020304" pitchFamily="18" charset="0"/>
                        </a:rPr>
                        <a:t>億</a:t>
                      </a:r>
                      <a:r>
                        <a:rPr lang="ja-JP" sz="900" kern="100" dirty="0">
                          <a:effectLst/>
                          <a:latin typeface="Century" panose="02040604050505020304" pitchFamily="18" charset="0"/>
                          <a:ea typeface="ＭＳ 明朝" panose="02020609040205080304" pitchFamily="17" charset="-128"/>
                          <a:cs typeface="Times New Roman" panose="02020603050405020304" pitchFamily="18" charset="0"/>
                        </a:rPr>
                        <a:t>円）</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just">
                        <a:spcAft>
                          <a:spcPts val="0"/>
                        </a:spcAft>
                      </a:pPr>
                      <a:r>
                        <a:rPr lang="en-US" sz="105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492767954"/>
                  </a:ext>
                </a:extLst>
              </a:tr>
            </a:tbl>
          </a:graphicData>
        </a:graphic>
      </p:graphicFrame>
      <p:cxnSp>
        <p:nvCxnSpPr>
          <p:cNvPr id="26" name="直線コネクタ 25"/>
          <p:cNvCxnSpPr/>
          <p:nvPr/>
        </p:nvCxnSpPr>
        <p:spPr>
          <a:xfrm>
            <a:off x="2841308" y="2783641"/>
            <a:ext cx="301942"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2409508" y="2923341"/>
            <a:ext cx="301942"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2885758" y="3082448"/>
            <a:ext cx="301942"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2409508" y="3228540"/>
            <a:ext cx="301942"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a:off x="2868137" y="3367307"/>
            <a:ext cx="301942"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2583816" y="3532407"/>
            <a:ext cx="301942"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4378653" y="2783641"/>
            <a:ext cx="301942"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a:off x="4389140" y="2923341"/>
            <a:ext cx="301942"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a:off x="4248795" y="3379965"/>
            <a:ext cx="301942"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4389140" y="3532407"/>
            <a:ext cx="301942"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a:off x="5875040" y="2783641"/>
            <a:ext cx="301942"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a:xfrm>
            <a:off x="5430540" y="2937572"/>
            <a:ext cx="301942"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a:off x="5932498" y="2932753"/>
            <a:ext cx="301942"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a:off x="5932498" y="3532407"/>
            <a:ext cx="301942"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44" name="正方形/長方形 43"/>
          <p:cNvSpPr/>
          <p:nvPr/>
        </p:nvSpPr>
        <p:spPr>
          <a:xfrm>
            <a:off x="3650139" y="4308565"/>
            <a:ext cx="2357438" cy="5627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数値の転記誤り</a:t>
            </a:r>
            <a:endParaRPr kumimoji="1" lang="ja-JP" altLang="en-US" dirty="0">
              <a:solidFill>
                <a:schemeClr val="tx1"/>
              </a:solidFill>
            </a:endParaRPr>
          </a:p>
        </p:txBody>
      </p:sp>
      <p:sp>
        <p:nvSpPr>
          <p:cNvPr id="27" name="Rectangle 4"/>
          <p:cNvSpPr>
            <a:spLocks noChangeArrowheads="1"/>
          </p:cNvSpPr>
          <p:nvPr/>
        </p:nvSpPr>
        <p:spPr bwMode="auto">
          <a:xfrm>
            <a:off x="287716" y="1120200"/>
            <a:ext cx="628489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88"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588" algn="l" defTabSz="914400" rtl="0" eaLnBrk="0" fontAlgn="base" latinLnBrk="0" hangingPunct="0">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chemeClr val="tx1"/>
                </a:solidFill>
                <a:effectLst/>
                <a:latin typeface="Arial" panose="020B0604020202020204" pitchFamily="34" charset="0"/>
              </a:rPr>
              <a:t>※</a:t>
            </a:r>
            <a:r>
              <a:rPr lang="ja-JP" altLang="en-US" dirty="0" smtClean="0"/>
              <a:t>過年度評価時の数値を誤って入力したもの</a:t>
            </a:r>
            <a:endParaRPr kumimoji="0" lang="ja-JP" altLang="ja-JP" b="0" i="0" u="none" strike="noStrike" cap="none" normalizeH="0" baseline="0" dirty="0" smtClean="0">
              <a:ln>
                <a:noFill/>
              </a:ln>
              <a:solidFill>
                <a:schemeClr val="tx1"/>
              </a:solidFill>
              <a:effectLst/>
              <a:latin typeface="Arial" panose="020B0604020202020204" pitchFamily="34" charset="0"/>
            </a:endParaRPr>
          </a:p>
        </p:txBody>
      </p:sp>
      <p:cxnSp>
        <p:nvCxnSpPr>
          <p:cNvPr id="28" name="直線コネクタ 27"/>
          <p:cNvCxnSpPr/>
          <p:nvPr/>
        </p:nvCxnSpPr>
        <p:spPr>
          <a:xfrm>
            <a:off x="4378335" y="3075165"/>
            <a:ext cx="301942"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p:cNvSpPr>
            <a:spLocks noGrp="1"/>
          </p:cNvSpPr>
          <p:nvPr>
            <p:ph type="sldNum" sz="quarter" idx="12"/>
          </p:nvPr>
        </p:nvSpPr>
        <p:spPr/>
        <p:txBody>
          <a:bodyPr/>
          <a:lstStyle/>
          <a:p>
            <a:fld id="{71F43457-8CDF-434C-BF4D-76CE5CCA85A3}" type="slidenum">
              <a:rPr kumimoji="1" lang="ja-JP" altLang="en-US" smtClean="0"/>
              <a:t>14</a:t>
            </a:fld>
            <a:endParaRPr kumimoji="1" lang="ja-JP" altLang="en-US"/>
          </a:p>
        </p:txBody>
      </p:sp>
    </p:spTree>
    <p:extLst>
      <p:ext uri="{BB962C8B-B14F-4D97-AF65-F5344CB8AC3E}">
        <p14:creationId xmlns:p14="http://schemas.microsoft.com/office/powerpoint/2010/main" val="7922998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テキスト ボックス 4"/>
          <p:cNvSpPr txBox="1">
            <a:spLocks noChangeArrowheads="1"/>
          </p:cNvSpPr>
          <p:nvPr/>
        </p:nvSpPr>
        <p:spPr bwMode="auto">
          <a:xfrm>
            <a:off x="2147888" y="1844675"/>
            <a:ext cx="4810125"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ja-JP" sz="3600" dirty="0"/>
              <a:t>国道</a:t>
            </a:r>
            <a:r>
              <a:rPr lang="en-US" altLang="ja-JP" sz="3600" dirty="0"/>
              <a:t>170</a:t>
            </a:r>
            <a:r>
              <a:rPr lang="ja-JP" altLang="ja-JP" sz="3600" dirty="0"/>
              <a:t>号</a:t>
            </a:r>
            <a:r>
              <a:rPr lang="ja-JP" altLang="en-US" sz="3600" dirty="0"/>
              <a:t>・</a:t>
            </a:r>
            <a:r>
              <a:rPr lang="ja-JP" altLang="ja-JP" sz="3600" dirty="0"/>
              <a:t>高槻東道路</a:t>
            </a:r>
            <a:endParaRPr lang="en-US" altLang="ja-JP" sz="3600" dirty="0"/>
          </a:p>
          <a:p>
            <a:pPr algn="ctr" eaLnBrk="1" hangingPunct="1">
              <a:spcBef>
                <a:spcPct val="0"/>
              </a:spcBef>
              <a:buFontTx/>
              <a:buNone/>
            </a:pPr>
            <a:r>
              <a:rPr lang="ja-JP" altLang="en-US" sz="3600" dirty="0"/>
              <a:t>道路改良</a:t>
            </a:r>
            <a:r>
              <a:rPr lang="ja-JP" altLang="ja-JP" sz="3600" dirty="0"/>
              <a:t>事業</a:t>
            </a:r>
            <a:endParaRPr lang="en-US" altLang="ja-JP" sz="3600" dirty="0"/>
          </a:p>
          <a:p>
            <a:pPr algn="ctr" eaLnBrk="1" hangingPunct="1">
              <a:spcBef>
                <a:spcPct val="0"/>
              </a:spcBef>
              <a:buFont typeface="Arial" panose="020B0604020202020204" pitchFamily="34" charset="0"/>
              <a:buNone/>
            </a:pPr>
            <a:r>
              <a:rPr lang="ja-JP" altLang="en-US" sz="3600" dirty="0">
                <a:latin typeface="Arial" panose="020B0604020202020204" pitchFamily="34" charset="0"/>
              </a:rPr>
              <a:t>［高槻市］</a:t>
            </a:r>
            <a:r>
              <a:rPr lang="en-US" altLang="ja-JP" sz="3600" dirty="0">
                <a:latin typeface="Arial" panose="020B0604020202020204" pitchFamily="34" charset="0"/>
              </a:rPr>
              <a:t/>
            </a:r>
            <a:br>
              <a:rPr lang="en-US" altLang="ja-JP" sz="3600" dirty="0">
                <a:latin typeface="Arial" panose="020B0604020202020204" pitchFamily="34" charset="0"/>
              </a:rPr>
            </a:br>
            <a:endParaRPr lang="en-US" altLang="ja-JP" sz="3600" dirty="0">
              <a:latin typeface="Arial" panose="020B0604020202020204" pitchFamily="34" charset="0"/>
            </a:endParaRPr>
          </a:p>
          <a:p>
            <a:pPr algn="ctr" eaLnBrk="1" hangingPunct="1">
              <a:spcBef>
                <a:spcPct val="0"/>
              </a:spcBef>
              <a:buFont typeface="Arial" panose="020B0604020202020204" pitchFamily="34" charset="0"/>
              <a:buNone/>
            </a:pPr>
            <a:r>
              <a:rPr lang="en-US" altLang="ja-JP" sz="3600" dirty="0">
                <a:latin typeface="Arial" panose="020B0604020202020204" pitchFamily="34" charset="0"/>
              </a:rPr>
              <a:t>【</a:t>
            </a:r>
            <a:r>
              <a:rPr lang="ja-JP" altLang="en-US" sz="3600" dirty="0">
                <a:latin typeface="Arial" panose="020B0604020202020204" pitchFamily="34" charset="0"/>
              </a:rPr>
              <a:t>再々評価</a:t>
            </a:r>
            <a:r>
              <a:rPr lang="en-US" altLang="ja-JP" sz="3600" dirty="0">
                <a:latin typeface="Arial" panose="020B0604020202020204" pitchFamily="34" charset="0"/>
              </a:rPr>
              <a:t>】</a:t>
            </a:r>
            <a:endParaRPr lang="ja-JP" altLang="en-US" sz="3600" dirty="0">
              <a:latin typeface="Arial" panose="020B0604020202020204" pitchFamily="34" charset="0"/>
            </a:endParaRPr>
          </a:p>
          <a:p>
            <a:pPr algn="ctr" eaLnBrk="1" hangingPunct="1">
              <a:spcBef>
                <a:spcPct val="0"/>
              </a:spcBef>
              <a:buFontTx/>
              <a:buNone/>
            </a:pPr>
            <a:endParaRPr lang="ja-JP" altLang="en-US" sz="3600" dirty="0">
              <a:latin typeface="Arial" panose="020B0604020202020204" pitchFamily="34" charset="0"/>
            </a:endParaRPr>
          </a:p>
        </p:txBody>
      </p:sp>
      <p:sp>
        <p:nvSpPr>
          <p:cNvPr id="15363" name="正方形/長方形 6"/>
          <p:cNvSpPr>
            <a:spLocks noChangeArrowheads="1"/>
          </p:cNvSpPr>
          <p:nvPr/>
        </p:nvSpPr>
        <p:spPr bwMode="auto">
          <a:xfrm>
            <a:off x="323850" y="4724400"/>
            <a:ext cx="84248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en-US" altLang="ja-JP" dirty="0">
              <a:latin typeface="Arial" panose="020B0604020202020204" pitchFamily="34" charset="0"/>
            </a:endParaRPr>
          </a:p>
        </p:txBody>
      </p:sp>
      <p:sp>
        <p:nvSpPr>
          <p:cNvPr id="6" name="Rectangle 2"/>
          <p:cNvSpPr>
            <a:spLocks noChangeArrowheads="1"/>
          </p:cNvSpPr>
          <p:nvPr/>
        </p:nvSpPr>
        <p:spPr bwMode="auto">
          <a:xfrm>
            <a:off x="0" y="0"/>
            <a:ext cx="9144000" cy="554038"/>
          </a:xfrm>
          <a:prstGeom prst="rect">
            <a:avLst/>
          </a:prstGeom>
          <a:gradFill flip="none" rotWithShape="1">
            <a:gsLst>
              <a:gs pos="0">
                <a:schemeClr val="accent1"/>
              </a:gs>
              <a:gs pos="50000">
                <a:schemeClr val="bg1"/>
              </a:gs>
              <a:gs pos="100000">
                <a:schemeClr val="accent1"/>
              </a:gs>
            </a:gsLst>
            <a:lin ang="5400000" scaled="0"/>
            <a:tileRect/>
          </a:gradFill>
          <a:ln>
            <a:noFill/>
          </a:ln>
          <a:effectLst/>
          <a:extLst/>
        </p:spPr>
        <p:txBody>
          <a:bodyPr wrap="none" lIns="91435" tIns="45717" rIns="91435" bIns="45717" anchor="ct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l" eaLnBrk="1" hangingPunct="1">
              <a:defRPr/>
            </a:pPr>
            <a:r>
              <a:rPr lang="ja-JP" altLang="en-US" sz="2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令和元年度建設事業評価（道路改良事業）　</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365" name="テキスト ボックス 1"/>
          <p:cNvSpPr txBox="1">
            <a:spLocks noChangeArrowheads="1"/>
          </p:cNvSpPr>
          <p:nvPr/>
        </p:nvSpPr>
        <p:spPr bwMode="auto">
          <a:xfrm>
            <a:off x="4486275" y="1628775"/>
            <a:ext cx="354171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600">
                <a:latin typeface="Arial" panose="020B0604020202020204" pitchFamily="34" charset="0"/>
              </a:rPr>
              <a:t>　　　たかつきひがし</a:t>
            </a:r>
          </a:p>
        </p:txBody>
      </p:sp>
      <p:sp>
        <p:nvSpPr>
          <p:cNvPr id="7" name="Rectangle 2"/>
          <p:cNvSpPr>
            <a:spLocks noChangeArrowheads="1"/>
          </p:cNvSpPr>
          <p:nvPr/>
        </p:nvSpPr>
        <p:spPr bwMode="auto">
          <a:xfrm>
            <a:off x="6848475" y="620713"/>
            <a:ext cx="2187575" cy="6477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buFont typeface="Arial" panose="020B0604020202020204" pitchFamily="34" charset="0"/>
              <a:buNone/>
            </a:pPr>
            <a:r>
              <a:rPr lang="ja-JP" altLang="en-US" sz="1200" dirty="0">
                <a:solidFill>
                  <a:srgbClr val="000000"/>
                </a:solidFill>
                <a:latin typeface="HGPｺﾞｼｯｸM" panose="020B0600000000000000" pitchFamily="50" charset="-128"/>
                <a:ea typeface="HGPｺﾞｼｯｸM" panose="020B0600000000000000" pitchFamily="50" charset="-128"/>
              </a:rPr>
              <a:t>令和元年度 </a:t>
            </a:r>
            <a:r>
              <a:rPr lang="ja-JP" altLang="en-US" sz="1200" dirty="0" smtClean="0">
                <a:solidFill>
                  <a:srgbClr val="000000"/>
                </a:solidFill>
                <a:latin typeface="HGPｺﾞｼｯｸM" panose="020B0600000000000000" pitchFamily="50" charset="-128"/>
                <a:ea typeface="HGPｺﾞｼｯｸM" panose="020B0600000000000000" pitchFamily="50" charset="-128"/>
              </a:rPr>
              <a:t>第</a:t>
            </a:r>
            <a:r>
              <a:rPr lang="en-US" altLang="ja-JP" sz="1200" dirty="0" smtClean="0">
                <a:solidFill>
                  <a:srgbClr val="000000"/>
                </a:solidFill>
                <a:latin typeface="HGPｺﾞｼｯｸM" panose="020B0600000000000000" pitchFamily="50" charset="-128"/>
                <a:ea typeface="HGPｺﾞｼｯｸM" panose="020B0600000000000000" pitchFamily="50" charset="-128"/>
              </a:rPr>
              <a:t>2</a:t>
            </a:r>
            <a:r>
              <a:rPr lang="ja-JP" altLang="en-US" sz="1200" dirty="0" smtClean="0">
                <a:solidFill>
                  <a:srgbClr val="000000"/>
                </a:solidFill>
                <a:latin typeface="HGPｺﾞｼｯｸM" panose="020B0600000000000000" pitchFamily="50" charset="-128"/>
                <a:ea typeface="HGPｺﾞｼｯｸM" panose="020B0600000000000000" pitchFamily="50" charset="-128"/>
              </a:rPr>
              <a:t>回</a:t>
            </a:r>
            <a:r>
              <a:rPr lang="ja-JP" altLang="en-US" sz="1200" dirty="0">
                <a:solidFill>
                  <a:srgbClr val="000000"/>
                </a:solidFill>
                <a:latin typeface="HGPｺﾞｼｯｸM" panose="020B0600000000000000" pitchFamily="50" charset="-128"/>
                <a:ea typeface="HGPｺﾞｼｯｸM" panose="020B0600000000000000" pitchFamily="50" charset="-128"/>
              </a:rPr>
              <a:t>（</a:t>
            </a:r>
            <a:r>
              <a:rPr lang="en-US" altLang="ja-JP" sz="1200" dirty="0">
                <a:solidFill>
                  <a:srgbClr val="000000"/>
                </a:solidFill>
                <a:latin typeface="HGPｺﾞｼｯｸM" panose="020B0600000000000000" pitchFamily="50" charset="-128"/>
                <a:ea typeface="HGPｺﾞｼｯｸM" panose="020B0600000000000000" pitchFamily="50" charset="-128"/>
              </a:rPr>
              <a:t>R</a:t>
            </a:r>
            <a:r>
              <a:rPr lang="ja-JP" altLang="en-US" sz="1200" dirty="0">
                <a:solidFill>
                  <a:srgbClr val="000000"/>
                </a:solidFill>
                <a:latin typeface="HGPｺﾞｼｯｸM" panose="020B0600000000000000" pitchFamily="50" charset="-128"/>
                <a:ea typeface="HGPｺﾞｼｯｸM" panose="020B0600000000000000" pitchFamily="50" charset="-128"/>
              </a:rPr>
              <a:t>１</a:t>
            </a:r>
            <a:r>
              <a:rPr lang="en-US" altLang="ja-JP" sz="1200" dirty="0" smtClean="0">
                <a:solidFill>
                  <a:srgbClr val="000000"/>
                </a:solidFill>
                <a:latin typeface="HGPｺﾞｼｯｸM" panose="020B0600000000000000" pitchFamily="50" charset="-128"/>
                <a:ea typeface="HGPｺﾞｼｯｸM" panose="020B0600000000000000" pitchFamily="50" charset="-128"/>
              </a:rPr>
              <a:t>.6.19</a:t>
            </a:r>
            <a:r>
              <a:rPr lang="ja-JP" altLang="en-US" sz="1200" dirty="0" smtClean="0">
                <a:solidFill>
                  <a:srgbClr val="000000"/>
                </a:solidFill>
                <a:latin typeface="HGPｺﾞｼｯｸM" panose="020B0600000000000000" pitchFamily="50" charset="-128"/>
                <a:ea typeface="HGPｺﾞｼｯｸM" panose="020B0600000000000000" pitchFamily="50" charset="-128"/>
              </a:rPr>
              <a:t>）</a:t>
            </a:r>
            <a:endParaRPr lang="en-US" altLang="ja-JP" sz="1200" dirty="0">
              <a:solidFill>
                <a:srgbClr val="000000"/>
              </a:solidFill>
              <a:latin typeface="HGPｺﾞｼｯｸM" panose="020B0600000000000000" pitchFamily="50" charset="-128"/>
              <a:ea typeface="HGPｺﾞｼｯｸM" panose="020B0600000000000000" pitchFamily="50" charset="-128"/>
            </a:endParaRPr>
          </a:p>
          <a:p>
            <a:pPr>
              <a:buFont typeface="Arial" panose="020B0604020202020204" pitchFamily="34" charset="0"/>
              <a:buNone/>
            </a:pPr>
            <a:r>
              <a:rPr lang="ja-JP" altLang="en-US" sz="1200" dirty="0">
                <a:solidFill>
                  <a:srgbClr val="000000"/>
                </a:solidFill>
                <a:latin typeface="HGPｺﾞｼｯｸM" panose="020B0600000000000000" pitchFamily="50" charset="-128"/>
                <a:ea typeface="HGPｺﾞｼｯｸM" panose="020B0600000000000000" pitchFamily="50" charset="-128"/>
              </a:rPr>
              <a:t>大阪府建設事業評価審議会　都市整備部会</a:t>
            </a:r>
            <a:endParaRPr lang="ja-JP" altLang="en-US" sz="1600" dirty="0">
              <a:solidFill>
                <a:srgbClr val="000000"/>
              </a:solidFill>
              <a:latin typeface="HGPｺﾞｼｯｸM" panose="020B0600000000000000" pitchFamily="50" charset="-128"/>
              <a:ea typeface="HGPｺﾞｼｯｸM" panose="020B0600000000000000" pitchFamily="50" charset="-128"/>
            </a:endParaRPr>
          </a:p>
          <a:p>
            <a:pPr eaLnBrk="1" hangingPunct="1">
              <a:lnSpc>
                <a:spcPts val="1300"/>
              </a:lnSpc>
              <a:spcBef>
                <a:spcPct val="0"/>
              </a:spcBef>
              <a:buFontTx/>
              <a:buNone/>
            </a:pPr>
            <a:endParaRPr lang="en-US" altLang="ja-JP" sz="1200" dirty="0">
              <a:solidFill>
                <a:srgbClr val="000000"/>
              </a:solidFill>
              <a:latin typeface="HGPｺﾞｼｯｸM" panose="020B0600000000000000" pitchFamily="50" charset="-128"/>
              <a:ea typeface="HGPｺﾞｼｯｸM" panose="020B0600000000000000" pitchFamily="50" charset="-128"/>
            </a:endParaRPr>
          </a:p>
        </p:txBody>
      </p:sp>
      <p:sp>
        <p:nvSpPr>
          <p:cNvPr id="2" name="スライド番号プレースホルダー 1"/>
          <p:cNvSpPr>
            <a:spLocks noGrp="1"/>
          </p:cNvSpPr>
          <p:nvPr>
            <p:ph type="sldNum" sz="quarter" idx="12"/>
          </p:nvPr>
        </p:nvSpPr>
        <p:spPr/>
        <p:txBody>
          <a:bodyPr/>
          <a:lstStyle/>
          <a:p>
            <a:fld id="{71F43457-8CDF-434C-BF4D-76CE5CCA85A3}" type="slidenum">
              <a:rPr kumimoji="1" lang="ja-JP" altLang="en-US" sz="1800" smtClean="0"/>
              <a:t>15</a:t>
            </a:fld>
            <a:endParaRPr kumimoji="1" lang="ja-JP" altLang="en-US" sz="1800"/>
          </a:p>
        </p:txBody>
      </p:sp>
    </p:spTree>
    <p:extLst>
      <p:ext uri="{BB962C8B-B14F-4D97-AF65-F5344CB8AC3E}">
        <p14:creationId xmlns:p14="http://schemas.microsoft.com/office/powerpoint/2010/main" val="20935450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77019"/>
            <a:ext cx="7886700" cy="1325563"/>
          </a:xfrm>
        </p:spPr>
        <p:txBody>
          <a:bodyPr>
            <a:normAutofit/>
          </a:bodyPr>
          <a:lstStyle/>
          <a:p>
            <a:r>
              <a:rPr lang="ja-JP" altLang="en-US" sz="3200" dirty="0" smtClean="0"/>
              <a:t>■修正項目一覧</a:t>
            </a:r>
            <a:endParaRPr kumimoji="1" lang="ja-JP" altLang="en-US" sz="3200" dirty="0"/>
          </a:p>
        </p:txBody>
      </p:sp>
      <p:sp>
        <p:nvSpPr>
          <p:cNvPr id="3" name="コンテンツ プレースホルダー 2"/>
          <p:cNvSpPr>
            <a:spLocks noGrp="1"/>
          </p:cNvSpPr>
          <p:nvPr>
            <p:ph idx="1"/>
          </p:nvPr>
        </p:nvSpPr>
        <p:spPr>
          <a:xfrm>
            <a:off x="370114" y="1282541"/>
            <a:ext cx="8403771" cy="5073809"/>
          </a:xfrm>
        </p:spPr>
        <p:txBody>
          <a:bodyPr>
            <a:normAutofit fontScale="85000" lnSpcReduction="20000"/>
          </a:bodyPr>
          <a:lstStyle/>
          <a:p>
            <a:pPr marL="0" indent="0">
              <a:buNone/>
            </a:pPr>
            <a:r>
              <a:rPr lang="ja-JP" altLang="en-US" dirty="0" smtClean="0"/>
              <a:t>１事業概要</a:t>
            </a:r>
            <a:endParaRPr lang="en-US" altLang="ja-JP" dirty="0" smtClean="0"/>
          </a:p>
          <a:p>
            <a:pPr marL="0" indent="0">
              <a:buNone/>
            </a:pPr>
            <a:r>
              <a:rPr lang="ja-JP" altLang="en-US" dirty="0"/>
              <a:t>　</a:t>
            </a:r>
            <a:r>
              <a:rPr lang="ja-JP" altLang="en-US" dirty="0" smtClean="0"/>
              <a:t>①事業目的の修正</a:t>
            </a:r>
            <a:r>
              <a:rPr lang="en-US" altLang="ja-JP" dirty="0" smtClean="0"/>
              <a:t>(p.1)</a:t>
            </a:r>
          </a:p>
          <a:p>
            <a:pPr marL="0" indent="0">
              <a:buNone/>
            </a:pPr>
            <a:r>
              <a:rPr lang="ja-JP" altLang="en-US" dirty="0" smtClean="0"/>
              <a:t>　②事業内容の数値を修正</a:t>
            </a:r>
            <a:r>
              <a:rPr lang="en-US" altLang="ja-JP" dirty="0" smtClean="0"/>
              <a:t>(p.1)</a:t>
            </a:r>
          </a:p>
          <a:p>
            <a:pPr marL="0" indent="0">
              <a:buNone/>
            </a:pPr>
            <a:r>
              <a:rPr lang="ja-JP" altLang="en-US" dirty="0" smtClean="0"/>
              <a:t>２事業</a:t>
            </a:r>
            <a:r>
              <a:rPr lang="ja-JP" altLang="en-US" dirty="0"/>
              <a:t>の必要性等に関する</a:t>
            </a:r>
            <a:r>
              <a:rPr lang="ja-JP" altLang="en-US" dirty="0" smtClean="0"/>
              <a:t>視点</a:t>
            </a:r>
            <a:endParaRPr lang="en-US" altLang="ja-JP" dirty="0" smtClean="0"/>
          </a:p>
          <a:p>
            <a:pPr marL="0" indent="0">
              <a:buNone/>
            </a:pPr>
            <a:r>
              <a:rPr lang="ja-JP" altLang="en-US" dirty="0"/>
              <a:t>　①事業効果</a:t>
            </a:r>
            <a:r>
              <a:rPr lang="ja-JP" altLang="en-US" dirty="0" smtClean="0"/>
              <a:t>の定性的分析の文言を修正</a:t>
            </a:r>
            <a:r>
              <a:rPr lang="en-US" altLang="ja-JP" dirty="0" smtClean="0"/>
              <a:t>(p.3)</a:t>
            </a:r>
          </a:p>
          <a:p>
            <a:pPr marL="0" indent="0">
              <a:buNone/>
            </a:pPr>
            <a:r>
              <a:rPr lang="ja-JP" altLang="en-US" dirty="0"/>
              <a:t>　</a:t>
            </a:r>
            <a:r>
              <a:rPr lang="ja-JP" altLang="en-US" dirty="0" smtClean="0"/>
              <a:t>②進捗状況の数値を修正</a:t>
            </a:r>
            <a:r>
              <a:rPr lang="en-US" altLang="ja-JP" dirty="0" smtClean="0"/>
              <a:t>(p.3)</a:t>
            </a:r>
            <a:endParaRPr lang="ja-JP" altLang="en-US" dirty="0"/>
          </a:p>
          <a:p>
            <a:pPr marL="0" indent="0">
              <a:buNone/>
            </a:pPr>
            <a:r>
              <a:rPr lang="ja-JP" altLang="en-US" dirty="0" smtClean="0"/>
              <a:t>３事業</a:t>
            </a:r>
            <a:r>
              <a:rPr lang="ja-JP" altLang="en-US" dirty="0"/>
              <a:t>の進捗の見込みの</a:t>
            </a:r>
            <a:r>
              <a:rPr lang="ja-JP" altLang="en-US" dirty="0" smtClean="0"/>
              <a:t>視点</a:t>
            </a:r>
            <a:endParaRPr lang="en-US" altLang="ja-JP" dirty="0" smtClean="0"/>
          </a:p>
          <a:p>
            <a:pPr marL="0" indent="0">
              <a:buNone/>
            </a:pPr>
            <a:r>
              <a:rPr lang="ja-JP" altLang="en-US" dirty="0"/>
              <a:t>　文言</a:t>
            </a:r>
            <a:r>
              <a:rPr lang="ja-JP" altLang="en-US" dirty="0" smtClean="0"/>
              <a:t>を修正</a:t>
            </a:r>
            <a:r>
              <a:rPr lang="en-US" altLang="ja-JP" dirty="0" smtClean="0"/>
              <a:t>(p.3)</a:t>
            </a:r>
          </a:p>
          <a:p>
            <a:pPr marL="0" indent="0">
              <a:buNone/>
            </a:pPr>
            <a:r>
              <a:rPr lang="ja-JP" altLang="en-US" dirty="0" smtClean="0"/>
              <a:t>４コスト</a:t>
            </a:r>
            <a:r>
              <a:rPr lang="ja-JP" altLang="en-US" dirty="0"/>
              <a:t>縮減や代替案立案等の可能性の</a:t>
            </a:r>
            <a:r>
              <a:rPr lang="ja-JP" altLang="en-US" dirty="0" smtClean="0"/>
              <a:t>視点</a:t>
            </a:r>
            <a:endParaRPr lang="en-US" altLang="ja-JP" dirty="0" smtClean="0"/>
          </a:p>
          <a:p>
            <a:pPr marL="0" indent="0">
              <a:buNone/>
            </a:pPr>
            <a:r>
              <a:rPr lang="ja-JP" altLang="en-US" dirty="0"/>
              <a:t>　</a:t>
            </a:r>
            <a:r>
              <a:rPr lang="ja-JP" altLang="en-US" dirty="0" smtClean="0"/>
              <a:t>文言を修正</a:t>
            </a:r>
            <a:r>
              <a:rPr lang="en-US" altLang="ja-JP" dirty="0" smtClean="0"/>
              <a:t>(p.4)</a:t>
            </a:r>
          </a:p>
          <a:p>
            <a:pPr marL="0" indent="0">
              <a:buNone/>
            </a:pPr>
            <a:r>
              <a:rPr lang="ja-JP" altLang="en-US" dirty="0" smtClean="0"/>
              <a:t>５特記事項</a:t>
            </a:r>
            <a:r>
              <a:rPr lang="en-US" altLang="ja-JP" dirty="0" smtClean="0"/>
              <a:t>(p.4)</a:t>
            </a:r>
          </a:p>
          <a:p>
            <a:pPr marL="0" indent="0">
              <a:buNone/>
            </a:pPr>
            <a:r>
              <a:rPr lang="ja-JP" altLang="en-US" dirty="0"/>
              <a:t>　</a:t>
            </a:r>
            <a:r>
              <a:rPr lang="ja-JP" altLang="en-US" dirty="0" smtClean="0"/>
              <a:t>文言を修正</a:t>
            </a:r>
            <a:endParaRPr lang="en-US" altLang="ja-JP" dirty="0" smtClean="0"/>
          </a:p>
          <a:p>
            <a:pPr marL="0" indent="0">
              <a:buNone/>
            </a:pPr>
            <a:r>
              <a:rPr lang="ja-JP" altLang="en-US" dirty="0" smtClean="0"/>
              <a:t>６平面図・断面図の修正</a:t>
            </a:r>
            <a:endParaRPr lang="en-US" altLang="ja-JP" dirty="0" smtClean="0"/>
          </a:p>
        </p:txBody>
      </p:sp>
      <p:sp>
        <p:nvSpPr>
          <p:cNvPr id="4" name="Rectangle 2"/>
          <p:cNvSpPr>
            <a:spLocks noChangeArrowheads="1"/>
          </p:cNvSpPr>
          <p:nvPr/>
        </p:nvSpPr>
        <p:spPr bwMode="auto">
          <a:xfrm>
            <a:off x="0" y="0"/>
            <a:ext cx="9144000" cy="554038"/>
          </a:xfrm>
          <a:prstGeom prst="rect">
            <a:avLst/>
          </a:prstGeom>
          <a:gradFill flip="none" rotWithShape="1">
            <a:gsLst>
              <a:gs pos="0">
                <a:schemeClr val="accent1"/>
              </a:gs>
              <a:gs pos="50000">
                <a:schemeClr val="bg1"/>
              </a:gs>
              <a:gs pos="100000">
                <a:schemeClr val="accent1"/>
              </a:gs>
            </a:gsLst>
            <a:lin ang="5400000" scaled="0"/>
            <a:tileRect/>
          </a:gradFill>
          <a:ln>
            <a:noFill/>
          </a:ln>
          <a:effectLst/>
          <a:extLst/>
        </p:spPr>
        <p:txBody>
          <a:bodyPr wrap="none" lIns="91435" tIns="45717" rIns="91435" bIns="45717" anchor="ct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l">
              <a:defRPr/>
            </a:pPr>
            <a:r>
              <a:rPr lang="ja-JP" altLang="en-US" sz="28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令和元年度建設事業</a:t>
            </a:r>
            <a:r>
              <a:rPr lang="ja-JP" altLang="en-US" sz="2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スライド番号プレースホルダー 4"/>
          <p:cNvSpPr>
            <a:spLocks noGrp="1"/>
          </p:cNvSpPr>
          <p:nvPr>
            <p:ph type="sldNum" sz="quarter" idx="12"/>
          </p:nvPr>
        </p:nvSpPr>
        <p:spPr/>
        <p:txBody>
          <a:bodyPr/>
          <a:lstStyle/>
          <a:p>
            <a:fld id="{71F43457-8CDF-434C-BF4D-76CE5CCA85A3}" type="slidenum">
              <a:rPr kumimoji="1" lang="ja-JP" altLang="en-US" sz="1600" smtClean="0"/>
              <a:t>16</a:t>
            </a:fld>
            <a:endParaRPr kumimoji="1" lang="ja-JP" altLang="en-US" sz="1600" dirty="0"/>
          </a:p>
        </p:txBody>
      </p:sp>
    </p:spTree>
    <p:extLst>
      <p:ext uri="{BB962C8B-B14F-4D97-AF65-F5344CB8AC3E}">
        <p14:creationId xmlns:p14="http://schemas.microsoft.com/office/powerpoint/2010/main" val="5072500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71F43457-8CDF-434C-BF4D-76CE5CCA85A3}" type="slidenum">
              <a:rPr kumimoji="1" lang="ja-JP" altLang="en-US" sz="1600" smtClean="0"/>
              <a:t>17</a:t>
            </a:fld>
            <a:endParaRPr kumimoji="1" lang="ja-JP" altLang="en-US" sz="1600" dirty="0"/>
          </a:p>
        </p:txBody>
      </p:sp>
      <p:sp>
        <p:nvSpPr>
          <p:cNvPr id="5" name="Rectangle 2"/>
          <p:cNvSpPr>
            <a:spLocks noChangeArrowheads="1"/>
          </p:cNvSpPr>
          <p:nvPr/>
        </p:nvSpPr>
        <p:spPr bwMode="auto">
          <a:xfrm>
            <a:off x="0" y="0"/>
            <a:ext cx="9144000" cy="554038"/>
          </a:xfrm>
          <a:prstGeom prst="rect">
            <a:avLst/>
          </a:prstGeom>
          <a:gradFill flip="none" rotWithShape="1">
            <a:gsLst>
              <a:gs pos="0">
                <a:schemeClr val="accent1"/>
              </a:gs>
              <a:gs pos="50000">
                <a:schemeClr val="bg1"/>
              </a:gs>
              <a:gs pos="100000">
                <a:schemeClr val="accent1"/>
              </a:gs>
            </a:gsLst>
            <a:lin ang="5400000" scaled="0"/>
            <a:tileRect/>
          </a:gradFill>
          <a:ln>
            <a:noFill/>
          </a:ln>
          <a:effectLst/>
          <a:extLst/>
        </p:spPr>
        <p:txBody>
          <a:bodyPr wrap="none" lIns="91435" tIns="45717" rIns="91435" bIns="45717" anchor="ct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l"/>
            <a:r>
              <a:rPr lang="ja-JP" altLang="en-US" sz="2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a:t>１事業概要</a:t>
            </a:r>
            <a:endParaRPr lang="en-US" altLang="ja-JP" sz="2800" dirty="0"/>
          </a:p>
        </p:txBody>
      </p:sp>
      <p:sp>
        <p:nvSpPr>
          <p:cNvPr id="12" name="テキスト ボックス 11"/>
          <p:cNvSpPr txBox="1"/>
          <p:nvPr/>
        </p:nvSpPr>
        <p:spPr>
          <a:xfrm>
            <a:off x="660400" y="3936762"/>
            <a:ext cx="1511300" cy="369332"/>
          </a:xfrm>
          <a:prstGeom prst="rect">
            <a:avLst/>
          </a:prstGeom>
          <a:noFill/>
        </p:spPr>
        <p:txBody>
          <a:bodyPr wrap="square" rtlCol="0">
            <a:spAutoFit/>
          </a:bodyPr>
          <a:lstStyle/>
          <a:p>
            <a:r>
              <a:rPr kumimoji="1" lang="ja-JP" altLang="en-US" dirty="0" smtClean="0"/>
              <a:t>修正後</a:t>
            </a:r>
            <a:endParaRPr kumimoji="1" lang="ja-JP" altLang="en-US" dirty="0"/>
          </a:p>
        </p:txBody>
      </p:sp>
      <p:sp>
        <p:nvSpPr>
          <p:cNvPr id="16" name="テキスト ボックス 15"/>
          <p:cNvSpPr txBox="1"/>
          <p:nvPr/>
        </p:nvSpPr>
        <p:spPr>
          <a:xfrm>
            <a:off x="660400" y="1232338"/>
            <a:ext cx="1511300" cy="369332"/>
          </a:xfrm>
          <a:prstGeom prst="rect">
            <a:avLst/>
          </a:prstGeom>
          <a:noFill/>
        </p:spPr>
        <p:txBody>
          <a:bodyPr wrap="square" rtlCol="0">
            <a:spAutoFit/>
          </a:bodyPr>
          <a:lstStyle/>
          <a:p>
            <a:r>
              <a:rPr kumimoji="1" lang="ja-JP" altLang="en-US" dirty="0" smtClean="0"/>
              <a:t>修正前</a:t>
            </a:r>
            <a:endParaRPr kumimoji="1" lang="ja-JP" altLang="en-US" dirty="0"/>
          </a:p>
        </p:txBody>
      </p:sp>
      <p:sp>
        <p:nvSpPr>
          <p:cNvPr id="19" name="テキスト ボックス 18"/>
          <p:cNvSpPr txBox="1"/>
          <p:nvPr/>
        </p:nvSpPr>
        <p:spPr>
          <a:xfrm>
            <a:off x="162876" y="647323"/>
            <a:ext cx="3418524" cy="400110"/>
          </a:xfrm>
          <a:prstGeom prst="rect">
            <a:avLst/>
          </a:prstGeom>
          <a:noFill/>
        </p:spPr>
        <p:txBody>
          <a:bodyPr wrap="square" rtlCol="0">
            <a:spAutoFit/>
          </a:bodyPr>
          <a:lstStyle/>
          <a:p>
            <a:r>
              <a:rPr kumimoji="1" lang="ja-JP" altLang="en-US" sz="2000" dirty="0" smtClean="0"/>
              <a:t>①</a:t>
            </a:r>
            <a:r>
              <a:rPr lang="ja-JP" altLang="en-US" sz="2000" dirty="0"/>
              <a:t>事業目的の</a:t>
            </a:r>
            <a:r>
              <a:rPr lang="ja-JP" altLang="en-US" sz="2000" dirty="0" smtClean="0"/>
              <a:t>修正</a:t>
            </a:r>
            <a:r>
              <a:rPr lang="ja-JP" altLang="en-US" sz="2000" dirty="0"/>
              <a:t>（</a:t>
            </a:r>
            <a:r>
              <a:rPr lang="en-US" altLang="ja-JP" sz="2000" dirty="0" smtClean="0"/>
              <a:t>p.1</a:t>
            </a:r>
            <a:r>
              <a:rPr lang="ja-JP" altLang="en-US" sz="2000" dirty="0"/>
              <a:t>）</a:t>
            </a:r>
            <a:endParaRPr kumimoji="1" lang="ja-JP" altLang="en-US" sz="2000" dirty="0"/>
          </a:p>
        </p:txBody>
      </p:sp>
      <p:sp>
        <p:nvSpPr>
          <p:cNvPr id="20" name="下矢印 19"/>
          <p:cNvSpPr/>
          <p:nvPr/>
        </p:nvSpPr>
        <p:spPr>
          <a:xfrm>
            <a:off x="4253388" y="3550178"/>
            <a:ext cx="1219201" cy="330200"/>
          </a:xfrm>
          <a:prstGeom prst="downArrow">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 name="表 1"/>
          <p:cNvGraphicFramePr>
            <a:graphicFrameLocks noGrp="1"/>
          </p:cNvGraphicFramePr>
          <p:nvPr>
            <p:extLst/>
          </p:nvPr>
        </p:nvGraphicFramePr>
        <p:xfrm>
          <a:off x="1210628" y="4370641"/>
          <a:ext cx="7304722" cy="1330347"/>
        </p:xfrm>
        <a:graphic>
          <a:graphicData uri="http://schemas.openxmlformats.org/drawingml/2006/table">
            <a:tbl>
              <a:tblPr>
                <a:tableStyleId>{5C22544A-7EE6-4342-B048-85BDC9FD1C3A}</a:tableStyleId>
              </a:tblPr>
              <a:tblGrid>
                <a:gridCol w="1379109">
                  <a:extLst>
                    <a:ext uri="{9D8B030D-6E8A-4147-A177-3AD203B41FA5}">
                      <a16:colId xmlns:a16="http://schemas.microsoft.com/office/drawing/2014/main" val="2683521779"/>
                    </a:ext>
                  </a:extLst>
                </a:gridCol>
                <a:gridCol w="5925613">
                  <a:extLst>
                    <a:ext uri="{9D8B030D-6E8A-4147-A177-3AD203B41FA5}">
                      <a16:colId xmlns:a16="http://schemas.microsoft.com/office/drawing/2014/main" val="3385472416"/>
                    </a:ext>
                  </a:extLst>
                </a:gridCol>
              </a:tblGrid>
              <a:tr h="1330347">
                <a:tc>
                  <a:txBody>
                    <a:bodyPr/>
                    <a:lstStyle/>
                    <a:p>
                      <a:pPr algn="ctr">
                        <a:spcAft>
                          <a:spcPts val="0"/>
                        </a:spcAft>
                      </a:pPr>
                      <a:r>
                        <a:rPr lang="ja-JP" sz="1400" kern="100" dirty="0">
                          <a:effectLst/>
                        </a:rPr>
                        <a:t>事業目的</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133350" algn="just">
                        <a:spcAft>
                          <a:spcPts val="0"/>
                        </a:spcAft>
                      </a:pPr>
                      <a:endParaRPr lang="en-US" altLang="ja-JP" sz="1400" kern="100" dirty="0" smtClean="0">
                        <a:effectLst/>
                        <a:highlight>
                          <a:srgbClr val="FFFF00"/>
                        </a:highlight>
                      </a:endParaRPr>
                    </a:p>
                    <a:p>
                      <a:pPr indent="133350" algn="just">
                        <a:spcAft>
                          <a:spcPts val="0"/>
                        </a:spcAft>
                      </a:pPr>
                      <a:r>
                        <a:rPr kumimoji="1" lang="ja-JP" altLang="ja-JP" sz="1400" kern="1200" dirty="0" smtClean="0">
                          <a:solidFill>
                            <a:schemeClr val="dk1"/>
                          </a:solidFill>
                          <a:effectLst/>
                          <a:latin typeface="+mn-lt"/>
                          <a:ea typeface="+mn-ea"/>
                          <a:cs typeface="+mn-cs"/>
                        </a:rPr>
                        <a:t>高槻東道路は、新名神高速道路高槻</a:t>
                      </a:r>
                      <a:r>
                        <a:rPr kumimoji="1" lang="en-US" altLang="ja-JP" sz="1400" kern="1200" dirty="0" smtClean="0">
                          <a:solidFill>
                            <a:schemeClr val="dk1"/>
                          </a:solidFill>
                          <a:effectLst/>
                          <a:latin typeface="+mn-lt"/>
                          <a:ea typeface="+mn-ea"/>
                          <a:cs typeface="+mn-cs"/>
                        </a:rPr>
                        <a:t>IC </a:t>
                      </a:r>
                      <a:r>
                        <a:rPr kumimoji="1" lang="ja-JP" altLang="ja-JP" sz="1400" kern="1200" dirty="0" err="1" smtClean="0">
                          <a:solidFill>
                            <a:schemeClr val="dk1"/>
                          </a:solidFill>
                          <a:effectLst/>
                          <a:latin typeface="+mn-lt"/>
                          <a:ea typeface="+mn-ea"/>
                          <a:cs typeface="+mn-cs"/>
                        </a:rPr>
                        <a:t>への</a:t>
                      </a:r>
                      <a:r>
                        <a:rPr kumimoji="1" lang="ja-JP" altLang="ja-JP" sz="1400" kern="1200" dirty="0" smtClean="0">
                          <a:solidFill>
                            <a:schemeClr val="dk1"/>
                          </a:solidFill>
                          <a:effectLst/>
                          <a:latin typeface="+mn-lt"/>
                          <a:ea typeface="+mn-ea"/>
                          <a:cs typeface="+mn-cs"/>
                        </a:rPr>
                        <a:t>アクセス道路として整備するとともに、慢性的に渋滞が発生している国道１７１号のバイパス道路として、国道１７０号を合わせて整備することにより、新名神高速道路の供用後、新たに発生する交通量の分散を図り、周辺の交通渋滞の緩和を促進する。</a:t>
                      </a:r>
                      <a:endParaRPr lang="ja-JP" sz="1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30524595"/>
                  </a:ext>
                </a:extLst>
              </a:tr>
            </a:tbl>
          </a:graphicData>
        </a:graphic>
      </p:graphicFrame>
      <p:graphicFrame>
        <p:nvGraphicFramePr>
          <p:cNvPr id="3" name="表 2"/>
          <p:cNvGraphicFramePr>
            <a:graphicFrameLocks noGrp="1"/>
          </p:cNvGraphicFramePr>
          <p:nvPr>
            <p:extLst/>
          </p:nvPr>
        </p:nvGraphicFramePr>
        <p:xfrm>
          <a:off x="1210628" y="1712364"/>
          <a:ext cx="7304722" cy="1578603"/>
        </p:xfrm>
        <a:graphic>
          <a:graphicData uri="http://schemas.openxmlformats.org/drawingml/2006/table">
            <a:tbl>
              <a:tblPr>
                <a:tableStyleId>{5C22544A-7EE6-4342-B048-85BDC9FD1C3A}</a:tableStyleId>
              </a:tblPr>
              <a:tblGrid>
                <a:gridCol w="1379109">
                  <a:extLst>
                    <a:ext uri="{9D8B030D-6E8A-4147-A177-3AD203B41FA5}">
                      <a16:colId xmlns:a16="http://schemas.microsoft.com/office/drawing/2014/main" val="3352377839"/>
                    </a:ext>
                  </a:extLst>
                </a:gridCol>
                <a:gridCol w="5925613">
                  <a:extLst>
                    <a:ext uri="{9D8B030D-6E8A-4147-A177-3AD203B41FA5}">
                      <a16:colId xmlns:a16="http://schemas.microsoft.com/office/drawing/2014/main" val="2701277443"/>
                    </a:ext>
                  </a:extLst>
                </a:gridCol>
              </a:tblGrid>
              <a:tr h="1578603">
                <a:tc>
                  <a:txBody>
                    <a:bodyPr/>
                    <a:lstStyle/>
                    <a:p>
                      <a:pPr algn="ctr">
                        <a:spcAft>
                          <a:spcPts val="0"/>
                        </a:spcAft>
                      </a:pPr>
                      <a:r>
                        <a:rPr lang="ja-JP" sz="1400" kern="100" dirty="0">
                          <a:effectLst/>
                        </a:rPr>
                        <a:t>事業目的</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133350" algn="just">
                        <a:spcAft>
                          <a:spcPts val="0"/>
                        </a:spcAft>
                      </a:pPr>
                      <a:endParaRPr lang="en-US" altLang="ja-JP" sz="1400" kern="100" dirty="0" smtClean="0">
                        <a:effectLst/>
                      </a:endParaRPr>
                    </a:p>
                    <a:p>
                      <a:pPr indent="133350" algn="just">
                        <a:spcAft>
                          <a:spcPts val="0"/>
                        </a:spcAft>
                      </a:pPr>
                      <a:r>
                        <a:rPr lang="ja-JP" sz="1400" kern="100" dirty="0" smtClean="0">
                          <a:effectLst/>
                        </a:rPr>
                        <a:t>国道</a:t>
                      </a:r>
                      <a:r>
                        <a:rPr lang="en-US" sz="1400" kern="100" dirty="0">
                          <a:effectLst/>
                        </a:rPr>
                        <a:t>170</a:t>
                      </a:r>
                      <a:r>
                        <a:rPr lang="ja-JP" sz="1400" kern="100" dirty="0">
                          <a:effectLst/>
                        </a:rPr>
                        <a:t>号は、慢性的に渋滞が発生している国道</a:t>
                      </a:r>
                      <a:r>
                        <a:rPr lang="en-US" sz="1400" kern="100" dirty="0">
                          <a:effectLst/>
                        </a:rPr>
                        <a:t>171</a:t>
                      </a:r>
                      <a:r>
                        <a:rPr lang="ja-JP" sz="1400" kern="100" dirty="0">
                          <a:effectLst/>
                        </a:rPr>
                        <a:t>号のバイパス道路として整備することにより、新名神高速道路供用後の交通量増加に対し、交通量の分散化を図り、周辺の交通渋滞の緩和を目的とする。</a:t>
                      </a:r>
                    </a:p>
                    <a:p>
                      <a:pPr indent="133350" algn="just">
                        <a:spcAft>
                          <a:spcPts val="0"/>
                        </a:spcAft>
                      </a:pPr>
                      <a:r>
                        <a:rPr lang="ja-JP" sz="1400" kern="100" dirty="0">
                          <a:effectLst/>
                        </a:rPr>
                        <a:t>高槻東道路は、新名神高速道路高槻</a:t>
                      </a:r>
                      <a:r>
                        <a:rPr lang="en-US" sz="1400" kern="100" dirty="0">
                          <a:effectLst/>
                        </a:rPr>
                        <a:t>JCT</a:t>
                      </a:r>
                      <a:r>
                        <a:rPr lang="ja-JP" sz="1400" kern="100" dirty="0">
                          <a:effectLst/>
                        </a:rPr>
                        <a:t>・</a:t>
                      </a:r>
                      <a:r>
                        <a:rPr lang="en-US" sz="1400" kern="100" dirty="0">
                          <a:effectLst/>
                        </a:rPr>
                        <a:t>IC</a:t>
                      </a:r>
                      <a:r>
                        <a:rPr lang="ja-JP" sz="1400" kern="100" dirty="0" err="1">
                          <a:effectLst/>
                        </a:rPr>
                        <a:t>への</a:t>
                      </a:r>
                      <a:r>
                        <a:rPr lang="ja-JP" sz="1400" kern="100" dirty="0">
                          <a:effectLst/>
                        </a:rPr>
                        <a:t>アクセス道路として整備することを目的とする。</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75624364"/>
                  </a:ext>
                </a:extLst>
              </a:tr>
            </a:tbl>
          </a:graphicData>
        </a:graphic>
      </p:graphicFrame>
      <p:sp>
        <p:nvSpPr>
          <p:cNvPr id="21" name="正方形/長方形 20"/>
          <p:cNvSpPr/>
          <p:nvPr/>
        </p:nvSpPr>
        <p:spPr>
          <a:xfrm>
            <a:off x="2621438" y="1784355"/>
            <a:ext cx="5893912" cy="127556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2" name="正方形/長方形 21"/>
          <p:cNvSpPr/>
          <p:nvPr/>
        </p:nvSpPr>
        <p:spPr>
          <a:xfrm>
            <a:off x="2621438" y="4398034"/>
            <a:ext cx="5893912" cy="127556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18147465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71F43457-8CDF-434C-BF4D-76CE5CCA85A3}" type="slidenum">
              <a:rPr kumimoji="1" lang="ja-JP" altLang="en-US" sz="1600" smtClean="0"/>
              <a:t>18</a:t>
            </a:fld>
            <a:endParaRPr kumimoji="1" lang="ja-JP" altLang="en-US" sz="1600" dirty="0"/>
          </a:p>
        </p:txBody>
      </p:sp>
      <p:sp>
        <p:nvSpPr>
          <p:cNvPr id="5" name="Rectangle 2"/>
          <p:cNvSpPr>
            <a:spLocks noChangeArrowheads="1"/>
          </p:cNvSpPr>
          <p:nvPr/>
        </p:nvSpPr>
        <p:spPr bwMode="auto">
          <a:xfrm>
            <a:off x="0" y="0"/>
            <a:ext cx="9144000" cy="554038"/>
          </a:xfrm>
          <a:prstGeom prst="rect">
            <a:avLst/>
          </a:prstGeom>
          <a:gradFill flip="none" rotWithShape="1">
            <a:gsLst>
              <a:gs pos="0">
                <a:schemeClr val="accent1"/>
              </a:gs>
              <a:gs pos="50000">
                <a:schemeClr val="bg1"/>
              </a:gs>
              <a:gs pos="100000">
                <a:schemeClr val="accent1"/>
              </a:gs>
            </a:gsLst>
            <a:lin ang="5400000" scaled="0"/>
            <a:tileRect/>
          </a:gradFill>
          <a:ln>
            <a:noFill/>
          </a:ln>
          <a:effectLst/>
          <a:extLst/>
        </p:spPr>
        <p:txBody>
          <a:bodyPr wrap="none" lIns="91435" tIns="45717" rIns="91435" bIns="45717" anchor="ct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l"/>
            <a:r>
              <a:rPr lang="ja-JP" altLang="en-US" sz="2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a:t>１事業概要</a:t>
            </a:r>
            <a:endParaRPr lang="en-US" altLang="ja-JP" sz="2800" dirty="0"/>
          </a:p>
        </p:txBody>
      </p:sp>
      <p:graphicFrame>
        <p:nvGraphicFramePr>
          <p:cNvPr id="7" name="表 6"/>
          <p:cNvGraphicFramePr>
            <a:graphicFrameLocks noGrp="1"/>
          </p:cNvGraphicFramePr>
          <p:nvPr>
            <p:extLst/>
          </p:nvPr>
        </p:nvGraphicFramePr>
        <p:xfrm>
          <a:off x="918527" y="4383247"/>
          <a:ext cx="6824345" cy="1446054"/>
        </p:xfrm>
        <a:graphic>
          <a:graphicData uri="http://schemas.openxmlformats.org/drawingml/2006/table">
            <a:tbl>
              <a:tblPr>
                <a:tableStyleId>{5C22544A-7EE6-4342-B048-85BDC9FD1C3A}</a:tableStyleId>
              </a:tblPr>
              <a:tblGrid>
                <a:gridCol w="1288415">
                  <a:extLst>
                    <a:ext uri="{9D8B030D-6E8A-4147-A177-3AD203B41FA5}">
                      <a16:colId xmlns:a16="http://schemas.microsoft.com/office/drawing/2014/main" val="3452236180"/>
                    </a:ext>
                  </a:extLst>
                </a:gridCol>
                <a:gridCol w="2767965">
                  <a:extLst>
                    <a:ext uri="{9D8B030D-6E8A-4147-A177-3AD203B41FA5}">
                      <a16:colId xmlns:a16="http://schemas.microsoft.com/office/drawing/2014/main" val="181517433"/>
                    </a:ext>
                  </a:extLst>
                </a:gridCol>
                <a:gridCol w="2767965">
                  <a:extLst>
                    <a:ext uri="{9D8B030D-6E8A-4147-A177-3AD203B41FA5}">
                      <a16:colId xmlns:a16="http://schemas.microsoft.com/office/drawing/2014/main" val="4247983623"/>
                    </a:ext>
                  </a:extLst>
                </a:gridCol>
              </a:tblGrid>
              <a:tr h="1446054">
                <a:tc>
                  <a:txBody>
                    <a:bodyPr/>
                    <a:lstStyle/>
                    <a:p>
                      <a:pPr algn="ctr">
                        <a:spcAft>
                          <a:spcPts val="0"/>
                        </a:spcAft>
                      </a:pPr>
                      <a:r>
                        <a:rPr lang="ja-JP" sz="1050" kern="100" dirty="0">
                          <a:effectLst/>
                        </a:rPr>
                        <a:t>事業内容</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spcAft>
                          <a:spcPts val="0"/>
                        </a:spcAft>
                      </a:pPr>
                      <a:r>
                        <a:rPr lang="ja-JP" sz="1100" kern="100" dirty="0">
                          <a:effectLst/>
                        </a:rPr>
                        <a:t>道路築造</a:t>
                      </a:r>
                    </a:p>
                    <a:p>
                      <a:pPr algn="just">
                        <a:spcAft>
                          <a:spcPts val="0"/>
                        </a:spcAft>
                      </a:pPr>
                      <a:r>
                        <a:rPr lang="ja-JP" sz="1100" kern="100" dirty="0">
                          <a:effectLst/>
                        </a:rPr>
                        <a:t>【国道</a:t>
                      </a:r>
                      <a:r>
                        <a:rPr lang="en-US" sz="1100" kern="100" dirty="0">
                          <a:effectLst/>
                        </a:rPr>
                        <a:t>170</a:t>
                      </a:r>
                      <a:r>
                        <a:rPr lang="ja-JP" sz="1100" kern="100" dirty="0">
                          <a:effectLst/>
                        </a:rPr>
                        <a:t>号】</a:t>
                      </a:r>
                    </a:p>
                    <a:p>
                      <a:pPr indent="133350" algn="just">
                        <a:spcAft>
                          <a:spcPts val="0"/>
                        </a:spcAft>
                      </a:pPr>
                      <a:r>
                        <a:rPr lang="ja-JP" sz="1100" kern="100" dirty="0">
                          <a:effectLst/>
                        </a:rPr>
                        <a:t>延長：</a:t>
                      </a:r>
                      <a:r>
                        <a:rPr lang="en-US" sz="1100" kern="100" dirty="0">
                          <a:effectLst/>
                        </a:rPr>
                        <a:t>2.8km</a:t>
                      </a:r>
                      <a:endParaRPr lang="ja-JP" sz="1100" kern="100" dirty="0">
                        <a:effectLst/>
                      </a:endParaRPr>
                    </a:p>
                    <a:p>
                      <a:pPr indent="133350" algn="just">
                        <a:spcAft>
                          <a:spcPts val="0"/>
                        </a:spcAft>
                      </a:pPr>
                      <a:r>
                        <a:rPr lang="ja-JP" sz="1100" kern="100" dirty="0">
                          <a:effectLst/>
                        </a:rPr>
                        <a:t>幅員：</a:t>
                      </a:r>
                      <a:r>
                        <a:rPr lang="en-US" sz="1100" kern="100" dirty="0">
                          <a:effectLst/>
                          <a:highlight>
                            <a:srgbClr val="FFFF00"/>
                          </a:highlight>
                        </a:rPr>
                        <a:t>23.0m</a:t>
                      </a:r>
                      <a:r>
                        <a:rPr lang="ja-JP" sz="1100" kern="100" dirty="0">
                          <a:effectLst/>
                        </a:rPr>
                        <a:t>～</a:t>
                      </a:r>
                      <a:r>
                        <a:rPr lang="en-US" sz="1100" kern="100" dirty="0">
                          <a:effectLst/>
                        </a:rPr>
                        <a:t>37.0m</a:t>
                      </a:r>
                      <a:endParaRPr lang="ja-JP" sz="1100" kern="100" dirty="0">
                        <a:effectLst/>
                      </a:endParaRPr>
                    </a:p>
                    <a:p>
                      <a:pPr indent="400050" algn="just">
                        <a:spcAft>
                          <a:spcPts val="0"/>
                        </a:spcAft>
                      </a:pPr>
                      <a:r>
                        <a:rPr lang="ja-JP" sz="1100" kern="100" dirty="0">
                          <a:effectLst/>
                        </a:rPr>
                        <a:t>車道：</a:t>
                      </a:r>
                      <a:r>
                        <a:rPr lang="en-US" sz="1100" kern="100" dirty="0">
                          <a:effectLst/>
                        </a:rPr>
                        <a:t>4</a:t>
                      </a:r>
                      <a:r>
                        <a:rPr lang="ja-JP" sz="1100" kern="100" dirty="0">
                          <a:effectLst/>
                        </a:rPr>
                        <a:t>車線（</a:t>
                      </a:r>
                      <a:r>
                        <a:rPr lang="en-US" sz="1100" kern="100" dirty="0">
                          <a:effectLst/>
                        </a:rPr>
                        <a:t>3.25m</a:t>
                      </a:r>
                      <a:r>
                        <a:rPr lang="ja-JP" sz="1100" kern="100" dirty="0">
                          <a:effectLst/>
                        </a:rPr>
                        <a:t>×</a:t>
                      </a:r>
                      <a:r>
                        <a:rPr lang="en-US" sz="1100" kern="100" dirty="0">
                          <a:effectLst/>
                        </a:rPr>
                        <a:t>4</a:t>
                      </a:r>
                      <a:r>
                        <a:rPr lang="ja-JP" sz="1100" kern="100" dirty="0">
                          <a:effectLst/>
                        </a:rPr>
                        <a:t>）</a:t>
                      </a:r>
                    </a:p>
                    <a:p>
                      <a:pPr indent="133350" algn="just">
                        <a:spcAft>
                          <a:spcPts val="0"/>
                        </a:spcAft>
                      </a:pPr>
                      <a:r>
                        <a:rPr lang="ja-JP" sz="1100" kern="100" dirty="0">
                          <a:effectLst/>
                        </a:rPr>
                        <a:t>　　自転車道：両側（</a:t>
                      </a:r>
                      <a:r>
                        <a:rPr lang="en-US" sz="1100" kern="100" dirty="0">
                          <a:effectLst/>
                        </a:rPr>
                        <a:t>2.50m</a:t>
                      </a:r>
                      <a:r>
                        <a:rPr lang="ja-JP" sz="1100" kern="100" dirty="0">
                          <a:effectLst/>
                        </a:rPr>
                        <a:t>×</a:t>
                      </a:r>
                      <a:r>
                        <a:rPr lang="en-US" sz="1100" kern="100" dirty="0">
                          <a:effectLst/>
                        </a:rPr>
                        <a:t>2</a:t>
                      </a:r>
                      <a:r>
                        <a:rPr lang="ja-JP" sz="1100" kern="100" dirty="0">
                          <a:effectLst/>
                        </a:rPr>
                        <a:t>）</a:t>
                      </a:r>
                    </a:p>
                    <a:p>
                      <a:pPr indent="133350" algn="just">
                        <a:spcAft>
                          <a:spcPts val="0"/>
                        </a:spcAft>
                      </a:pPr>
                      <a:r>
                        <a:rPr lang="ja-JP" sz="1100" kern="100" dirty="0">
                          <a:effectLst/>
                        </a:rPr>
                        <a:t>　　歩道：両側（</a:t>
                      </a:r>
                      <a:r>
                        <a:rPr lang="en-US" sz="1100" kern="100" dirty="0">
                          <a:effectLst/>
                        </a:rPr>
                        <a:t>2.50m</a:t>
                      </a:r>
                      <a:r>
                        <a:rPr lang="ja-JP" sz="1100" kern="100" dirty="0">
                          <a:effectLst/>
                        </a:rPr>
                        <a:t>×</a:t>
                      </a:r>
                      <a:r>
                        <a:rPr lang="en-US" sz="1100" kern="100" dirty="0">
                          <a:effectLst/>
                        </a:rPr>
                        <a:t>2</a:t>
                      </a:r>
                      <a:r>
                        <a:rPr lang="ja-JP" sz="1100" kern="100" dirty="0">
                          <a:effectLst/>
                        </a:rPr>
                        <a:t>）</a:t>
                      </a:r>
                    </a:p>
                    <a:p>
                      <a:pPr algn="just">
                        <a:spcAft>
                          <a:spcPts val="0"/>
                        </a:spcAft>
                      </a:pPr>
                      <a:r>
                        <a:rPr lang="ja-JP" sz="1100" kern="100" dirty="0">
                          <a:effectLst/>
                        </a:rPr>
                        <a:t>　橋梁：１橋</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spcAft>
                          <a:spcPts val="0"/>
                        </a:spcAft>
                      </a:pPr>
                      <a:r>
                        <a:rPr lang="ja-JP" sz="1100" kern="100" dirty="0">
                          <a:effectLst/>
                        </a:rPr>
                        <a:t>道路築造</a:t>
                      </a:r>
                    </a:p>
                    <a:p>
                      <a:pPr algn="just">
                        <a:spcAft>
                          <a:spcPts val="0"/>
                        </a:spcAft>
                      </a:pPr>
                      <a:r>
                        <a:rPr lang="ja-JP" sz="1100" kern="100" dirty="0">
                          <a:effectLst/>
                        </a:rPr>
                        <a:t>【高槻東道路】</a:t>
                      </a:r>
                    </a:p>
                    <a:p>
                      <a:pPr indent="133350" algn="just">
                        <a:spcAft>
                          <a:spcPts val="0"/>
                        </a:spcAft>
                      </a:pPr>
                      <a:r>
                        <a:rPr lang="ja-JP" sz="1100" kern="100" dirty="0">
                          <a:effectLst/>
                        </a:rPr>
                        <a:t>延長：</a:t>
                      </a:r>
                      <a:r>
                        <a:rPr lang="en-US" sz="1100" kern="100" dirty="0">
                          <a:effectLst/>
                        </a:rPr>
                        <a:t>3.5km</a:t>
                      </a:r>
                      <a:r>
                        <a:rPr lang="ja-JP" sz="1100" kern="100" dirty="0">
                          <a:effectLst/>
                        </a:rPr>
                        <a:t>（再評価時：</a:t>
                      </a:r>
                      <a:r>
                        <a:rPr lang="en-US" sz="1100" kern="100" dirty="0">
                          <a:effectLst/>
                        </a:rPr>
                        <a:t>3.3km</a:t>
                      </a:r>
                      <a:r>
                        <a:rPr lang="ja-JP" sz="1100" kern="100" dirty="0">
                          <a:effectLst/>
                        </a:rPr>
                        <a:t>）</a:t>
                      </a:r>
                    </a:p>
                    <a:p>
                      <a:pPr indent="133350" algn="just">
                        <a:spcAft>
                          <a:spcPts val="0"/>
                        </a:spcAft>
                      </a:pPr>
                      <a:r>
                        <a:rPr lang="ja-JP" sz="1100" kern="100" dirty="0">
                          <a:effectLst/>
                        </a:rPr>
                        <a:t>幅員：</a:t>
                      </a:r>
                      <a:r>
                        <a:rPr lang="en-US" sz="1100" kern="100" dirty="0">
                          <a:effectLst/>
                        </a:rPr>
                        <a:t>7.5m</a:t>
                      </a:r>
                      <a:r>
                        <a:rPr lang="ja-JP" sz="1100" kern="100" dirty="0">
                          <a:effectLst/>
                        </a:rPr>
                        <a:t>～</a:t>
                      </a:r>
                      <a:r>
                        <a:rPr lang="en-US" sz="1100" kern="100" dirty="0">
                          <a:effectLst/>
                        </a:rPr>
                        <a:t>32.5m</a:t>
                      </a:r>
                      <a:endParaRPr lang="ja-JP" sz="1100" kern="100" dirty="0">
                        <a:effectLst/>
                      </a:endParaRPr>
                    </a:p>
                    <a:p>
                      <a:pPr indent="400050" algn="just">
                        <a:spcAft>
                          <a:spcPts val="0"/>
                        </a:spcAft>
                      </a:pPr>
                      <a:r>
                        <a:rPr lang="ja-JP" sz="1100" kern="100" dirty="0">
                          <a:effectLst/>
                        </a:rPr>
                        <a:t>車道：</a:t>
                      </a:r>
                      <a:r>
                        <a:rPr lang="en-US" sz="1100" kern="100" dirty="0">
                          <a:effectLst/>
                        </a:rPr>
                        <a:t>2</a:t>
                      </a:r>
                      <a:r>
                        <a:rPr lang="ja-JP" sz="1100" kern="100" dirty="0">
                          <a:effectLst/>
                        </a:rPr>
                        <a:t>車線（</a:t>
                      </a:r>
                      <a:r>
                        <a:rPr lang="en-US" sz="1100" kern="100" dirty="0">
                          <a:effectLst/>
                        </a:rPr>
                        <a:t>3.25m</a:t>
                      </a:r>
                      <a:r>
                        <a:rPr lang="ja-JP" sz="1100" kern="100" dirty="0">
                          <a:effectLst/>
                        </a:rPr>
                        <a:t>×</a:t>
                      </a:r>
                      <a:r>
                        <a:rPr lang="en-US" sz="1100" kern="100" dirty="0">
                          <a:effectLst/>
                        </a:rPr>
                        <a:t>2</a:t>
                      </a:r>
                      <a:r>
                        <a:rPr lang="ja-JP" sz="1100" kern="100" dirty="0">
                          <a:effectLst/>
                        </a:rPr>
                        <a:t>）</a:t>
                      </a:r>
                    </a:p>
                    <a:p>
                      <a:pPr indent="400050" algn="just">
                        <a:spcAft>
                          <a:spcPts val="0"/>
                        </a:spcAft>
                      </a:pPr>
                      <a:r>
                        <a:rPr lang="ja-JP" sz="1100" kern="100" dirty="0" smtClean="0">
                          <a:effectLst/>
                        </a:rPr>
                        <a:t>自転車</a:t>
                      </a:r>
                      <a:r>
                        <a:rPr lang="ja-JP" sz="1100" kern="100" dirty="0">
                          <a:effectLst/>
                        </a:rPr>
                        <a:t>歩行者道：両側（</a:t>
                      </a:r>
                      <a:r>
                        <a:rPr lang="en-US" sz="1100" kern="100" dirty="0">
                          <a:effectLst/>
                          <a:highlight>
                            <a:srgbClr val="FFFF00"/>
                          </a:highlight>
                        </a:rPr>
                        <a:t>3.5</a:t>
                      </a:r>
                      <a:r>
                        <a:rPr lang="en-US" sz="1100" kern="100" dirty="0">
                          <a:effectLst/>
                        </a:rPr>
                        <a:t>m</a:t>
                      </a:r>
                      <a:r>
                        <a:rPr lang="ja-JP" sz="1100" kern="100" dirty="0">
                          <a:effectLst/>
                        </a:rPr>
                        <a:t>×</a:t>
                      </a:r>
                      <a:r>
                        <a:rPr lang="en-US" sz="1100" kern="100" dirty="0">
                          <a:effectLst/>
                        </a:rPr>
                        <a:t>2</a:t>
                      </a:r>
                      <a:r>
                        <a:rPr lang="ja-JP" sz="1100" kern="100" dirty="0">
                          <a:effectLst/>
                        </a:rPr>
                        <a:t>）</a:t>
                      </a:r>
                    </a:p>
                    <a:p>
                      <a:pPr indent="133350" algn="just">
                        <a:spcAft>
                          <a:spcPts val="0"/>
                        </a:spcAft>
                      </a:pPr>
                      <a:r>
                        <a:rPr lang="ja-JP" sz="1100" kern="100" dirty="0">
                          <a:effectLst/>
                        </a:rPr>
                        <a:t>橋梁：６橋</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62266023"/>
                  </a:ext>
                </a:extLst>
              </a:tr>
            </a:tbl>
          </a:graphicData>
        </a:graphic>
      </p:graphicFrame>
      <p:sp>
        <p:nvSpPr>
          <p:cNvPr id="8" name="AutoShape 1"/>
          <p:cNvSpPr>
            <a:spLocks noChangeArrowheads="1"/>
          </p:cNvSpPr>
          <p:nvPr/>
        </p:nvSpPr>
        <p:spPr bwMode="auto">
          <a:xfrm>
            <a:off x="2540001" y="5008957"/>
            <a:ext cx="2082800" cy="477441"/>
          </a:xfrm>
          <a:prstGeom prst="bracketPair">
            <a:avLst>
              <a:gd name="adj" fmla="val 16667"/>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74295" tIns="8890" rIns="74295" bIns="8890" numCol="1" anchor="t" anchorCtr="0" compatLnSpc="1">
            <a:prstTxWarp prst="textNoShape">
              <a:avLst/>
            </a:prstTxWarp>
          </a:bodyPr>
          <a:lstStyle/>
          <a:p>
            <a:endParaRPr lang="ja-JP" altLang="en-US"/>
          </a:p>
        </p:txBody>
      </p:sp>
      <p:sp>
        <p:nvSpPr>
          <p:cNvPr id="9" name="AutoShape 2"/>
          <p:cNvSpPr>
            <a:spLocks noChangeArrowheads="1"/>
          </p:cNvSpPr>
          <p:nvPr/>
        </p:nvSpPr>
        <p:spPr bwMode="auto">
          <a:xfrm>
            <a:off x="5357336" y="5066107"/>
            <a:ext cx="2186463" cy="312342"/>
          </a:xfrm>
          <a:prstGeom prst="bracketPair">
            <a:avLst>
              <a:gd name="adj" fmla="val 16667"/>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74295" tIns="8890" rIns="74295" bIns="8890" numCol="1" anchor="t" anchorCtr="0" compatLnSpc="1">
            <a:prstTxWarp prst="textNoShape">
              <a:avLst/>
            </a:prstTxWarp>
          </a:bodyPr>
          <a:lstStyle/>
          <a:p>
            <a:endParaRPr lang="ja-JP" altLang="en-US"/>
          </a:p>
        </p:txBody>
      </p:sp>
      <p:sp>
        <p:nvSpPr>
          <p:cNvPr id="10" name="正方形/長方形 9"/>
          <p:cNvSpPr/>
          <p:nvPr/>
        </p:nvSpPr>
        <p:spPr>
          <a:xfrm>
            <a:off x="2768601" y="4856557"/>
            <a:ext cx="444499" cy="20955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6832601" y="5168899"/>
            <a:ext cx="444499" cy="20955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660400" y="3936762"/>
            <a:ext cx="1511300" cy="369332"/>
          </a:xfrm>
          <a:prstGeom prst="rect">
            <a:avLst/>
          </a:prstGeom>
          <a:noFill/>
        </p:spPr>
        <p:txBody>
          <a:bodyPr wrap="square" rtlCol="0">
            <a:spAutoFit/>
          </a:bodyPr>
          <a:lstStyle/>
          <a:p>
            <a:r>
              <a:rPr kumimoji="1" lang="ja-JP" altLang="en-US" dirty="0" smtClean="0"/>
              <a:t>修正後</a:t>
            </a:r>
            <a:endParaRPr kumimoji="1" lang="ja-JP" altLang="en-US" dirty="0"/>
          </a:p>
        </p:txBody>
      </p:sp>
      <p:graphicFrame>
        <p:nvGraphicFramePr>
          <p:cNvPr id="13" name="表 12"/>
          <p:cNvGraphicFramePr>
            <a:graphicFrameLocks noGrp="1"/>
          </p:cNvGraphicFramePr>
          <p:nvPr>
            <p:extLst/>
          </p:nvPr>
        </p:nvGraphicFramePr>
        <p:xfrm>
          <a:off x="918527" y="1666001"/>
          <a:ext cx="6824345" cy="1699895"/>
        </p:xfrm>
        <a:graphic>
          <a:graphicData uri="http://schemas.openxmlformats.org/drawingml/2006/table">
            <a:tbl>
              <a:tblPr>
                <a:tableStyleId>{5C22544A-7EE6-4342-B048-85BDC9FD1C3A}</a:tableStyleId>
              </a:tblPr>
              <a:tblGrid>
                <a:gridCol w="1288415">
                  <a:extLst>
                    <a:ext uri="{9D8B030D-6E8A-4147-A177-3AD203B41FA5}">
                      <a16:colId xmlns:a16="http://schemas.microsoft.com/office/drawing/2014/main" val="2743628703"/>
                    </a:ext>
                  </a:extLst>
                </a:gridCol>
                <a:gridCol w="2767965">
                  <a:extLst>
                    <a:ext uri="{9D8B030D-6E8A-4147-A177-3AD203B41FA5}">
                      <a16:colId xmlns:a16="http://schemas.microsoft.com/office/drawing/2014/main" val="1127986651"/>
                    </a:ext>
                  </a:extLst>
                </a:gridCol>
                <a:gridCol w="2767965">
                  <a:extLst>
                    <a:ext uri="{9D8B030D-6E8A-4147-A177-3AD203B41FA5}">
                      <a16:colId xmlns:a16="http://schemas.microsoft.com/office/drawing/2014/main" val="836591814"/>
                    </a:ext>
                  </a:extLst>
                </a:gridCol>
              </a:tblGrid>
              <a:tr h="1699895">
                <a:tc>
                  <a:txBody>
                    <a:bodyPr/>
                    <a:lstStyle/>
                    <a:p>
                      <a:pPr algn="ctr">
                        <a:spcAft>
                          <a:spcPts val="0"/>
                        </a:spcAft>
                      </a:pPr>
                      <a:r>
                        <a:rPr lang="ja-JP" sz="1050" kern="100">
                          <a:effectLst/>
                        </a:rPr>
                        <a:t>事業内容</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050" kern="100">
                          <a:effectLst/>
                        </a:rPr>
                        <a:t>道路築造</a:t>
                      </a:r>
                    </a:p>
                    <a:p>
                      <a:pPr algn="just">
                        <a:spcAft>
                          <a:spcPts val="0"/>
                        </a:spcAft>
                      </a:pPr>
                      <a:r>
                        <a:rPr lang="ja-JP" sz="1050" kern="100">
                          <a:effectLst/>
                        </a:rPr>
                        <a:t>【国道</a:t>
                      </a:r>
                      <a:r>
                        <a:rPr lang="en-US" sz="1050" kern="100">
                          <a:effectLst/>
                        </a:rPr>
                        <a:t>170</a:t>
                      </a:r>
                      <a:r>
                        <a:rPr lang="ja-JP" sz="1050" kern="100">
                          <a:effectLst/>
                        </a:rPr>
                        <a:t>号】</a:t>
                      </a:r>
                    </a:p>
                    <a:p>
                      <a:pPr indent="133350" algn="just">
                        <a:spcAft>
                          <a:spcPts val="0"/>
                        </a:spcAft>
                      </a:pPr>
                      <a:r>
                        <a:rPr lang="ja-JP" sz="1050" kern="100">
                          <a:effectLst/>
                        </a:rPr>
                        <a:t>延長：</a:t>
                      </a:r>
                      <a:r>
                        <a:rPr lang="en-US" sz="1050" kern="100">
                          <a:effectLst/>
                        </a:rPr>
                        <a:t>2.8km</a:t>
                      </a:r>
                      <a:endParaRPr lang="ja-JP" sz="1050" kern="100">
                        <a:effectLst/>
                      </a:endParaRPr>
                    </a:p>
                    <a:p>
                      <a:pPr indent="133350" algn="just">
                        <a:spcAft>
                          <a:spcPts val="0"/>
                        </a:spcAft>
                      </a:pPr>
                      <a:r>
                        <a:rPr lang="ja-JP" sz="1050" kern="100">
                          <a:effectLst/>
                        </a:rPr>
                        <a:t>幅員：</a:t>
                      </a:r>
                      <a:r>
                        <a:rPr lang="en-US" sz="1050" kern="100">
                          <a:effectLst/>
                        </a:rPr>
                        <a:t>26.0m</a:t>
                      </a:r>
                      <a:r>
                        <a:rPr lang="ja-JP" sz="1050" kern="100">
                          <a:effectLst/>
                        </a:rPr>
                        <a:t>～</a:t>
                      </a:r>
                      <a:r>
                        <a:rPr lang="en-US" sz="1050" kern="100">
                          <a:effectLst/>
                        </a:rPr>
                        <a:t>37.0m</a:t>
                      </a:r>
                      <a:endParaRPr lang="ja-JP" sz="1050" kern="100">
                        <a:effectLst/>
                      </a:endParaRPr>
                    </a:p>
                    <a:p>
                      <a:pPr indent="400050" algn="just">
                        <a:spcAft>
                          <a:spcPts val="0"/>
                        </a:spcAft>
                      </a:pPr>
                      <a:r>
                        <a:rPr lang="ja-JP" sz="1050" kern="100">
                          <a:effectLst/>
                        </a:rPr>
                        <a:t>車道：</a:t>
                      </a:r>
                      <a:r>
                        <a:rPr lang="en-US" sz="1050" kern="100">
                          <a:effectLst/>
                        </a:rPr>
                        <a:t>4</a:t>
                      </a:r>
                      <a:r>
                        <a:rPr lang="ja-JP" sz="1050" kern="100">
                          <a:effectLst/>
                        </a:rPr>
                        <a:t>車線（</a:t>
                      </a:r>
                      <a:r>
                        <a:rPr lang="en-US" sz="1050" kern="100">
                          <a:effectLst/>
                        </a:rPr>
                        <a:t>3.25m</a:t>
                      </a:r>
                      <a:r>
                        <a:rPr lang="ja-JP" sz="1050" kern="100">
                          <a:effectLst/>
                        </a:rPr>
                        <a:t>×</a:t>
                      </a:r>
                      <a:r>
                        <a:rPr lang="en-US" sz="1050" kern="100">
                          <a:effectLst/>
                        </a:rPr>
                        <a:t>4</a:t>
                      </a:r>
                      <a:r>
                        <a:rPr lang="ja-JP" sz="1050" kern="100">
                          <a:effectLst/>
                        </a:rPr>
                        <a:t>）</a:t>
                      </a:r>
                    </a:p>
                    <a:p>
                      <a:pPr indent="133350" algn="just">
                        <a:spcAft>
                          <a:spcPts val="0"/>
                        </a:spcAft>
                      </a:pPr>
                      <a:r>
                        <a:rPr lang="ja-JP" sz="1050" kern="100">
                          <a:effectLst/>
                        </a:rPr>
                        <a:t>　　自転車道：両側（</a:t>
                      </a:r>
                      <a:r>
                        <a:rPr lang="en-US" sz="1050" kern="100">
                          <a:effectLst/>
                        </a:rPr>
                        <a:t>2.50m</a:t>
                      </a:r>
                      <a:r>
                        <a:rPr lang="ja-JP" sz="1050" kern="100">
                          <a:effectLst/>
                        </a:rPr>
                        <a:t>×</a:t>
                      </a:r>
                      <a:r>
                        <a:rPr lang="en-US" sz="1050" kern="100">
                          <a:effectLst/>
                        </a:rPr>
                        <a:t>2</a:t>
                      </a:r>
                      <a:r>
                        <a:rPr lang="ja-JP" sz="1050" kern="100">
                          <a:effectLst/>
                        </a:rPr>
                        <a:t>）</a:t>
                      </a:r>
                    </a:p>
                    <a:p>
                      <a:pPr indent="133350" algn="just">
                        <a:spcAft>
                          <a:spcPts val="0"/>
                        </a:spcAft>
                      </a:pPr>
                      <a:r>
                        <a:rPr lang="ja-JP" sz="1050" kern="100">
                          <a:effectLst/>
                        </a:rPr>
                        <a:t>　　歩道：両側（</a:t>
                      </a:r>
                      <a:r>
                        <a:rPr lang="en-US" sz="1050" kern="100">
                          <a:effectLst/>
                        </a:rPr>
                        <a:t>2.50m</a:t>
                      </a:r>
                      <a:r>
                        <a:rPr lang="ja-JP" sz="1050" kern="100">
                          <a:effectLst/>
                        </a:rPr>
                        <a:t>×</a:t>
                      </a:r>
                      <a:r>
                        <a:rPr lang="en-US" sz="1050" kern="100">
                          <a:effectLst/>
                        </a:rPr>
                        <a:t>2</a:t>
                      </a:r>
                      <a:r>
                        <a:rPr lang="ja-JP" sz="1050" kern="100">
                          <a:effectLst/>
                        </a:rPr>
                        <a:t>）</a:t>
                      </a:r>
                    </a:p>
                    <a:p>
                      <a:pPr algn="just">
                        <a:spcAft>
                          <a:spcPts val="0"/>
                        </a:spcAft>
                      </a:pPr>
                      <a:r>
                        <a:rPr lang="ja-JP" sz="1050" kern="100">
                          <a:effectLst/>
                        </a:rPr>
                        <a:t>　橋梁：１橋</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050" kern="100" dirty="0">
                          <a:effectLst/>
                        </a:rPr>
                        <a:t>道路築造</a:t>
                      </a:r>
                    </a:p>
                    <a:p>
                      <a:pPr algn="just">
                        <a:spcAft>
                          <a:spcPts val="0"/>
                        </a:spcAft>
                      </a:pPr>
                      <a:r>
                        <a:rPr lang="ja-JP" sz="1050" kern="100" dirty="0">
                          <a:effectLst/>
                        </a:rPr>
                        <a:t>【高槻東道路】</a:t>
                      </a:r>
                    </a:p>
                    <a:p>
                      <a:pPr indent="133350" algn="just">
                        <a:spcAft>
                          <a:spcPts val="0"/>
                        </a:spcAft>
                      </a:pPr>
                      <a:r>
                        <a:rPr lang="ja-JP" sz="1050" kern="100" dirty="0">
                          <a:effectLst/>
                        </a:rPr>
                        <a:t>延長：</a:t>
                      </a:r>
                      <a:r>
                        <a:rPr lang="en-US" sz="1050" kern="100" dirty="0">
                          <a:effectLst/>
                        </a:rPr>
                        <a:t>3.5km</a:t>
                      </a:r>
                      <a:r>
                        <a:rPr lang="ja-JP" sz="1050" kern="100" dirty="0">
                          <a:effectLst/>
                        </a:rPr>
                        <a:t>（再評価時：</a:t>
                      </a:r>
                      <a:r>
                        <a:rPr lang="en-US" sz="1050" kern="100" dirty="0">
                          <a:effectLst/>
                        </a:rPr>
                        <a:t>3.3km</a:t>
                      </a:r>
                      <a:r>
                        <a:rPr lang="ja-JP" sz="1050" kern="100" dirty="0">
                          <a:effectLst/>
                        </a:rPr>
                        <a:t>）</a:t>
                      </a:r>
                    </a:p>
                    <a:p>
                      <a:pPr indent="133350" algn="just">
                        <a:spcAft>
                          <a:spcPts val="0"/>
                        </a:spcAft>
                      </a:pPr>
                      <a:r>
                        <a:rPr lang="ja-JP" sz="1050" kern="100" dirty="0">
                          <a:effectLst/>
                        </a:rPr>
                        <a:t>幅員：</a:t>
                      </a:r>
                      <a:r>
                        <a:rPr lang="en-US" sz="1050" kern="100" dirty="0">
                          <a:effectLst/>
                        </a:rPr>
                        <a:t>7.5m</a:t>
                      </a:r>
                      <a:r>
                        <a:rPr lang="ja-JP" sz="1050" kern="100" dirty="0">
                          <a:effectLst/>
                        </a:rPr>
                        <a:t>～</a:t>
                      </a:r>
                      <a:r>
                        <a:rPr lang="en-US" sz="1050" kern="100" dirty="0">
                          <a:effectLst/>
                        </a:rPr>
                        <a:t>32.5m</a:t>
                      </a:r>
                      <a:endParaRPr lang="ja-JP" sz="1050" kern="100" dirty="0">
                        <a:effectLst/>
                      </a:endParaRPr>
                    </a:p>
                    <a:p>
                      <a:pPr indent="400050" algn="just">
                        <a:spcAft>
                          <a:spcPts val="0"/>
                        </a:spcAft>
                      </a:pPr>
                      <a:r>
                        <a:rPr lang="ja-JP" sz="1050" kern="100" dirty="0">
                          <a:effectLst/>
                        </a:rPr>
                        <a:t>車道：</a:t>
                      </a:r>
                      <a:r>
                        <a:rPr lang="en-US" sz="1050" kern="100" dirty="0">
                          <a:effectLst/>
                        </a:rPr>
                        <a:t>2</a:t>
                      </a:r>
                      <a:r>
                        <a:rPr lang="ja-JP" sz="1050" kern="100" dirty="0">
                          <a:effectLst/>
                        </a:rPr>
                        <a:t>車線（</a:t>
                      </a:r>
                      <a:r>
                        <a:rPr lang="en-US" sz="1050" kern="100" dirty="0">
                          <a:effectLst/>
                        </a:rPr>
                        <a:t>3.25m</a:t>
                      </a:r>
                      <a:r>
                        <a:rPr lang="ja-JP" sz="1050" kern="100" dirty="0">
                          <a:effectLst/>
                        </a:rPr>
                        <a:t>×</a:t>
                      </a:r>
                      <a:r>
                        <a:rPr lang="en-US" sz="1050" kern="100" dirty="0">
                          <a:effectLst/>
                        </a:rPr>
                        <a:t>2</a:t>
                      </a:r>
                      <a:r>
                        <a:rPr lang="ja-JP" sz="1050" kern="100" dirty="0">
                          <a:effectLst/>
                        </a:rPr>
                        <a:t>）</a:t>
                      </a:r>
                    </a:p>
                    <a:p>
                      <a:pPr indent="400050" algn="just">
                        <a:spcAft>
                          <a:spcPts val="0"/>
                        </a:spcAft>
                      </a:pPr>
                      <a:r>
                        <a:rPr lang="ja-JP" sz="1050" kern="100" dirty="0">
                          <a:effectLst/>
                        </a:rPr>
                        <a:t>自転車歩行者道：両側（</a:t>
                      </a:r>
                      <a:r>
                        <a:rPr lang="en-US" sz="1050" kern="100" dirty="0">
                          <a:effectLst/>
                        </a:rPr>
                        <a:t>3.00m</a:t>
                      </a:r>
                      <a:r>
                        <a:rPr lang="ja-JP" sz="1050" kern="100" dirty="0">
                          <a:effectLst/>
                        </a:rPr>
                        <a:t>×</a:t>
                      </a:r>
                      <a:r>
                        <a:rPr lang="en-US" sz="1050" kern="100" dirty="0">
                          <a:effectLst/>
                        </a:rPr>
                        <a:t>2</a:t>
                      </a:r>
                      <a:r>
                        <a:rPr lang="ja-JP" sz="1050" kern="100" dirty="0">
                          <a:effectLst/>
                        </a:rPr>
                        <a:t>）</a:t>
                      </a:r>
                    </a:p>
                    <a:p>
                      <a:pPr indent="133350" algn="just">
                        <a:spcAft>
                          <a:spcPts val="0"/>
                        </a:spcAft>
                      </a:pPr>
                      <a:r>
                        <a:rPr lang="ja-JP" sz="1050" kern="100" dirty="0">
                          <a:effectLst/>
                        </a:rPr>
                        <a:t>橋梁：６橋</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16699421"/>
                  </a:ext>
                </a:extLst>
              </a:tr>
            </a:tbl>
          </a:graphicData>
        </a:graphic>
      </p:graphicFrame>
      <p:sp>
        <p:nvSpPr>
          <p:cNvPr id="14" name="AutoShape 4"/>
          <p:cNvSpPr>
            <a:spLocks noChangeArrowheads="1"/>
          </p:cNvSpPr>
          <p:nvPr/>
        </p:nvSpPr>
        <p:spPr bwMode="auto">
          <a:xfrm>
            <a:off x="2540001" y="2317671"/>
            <a:ext cx="1943099" cy="400568"/>
          </a:xfrm>
          <a:prstGeom prst="bracketPair">
            <a:avLst>
              <a:gd name="adj" fmla="val 16667"/>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74295" tIns="8890" rIns="74295" bIns="8890" numCol="1" anchor="t" anchorCtr="0" compatLnSpc="1">
            <a:prstTxWarp prst="textNoShape">
              <a:avLst/>
            </a:prstTxWarp>
          </a:bodyPr>
          <a:lstStyle/>
          <a:p>
            <a:endParaRPr lang="ja-JP" altLang="en-US"/>
          </a:p>
        </p:txBody>
      </p:sp>
      <p:sp>
        <p:nvSpPr>
          <p:cNvPr id="15" name="AutoShape 3"/>
          <p:cNvSpPr>
            <a:spLocks noChangeArrowheads="1"/>
          </p:cNvSpPr>
          <p:nvPr/>
        </p:nvSpPr>
        <p:spPr bwMode="auto">
          <a:xfrm>
            <a:off x="5356224" y="2317671"/>
            <a:ext cx="2187575" cy="285829"/>
          </a:xfrm>
          <a:prstGeom prst="bracketPair">
            <a:avLst>
              <a:gd name="adj" fmla="val 16667"/>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74295" tIns="8890" rIns="74295" bIns="8890" numCol="1" anchor="t" anchorCtr="0" compatLnSpc="1">
            <a:prstTxWarp prst="textNoShape">
              <a:avLst/>
            </a:prstTxWarp>
          </a:bodyPr>
          <a:lstStyle/>
          <a:p>
            <a:endParaRPr lang="ja-JP" altLang="en-US"/>
          </a:p>
        </p:txBody>
      </p:sp>
      <p:sp>
        <p:nvSpPr>
          <p:cNvPr id="16" name="テキスト ボックス 15"/>
          <p:cNvSpPr txBox="1"/>
          <p:nvPr/>
        </p:nvSpPr>
        <p:spPr>
          <a:xfrm>
            <a:off x="660400" y="1232338"/>
            <a:ext cx="1511300" cy="369332"/>
          </a:xfrm>
          <a:prstGeom prst="rect">
            <a:avLst/>
          </a:prstGeom>
          <a:noFill/>
        </p:spPr>
        <p:txBody>
          <a:bodyPr wrap="square" rtlCol="0">
            <a:spAutoFit/>
          </a:bodyPr>
          <a:lstStyle/>
          <a:p>
            <a:r>
              <a:rPr kumimoji="1" lang="ja-JP" altLang="en-US" dirty="0" smtClean="0"/>
              <a:t>修正前</a:t>
            </a:r>
            <a:endParaRPr kumimoji="1" lang="ja-JP" altLang="en-US" dirty="0"/>
          </a:p>
        </p:txBody>
      </p:sp>
      <p:sp>
        <p:nvSpPr>
          <p:cNvPr id="17" name="正方形/長方形 16"/>
          <p:cNvSpPr/>
          <p:nvPr/>
        </p:nvSpPr>
        <p:spPr>
          <a:xfrm>
            <a:off x="2730501" y="2123520"/>
            <a:ext cx="444499" cy="20955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 name="正方形/長方形 17"/>
          <p:cNvSpPr/>
          <p:nvPr/>
        </p:nvSpPr>
        <p:spPr>
          <a:xfrm>
            <a:off x="6837361" y="2421035"/>
            <a:ext cx="439739" cy="189825"/>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162876" y="647323"/>
            <a:ext cx="3982404" cy="707886"/>
          </a:xfrm>
          <a:prstGeom prst="rect">
            <a:avLst/>
          </a:prstGeom>
          <a:noFill/>
        </p:spPr>
        <p:txBody>
          <a:bodyPr wrap="square" rtlCol="0">
            <a:spAutoFit/>
          </a:bodyPr>
          <a:lstStyle/>
          <a:p>
            <a:r>
              <a:rPr kumimoji="1" lang="ja-JP" altLang="en-US" sz="2000" dirty="0"/>
              <a:t>②</a:t>
            </a:r>
            <a:r>
              <a:rPr kumimoji="1" lang="ja-JP" altLang="en-US" sz="2000" dirty="0" smtClean="0"/>
              <a:t>事業</a:t>
            </a:r>
            <a:r>
              <a:rPr kumimoji="1" lang="ja-JP" altLang="en-US" sz="2000" dirty="0"/>
              <a:t>内容の数値を</a:t>
            </a:r>
            <a:r>
              <a:rPr kumimoji="1" lang="ja-JP" altLang="en-US" sz="2000" dirty="0" smtClean="0"/>
              <a:t>修正</a:t>
            </a:r>
            <a:r>
              <a:rPr lang="ja-JP" altLang="en-US" sz="2000" dirty="0"/>
              <a:t>（</a:t>
            </a:r>
            <a:r>
              <a:rPr lang="en-US" altLang="ja-JP" sz="2000" dirty="0"/>
              <a:t>p.1</a:t>
            </a:r>
            <a:r>
              <a:rPr lang="ja-JP" altLang="en-US" sz="2000" dirty="0"/>
              <a:t>）</a:t>
            </a:r>
            <a:endParaRPr kumimoji="1" lang="ja-JP" altLang="en-US" sz="2000" dirty="0"/>
          </a:p>
          <a:p>
            <a:endParaRPr kumimoji="1" lang="ja-JP" altLang="en-US" sz="2000" dirty="0"/>
          </a:p>
        </p:txBody>
      </p:sp>
      <p:sp>
        <p:nvSpPr>
          <p:cNvPr id="20" name="下矢印 19"/>
          <p:cNvSpPr/>
          <p:nvPr/>
        </p:nvSpPr>
        <p:spPr>
          <a:xfrm>
            <a:off x="3403600" y="3582471"/>
            <a:ext cx="1219201" cy="330200"/>
          </a:xfrm>
          <a:prstGeom prst="downArrow">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522967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71F43457-8CDF-434C-BF4D-76CE5CCA85A3}" type="slidenum">
              <a:rPr kumimoji="1" lang="ja-JP" altLang="en-US" sz="1600" smtClean="0"/>
              <a:t>19</a:t>
            </a:fld>
            <a:endParaRPr kumimoji="1" lang="ja-JP" altLang="en-US" sz="1600"/>
          </a:p>
        </p:txBody>
      </p:sp>
      <p:sp>
        <p:nvSpPr>
          <p:cNvPr id="5" name="Rectangle 2"/>
          <p:cNvSpPr>
            <a:spLocks noChangeArrowheads="1"/>
          </p:cNvSpPr>
          <p:nvPr/>
        </p:nvSpPr>
        <p:spPr bwMode="auto">
          <a:xfrm>
            <a:off x="0" y="0"/>
            <a:ext cx="9144000" cy="554038"/>
          </a:xfrm>
          <a:prstGeom prst="rect">
            <a:avLst/>
          </a:prstGeom>
          <a:gradFill flip="none" rotWithShape="1">
            <a:gsLst>
              <a:gs pos="0">
                <a:schemeClr val="accent1"/>
              </a:gs>
              <a:gs pos="50000">
                <a:schemeClr val="bg1"/>
              </a:gs>
              <a:gs pos="100000">
                <a:schemeClr val="accent1"/>
              </a:gs>
            </a:gsLst>
            <a:lin ang="5400000" scaled="0"/>
            <a:tileRect/>
          </a:gradFill>
          <a:ln>
            <a:noFill/>
          </a:ln>
          <a:effectLst/>
          <a:extLst/>
        </p:spPr>
        <p:txBody>
          <a:bodyPr wrap="none" lIns="91435" tIns="45717" rIns="91435" bIns="45717" anchor="ct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l"/>
            <a:r>
              <a:rPr lang="ja-JP" altLang="en-US" sz="2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a:t>２事業の必要性等に関する視点</a:t>
            </a:r>
            <a:endParaRPr lang="en-US" altLang="ja-JP" sz="2800" dirty="0"/>
          </a:p>
        </p:txBody>
      </p:sp>
      <p:graphicFrame>
        <p:nvGraphicFramePr>
          <p:cNvPr id="6" name="表 5"/>
          <p:cNvGraphicFramePr>
            <a:graphicFrameLocks noGrp="1"/>
          </p:cNvGraphicFramePr>
          <p:nvPr>
            <p:extLst/>
          </p:nvPr>
        </p:nvGraphicFramePr>
        <p:xfrm>
          <a:off x="905827" y="1495584"/>
          <a:ext cx="6824345" cy="1844040"/>
        </p:xfrm>
        <a:graphic>
          <a:graphicData uri="http://schemas.openxmlformats.org/drawingml/2006/table">
            <a:tbl>
              <a:tblPr>
                <a:tableStyleId>{5C22544A-7EE6-4342-B048-85BDC9FD1C3A}</a:tableStyleId>
              </a:tblPr>
              <a:tblGrid>
                <a:gridCol w="1286510">
                  <a:extLst>
                    <a:ext uri="{9D8B030D-6E8A-4147-A177-3AD203B41FA5}">
                      <a16:colId xmlns:a16="http://schemas.microsoft.com/office/drawing/2014/main" val="3190983109"/>
                    </a:ext>
                  </a:extLst>
                </a:gridCol>
                <a:gridCol w="5537835">
                  <a:extLst>
                    <a:ext uri="{9D8B030D-6E8A-4147-A177-3AD203B41FA5}">
                      <a16:colId xmlns:a16="http://schemas.microsoft.com/office/drawing/2014/main" val="3018641399"/>
                    </a:ext>
                  </a:extLst>
                </a:gridCol>
              </a:tblGrid>
              <a:tr h="1785620">
                <a:tc>
                  <a:txBody>
                    <a:bodyPr/>
                    <a:lstStyle/>
                    <a:p>
                      <a:pPr algn="ctr">
                        <a:spcAft>
                          <a:spcPts val="0"/>
                        </a:spcAft>
                      </a:pPr>
                      <a:r>
                        <a:rPr lang="ja-JP" sz="1100" kern="100" dirty="0">
                          <a:effectLst/>
                        </a:rPr>
                        <a:t>事業効果の</a:t>
                      </a:r>
                    </a:p>
                    <a:p>
                      <a:pPr algn="ctr">
                        <a:spcAft>
                          <a:spcPts val="0"/>
                        </a:spcAft>
                      </a:pPr>
                      <a:r>
                        <a:rPr lang="ja-JP" sz="1100" kern="100" dirty="0">
                          <a:effectLst/>
                        </a:rPr>
                        <a:t>定性的分析</a:t>
                      </a:r>
                    </a:p>
                    <a:p>
                      <a:pPr algn="ctr">
                        <a:spcAft>
                          <a:spcPts val="0"/>
                        </a:spcAft>
                      </a:pPr>
                      <a:r>
                        <a:rPr lang="ja-JP" sz="1100" kern="100" dirty="0">
                          <a:effectLst/>
                        </a:rPr>
                        <a:t>（安心・安全、活力、快適性等の有効性）</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endParaRPr lang="en-US" altLang="ja-JP" sz="1100" kern="100" dirty="0" smtClean="0">
                        <a:effectLst/>
                      </a:endParaRPr>
                    </a:p>
                    <a:p>
                      <a:pPr algn="just">
                        <a:spcAft>
                          <a:spcPts val="0"/>
                        </a:spcAft>
                      </a:pPr>
                      <a:r>
                        <a:rPr lang="ja-JP" sz="1100" kern="100" dirty="0" smtClean="0">
                          <a:effectLst/>
                        </a:rPr>
                        <a:t>【</a:t>
                      </a:r>
                      <a:r>
                        <a:rPr lang="ja-JP" sz="1100" kern="100" dirty="0">
                          <a:effectLst/>
                        </a:rPr>
                        <a:t>安全・安心】</a:t>
                      </a:r>
                    </a:p>
                    <a:p>
                      <a:pPr algn="l">
                        <a:spcAft>
                          <a:spcPts val="0"/>
                        </a:spcAft>
                      </a:pPr>
                      <a:r>
                        <a:rPr lang="ja-JP" sz="1100" kern="100" dirty="0">
                          <a:effectLst/>
                        </a:rPr>
                        <a:t>・歩車道分離により歩行者・自転車の安全が確保される。</a:t>
                      </a:r>
                    </a:p>
                    <a:p>
                      <a:pPr algn="just">
                        <a:spcAft>
                          <a:spcPts val="0"/>
                        </a:spcAft>
                      </a:pPr>
                      <a:r>
                        <a:rPr lang="ja-JP" sz="1100" kern="100" dirty="0">
                          <a:effectLst/>
                        </a:rPr>
                        <a:t>【活力】</a:t>
                      </a:r>
                    </a:p>
                    <a:p>
                      <a:pPr algn="just">
                        <a:spcAft>
                          <a:spcPts val="0"/>
                        </a:spcAft>
                      </a:pPr>
                      <a:r>
                        <a:rPr lang="ja-JP" sz="1100" kern="100" dirty="0">
                          <a:effectLst/>
                        </a:rPr>
                        <a:t>・物流効率化が図られる。</a:t>
                      </a:r>
                    </a:p>
                    <a:p>
                      <a:pPr algn="just">
                        <a:spcAft>
                          <a:spcPts val="0"/>
                        </a:spcAft>
                      </a:pPr>
                      <a:r>
                        <a:rPr lang="ja-JP" sz="1100" kern="100" dirty="0">
                          <a:effectLst/>
                        </a:rPr>
                        <a:t>【快適性】</a:t>
                      </a:r>
                    </a:p>
                    <a:p>
                      <a:pPr algn="just">
                        <a:spcAft>
                          <a:spcPts val="0"/>
                        </a:spcAft>
                      </a:pPr>
                      <a:r>
                        <a:rPr lang="ja-JP" sz="1100" kern="100" dirty="0">
                          <a:effectLst/>
                        </a:rPr>
                        <a:t>・十分な幅員が確保された自転車歩行者道の整備により快適性が向上する。</a:t>
                      </a:r>
                    </a:p>
                    <a:p>
                      <a:pPr algn="just">
                        <a:spcAft>
                          <a:spcPts val="0"/>
                        </a:spcAft>
                      </a:pPr>
                      <a:r>
                        <a:rPr lang="en-US" sz="1100" kern="100" dirty="0">
                          <a:effectLst/>
                        </a:rPr>
                        <a:t> </a:t>
                      </a:r>
                      <a:endParaRPr lang="ja-JP" sz="1100" kern="100" dirty="0">
                        <a:effectLst/>
                      </a:endParaRPr>
                    </a:p>
                    <a:p>
                      <a:pPr algn="just">
                        <a:spcAft>
                          <a:spcPts val="0"/>
                        </a:spcAft>
                      </a:pPr>
                      <a:r>
                        <a:rPr lang="ja-JP" sz="1100" kern="100" dirty="0">
                          <a:effectLst/>
                        </a:rPr>
                        <a:t>【受益者】</a:t>
                      </a:r>
                    </a:p>
                    <a:p>
                      <a:pPr algn="just">
                        <a:spcAft>
                          <a:spcPts val="0"/>
                        </a:spcAft>
                      </a:pPr>
                      <a:r>
                        <a:rPr lang="ja-JP" sz="1100" kern="100" dirty="0">
                          <a:effectLst/>
                        </a:rPr>
                        <a:t>・道路利用者</a:t>
                      </a:r>
                    </a:p>
                    <a:p>
                      <a:pPr algn="just">
                        <a:spcAft>
                          <a:spcPts val="0"/>
                        </a:spcAft>
                      </a:pPr>
                      <a:r>
                        <a:rPr lang="en-US" sz="1100" kern="100" dirty="0">
                          <a:effectLst/>
                        </a:rPr>
                        <a:t> </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60043107"/>
                  </a:ext>
                </a:extLst>
              </a:tr>
            </a:tbl>
          </a:graphicData>
        </a:graphic>
      </p:graphicFrame>
      <p:sp>
        <p:nvSpPr>
          <p:cNvPr id="7" name="テキスト ボックス 6"/>
          <p:cNvSpPr txBox="1"/>
          <p:nvPr/>
        </p:nvSpPr>
        <p:spPr>
          <a:xfrm>
            <a:off x="660400" y="3729355"/>
            <a:ext cx="1511300" cy="369332"/>
          </a:xfrm>
          <a:prstGeom prst="rect">
            <a:avLst/>
          </a:prstGeom>
          <a:noFill/>
        </p:spPr>
        <p:txBody>
          <a:bodyPr wrap="square" rtlCol="0">
            <a:spAutoFit/>
          </a:bodyPr>
          <a:lstStyle/>
          <a:p>
            <a:r>
              <a:rPr kumimoji="1" lang="ja-JP" altLang="en-US" dirty="0" smtClean="0"/>
              <a:t>修正後</a:t>
            </a:r>
            <a:endParaRPr kumimoji="1" lang="ja-JP" altLang="en-US" dirty="0"/>
          </a:p>
        </p:txBody>
      </p:sp>
      <p:sp>
        <p:nvSpPr>
          <p:cNvPr id="8" name="テキスト ボックス 7"/>
          <p:cNvSpPr txBox="1"/>
          <p:nvPr/>
        </p:nvSpPr>
        <p:spPr>
          <a:xfrm>
            <a:off x="660400" y="1130738"/>
            <a:ext cx="1511300" cy="369332"/>
          </a:xfrm>
          <a:prstGeom prst="rect">
            <a:avLst/>
          </a:prstGeom>
          <a:noFill/>
        </p:spPr>
        <p:txBody>
          <a:bodyPr wrap="square" rtlCol="0">
            <a:spAutoFit/>
          </a:bodyPr>
          <a:lstStyle/>
          <a:p>
            <a:r>
              <a:rPr kumimoji="1" lang="ja-JP" altLang="en-US" dirty="0" smtClean="0"/>
              <a:t>修正前</a:t>
            </a:r>
            <a:endParaRPr kumimoji="1" lang="ja-JP" altLang="en-US" dirty="0"/>
          </a:p>
        </p:txBody>
      </p:sp>
      <p:sp>
        <p:nvSpPr>
          <p:cNvPr id="9" name="テキスト ボックス 8"/>
          <p:cNvSpPr txBox="1"/>
          <p:nvPr/>
        </p:nvSpPr>
        <p:spPr>
          <a:xfrm>
            <a:off x="162876" y="647323"/>
            <a:ext cx="5826444" cy="707886"/>
          </a:xfrm>
          <a:prstGeom prst="rect">
            <a:avLst/>
          </a:prstGeom>
          <a:noFill/>
        </p:spPr>
        <p:txBody>
          <a:bodyPr wrap="square" rtlCol="0">
            <a:spAutoFit/>
          </a:bodyPr>
          <a:lstStyle/>
          <a:p>
            <a:r>
              <a:rPr lang="ja-JP" altLang="en-US" sz="2000" dirty="0" smtClean="0"/>
              <a:t>①</a:t>
            </a:r>
            <a:r>
              <a:rPr lang="ja-JP" altLang="en-US" sz="2000" dirty="0"/>
              <a:t>事業効果の定性的分析の文言を修正（</a:t>
            </a:r>
            <a:r>
              <a:rPr lang="en-US" altLang="ja-JP" sz="2000" dirty="0" smtClean="0"/>
              <a:t>p.3</a:t>
            </a:r>
            <a:r>
              <a:rPr lang="ja-JP" altLang="en-US" sz="2000" dirty="0" smtClean="0"/>
              <a:t>）</a:t>
            </a:r>
            <a:endParaRPr kumimoji="1" lang="ja-JP" altLang="en-US" sz="2000" dirty="0"/>
          </a:p>
          <a:p>
            <a:endParaRPr kumimoji="1" lang="ja-JP" altLang="en-US" sz="2000" dirty="0"/>
          </a:p>
        </p:txBody>
      </p:sp>
      <p:graphicFrame>
        <p:nvGraphicFramePr>
          <p:cNvPr id="10" name="表 9"/>
          <p:cNvGraphicFramePr>
            <a:graphicFrameLocks noGrp="1"/>
          </p:cNvGraphicFramePr>
          <p:nvPr>
            <p:extLst/>
          </p:nvPr>
        </p:nvGraphicFramePr>
        <p:xfrm>
          <a:off x="905827" y="4222750"/>
          <a:ext cx="6824345" cy="1828800"/>
        </p:xfrm>
        <a:graphic>
          <a:graphicData uri="http://schemas.openxmlformats.org/drawingml/2006/table">
            <a:tbl>
              <a:tblPr>
                <a:tableStyleId>{5C22544A-7EE6-4342-B048-85BDC9FD1C3A}</a:tableStyleId>
              </a:tblPr>
              <a:tblGrid>
                <a:gridCol w="1286510">
                  <a:extLst>
                    <a:ext uri="{9D8B030D-6E8A-4147-A177-3AD203B41FA5}">
                      <a16:colId xmlns:a16="http://schemas.microsoft.com/office/drawing/2014/main" val="3044037936"/>
                    </a:ext>
                  </a:extLst>
                </a:gridCol>
                <a:gridCol w="5537835">
                  <a:extLst>
                    <a:ext uri="{9D8B030D-6E8A-4147-A177-3AD203B41FA5}">
                      <a16:colId xmlns:a16="http://schemas.microsoft.com/office/drawing/2014/main" val="2039008662"/>
                    </a:ext>
                  </a:extLst>
                </a:gridCol>
              </a:tblGrid>
              <a:tr h="1785620">
                <a:tc>
                  <a:txBody>
                    <a:bodyPr/>
                    <a:lstStyle/>
                    <a:p>
                      <a:pPr algn="ctr">
                        <a:spcAft>
                          <a:spcPts val="0"/>
                        </a:spcAft>
                      </a:pPr>
                      <a:r>
                        <a:rPr lang="ja-JP" sz="1200" kern="100" dirty="0">
                          <a:effectLst/>
                        </a:rPr>
                        <a:t>事業効果の</a:t>
                      </a:r>
                    </a:p>
                    <a:p>
                      <a:pPr algn="ctr">
                        <a:spcAft>
                          <a:spcPts val="0"/>
                        </a:spcAft>
                      </a:pPr>
                      <a:r>
                        <a:rPr lang="ja-JP" sz="1200" kern="100" dirty="0">
                          <a:effectLst/>
                        </a:rPr>
                        <a:t>定性的分析</a:t>
                      </a:r>
                    </a:p>
                    <a:p>
                      <a:pPr algn="ctr">
                        <a:spcAft>
                          <a:spcPts val="0"/>
                        </a:spcAft>
                      </a:pPr>
                      <a:r>
                        <a:rPr lang="ja-JP" sz="1200" kern="100" dirty="0">
                          <a:effectLst/>
                        </a:rPr>
                        <a:t>（安心・安全、活力、快適性等の有効性）</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endParaRPr lang="en-US" altLang="ja-JP" sz="1200" kern="100" dirty="0" smtClean="0">
                        <a:effectLst/>
                        <a:highlight>
                          <a:srgbClr val="FFFF00"/>
                        </a:highlight>
                      </a:endParaRPr>
                    </a:p>
                    <a:p>
                      <a:r>
                        <a:rPr kumimoji="1" lang="ja-JP" altLang="ja-JP" sz="1200" kern="1200" dirty="0" smtClean="0">
                          <a:solidFill>
                            <a:schemeClr val="dk1"/>
                          </a:solidFill>
                          <a:effectLst/>
                          <a:latin typeface="+mn-lt"/>
                          <a:ea typeface="+mn-ea"/>
                          <a:cs typeface="+mn-cs"/>
                        </a:rPr>
                        <a:t>【活力】</a:t>
                      </a:r>
                    </a:p>
                    <a:p>
                      <a:r>
                        <a:rPr kumimoji="1" lang="ja-JP" altLang="ja-JP" sz="1200" kern="1200" dirty="0" smtClean="0">
                          <a:solidFill>
                            <a:schemeClr val="dk1"/>
                          </a:solidFill>
                          <a:effectLst/>
                          <a:latin typeface="+mn-lt"/>
                          <a:ea typeface="+mn-ea"/>
                          <a:cs typeface="+mn-cs"/>
                        </a:rPr>
                        <a:t>交通量を分散化し渋滞緩和を図り、移動の円滑化・物流の効率化を図る。</a:t>
                      </a:r>
                    </a:p>
                    <a:p>
                      <a:r>
                        <a:rPr kumimoji="1" lang="ja-JP" altLang="ja-JP" sz="1200" kern="1200" dirty="0" smtClean="0">
                          <a:solidFill>
                            <a:schemeClr val="dk1"/>
                          </a:solidFill>
                          <a:effectLst/>
                          <a:latin typeface="+mn-lt"/>
                          <a:ea typeface="+mn-ea"/>
                          <a:cs typeface="+mn-cs"/>
                        </a:rPr>
                        <a:t>【安全・安心】</a:t>
                      </a:r>
                    </a:p>
                    <a:p>
                      <a:r>
                        <a:rPr kumimoji="1" lang="ja-JP" altLang="ja-JP" sz="1200" kern="1200" dirty="0" smtClean="0">
                          <a:solidFill>
                            <a:schemeClr val="dk1"/>
                          </a:solidFill>
                          <a:effectLst/>
                          <a:latin typeface="+mn-lt"/>
                          <a:ea typeface="+mn-ea"/>
                          <a:cs typeface="+mn-cs"/>
                        </a:rPr>
                        <a:t>国道</a:t>
                      </a:r>
                      <a:r>
                        <a:rPr kumimoji="1" lang="en-US" altLang="ja-JP" sz="1200" kern="1200" dirty="0" smtClean="0">
                          <a:solidFill>
                            <a:schemeClr val="dk1"/>
                          </a:solidFill>
                          <a:effectLst/>
                          <a:latin typeface="+mn-lt"/>
                          <a:ea typeface="+mn-ea"/>
                          <a:cs typeface="+mn-cs"/>
                        </a:rPr>
                        <a:t>170</a:t>
                      </a:r>
                      <a:r>
                        <a:rPr kumimoji="1" lang="ja-JP" altLang="ja-JP" sz="1200" kern="1200" dirty="0" smtClean="0">
                          <a:solidFill>
                            <a:schemeClr val="dk1"/>
                          </a:solidFill>
                          <a:effectLst/>
                          <a:latin typeface="+mn-lt"/>
                          <a:ea typeface="+mn-ea"/>
                          <a:cs typeface="+mn-cs"/>
                        </a:rPr>
                        <a:t>号は、中央分離帯を設置し対向車線への逸脱や衝突を防止。</a:t>
                      </a:r>
                    </a:p>
                    <a:p>
                      <a:r>
                        <a:rPr kumimoji="1" lang="ja-JP" altLang="ja-JP" sz="1200" kern="1200" dirty="0" smtClean="0">
                          <a:solidFill>
                            <a:schemeClr val="dk1"/>
                          </a:solidFill>
                          <a:effectLst/>
                          <a:latin typeface="+mn-lt"/>
                          <a:ea typeface="+mn-ea"/>
                          <a:cs typeface="+mn-cs"/>
                        </a:rPr>
                        <a:t>国道</a:t>
                      </a:r>
                      <a:r>
                        <a:rPr kumimoji="1" lang="en-US" altLang="ja-JP" sz="1200" kern="1200" dirty="0" smtClean="0">
                          <a:solidFill>
                            <a:schemeClr val="dk1"/>
                          </a:solidFill>
                          <a:effectLst/>
                          <a:latin typeface="+mn-lt"/>
                          <a:ea typeface="+mn-ea"/>
                          <a:cs typeface="+mn-cs"/>
                        </a:rPr>
                        <a:t>170</a:t>
                      </a:r>
                      <a:r>
                        <a:rPr kumimoji="1" lang="ja-JP" altLang="ja-JP" sz="1200" kern="1200" dirty="0" smtClean="0">
                          <a:solidFill>
                            <a:schemeClr val="dk1"/>
                          </a:solidFill>
                          <a:effectLst/>
                          <a:latin typeface="+mn-lt"/>
                          <a:ea typeface="+mn-ea"/>
                          <a:cs typeface="+mn-cs"/>
                        </a:rPr>
                        <a:t>号は、歩行者・自転車を分離することで更なる安全を確保。</a:t>
                      </a:r>
                    </a:p>
                    <a:p>
                      <a:r>
                        <a:rPr kumimoji="1" lang="ja-JP" altLang="ja-JP" sz="1200" kern="1200" dirty="0" smtClean="0">
                          <a:solidFill>
                            <a:schemeClr val="dk1"/>
                          </a:solidFill>
                          <a:effectLst/>
                          <a:latin typeface="+mn-lt"/>
                          <a:ea typeface="+mn-ea"/>
                          <a:cs typeface="+mn-cs"/>
                        </a:rPr>
                        <a:t>【快適性】</a:t>
                      </a:r>
                    </a:p>
                    <a:p>
                      <a:r>
                        <a:rPr kumimoji="1" lang="ja-JP" altLang="ja-JP" sz="1200" kern="1200" dirty="0" smtClean="0">
                          <a:solidFill>
                            <a:schemeClr val="dk1"/>
                          </a:solidFill>
                          <a:effectLst/>
                          <a:latin typeface="+mn-lt"/>
                          <a:ea typeface="+mn-ea"/>
                          <a:cs typeface="+mn-cs"/>
                        </a:rPr>
                        <a:t>自転車道、歩道の整備により快適性が向上。</a:t>
                      </a:r>
                      <a:r>
                        <a:rPr lang="ja-JP" sz="1200" kern="100" dirty="0" smtClean="0">
                          <a:effectLst/>
                        </a:rPr>
                        <a:t>【</a:t>
                      </a:r>
                      <a:r>
                        <a:rPr lang="ja-JP" sz="1200" kern="100" dirty="0">
                          <a:effectLst/>
                        </a:rPr>
                        <a:t>受益者】</a:t>
                      </a:r>
                    </a:p>
                    <a:p>
                      <a:pPr algn="just">
                        <a:spcAft>
                          <a:spcPts val="0"/>
                        </a:spcAft>
                      </a:pPr>
                      <a:r>
                        <a:rPr lang="ja-JP" sz="1200" kern="100" dirty="0">
                          <a:effectLst/>
                        </a:rPr>
                        <a:t>・道路利用者</a:t>
                      </a:r>
                    </a:p>
                    <a:p>
                      <a:pPr algn="just">
                        <a:spcAft>
                          <a:spcPts val="0"/>
                        </a:spcAft>
                      </a:pPr>
                      <a:r>
                        <a:rPr lang="en-US" sz="1200" kern="100" dirty="0">
                          <a:effectLst/>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74562725"/>
                  </a:ext>
                </a:extLst>
              </a:tr>
            </a:tbl>
          </a:graphicData>
        </a:graphic>
      </p:graphicFrame>
      <p:sp>
        <p:nvSpPr>
          <p:cNvPr id="11" name="下矢印 10"/>
          <p:cNvSpPr/>
          <p:nvPr/>
        </p:nvSpPr>
        <p:spPr>
          <a:xfrm>
            <a:off x="3576320" y="3496190"/>
            <a:ext cx="1219201" cy="330200"/>
          </a:xfrm>
          <a:prstGeom prst="downArrow">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2250438" y="4281169"/>
            <a:ext cx="5262881" cy="1357631"/>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正方形/長方形 12"/>
          <p:cNvSpPr/>
          <p:nvPr/>
        </p:nvSpPr>
        <p:spPr>
          <a:xfrm>
            <a:off x="2260600" y="1573410"/>
            <a:ext cx="4810760" cy="115570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3619390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554038"/>
          </a:xfrm>
          <a:prstGeom prst="rect">
            <a:avLst/>
          </a:prstGeom>
          <a:gradFill flip="none" rotWithShape="1">
            <a:gsLst>
              <a:gs pos="0">
                <a:schemeClr val="accent1"/>
              </a:gs>
              <a:gs pos="50000">
                <a:schemeClr val="bg1"/>
              </a:gs>
              <a:gs pos="100000">
                <a:schemeClr val="accent1"/>
              </a:gs>
            </a:gsLst>
            <a:lin ang="5400000" scaled="0"/>
            <a:tileRect/>
          </a:gradFill>
          <a:ln>
            <a:noFill/>
          </a:ln>
          <a:effectLst/>
          <a:extLst/>
        </p:spPr>
        <p:txBody>
          <a:bodyPr wrap="none" lIns="91435" tIns="45717" rIns="91435" bIns="45717" anchor="ct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l" eaLnBrk="1" hangingPunct="1">
              <a:defRPr/>
            </a:pPr>
            <a:r>
              <a:rPr lang="ja-JP" altLang="en-US" sz="2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令和元年度建設事業評価（道路改良事業）　</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4"/>
          <p:cNvSpPr txBox="1">
            <a:spLocks noChangeArrowheads="1"/>
          </p:cNvSpPr>
          <p:nvPr/>
        </p:nvSpPr>
        <p:spPr bwMode="auto">
          <a:xfrm>
            <a:off x="1556591" y="1268413"/>
            <a:ext cx="603081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3600" dirty="0"/>
              <a:t>主要地方道　枚方高槻線</a:t>
            </a:r>
            <a:endParaRPr lang="en-US" altLang="ja-JP" sz="3600" dirty="0"/>
          </a:p>
          <a:p>
            <a:pPr algn="ctr" eaLnBrk="1" hangingPunct="1">
              <a:spcBef>
                <a:spcPct val="0"/>
              </a:spcBef>
              <a:buFontTx/>
              <a:buNone/>
            </a:pPr>
            <a:r>
              <a:rPr lang="ja-JP" altLang="en-US" sz="3600" dirty="0"/>
              <a:t>（都市計画道路　牧野高槻線）</a:t>
            </a:r>
            <a:endParaRPr lang="en-US" altLang="ja-JP" sz="3600" dirty="0"/>
          </a:p>
          <a:p>
            <a:pPr algn="ctr" eaLnBrk="1" hangingPunct="1">
              <a:spcBef>
                <a:spcPct val="0"/>
              </a:spcBef>
              <a:buFontTx/>
              <a:buNone/>
            </a:pPr>
            <a:r>
              <a:rPr lang="ja-JP" altLang="en-US" sz="3600" dirty="0"/>
              <a:t>道路改良事業</a:t>
            </a:r>
            <a:endParaRPr lang="en-US" altLang="ja-JP" sz="3600" dirty="0"/>
          </a:p>
          <a:p>
            <a:pPr algn="ctr" eaLnBrk="1" hangingPunct="1">
              <a:spcBef>
                <a:spcPct val="0"/>
              </a:spcBef>
              <a:buFontTx/>
              <a:buNone/>
            </a:pPr>
            <a:r>
              <a:rPr lang="ja-JP" altLang="en-US" sz="3600" dirty="0"/>
              <a:t>及び</a:t>
            </a:r>
            <a:endParaRPr lang="en-US" altLang="ja-JP" sz="3600" dirty="0"/>
          </a:p>
          <a:p>
            <a:pPr algn="ctr" eaLnBrk="1" hangingPunct="1">
              <a:spcBef>
                <a:spcPct val="0"/>
              </a:spcBef>
              <a:buFontTx/>
              <a:buNone/>
            </a:pPr>
            <a:r>
              <a:rPr lang="ja-JP" altLang="en-US" sz="3600" dirty="0"/>
              <a:t>関連道路改良事業</a:t>
            </a:r>
            <a:endParaRPr lang="en-US" altLang="ja-JP" sz="3600" dirty="0"/>
          </a:p>
          <a:p>
            <a:pPr algn="ctr" eaLnBrk="1" hangingPunct="1">
              <a:spcBef>
                <a:spcPct val="0"/>
              </a:spcBef>
              <a:buFontTx/>
              <a:buNone/>
            </a:pPr>
            <a:r>
              <a:rPr lang="en-US" altLang="ja-JP" sz="3600" dirty="0"/>
              <a:t>【</a:t>
            </a:r>
            <a:r>
              <a:rPr lang="ja-JP" altLang="en-US" sz="3600" dirty="0"/>
              <a:t>枚方市・高槻市</a:t>
            </a:r>
            <a:r>
              <a:rPr lang="en-US" altLang="ja-JP" sz="3600" dirty="0"/>
              <a:t>】</a:t>
            </a:r>
          </a:p>
          <a:p>
            <a:pPr algn="ctr" eaLnBrk="1" hangingPunct="1">
              <a:spcBef>
                <a:spcPct val="0"/>
              </a:spcBef>
              <a:buFontTx/>
              <a:buNone/>
            </a:pPr>
            <a:endParaRPr lang="en-US" altLang="ja-JP" sz="3600" dirty="0">
              <a:latin typeface="Arial" panose="020B0604020202020204" pitchFamily="34" charset="0"/>
            </a:endParaRPr>
          </a:p>
          <a:p>
            <a:pPr algn="ctr" eaLnBrk="1" hangingPunct="1">
              <a:spcBef>
                <a:spcPct val="0"/>
              </a:spcBef>
              <a:buFont typeface="Arial" panose="020B0604020202020204" pitchFamily="34" charset="0"/>
              <a:buNone/>
            </a:pPr>
            <a:r>
              <a:rPr lang="en-US" altLang="ja-JP" sz="3600" dirty="0">
                <a:latin typeface="Arial" panose="020B0604020202020204" pitchFamily="34" charset="0"/>
              </a:rPr>
              <a:t>【</a:t>
            </a:r>
            <a:r>
              <a:rPr lang="ja-JP" altLang="en-US" sz="3600" dirty="0">
                <a:latin typeface="Arial" panose="020B0604020202020204" pitchFamily="34" charset="0"/>
              </a:rPr>
              <a:t>事前評価</a:t>
            </a:r>
            <a:r>
              <a:rPr lang="en-US" altLang="ja-JP" sz="3600" dirty="0" smtClean="0">
                <a:latin typeface="Arial" panose="020B0604020202020204" pitchFamily="34" charset="0"/>
              </a:rPr>
              <a:t>】</a:t>
            </a:r>
          </a:p>
        </p:txBody>
      </p:sp>
      <p:sp>
        <p:nvSpPr>
          <p:cNvPr id="7" name="Rectangle 2"/>
          <p:cNvSpPr>
            <a:spLocks noChangeArrowheads="1"/>
          </p:cNvSpPr>
          <p:nvPr/>
        </p:nvSpPr>
        <p:spPr bwMode="auto">
          <a:xfrm>
            <a:off x="6848475" y="620713"/>
            <a:ext cx="2187575" cy="6477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buFont typeface="Arial" panose="020B0604020202020204" pitchFamily="34" charset="0"/>
              <a:buNone/>
            </a:pPr>
            <a:r>
              <a:rPr lang="ja-JP" altLang="en-US" sz="1200" dirty="0">
                <a:solidFill>
                  <a:srgbClr val="000000"/>
                </a:solidFill>
                <a:latin typeface="HGPｺﾞｼｯｸM" panose="020B0600000000000000" pitchFamily="50" charset="-128"/>
                <a:ea typeface="HGPｺﾞｼｯｸM" panose="020B0600000000000000" pitchFamily="50" charset="-128"/>
              </a:rPr>
              <a:t>令和元年度 </a:t>
            </a:r>
            <a:r>
              <a:rPr lang="ja-JP" altLang="en-US" sz="1200" dirty="0" smtClean="0">
                <a:solidFill>
                  <a:srgbClr val="000000"/>
                </a:solidFill>
                <a:latin typeface="HGPｺﾞｼｯｸM" panose="020B0600000000000000" pitchFamily="50" charset="-128"/>
                <a:ea typeface="HGPｺﾞｼｯｸM" panose="020B0600000000000000" pitchFamily="50" charset="-128"/>
              </a:rPr>
              <a:t>第</a:t>
            </a:r>
            <a:r>
              <a:rPr lang="en-US" altLang="ja-JP" sz="1200" dirty="0" smtClean="0">
                <a:solidFill>
                  <a:srgbClr val="000000"/>
                </a:solidFill>
                <a:latin typeface="HGPｺﾞｼｯｸM" panose="020B0600000000000000" pitchFamily="50" charset="-128"/>
                <a:ea typeface="HGPｺﾞｼｯｸM" panose="020B0600000000000000" pitchFamily="50" charset="-128"/>
              </a:rPr>
              <a:t>2</a:t>
            </a:r>
            <a:r>
              <a:rPr lang="ja-JP" altLang="en-US" sz="1200" dirty="0" smtClean="0">
                <a:solidFill>
                  <a:srgbClr val="000000"/>
                </a:solidFill>
                <a:latin typeface="HGPｺﾞｼｯｸM" panose="020B0600000000000000" pitchFamily="50" charset="-128"/>
                <a:ea typeface="HGPｺﾞｼｯｸM" panose="020B0600000000000000" pitchFamily="50" charset="-128"/>
              </a:rPr>
              <a:t>回</a:t>
            </a:r>
            <a:r>
              <a:rPr lang="ja-JP" altLang="en-US" sz="1200" dirty="0">
                <a:solidFill>
                  <a:srgbClr val="000000"/>
                </a:solidFill>
                <a:latin typeface="HGPｺﾞｼｯｸM" panose="020B0600000000000000" pitchFamily="50" charset="-128"/>
                <a:ea typeface="HGPｺﾞｼｯｸM" panose="020B0600000000000000" pitchFamily="50" charset="-128"/>
              </a:rPr>
              <a:t>（</a:t>
            </a:r>
            <a:r>
              <a:rPr lang="en-US" altLang="ja-JP" sz="1200" dirty="0">
                <a:solidFill>
                  <a:srgbClr val="000000"/>
                </a:solidFill>
                <a:latin typeface="HGPｺﾞｼｯｸM" panose="020B0600000000000000" pitchFamily="50" charset="-128"/>
                <a:ea typeface="HGPｺﾞｼｯｸM" panose="020B0600000000000000" pitchFamily="50" charset="-128"/>
              </a:rPr>
              <a:t>R</a:t>
            </a:r>
            <a:r>
              <a:rPr lang="ja-JP" altLang="en-US" sz="1200" dirty="0">
                <a:solidFill>
                  <a:srgbClr val="000000"/>
                </a:solidFill>
                <a:latin typeface="HGPｺﾞｼｯｸM" panose="020B0600000000000000" pitchFamily="50" charset="-128"/>
                <a:ea typeface="HGPｺﾞｼｯｸM" panose="020B0600000000000000" pitchFamily="50" charset="-128"/>
              </a:rPr>
              <a:t>１</a:t>
            </a:r>
            <a:r>
              <a:rPr lang="en-US" altLang="ja-JP" sz="1200" dirty="0" smtClean="0">
                <a:solidFill>
                  <a:srgbClr val="000000"/>
                </a:solidFill>
                <a:latin typeface="HGPｺﾞｼｯｸM" panose="020B0600000000000000" pitchFamily="50" charset="-128"/>
                <a:ea typeface="HGPｺﾞｼｯｸM" panose="020B0600000000000000" pitchFamily="50" charset="-128"/>
              </a:rPr>
              <a:t>.6.19</a:t>
            </a:r>
            <a:r>
              <a:rPr lang="ja-JP" altLang="en-US" sz="1200" dirty="0" smtClean="0">
                <a:solidFill>
                  <a:srgbClr val="000000"/>
                </a:solidFill>
                <a:latin typeface="HGPｺﾞｼｯｸM" panose="020B0600000000000000" pitchFamily="50" charset="-128"/>
                <a:ea typeface="HGPｺﾞｼｯｸM" panose="020B0600000000000000" pitchFamily="50" charset="-128"/>
              </a:rPr>
              <a:t>）</a:t>
            </a:r>
            <a:endParaRPr lang="en-US" altLang="ja-JP" sz="1200" dirty="0">
              <a:solidFill>
                <a:srgbClr val="000000"/>
              </a:solidFill>
              <a:latin typeface="HGPｺﾞｼｯｸM" panose="020B0600000000000000" pitchFamily="50" charset="-128"/>
              <a:ea typeface="HGPｺﾞｼｯｸM" panose="020B0600000000000000" pitchFamily="50" charset="-128"/>
            </a:endParaRPr>
          </a:p>
          <a:p>
            <a:pPr>
              <a:buFont typeface="Arial" panose="020B0604020202020204" pitchFamily="34" charset="0"/>
              <a:buNone/>
            </a:pPr>
            <a:r>
              <a:rPr lang="ja-JP" altLang="en-US" sz="1200" dirty="0">
                <a:solidFill>
                  <a:srgbClr val="000000"/>
                </a:solidFill>
                <a:latin typeface="HGPｺﾞｼｯｸM" panose="020B0600000000000000" pitchFamily="50" charset="-128"/>
                <a:ea typeface="HGPｺﾞｼｯｸM" panose="020B0600000000000000" pitchFamily="50" charset="-128"/>
              </a:rPr>
              <a:t>大阪府建設事業評価審議会　都市整備部会</a:t>
            </a:r>
            <a:endParaRPr lang="ja-JP" altLang="en-US" sz="1600" dirty="0">
              <a:solidFill>
                <a:srgbClr val="000000"/>
              </a:solidFill>
              <a:latin typeface="HGPｺﾞｼｯｸM" panose="020B0600000000000000" pitchFamily="50" charset="-128"/>
              <a:ea typeface="HGPｺﾞｼｯｸM" panose="020B0600000000000000" pitchFamily="50" charset="-128"/>
            </a:endParaRPr>
          </a:p>
          <a:p>
            <a:pPr eaLnBrk="1" hangingPunct="1">
              <a:lnSpc>
                <a:spcPts val="1300"/>
              </a:lnSpc>
              <a:spcBef>
                <a:spcPct val="0"/>
              </a:spcBef>
              <a:buFontTx/>
              <a:buNone/>
            </a:pPr>
            <a:endParaRPr lang="en-US" altLang="ja-JP" sz="1200" dirty="0">
              <a:solidFill>
                <a:srgbClr val="000000"/>
              </a:solidFill>
              <a:latin typeface="HGPｺﾞｼｯｸM" panose="020B0600000000000000" pitchFamily="50" charset="-128"/>
              <a:ea typeface="HGPｺﾞｼｯｸM" panose="020B0600000000000000" pitchFamily="50" charset="-128"/>
            </a:endParaRPr>
          </a:p>
        </p:txBody>
      </p:sp>
      <p:sp>
        <p:nvSpPr>
          <p:cNvPr id="8" name="スライド番号プレースホルダー 3"/>
          <p:cNvSpPr>
            <a:spLocks noGrp="1"/>
          </p:cNvSpPr>
          <p:nvPr>
            <p:ph type="sldNum" sz="quarter" idx="12"/>
          </p:nvPr>
        </p:nvSpPr>
        <p:spPr bwMode="auto">
          <a:xfrm>
            <a:off x="8532813" y="6477000"/>
            <a:ext cx="60642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2000" dirty="0" smtClean="0">
                <a:latin typeface="Arial" panose="020B0604020202020204" pitchFamily="34" charset="0"/>
              </a:rPr>
              <a:t>2</a:t>
            </a:r>
            <a:endParaRPr lang="ja-JP" altLang="en-US" sz="2000" dirty="0" smtClean="0">
              <a:latin typeface="Arial" panose="020B0604020202020204" pitchFamily="34" charset="0"/>
            </a:endParaRPr>
          </a:p>
        </p:txBody>
      </p:sp>
    </p:spTree>
    <p:extLst>
      <p:ext uri="{BB962C8B-B14F-4D97-AF65-F5344CB8AC3E}">
        <p14:creationId xmlns:p14="http://schemas.microsoft.com/office/powerpoint/2010/main" val="29454086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71F43457-8CDF-434C-BF4D-76CE5CCA85A3}" type="slidenum">
              <a:rPr kumimoji="1" lang="ja-JP" altLang="en-US" sz="1600" smtClean="0"/>
              <a:t>20</a:t>
            </a:fld>
            <a:endParaRPr kumimoji="1" lang="ja-JP" altLang="en-US" sz="1600" dirty="0"/>
          </a:p>
        </p:txBody>
      </p:sp>
      <p:graphicFrame>
        <p:nvGraphicFramePr>
          <p:cNvPr id="5" name="表 4"/>
          <p:cNvGraphicFramePr>
            <a:graphicFrameLocks noGrp="1"/>
          </p:cNvGraphicFramePr>
          <p:nvPr>
            <p:extLst/>
          </p:nvPr>
        </p:nvGraphicFramePr>
        <p:xfrm>
          <a:off x="905827" y="1672431"/>
          <a:ext cx="7399973" cy="1280160"/>
        </p:xfrm>
        <a:graphic>
          <a:graphicData uri="http://schemas.openxmlformats.org/drawingml/2006/table">
            <a:tbl>
              <a:tblPr>
                <a:tableStyleId>{5C22544A-7EE6-4342-B048-85BDC9FD1C3A}</a:tableStyleId>
              </a:tblPr>
              <a:tblGrid>
                <a:gridCol w="1395026">
                  <a:extLst>
                    <a:ext uri="{9D8B030D-6E8A-4147-A177-3AD203B41FA5}">
                      <a16:colId xmlns:a16="http://schemas.microsoft.com/office/drawing/2014/main" val="916795953"/>
                    </a:ext>
                  </a:extLst>
                </a:gridCol>
                <a:gridCol w="1941744">
                  <a:extLst>
                    <a:ext uri="{9D8B030D-6E8A-4147-A177-3AD203B41FA5}">
                      <a16:colId xmlns:a16="http://schemas.microsoft.com/office/drawing/2014/main" val="1482106081"/>
                    </a:ext>
                  </a:extLst>
                </a:gridCol>
                <a:gridCol w="1973418">
                  <a:extLst>
                    <a:ext uri="{9D8B030D-6E8A-4147-A177-3AD203B41FA5}">
                      <a16:colId xmlns:a16="http://schemas.microsoft.com/office/drawing/2014/main" val="3141198968"/>
                    </a:ext>
                  </a:extLst>
                </a:gridCol>
                <a:gridCol w="2089785">
                  <a:extLst>
                    <a:ext uri="{9D8B030D-6E8A-4147-A177-3AD203B41FA5}">
                      <a16:colId xmlns:a16="http://schemas.microsoft.com/office/drawing/2014/main" val="3783564165"/>
                    </a:ext>
                  </a:extLst>
                </a:gridCol>
              </a:tblGrid>
              <a:tr h="1254125">
                <a:tc>
                  <a:txBody>
                    <a:bodyPr/>
                    <a:lstStyle/>
                    <a:p>
                      <a:pPr algn="ctr">
                        <a:spcAft>
                          <a:spcPts val="0"/>
                        </a:spcAft>
                      </a:pPr>
                      <a:r>
                        <a:rPr lang="ja-JP" sz="1200" kern="100" dirty="0">
                          <a:effectLst/>
                        </a:rPr>
                        <a:t>＜進捗状況＞</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sz="1200" kern="100">
                          <a:effectLst/>
                        </a:rPr>
                        <a:t>－</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200" kern="100">
                          <a:effectLst/>
                        </a:rPr>
                        <a:t>・全体　</a:t>
                      </a:r>
                      <a:r>
                        <a:rPr lang="en-US" sz="1200" kern="100">
                          <a:effectLst/>
                        </a:rPr>
                        <a:t>  61</a:t>
                      </a:r>
                      <a:r>
                        <a:rPr lang="ja-JP" sz="1200" kern="100">
                          <a:effectLst/>
                        </a:rPr>
                        <a:t>％</a:t>
                      </a:r>
                    </a:p>
                    <a:p>
                      <a:pPr algn="just">
                        <a:spcAft>
                          <a:spcPts val="0"/>
                        </a:spcAft>
                      </a:pPr>
                      <a:r>
                        <a:rPr lang="ja-JP" sz="1200" kern="100">
                          <a:effectLst/>
                        </a:rPr>
                        <a:t>（</a:t>
                      </a:r>
                      <a:r>
                        <a:rPr lang="en-US" sz="1200" kern="100">
                          <a:effectLst/>
                        </a:rPr>
                        <a:t> 230.5</a:t>
                      </a:r>
                      <a:r>
                        <a:rPr lang="ja-JP" sz="1200" kern="100">
                          <a:effectLst/>
                        </a:rPr>
                        <a:t>億円／</a:t>
                      </a:r>
                      <a:r>
                        <a:rPr lang="en-US" sz="1200" kern="100">
                          <a:effectLst/>
                        </a:rPr>
                        <a:t>375.0</a:t>
                      </a:r>
                      <a:r>
                        <a:rPr lang="ja-JP" sz="1200" kern="100">
                          <a:effectLst/>
                        </a:rPr>
                        <a:t>億円）</a:t>
                      </a:r>
                    </a:p>
                    <a:p>
                      <a:pPr algn="just">
                        <a:spcAft>
                          <a:spcPts val="0"/>
                        </a:spcAft>
                      </a:pPr>
                      <a:r>
                        <a:rPr lang="ja-JP" sz="1200" kern="100">
                          <a:effectLst/>
                        </a:rPr>
                        <a:t>・用地　</a:t>
                      </a:r>
                      <a:r>
                        <a:rPr lang="en-US" sz="1200" kern="100">
                          <a:effectLst/>
                        </a:rPr>
                        <a:t>  82</a:t>
                      </a:r>
                      <a:r>
                        <a:rPr lang="ja-JP" sz="1200" kern="100">
                          <a:effectLst/>
                        </a:rPr>
                        <a:t>％</a:t>
                      </a:r>
                    </a:p>
                    <a:p>
                      <a:pPr algn="just">
                        <a:spcAft>
                          <a:spcPts val="0"/>
                        </a:spcAft>
                      </a:pPr>
                      <a:r>
                        <a:rPr lang="ja-JP" sz="1200" kern="100">
                          <a:effectLst/>
                        </a:rPr>
                        <a:t>（　</a:t>
                      </a:r>
                      <a:r>
                        <a:rPr lang="en-US" sz="1200" kern="100">
                          <a:effectLst/>
                        </a:rPr>
                        <a:t>68.4</a:t>
                      </a:r>
                      <a:r>
                        <a:rPr lang="ja-JP" sz="1200" kern="100">
                          <a:effectLst/>
                        </a:rPr>
                        <a:t>億円／</a:t>
                      </a:r>
                      <a:r>
                        <a:rPr lang="en-US" sz="1200" kern="100">
                          <a:effectLst/>
                        </a:rPr>
                        <a:t> 83.0</a:t>
                      </a:r>
                      <a:r>
                        <a:rPr lang="ja-JP" sz="1200" kern="100">
                          <a:effectLst/>
                        </a:rPr>
                        <a:t>億円）</a:t>
                      </a:r>
                    </a:p>
                    <a:p>
                      <a:pPr marL="133350" indent="-133350" algn="just">
                        <a:spcAft>
                          <a:spcPts val="0"/>
                        </a:spcAft>
                      </a:pPr>
                      <a:r>
                        <a:rPr lang="ja-JP" sz="1200" kern="100">
                          <a:effectLst/>
                        </a:rPr>
                        <a:t>・工事　　</a:t>
                      </a:r>
                      <a:r>
                        <a:rPr lang="en-US" sz="1200" kern="100">
                          <a:effectLst/>
                        </a:rPr>
                        <a:t>56</a:t>
                      </a:r>
                      <a:r>
                        <a:rPr lang="ja-JP" sz="1200" kern="100">
                          <a:effectLst/>
                        </a:rPr>
                        <a:t>％</a:t>
                      </a:r>
                    </a:p>
                    <a:p>
                      <a:pPr algn="just">
                        <a:spcAft>
                          <a:spcPts val="0"/>
                        </a:spcAft>
                      </a:pPr>
                      <a:r>
                        <a:rPr lang="ja-JP" sz="1200" kern="100">
                          <a:effectLst/>
                        </a:rPr>
                        <a:t>（</a:t>
                      </a:r>
                      <a:r>
                        <a:rPr lang="en-US" sz="1200" kern="100">
                          <a:effectLst/>
                        </a:rPr>
                        <a:t> 162.1</a:t>
                      </a:r>
                      <a:r>
                        <a:rPr lang="ja-JP" sz="1200" kern="100">
                          <a:effectLst/>
                        </a:rPr>
                        <a:t>億円／</a:t>
                      </a:r>
                      <a:r>
                        <a:rPr lang="en-US" sz="1200" kern="100">
                          <a:effectLst/>
                        </a:rPr>
                        <a:t>292.0</a:t>
                      </a:r>
                      <a:r>
                        <a:rPr lang="ja-JP" sz="1200" kern="100">
                          <a:effectLst/>
                        </a:rPr>
                        <a:t>億円）</a:t>
                      </a:r>
                    </a:p>
                    <a:p>
                      <a:pPr algn="just">
                        <a:spcAft>
                          <a:spcPts val="0"/>
                        </a:spcAft>
                      </a:pPr>
                      <a:r>
                        <a:rPr lang="en-US" sz="1200" kern="100">
                          <a:effectLst/>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200" kern="100" dirty="0">
                          <a:effectLst/>
                        </a:rPr>
                        <a:t>・全体　</a:t>
                      </a:r>
                      <a:r>
                        <a:rPr lang="en-US" sz="1200" kern="100" dirty="0">
                          <a:effectLst/>
                        </a:rPr>
                        <a:t>  70</a:t>
                      </a:r>
                      <a:r>
                        <a:rPr lang="ja-JP" sz="1200" kern="100" dirty="0">
                          <a:effectLst/>
                        </a:rPr>
                        <a:t>％</a:t>
                      </a:r>
                    </a:p>
                    <a:p>
                      <a:pPr algn="just">
                        <a:spcAft>
                          <a:spcPts val="0"/>
                        </a:spcAft>
                      </a:pPr>
                      <a:r>
                        <a:rPr lang="ja-JP" sz="1200" kern="100" dirty="0">
                          <a:effectLst/>
                        </a:rPr>
                        <a:t>（ </a:t>
                      </a:r>
                      <a:r>
                        <a:rPr lang="en-US" sz="1200" kern="100" dirty="0">
                          <a:effectLst/>
                        </a:rPr>
                        <a:t>390.5</a:t>
                      </a:r>
                      <a:r>
                        <a:rPr lang="ja-JP" sz="1200" kern="100" dirty="0">
                          <a:effectLst/>
                        </a:rPr>
                        <a:t>億円／</a:t>
                      </a:r>
                      <a:r>
                        <a:rPr lang="en-US" sz="1200" kern="100" dirty="0">
                          <a:effectLst/>
                        </a:rPr>
                        <a:t>560.0</a:t>
                      </a:r>
                      <a:r>
                        <a:rPr lang="ja-JP" sz="1200" kern="100" dirty="0">
                          <a:effectLst/>
                        </a:rPr>
                        <a:t>億円）</a:t>
                      </a:r>
                    </a:p>
                    <a:p>
                      <a:pPr algn="just">
                        <a:spcAft>
                          <a:spcPts val="0"/>
                        </a:spcAft>
                      </a:pPr>
                      <a:r>
                        <a:rPr lang="ja-JP" sz="1200" kern="100" dirty="0">
                          <a:effectLst/>
                        </a:rPr>
                        <a:t>・用地　</a:t>
                      </a:r>
                      <a:r>
                        <a:rPr lang="en-US" sz="1200" kern="100" dirty="0">
                          <a:effectLst/>
                        </a:rPr>
                        <a:t>  42</a:t>
                      </a:r>
                      <a:r>
                        <a:rPr lang="ja-JP" sz="1200" kern="100" dirty="0">
                          <a:effectLst/>
                        </a:rPr>
                        <a:t>％</a:t>
                      </a:r>
                    </a:p>
                    <a:p>
                      <a:pPr algn="just">
                        <a:spcAft>
                          <a:spcPts val="0"/>
                        </a:spcAft>
                      </a:pPr>
                      <a:r>
                        <a:rPr lang="ja-JP" sz="1200" kern="100" dirty="0">
                          <a:effectLst/>
                        </a:rPr>
                        <a:t>（　</a:t>
                      </a:r>
                      <a:r>
                        <a:rPr lang="en-US" sz="1200" kern="100" dirty="0">
                          <a:effectLst/>
                        </a:rPr>
                        <a:t>76.2</a:t>
                      </a:r>
                      <a:r>
                        <a:rPr lang="ja-JP" sz="1200" kern="100" dirty="0">
                          <a:effectLst/>
                        </a:rPr>
                        <a:t>億円／</a:t>
                      </a:r>
                      <a:r>
                        <a:rPr lang="en-US" sz="1200" kern="100" dirty="0">
                          <a:effectLst/>
                        </a:rPr>
                        <a:t>181.0</a:t>
                      </a:r>
                      <a:r>
                        <a:rPr lang="ja-JP" sz="1200" kern="100" dirty="0">
                          <a:effectLst/>
                        </a:rPr>
                        <a:t>億円）</a:t>
                      </a:r>
                    </a:p>
                    <a:p>
                      <a:pPr marL="133350" indent="-133350" algn="just">
                        <a:spcAft>
                          <a:spcPts val="0"/>
                        </a:spcAft>
                      </a:pPr>
                      <a:r>
                        <a:rPr lang="ja-JP" sz="1200" kern="100" dirty="0">
                          <a:effectLst/>
                        </a:rPr>
                        <a:t>・工事　　</a:t>
                      </a:r>
                      <a:r>
                        <a:rPr lang="en-US" sz="1200" kern="100" dirty="0">
                          <a:effectLst/>
                        </a:rPr>
                        <a:t>83</a:t>
                      </a:r>
                      <a:r>
                        <a:rPr lang="ja-JP" sz="1200" kern="100" dirty="0">
                          <a:effectLst/>
                        </a:rPr>
                        <a:t>％</a:t>
                      </a:r>
                    </a:p>
                    <a:p>
                      <a:pPr algn="just">
                        <a:spcAft>
                          <a:spcPts val="0"/>
                        </a:spcAft>
                      </a:pPr>
                      <a:r>
                        <a:rPr lang="ja-JP" sz="1200" kern="100" dirty="0">
                          <a:effectLst/>
                        </a:rPr>
                        <a:t>（</a:t>
                      </a:r>
                      <a:r>
                        <a:rPr lang="en-US" sz="1200" kern="100" dirty="0">
                          <a:effectLst/>
                        </a:rPr>
                        <a:t> 314.3</a:t>
                      </a:r>
                      <a:r>
                        <a:rPr lang="ja-JP" sz="1200" kern="100" dirty="0">
                          <a:effectLst/>
                        </a:rPr>
                        <a:t>億円／</a:t>
                      </a:r>
                      <a:r>
                        <a:rPr lang="en-US" sz="1200" kern="100" dirty="0">
                          <a:effectLst/>
                        </a:rPr>
                        <a:t>379.0</a:t>
                      </a:r>
                      <a:r>
                        <a:rPr lang="ja-JP" sz="1200" kern="100" dirty="0">
                          <a:effectLst/>
                        </a:rPr>
                        <a:t>億円）</a:t>
                      </a:r>
                    </a:p>
                    <a:p>
                      <a:pPr algn="just">
                        <a:spcAft>
                          <a:spcPts val="0"/>
                        </a:spcAft>
                      </a:pPr>
                      <a:r>
                        <a:rPr lang="en-US" sz="1200" kern="100" dirty="0">
                          <a:effectLst/>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76080693"/>
                  </a:ext>
                </a:extLst>
              </a:tr>
            </a:tbl>
          </a:graphicData>
        </a:graphic>
      </p:graphicFrame>
      <p:sp>
        <p:nvSpPr>
          <p:cNvPr id="6" name="Rectangle 2"/>
          <p:cNvSpPr>
            <a:spLocks noChangeArrowheads="1"/>
          </p:cNvSpPr>
          <p:nvPr/>
        </p:nvSpPr>
        <p:spPr bwMode="auto">
          <a:xfrm>
            <a:off x="0" y="0"/>
            <a:ext cx="9144000" cy="554038"/>
          </a:xfrm>
          <a:prstGeom prst="rect">
            <a:avLst/>
          </a:prstGeom>
          <a:gradFill flip="none" rotWithShape="1">
            <a:gsLst>
              <a:gs pos="0">
                <a:schemeClr val="accent1"/>
              </a:gs>
              <a:gs pos="50000">
                <a:schemeClr val="bg1"/>
              </a:gs>
              <a:gs pos="100000">
                <a:schemeClr val="accent1"/>
              </a:gs>
            </a:gsLst>
            <a:lin ang="5400000" scaled="0"/>
            <a:tileRect/>
          </a:gradFill>
          <a:ln>
            <a:noFill/>
          </a:ln>
          <a:effectLst/>
          <a:extLst/>
        </p:spPr>
        <p:txBody>
          <a:bodyPr wrap="none" lIns="91435" tIns="45717" rIns="91435" bIns="45717" anchor="ct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l"/>
            <a:r>
              <a:rPr lang="ja-JP" altLang="en-US" sz="2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a:t>２事業の必要性等に関する視点</a:t>
            </a:r>
            <a:endParaRPr lang="en-US" altLang="ja-JP" sz="2800" dirty="0"/>
          </a:p>
        </p:txBody>
      </p:sp>
      <p:sp>
        <p:nvSpPr>
          <p:cNvPr id="7" name="テキスト ボックス 6"/>
          <p:cNvSpPr txBox="1"/>
          <p:nvPr/>
        </p:nvSpPr>
        <p:spPr>
          <a:xfrm>
            <a:off x="162876" y="647323"/>
            <a:ext cx="5221924" cy="400110"/>
          </a:xfrm>
          <a:prstGeom prst="rect">
            <a:avLst/>
          </a:prstGeom>
          <a:noFill/>
        </p:spPr>
        <p:txBody>
          <a:bodyPr wrap="square" rtlCol="0">
            <a:spAutoFit/>
          </a:bodyPr>
          <a:lstStyle/>
          <a:p>
            <a:r>
              <a:rPr lang="ja-JP" altLang="en-US" sz="2000" dirty="0"/>
              <a:t>②進捗状況の数値を修正（</a:t>
            </a:r>
            <a:r>
              <a:rPr lang="en-US" altLang="ja-JP" sz="2000" dirty="0"/>
              <a:t>p.3</a:t>
            </a:r>
            <a:r>
              <a:rPr lang="ja-JP" altLang="en-US" sz="2000" dirty="0" smtClean="0"/>
              <a:t>）</a:t>
            </a:r>
            <a:endParaRPr kumimoji="1" lang="ja-JP" altLang="en-US" sz="2000" dirty="0"/>
          </a:p>
        </p:txBody>
      </p:sp>
      <p:sp>
        <p:nvSpPr>
          <p:cNvPr id="8" name="テキスト ボックス 7"/>
          <p:cNvSpPr txBox="1"/>
          <p:nvPr/>
        </p:nvSpPr>
        <p:spPr>
          <a:xfrm>
            <a:off x="660400" y="3782219"/>
            <a:ext cx="1511300" cy="369332"/>
          </a:xfrm>
          <a:prstGeom prst="rect">
            <a:avLst/>
          </a:prstGeom>
          <a:noFill/>
        </p:spPr>
        <p:txBody>
          <a:bodyPr wrap="square" rtlCol="0">
            <a:spAutoFit/>
          </a:bodyPr>
          <a:lstStyle/>
          <a:p>
            <a:r>
              <a:rPr kumimoji="1" lang="ja-JP" altLang="en-US" dirty="0" smtClean="0"/>
              <a:t>修正後</a:t>
            </a:r>
            <a:endParaRPr kumimoji="1" lang="ja-JP" altLang="en-US" dirty="0"/>
          </a:p>
        </p:txBody>
      </p:sp>
      <p:sp>
        <p:nvSpPr>
          <p:cNvPr id="9" name="テキスト ボックス 8"/>
          <p:cNvSpPr txBox="1"/>
          <p:nvPr/>
        </p:nvSpPr>
        <p:spPr>
          <a:xfrm>
            <a:off x="660400" y="1130738"/>
            <a:ext cx="1511300" cy="369332"/>
          </a:xfrm>
          <a:prstGeom prst="rect">
            <a:avLst/>
          </a:prstGeom>
          <a:noFill/>
        </p:spPr>
        <p:txBody>
          <a:bodyPr wrap="square" rtlCol="0">
            <a:spAutoFit/>
          </a:bodyPr>
          <a:lstStyle/>
          <a:p>
            <a:r>
              <a:rPr kumimoji="1" lang="ja-JP" altLang="en-US" dirty="0" smtClean="0"/>
              <a:t>修正前</a:t>
            </a:r>
            <a:endParaRPr kumimoji="1" lang="ja-JP" altLang="en-US" dirty="0"/>
          </a:p>
        </p:txBody>
      </p:sp>
      <p:graphicFrame>
        <p:nvGraphicFramePr>
          <p:cNvPr id="10" name="表 9"/>
          <p:cNvGraphicFramePr>
            <a:graphicFrameLocks noGrp="1"/>
          </p:cNvGraphicFramePr>
          <p:nvPr>
            <p:extLst/>
          </p:nvPr>
        </p:nvGraphicFramePr>
        <p:xfrm>
          <a:off x="905826" y="4302802"/>
          <a:ext cx="7399974" cy="1280160"/>
        </p:xfrm>
        <a:graphic>
          <a:graphicData uri="http://schemas.openxmlformats.org/drawingml/2006/table">
            <a:tbl>
              <a:tblPr>
                <a:tableStyleId>{5C22544A-7EE6-4342-B048-85BDC9FD1C3A}</a:tableStyleId>
              </a:tblPr>
              <a:tblGrid>
                <a:gridCol w="1395026">
                  <a:extLst>
                    <a:ext uri="{9D8B030D-6E8A-4147-A177-3AD203B41FA5}">
                      <a16:colId xmlns:a16="http://schemas.microsoft.com/office/drawing/2014/main" val="4021822253"/>
                    </a:ext>
                  </a:extLst>
                </a:gridCol>
                <a:gridCol w="1941745">
                  <a:extLst>
                    <a:ext uri="{9D8B030D-6E8A-4147-A177-3AD203B41FA5}">
                      <a16:colId xmlns:a16="http://schemas.microsoft.com/office/drawing/2014/main" val="3489572951"/>
                    </a:ext>
                  </a:extLst>
                </a:gridCol>
                <a:gridCol w="1973418">
                  <a:extLst>
                    <a:ext uri="{9D8B030D-6E8A-4147-A177-3AD203B41FA5}">
                      <a16:colId xmlns:a16="http://schemas.microsoft.com/office/drawing/2014/main" val="3806841540"/>
                    </a:ext>
                  </a:extLst>
                </a:gridCol>
                <a:gridCol w="2089785">
                  <a:extLst>
                    <a:ext uri="{9D8B030D-6E8A-4147-A177-3AD203B41FA5}">
                      <a16:colId xmlns:a16="http://schemas.microsoft.com/office/drawing/2014/main" val="2600870200"/>
                    </a:ext>
                  </a:extLst>
                </a:gridCol>
              </a:tblGrid>
              <a:tr h="1254125">
                <a:tc>
                  <a:txBody>
                    <a:bodyPr/>
                    <a:lstStyle/>
                    <a:p>
                      <a:pPr algn="ctr">
                        <a:spcAft>
                          <a:spcPts val="0"/>
                        </a:spcAft>
                      </a:pPr>
                      <a:r>
                        <a:rPr lang="ja-JP" sz="1200" kern="100" dirty="0">
                          <a:effectLst/>
                        </a:rPr>
                        <a:t>＜進捗状況＞</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sz="1200" kern="100" dirty="0">
                          <a:effectLst/>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200" kern="100" dirty="0">
                          <a:effectLst/>
                        </a:rPr>
                        <a:t>・全体　</a:t>
                      </a:r>
                      <a:r>
                        <a:rPr lang="en-US" sz="1200" kern="100" dirty="0">
                          <a:effectLst/>
                        </a:rPr>
                        <a:t>  61</a:t>
                      </a:r>
                      <a:r>
                        <a:rPr lang="ja-JP" sz="1200" kern="100" dirty="0">
                          <a:effectLst/>
                        </a:rPr>
                        <a:t>％</a:t>
                      </a:r>
                    </a:p>
                    <a:p>
                      <a:pPr algn="just">
                        <a:spcAft>
                          <a:spcPts val="0"/>
                        </a:spcAft>
                      </a:pPr>
                      <a:r>
                        <a:rPr lang="ja-JP" sz="1200" kern="100" dirty="0">
                          <a:effectLst/>
                        </a:rPr>
                        <a:t>（</a:t>
                      </a:r>
                      <a:r>
                        <a:rPr lang="en-US" sz="1200" kern="100" dirty="0">
                          <a:effectLst/>
                        </a:rPr>
                        <a:t> 230.5</a:t>
                      </a:r>
                      <a:r>
                        <a:rPr lang="ja-JP" sz="1200" kern="100" dirty="0">
                          <a:effectLst/>
                        </a:rPr>
                        <a:t>億円／</a:t>
                      </a:r>
                      <a:r>
                        <a:rPr lang="en-US" sz="1200" kern="100" dirty="0">
                          <a:effectLst/>
                        </a:rPr>
                        <a:t>375.0</a:t>
                      </a:r>
                      <a:r>
                        <a:rPr lang="ja-JP" sz="1200" kern="100" dirty="0">
                          <a:effectLst/>
                        </a:rPr>
                        <a:t>億円）</a:t>
                      </a:r>
                    </a:p>
                    <a:p>
                      <a:pPr algn="just">
                        <a:spcAft>
                          <a:spcPts val="0"/>
                        </a:spcAft>
                      </a:pPr>
                      <a:r>
                        <a:rPr lang="ja-JP" sz="1200" kern="100" dirty="0">
                          <a:effectLst/>
                        </a:rPr>
                        <a:t>・用地　</a:t>
                      </a:r>
                      <a:r>
                        <a:rPr lang="en-US" sz="1200" kern="100" dirty="0">
                          <a:effectLst/>
                        </a:rPr>
                        <a:t>  82</a:t>
                      </a:r>
                      <a:r>
                        <a:rPr lang="ja-JP" sz="1200" kern="100" dirty="0">
                          <a:effectLst/>
                        </a:rPr>
                        <a:t>％</a:t>
                      </a:r>
                    </a:p>
                    <a:p>
                      <a:pPr algn="just">
                        <a:spcAft>
                          <a:spcPts val="0"/>
                        </a:spcAft>
                      </a:pPr>
                      <a:r>
                        <a:rPr lang="ja-JP" sz="1200" kern="100" dirty="0">
                          <a:effectLst/>
                        </a:rPr>
                        <a:t>（　</a:t>
                      </a:r>
                      <a:r>
                        <a:rPr lang="en-US" sz="1200" kern="100" dirty="0">
                          <a:effectLst/>
                        </a:rPr>
                        <a:t>68.4</a:t>
                      </a:r>
                      <a:r>
                        <a:rPr lang="ja-JP" sz="1200" kern="100" dirty="0">
                          <a:effectLst/>
                        </a:rPr>
                        <a:t>億円／</a:t>
                      </a:r>
                      <a:r>
                        <a:rPr lang="en-US" sz="1200" kern="100" dirty="0">
                          <a:effectLst/>
                        </a:rPr>
                        <a:t> 83.0</a:t>
                      </a:r>
                      <a:r>
                        <a:rPr lang="ja-JP" sz="1200" kern="100" dirty="0">
                          <a:effectLst/>
                        </a:rPr>
                        <a:t>億円）</a:t>
                      </a:r>
                    </a:p>
                    <a:p>
                      <a:pPr marL="133350" indent="-133350" algn="just">
                        <a:spcAft>
                          <a:spcPts val="0"/>
                        </a:spcAft>
                      </a:pPr>
                      <a:r>
                        <a:rPr lang="ja-JP" sz="1200" kern="100" dirty="0">
                          <a:effectLst/>
                        </a:rPr>
                        <a:t>・工事　　</a:t>
                      </a:r>
                      <a:r>
                        <a:rPr lang="en-US" sz="1200" kern="100" dirty="0">
                          <a:effectLst/>
                        </a:rPr>
                        <a:t>56</a:t>
                      </a:r>
                      <a:r>
                        <a:rPr lang="ja-JP" sz="1200" kern="100" dirty="0">
                          <a:effectLst/>
                        </a:rPr>
                        <a:t>％</a:t>
                      </a:r>
                    </a:p>
                    <a:p>
                      <a:pPr algn="just">
                        <a:spcAft>
                          <a:spcPts val="0"/>
                        </a:spcAft>
                      </a:pPr>
                      <a:r>
                        <a:rPr lang="ja-JP" sz="1200" kern="100" dirty="0">
                          <a:effectLst/>
                        </a:rPr>
                        <a:t>（</a:t>
                      </a:r>
                      <a:r>
                        <a:rPr lang="en-US" sz="1200" kern="100" dirty="0">
                          <a:effectLst/>
                        </a:rPr>
                        <a:t> 162.1</a:t>
                      </a:r>
                      <a:r>
                        <a:rPr lang="ja-JP" sz="1200" kern="100" dirty="0">
                          <a:effectLst/>
                        </a:rPr>
                        <a:t>億円／</a:t>
                      </a:r>
                      <a:r>
                        <a:rPr lang="en-US" sz="1200" kern="100" dirty="0">
                          <a:effectLst/>
                        </a:rPr>
                        <a:t>292.0</a:t>
                      </a:r>
                      <a:r>
                        <a:rPr lang="ja-JP" sz="1200" kern="100" dirty="0">
                          <a:effectLst/>
                        </a:rPr>
                        <a:t>億円）</a:t>
                      </a:r>
                    </a:p>
                    <a:p>
                      <a:pPr algn="just">
                        <a:spcAft>
                          <a:spcPts val="0"/>
                        </a:spcAft>
                      </a:pPr>
                      <a:r>
                        <a:rPr lang="en-US" sz="1200" kern="100" dirty="0">
                          <a:effectLst/>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ja-JP" sz="1200" kern="100" dirty="0">
                          <a:effectLst/>
                        </a:rPr>
                        <a:t>・全体　</a:t>
                      </a:r>
                      <a:r>
                        <a:rPr lang="en-US" sz="1200" kern="100" dirty="0">
                          <a:effectLst/>
                        </a:rPr>
                        <a:t>  70</a:t>
                      </a:r>
                      <a:r>
                        <a:rPr lang="ja-JP" sz="1200" kern="100" dirty="0">
                          <a:effectLst/>
                        </a:rPr>
                        <a:t>％</a:t>
                      </a:r>
                    </a:p>
                    <a:p>
                      <a:pPr algn="just">
                        <a:spcAft>
                          <a:spcPts val="0"/>
                        </a:spcAft>
                      </a:pPr>
                      <a:r>
                        <a:rPr lang="ja-JP" sz="1200" kern="100" dirty="0">
                          <a:effectLst/>
                        </a:rPr>
                        <a:t>（ </a:t>
                      </a:r>
                      <a:r>
                        <a:rPr lang="en-US" sz="1200" kern="100" dirty="0">
                          <a:effectLst/>
                          <a:highlight>
                            <a:srgbClr val="FFFF00"/>
                          </a:highlight>
                        </a:rPr>
                        <a:t>389.8</a:t>
                      </a:r>
                      <a:r>
                        <a:rPr lang="ja-JP" sz="1200" kern="100" dirty="0">
                          <a:effectLst/>
                        </a:rPr>
                        <a:t>億円／</a:t>
                      </a:r>
                      <a:r>
                        <a:rPr lang="en-US" sz="1200" kern="100" dirty="0">
                          <a:effectLst/>
                        </a:rPr>
                        <a:t>560.0</a:t>
                      </a:r>
                      <a:r>
                        <a:rPr lang="ja-JP" sz="1200" kern="100" dirty="0">
                          <a:effectLst/>
                        </a:rPr>
                        <a:t>億円）</a:t>
                      </a:r>
                    </a:p>
                    <a:p>
                      <a:pPr algn="just">
                        <a:spcAft>
                          <a:spcPts val="0"/>
                        </a:spcAft>
                      </a:pPr>
                      <a:r>
                        <a:rPr lang="ja-JP" sz="1200" kern="100" dirty="0">
                          <a:effectLst/>
                        </a:rPr>
                        <a:t>・用地　  </a:t>
                      </a:r>
                      <a:r>
                        <a:rPr lang="en-US" sz="1200" kern="100" dirty="0">
                          <a:effectLst/>
                          <a:highlight>
                            <a:srgbClr val="FFFF00"/>
                          </a:highlight>
                        </a:rPr>
                        <a:t>68</a:t>
                      </a:r>
                      <a:r>
                        <a:rPr lang="ja-JP" sz="1200" kern="100" dirty="0">
                          <a:effectLst/>
                        </a:rPr>
                        <a:t>％</a:t>
                      </a:r>
                    </a:p>
                    <a:p>
                      <a:pPr algn="just">
                        <a:spcAft>
                          <a:spcPts val="0"/>
                        </a:spcAft>
                      </a:pPr>
                      <a:r>
                        <a:rPr lang="ja-JP" sz="1200" kern="100" dirty="0">
                          <a:effectLst/>
                        </a:rPr>
                        <a:t>（ </a:t>
                      </a:r>
                      <a:r>
                        <a:rPr lang="en-US" sz="1200" kern="100" dirty="0">
                          <a:effectLst/>
                          <a:highlight>
                            <a:srgbClr val="FFFF00"/>
                          </a:highlight>
                        </a:rPr>
                        <a:t>123.3</a:t>
                      </a:r>
                      <a:r>
                        <a:rPr lang="ja-JP" sz="1200" kern="100" dirty="0">
                          <a:effectLst/>
                        </a:rPr>
                        <a:t>億円／</a:t>
                      </a:r>
                      <a:r>
                        <a:rPr lang="en-US" sz="1200" kern="100" dirty="0">
                          <a:effectLst/>
                        </a:rPr>
                        <a:t>181.0</a:t>
                      </a:r>
                      <a:r>
                        <a:rPr lang="ja-JP" sz="1200" kern="100" dirty="0">
                          <a:effectLst/>
                        </a:rPr>
                        <a:t>億円）</a:t>
                      </a:r>
                    </a:p>
                    <a:p>
                      <a:pPr marL="133350" indent="-133350" algn="just">
                        <a:spcAft>
                          <a:spcPts val="0"/>
                        </a:spcAft>
                      </a:pPr>
                      <a:r>
                        <a:rPr lang="ja-JP" sz="1200" kern="100" dirty="0">
                          <a:effectLst/>
                        </a:rPr>
                        <a:t>・工事　　</a:t>
                      </a:r>
                      <a:r>
                        <a:rPr lang="en-US" sz="1200" kern="100" dirty="0">
                          <a:effectLst/>
                          <a:highlight>
                            <a:srgbClr val="FFFF00"/>
                          </a:highlight>
                        </a:rPr>
                        <a:t>70</a:t>
                      </a:r>
                      <a:r>
                        <a:rPr lang="ja-JP" sz="1200" kern="100" dirty="0">
                          <a:effectLst/>
                        </a:rPr>
                        <a:t>％</a:t>
                      </a:r>
                    </a:p>
                    <a:p>
                      <a:pPr algn="just">
                        <a:spcAft>
                          <a:spcPts val="0"/>
                        </a:spcAft>
                      </a:pPr>
                      <a:r>
                        <a:rPr lang="ja-JP" sz="1200" kern="100" dirty="0">
                          <a:effectLst/>
                        </a:rPr>
                        <a:t>（ </a:t>
                      </a:r>
                      <a:r>
                        <a:rPr lang="en-US" sz="1200" kern="100" dirty="0">
                          <a:effectLst/>
                          <a:highlight>
                            <a:srgbClr val="FFFF00"/>
                          </a:highlight>
                        </a:rPr>
                        <a:t>266.5</a:t>
                      </a:r>
                      <a:r>
                        <a:rPr lang="ja-JP" sz="1200" kern="100" dirty="0">
                          <a:effectLst/>
                        </a:rPr>
                        <a:t>億円／</a:t>
                      </a:r>
                      <a:r>
                        <a:rPr lang="en-US" sz="1200" kern="100" dirty="0">
                          <a:effectLst/>
                        </a:rPr>
                        <a:t>379.0</a:t>
                      </a:r>
                      <a:r>
                        <a:rPr lang="ja-JP" sz="1200" kern="100" dirty="0">
                          <a:effectLst/>
                        </a:rPr>
                        <a:t>億円）</a:t>
                      </a:r>
                    </a:p>
                    <a:p>
                      <a:pPr algn="just">
                        <a:spcAft>
                          <a:spcPts val="0"/>
                        </a:spcAft>
                      </a:pPr>
                      <a:r>
                        <a:rPr lang="en-US" sz="1200" kern="100" dirty="0">
                          <a:effectLst/>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21467226"/>
                  </a:ext>
                </a:extLst>
              </a:tr>
            </a:tbl>
          </a:graphicData>
        </a:graphic>
      </p:graphicFrame>
      <p:sp>
        <p:nvSpPr>
          <p:cNvPr id="11" name="下矢印 10"/>
          <p:cNvSpPr/>
          <p:nvPr/>
        </p:nvSpPr>
        <p:spPr>
          <a:xfrm>
            <a:off x="3479800" y="3335279"/>
            <a:ext cx="1219201" cy="330200"/>
          </a:xfrm>
          <a:prstGeom prst="downArrow">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6413500" y="1828800"/>
            <a:ext cx="419100" cy="191358"/>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正方形/長方形 12"/>
          <p:cNvSpPr/>
          <p:nvPr/>
        </p:nvSpPr>
        <p:spPr>
          <a:xfrm>
            <a:off x="6457950" y="2192519"/>
            <a:ext cx="419100" cy="191358"/>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正方形/長方形 13"/>
          <p:cNvSpPr/>
          <p:nvPr/>
        </p:nvSpPr>
        <p:spPr>
          <a:xfrm>
            <a:off x="6413500" y="2579213"/>
            <a:ext cx="419100" cy="191358"/>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正方形/長方形 14"/>
          <p:cNvSpPr/>
          <p:nvPr/>
        </p:nvSpPr>
        <p:spPr>
          <a:xfrm>
            <a:off x="6918325" y="2020158"/>
            <a:ext cx="339725" cy="172361"/>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正方形/長方形 15"/>
          <p:cNvSpPr/>
          <p:nvPr/>
        </p:nvSpPr>
        <p:spPr>
          <a:xfrm>
            <a:off x="6975475" y="2402927"/>
            <a:ext cx="339725" cy="172361"/>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正方形/長方形 16"/>
          <p:cNvSpPr/>
          <p:nvPr/>
        </p:nvSpPr>
        <p:spPr>
          <a:xfrm>
            <a:off x="6438900" y="4463113"/>
            <a:ext cx="419100" cy="191358"/>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 name="正方形/長方形 17"/>
          <p:cNvSpPr/>
          <p:nvPr/>
        </p:nvSpPr>
        <p:spPr>
          <a:xfrm>
            <a:off x="6438900" y="4847203"/>
            <a:ext cx="419100" cy="191358"/>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 name="正方形/長方形 18"/>
          <p:cNvSpPr/>
          <p:nvPr/>
        </p:nvSpPr>
        <p:spPr>
          <a:xfrm>
            <a:off x="6438900" y="5215082"/>
            <a:ext cx="419100" cy="191358"/>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正方形/長方形 19"/>
          <p:cNvSpPr/>
          <p:nvPr/>
        </p:nvSpPr>
        <p:spPr>
          <a:xfrm>
            <a:off x="6918325" y="4654471"/>
            <a:ext cx="339725" cy="19273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 name="正方形/長方形 20"/>
          <p:cNvSpPr/>
          <p:nvPr/>
        </p:nvSpPr>
        <p:spPr>
          <a:xfrm>
            <a:off x="6975475" y="5042721"/>
            <a:ext cx="339725" cy="172361"/>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23709904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コンテンツ プレースホルダー 5"/>
          <p:cNvGraphicFramePr>
            <a:graphicFrameLocks noGrp="1"/>
          </p:cNvGraphicFramePr>
          <p:nvPr>
            <p:ph idx="1"/>
            <p:extLst/>
          </p:nvPr>
        </p:nvGraphicFramePr>
        <p:xfrm>
          <a:off x="1159827" y="3961051"/>
          <a:ext cx="6824345" cy="1335405"/>
        </p:xfrm>
        <a:graphic>
          <a:graphicData uri="http://schemas.openxmlformats.org/drawingml/2006/table">
            <a:tbl>
              <a:tblPr>
                <a:tableStyleId>{5C22544A-7EE6-4342-B048-85BDC9FD1C3A}</a:tableStyleId>
              </a:tblPr>
              <a:tblGrid>
                <a:gridCol w="1288415">
                  <a:extLst>
                    <a:ext uri="{9D8B030D-6E8A-4147-A177-3AD203B41FA5}">
                      <a16:colId xmlns:a16="http://schemas.microsoft.com/office/drawing/2014/main" val="1606056958"/>
                    </a:ext>
                  </a:extLst>
                </a:gridCol>
                <a:gridCol w="5535930">
                  <a:extLst>
                    <a:ext uri="{9D8B030D-6E8A-4147-A177-3AD203B41FA5}">
                      <a16:colId xmlns:a16="http://schemas.microsoft.com/office/drawing/2014/main" val="3651068499"/>
                    </a:ext>
                  </a:extLst>
                </a:gridCol>
              </a:tblGrid>
              <a:tr h="1335405">
                <a:tc>
                  <a:txBody>
                    <a:bodyPr/>
                    <a:lstStyle/>
                    <a:p>
                      <a:pPr algn="ctr">
                        <a:spcAft>
                          <a:spcPts val="0"/>
                        </a:spcAft>
                      </a:pPr>
                      <a:r>
                        <a:rPr lang="ja-JP" sz="1100" kern="100" dirty="0">
                          <a:effectLst/>
                        </a:rPr>
                        <a:t>事業の進捗の</a:t>
                      </a:r>
                    </a:p>
                    <a:p>
                      <a:pPr algn="ctr">
                        <a:spcAft>
                          <a:spcPts val="0"/>
                        </a:spcAft>
                      </a:pPr>
                      <a:r>
                        <a:rPr lang="ja-JP" sz="1100" kern="100" dirty="0">
                          <a:effectLst/>
                        </a:rPr>
                        <a:t>見込みの視点</a:t>
                      </a:r>
                    </a:p>
                    <a:p>
                      <a:pPr algn="ctr">
                        <a:spcAft>
                          <a:spcPts val="0"/>
                        </a:spcAft>
                      </a:pPr>
                      <a:r>
                        <a:rPr lang="en-US" sz="1100" kern="100" dirty="0">
                          <a:effectLst/>
                        </a:rPr>
                        <a:t> </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33350" indent="-133350" algn="just">
                        <a:spcAft>
                          <a:spcPts val="0"/>
                        </a:spcAft>
                      </a:pPr>
                      <a:endParaRPr lang="en-US" altLang="ja-JP" sz="1100" kern="100" dirty="0" smtClean="0">
                        <a:effectLst/>
                      </a:endParaRPr>
                    </a:p>
                    <a:p>
                      <a:pPr marL="133350" indent="-133350" algn="just">
                        <a:spcAft>
                          <a:spcPts val="0"/>
                        </a:spcAft>
                      </a:pPr>
                      <a:r>
                        <a:rPr lang="ja-JP" sz="1100" kern="100" dirty="0" smtClean="0">
                          <a:effectLst/>
                        </a:rPr>
                        <a:t>・</a:t>
                      </a:r>
                      <a:r>
                        <a:rPr lang="ja-JP" sz="1100" kern="100" dirty="0">
                          <a:effectLst/>
                        </a:rPr>
                        <a:t>国道</a:t>
                      </a:r>
                      <a:r>
                        <a:rPr lang="en-US" sz="1100" kern="100" dirty="0">
                          <a:effectLst/>
                        </a:rPr>
                        <a:t>170</a:t>
                      </a:r>
                      <a:r>
                        <a:rPr lang="ja-JP" sz="1100" kern="100" dirty="0">
                          <a:effectLst/>
                        </a:rPr>
                        <a:t>号は、国道</a:t>
                      </a:r>
                      <a:r>
                        <a:rPr lang="en-US" sz="1100" kern="100" dirty="0">
                          <a:effectLst/>
                        </a:rPr>
                        <a:t>171</a:t>
                      </a:r>
                      <a:r>
                        <a:rPr lang="ja-JP" sz="1100" kern="100" dirty="0">
                          <a:effectLst/>
                        </a:rPr>
                        <a:t>号から府道枚方高槻線までの区間を平成</a:t>
                      </a:r>
                      <a:r>
                        <a:rPr lang="en-US" sz="1100" kern="100" dirty="0">
                          <a:effectLst/>
                        </a:rPr>
                        <a:t>30</a:t>
                      </a:r>
                      <a:r>
                        <a:rPr lang="ja-JP" sz="1100" kern="100" dirty="0">
                          <a:effectLst/>
                        </a:rPr>
                        <a:t>年度</a:t>
                      </a:r>
                      <a:r>
                        <a:rPr lang="en-US" sz="1100" kern="100" dirty="0">
                          <a:effectLst/>
                        </a:rPr>
                        <a:t>3</a:t>
                      </a:r>
                      <a:r>
                        <a:rPr lang="ja-JP" sz="1100" kern="100" dirty="0">
                          <a:effectLst/>
                        </a:rPr>
                        <a:t>月に暫定</a:t>
                      </a:r>
                      <a:r>
                        <a:rPr lang="en-US" sz="1100" kern="100" dirty="0">
                          <a:effectLst/>
                        </a:rPr>
                        <a:t>2</a:t>
                      </a:r>
                      <a:r>
                        <a:rPr lang="ja-JP" sz="1100" kern="100" dirty="0">
                          <a:effectLst/>
                        </a:rPr>
                        <a:t>車線で供用済である。残る事業区間は、</a:t>
                      </a:r>
                      <a:r>
                        <a:rPr lang="ja-JP" sz="1100" kern="100" dirty="0">
                          <a:effectLst/>
                          <a:highlight>
                            <a:srgbClr val="FFFF00"/>
                          </a:highlight>
                        </a:rPr>
                        <a:t>府道枚方高槻線（渡河部）の整備に合わせて事業を進めていく</a:t>
                      </a:r>
                      <a:r>
                        <a:rPr lang="ja-JP" sz="1100" kern="100" dirty="0">
                          <a:effectLst/>
                        </a:rPr>
                        <a:t>。</a:t>
                      </a:r>
                    </a:p>
                    <a:p>
                      <a:pPr marL="133350" indent="-133350" algn="just">
                        <a:spcAft>
                          <a:spcPts val="0"/>
                        </a:spcAft>
                      </a:pPr>
                      <a:r>
                        <a:rPr lang="ja-JP" sz="1100" kern="100" dirty="0">
                          <a:effectLst/>
                        </a:rPr>
                        <a:t>・高槻東道路は、新名神高速道路高槻</a:t>
                      </a:r>
                      <a:r>
                        <a:rPr lang="en-US" sz="1100" kern="100" dirty="0">
                          <a:effectLst/>
                        </a:rPr>
                        <a:t>JCT</a:t>
                      </a:r>
                      <a:r>
                        <a:rPr lang="ja-JP" sz="1100" kern="100" dirty="0">
                          <a:effectLst/>
                        </a:rPr>
                        <a:t>・</a:t>
                      </a:r>
                      <a:r>
                        <a:rPr lang="en-US" sz="1100" kern="100" dirty="0">
                          <a:effectLst/>
                        </a:rPr>
                        <a:t>IC</a:t>
                      </a:r>
                      <a:r>
                        <a:rPr lang="ja-JP" sz="1100" kern="100" dirty="0">
                          <a:effectLst/>
                        </a:rPr>
                        <a:t>から国道</a:t>
                      </a:r>
                      <a:r>
                        <a:rPr lang="en-US" sz="1100" kern="100" dirty="0">
                          <a:effectLst/>
                        </a:rPr>
                        <a:t>171</a:t>
                      </a:r>
                      <a:r>
                        <a:rPr lang="ja-JP" sz="1100" kern="100" dirty="0">
                          <a:effectLst/>
                        </a:rPr>
                        <a:t>号までの延長</a:t>
                      </a:r>
                      <a:r>
                        <a:rPr lang="en-US" sz="1100" kern="100" dirty="0">
                          <a:effectLst/>
                        </a:rPr>
                        <a:t>3.3km</a:t>
                      </a:r>
                      <a:r>
                        <a:rPr lang="ja-JP" sz="1100" kern="100" dirty="0">
                          <a:effectLst/>
                        </a:rPr>
                        <a:t>区間を新名神高速道路の供用に合わせて整備済である。残る事業区間についても、新名神高速道路高槻</a:t>
                      </a:r>
                      <a:r>
                        <a:rPr lang="en-US" sz="1100" kern="100" dirty="0">
                          <a:effectLst/>
                        </a:rPr>
                        <a:t>JCT</a:t>
                      </a:r>
                      <a:r>
                        <a:rPr lang="ja-JP" sz="1100" kern="100" dirty="0">
                          <a:effectLst/>
                        </a:rPr>
                        <a:t>・</a:t>
                      </a:r>
                      <a:r>
                        <a:rPr lang="en-US" sz="1100" kern="100" dirty="0">
                          <a:effectLst/>
                        </a:rPr>
                        <a:t>IC</a:t>
                      </a:r>
                      <a:r>
                        <a:rPr lang="ja-JP" sz="1100" kern="100" dirty="0">
                          <a:effectLst/>
                        </a:rPr>
                        <a:t>と国道</a:t>
                      </a:r>
                      <a:r>
                        <a:rPr lang="en-US" sz="1100" kern="100" dirty="0">
                          <a:effectLst/>
                        </a:rPr>
                        <a:t>170</a:t>
                      </a:r>
                      <a:r>
                        <a:rPr lang="ja-JP" sz="1100" kern="100" dirty="0">
                          <a:effectLst/>
                        </a:rPr>
                        <a:t>号をネットワークでつなぐ重要な路線である。</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72792967"/>
                  </a:ext>
                </a:extLst>
              </a:tr>
            </a:tbl>
          </a:graphicData>
        </a:graphic>
      </p:graphicFrame>
      <p:sp>
        <p:nvSpPr>
          <p:cNvPr id="4" name="スライド番号プレースホルダー 3"/>
          <p:cNvSpPr>
            <a:spLocks noGrp="1"/>
          </p:cNvSpPr>
          <p:nvPr>
            <p:ph type="sldNum" sz="quarter" idx="12"/>
          </p:nvPr>
        </p:nvSpPr>
        <p:spPr/>
        <p:txBody>
          <a:bodyPr/>
          <a:lstStyle/>
          <a:p>
            <a:fld id="{71F43457-8CDF-434C-BF4D-76CE5CCA85A3}" type="slidenum">
              <a:rPr kumimoji="1" lang="ja-JP" altLang="en-US" sz="1600" smtClean="0"/>
              <a:t>21</a:t>
            </a:fld>
            <a:endParaRPr kumimoji="1" lang="ja-JP" altLang="en-US" sz="1600" dirty="0"/>
          </a:p>
        </p:txBody>
      </p:sp>
      <p:sp>
        <p:nvSpPr>
          <p:cNvPr id="5" name="Rectangle 2"/>
          <p:cNvSpPr>
            <a:spLocks noChangeArrowheads="1"/>
          </p:cNvSpPr>
          <p:nvPr/>
        </p:nvSpPr>
        <p:spPr bwMode="auto">
          <a:xfrm>
            <a:off x="0" y="0"/>
            <a:ext cx="9144000" cy="554038"/>
          </a:xfrm>
          <a:prstGeom prst="rect">
            <a:avLst/>
          </a:prstGeom>
          <a:gradFill flip="none" rotWithShape="1">
            <a:gsLst>
              <a:gs pos="0">
                <a:schemeClr val="accent1"/>
              </a:gs>
              <a:gs pos="50000">
                <a:schemeClr val="bg1"/>
              </a:gs>
              <a:gs pos="100000">
                <a:schemeClr val="accent1"/>
              </a:gs>
            </a:gsLst>
            <a:lin ang="5400000" scaled="0"/>
            <a:tileRect/>
          </a:gradFill>
          <a:ln>
            <a:noFill/>
          </a:ln>
          <a:effectLst/>
          <a:extLst/>
        </p:spPr>
        <p:txBody>
          <a:bodyPr wrap="none" lIns="91435" tIns="45717" rIns="91435" bIns="45717" anchor="ct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l"/>
            <a:r>
              <a:rPr lang="ja-JP" altLang="en-US" sz="2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t>３事業</a:t>
            </a:r>
            <a:r>
              <a:rPr lang="ja-JP" altLang="en-US" sz="2800" dirty="0"/>
              <a:t>の必要性等に関する視点</a:t>
            </a:r>
            <a:endParaRPr lang="en-US" altLang="ja-JP" sz="2800" dirty="0"/>
          </a:p>
        </p:txBody>
      </p:sp>
      <p:sp>
        <p:nvSpPr>
          <p:cNvPr id="7" name="テキスト ボックス 6"/>
          <p:cNvSpPr txBox="1"/>
          <p:nvPr/>
        </p:nvSpPr>
        <p:spPr>
          <a:xfrm>
            <a:off x="162876" y="647323"/>
            <a:ext cx="5221924" cy="400110"/>
          </a:xfrm>
          <a:prstGeom prst="rect">
            <a:avLst/>
          </a:prstGeom>
          <a:noFill/>
        </p:spPr>
        <p:txBody>
          <a:bodyPr wrap="square" rtlCol="0">
            <a:spAutoFit/>
          </a:bodyPr>
          <a:lstStyle/>
          <a:p>
            <a:r>
              <a:rPr lang="ja-JP" altLang="en-US" sz="2000" dirty="0" smtClean="0"/>
              <a:t>②文言を</a:t>
            </a:r>
            <a:r>
              <a:rPr lang="ja-JP" altLang="en-US" sz="2000" dirty="0"/>
              <a:t>修正（</a:t>
            </a:r>
            <a:r>
              <a:rPr lang="en-US" altLang="ja-JP" sz="2000" dirty="0"/>
              <a:t>p.3</a:t>
            </a:r>
            <a:r>
              <a:rPr lang="ja-JP" altLang="en-US" sz="2000" dirty="0" smtClean="0"/>
              <a:t>）</a:t>
            </a:r>
            <a:endParaRPr kumimoji="1" lang="ja-JP" altLang="en-US" sz="2000" dirty="0"/>
          </a:p>
        </p:txBody>
      </p:sp>
      <p:sp>
        <p:nvSpPr>
          <p:cNvPr id="8" name="テキスト ボックス 7"/>
          <p:cNvSpPr txBox="1"/>
          <p:nvPr/>
        </p:nvSpPr>
        <p:spPr>
          <a:xfrm>
            <a:off x="660400" y="3591719"/>
            <a:ext cx="1511300" cy="369332"/>
          </a:xfrm>
          <a:prstGeom prst="rect">
            <a:avLst/>
          </a:prstGeom>
          <a:noFill/>
        </p:spPr>
        <p:txBody>
          <a:bodyPr wrap="square" rtlCol="0">
            <a:spAutoFit/>
          </a:bodyPr>
          <a:lstStyle/>
          <a:p>
            <a:r>
              <a:rPr kumimoji="1" lang="ja-JP" altLang="en-US" dirty="0" smtClean="0"/>
              <a:t>修正後</a:t>
            </a:r>
            <a:endParaRPr kumimoji="1" lang="ja-JP" altLang="en-US" dirty="0"/>
          </a:p>
        </p:txBody>
      </p:sp>
      <p:sp>
        <p:nvSpPr>
          <p:cNvPr id="9" name="テキスト ボックス 8"/>
          <p:cNvSpPr txBox="1"/>
          <p:nvPr/>
        </p:nvSpPr>
        <p:spPr>
          <a:xfrm>
            <a:off x="660400" y="1130738"/>
            <a:ext cx="1511300" cy="369332"/>
          </a:xfrm>
          <a:prstGeom prst="rect">
            <a:avLst/>
          </a:prstGeom>
          <a:noFill/>
        </p:spPr>
        <p:txBody>
          <a:bodyPr wrap="square" rtlCol="0">
            <a:spAutoFit/>
          </a:bodyPr>
          <a:lstStyle/>
          <a:p>
            <a:r>
              <a:rPr kumimoji="1" lang="ja-JP" altLang="en-US" dirty="0" smtClean="0"/>
              <a:t>修正前</a:t>
            </a:r>
            <a:endParaRPr kumimoji="1" lang="ja-JP" altLang="en-US" dirty="0"/>
          </a:p>
        </p:txBody>
      </p:sp>
      <p:graphicFrame>
        <p:nvGraphicFramePr>
          <p:cNvPr id="10" name="表 9"/>
          <p:cNvGraphicFramePr>
            <a:graphicFrameLocks noGrp="1"/>
          </p:cNvGraphicFramePr>
          <p:nvPr>
            <p:extLst/>
          </p:nvPr>
        </p:nvGraphicFramePr>
        <p:xfrm>
          <a:off x="1159826" y="1594446"/>
          <a:ext cx="6824345" cy="1341120"/>
        </p:xfrm>
        <a:graphic>
          <a:graphicData uri="http://schemas.openxmlformats.org/drawingml/2006/table">
            <a:tbl>
              <a:tblPr>
                <a:tableStyleId>{5C22544A-7EE6-4342-B048-85BDC9FD1C3A}</a:tableStyleId>
              </a:tblPr>
              <a:tblGrid>
                <a:gridCol w="1288415">
                  <a:extLst>
                    <a:ext uri="{9D8B030D-6E8A-4147-A177-3AD203B41FA5}">
                      <a16:colId xmlns:a16="http://schemas.microsoft.com/office/drawing/2014/main" val="2362865110"/>
                    </a:ext>
                  </a:extLst>
                </a:gridCol>
                <a:gridCol w="5535930">
                  <a:extLst>
                    <a:ext uri="{9D8B030D-6E8A-4147-A177-3AD203B41FA5}">
                      <a16:colId xmlns:a16="http://schemas.microsoft.com/office/drawing/2014/main" val="3881600408"/>
                    </a:ext>
                  </a:extLst>
                </a:gridCol>
              </a:tblGrid>
              <a:tr h="1335405">
                <a:tc>
                  <a:txBody>
                    <a:bodyPr/>
                    <a:lstStyle/>
                    <a:p>
                      <a:pPr algn="ctr">
                        <a:spcAft>
                          <a:spcPts val="0"/>
                        </a:spcAft>
                      </a:pPr>
                      <a:r>
                        <a:rPr lang="ja-JP" sz="1100" kern="100" dirty="0">
                          <a:effectLst/>
                        </a:rPr>
                        <a:t>事業の進捗の</a:t>
                      </a:r>
                    </a:p>
                    <a:p>
                      <a:pPr algn="ctr">
                        <a:spcAft>
                          <a:spcPts val="0"/>
                        </a:spcAft>
                      </a:pPr>
                      <a:r>
                        <a:rPr lang="ja-JP" sz="1100" kern="100" dirty="0">
                          <a:effectLst/>
                        </a:rPr>
                        <a:t>見込みの視点</a:t>
                      </a:r>
                    </a:p>
                    <a:p>
                      <a:pPr algn="ctr">
                        <a:spcAft>
                          <a:spcPts val="0"/>
                        </a:spcAft>
                      </a:pPr>
                      <a:r>
                        <a:rPr lang="en-US" sz="1100" kern="100" dirty="0">
                          <a:effectLst/>
                        </a:rPr>
                        <a:t> </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33350" indent="-133350" algn="just">
                        <a:spcAft>
                          <a:spcPts val="0"/>
                        </a:spcAft>
                      </a:pPr>
                      <a:endParaRPr lang="en-US" altLang="ja-JP" sz="1100" kern="100" dirty="0" smtClean="0">
                        <a:effectLst/>
                      </a:endParaRPr>
                    </a:p>
                    <a:p>
                      <a:pPr marL="133350" indent="-133350" algn="just">
                        <a:spcAft>
                          <a:spcPts val="0"/>
                        </a:spcAft>
                      </a:pPr>
                      <a:r>
                        <a:rPr lang="ja-JP" sz="1100" kern="100" dirty="0" smtClean="0">
                          <a:effectLst/>
                        </a:rPr>
                        <a:t>・</a:t>
                      </a:r>
                      <a:r>
                        <a:rPr lang="ja-JP" sz="1100" kern="100" dirty="0">
                          <a:effectLst/>
                        </a:rPr>
                        <a:t>国道</a:t>
                      </a:r>
                      <a:r>
                        <a:rPr lang="en-US" sz="1100" kern="100" dirty="0">
                          <a:effectLst/>
                        </a:rPr>
                        <a:t>170</a:t>
                      </a:r>
                      <a:r>
                        <a:rPr lang="ja-JP" sz="1100" kern="100" dirty="0">
                          <a:effectLst/>
                        </a:rPr>
                        <a:t>号は、国道</a:t>
                      </a:r>
                      <a:r>
                        <a:rPr lang="en-US" sz="1100" kern="100" dirty="0">
                          <a:effectLst/>
                        </a:rPr>
                        <a:t>171</a:t>
                      </a:r>
                      <a:r>
                        <a:rPr lang="ja-JP" sz="1100" kern="100" dirty="0">
                          <a:effectLst/>
                        </a:rPr>
                        <a:t>号から府道枚方高槻線までの区間を平成</a:t>
                      </a:r>
                      <a:r>
                        <a:rPr lang="en-US" sz="1100" kern="100" dirty="0">
                          <a:effectLst/>
                        </a:rPr>
                        <a:t>30</a:t>
                      </a:r>
                      <a:r>
                        <a:rPr lang="ja-JP" sz="1100" kern="100" dirty="0">
                          <a:effectLst/>
                        </a:rPr>
                        <a:t>年度</a:t>
                      </a:r>
                      <a:r>
                        <a:rPr lang="en-US" sz="1100" kern="100" dirty="0">
                          <a:effectLst/>
                        </a:rPr>
                        <a:t>3</a:t>
                      </a:r>
                      <a:r>
                        <a:rPr lang="ja-JP" sz="1100" kern="100" dirty="0">
                          <a:effectLst/>
                        </a:rPr>
                        <a:t>月に暫定</a:t>
                      </a:r>
                      <a:r>
                        <a:rPr lang="en-US" sz="1100" kern="100" dirty="0">
                          <a:effectLst/>
                        </a:rPr>
                        <a:t>2</a:t>
                      </a:r>
                      <a:r>
                        <a:rPr lang="ja-JP" sz="1100" kern="100" dirty="0">
                          <a:effectLst/>
                        </a:rPr>
                        <a:t>車線で供用済である。残る事業区間は、大阪府財政再建プログラム（案）（平成</a:t>
                      </a:r>
                      <a:r>
                        <a:rPr lang="en-US" sz="1100" kern="100" dirty="0">
                          <a:effectLst/>
                        </a:rPr>
                        <a:t>20</a:t>
                      </a:r>
                      <a:r>
                        <a:rPr lang="ja-JP" sz="1100" kern="100" dirty="0">
                          <a:effectLst/>
                        </a:rPr>
                        <a:t>年</a:t>
                      </a:r>
                      <a:r>
                        <a:rPr lang="en-US" sz="1100" kern="100" dirty="0">
                          <a:effectLst/>
                        </a:rPr>
                        <a:t>6</a:t>
                      </a:r>
                      <a:r>
                        <a:rPr lang="ja-JP" sz="1100" kern="100" dirty="0">
                          <a:effectLst/>
                        </a:rPr>
                        <a:t>月）による事業コスト削減のため、進捗が遅れたものの令和</a:t>
                      </a:r>
                      <a:r>
                        <a:rPr lang="en-US" sz="1100" kern="100" dirty="0">
                          <a:effectLst/>
                        </a:rPr>
                        <a:t>11</a:t>
                      </a:r>
                      <a:r>
                        <a:rPr lang="ja-JP" sz="1100" kern="100" dirty="0">
                          <a:effectLst/>
                        </a:rPr>
                        <a:t>年（</a:t>
                      </a:r>
                      <a:r>
                        <a:rPr lang="en-US" sz="1100" kern="100" dirty="0">
                          <a:effectLst/>
                        </a:rPr>
                        <a:t>2029</a:t>
                      </a:r>
                      <a:r>
                        <a:rPr lang="ja-JP" sz="1100" kern="100" dirty="0">
                          <a:effectLst/>
                        </a:rPr>
                        <a:t>年）度末供用に向けて事業中である。</a:t>
                      </a:r>
                    </a:p>
                    <a:p>
                      <a:pPr marL="133350" indent="-133350" algn="just">
                        <a:spcAft>
                          <a:spcPts val="0"/>
                        </a:spcAft>
                      </a:pPr>
                      <a:r>
                        <a:rPr lang="ja-JP" sz="1100" kern="100" dirty="0">
                          <a:effectLst/>
                        </a:rPr>
                        <a:t>・高槻東道路は、新名神高速道路高槻</a:t>
                      </a:r>
                      <a:r>
                        <a:rPr lang="en-US" sz="1100" kern="100" dirty="0">
                          <a:effectLst/>
                        </a:rPr>
                        <a:t>JCT</a:t>
                      </a:r>
                      <a:r>
                        <a:rPr lang="ja-JP" sz="1100" kern="100" dirty="0">
                          <a:effectLst/>
                        </a:rPr>
                        <a:t>・</a:t>
                      </a:r>
                      <a:r>
                        <a:rPr lang="en-US" sz="1100" kern="100" dirty="0">
                          <a:effectLst/>
                        </a:rPr>
                        <a:t>IC</a:t>
                      </a:r>
                      <a:r>
                        <a:rPr lang="ja-JP" sz="1100" kern="100" dirty="0">
                          <a:effectLst/>
                        </a:rPr>
                        <a:t>から国道</a:t>
                      </a:r>
                      <a:r>
                        <a:rPr lang="en-US" sz="1100" kern="100" dirty="0">
                          <a:effectLst/>
                        </a:rPr>
                        <a:t>171</a:t>
                      </a:r>
                      <a:r>
                        <a:rPr lang="ja-JP" sz="1100" kern="100" dirty="0">
                          <a:effectLst/>
                        </a:rPr>
                        <a:t>号までの延長</a:t>
                      </a:r>
                      <a:r>
                        <a:rPr lang="en-US" sz="1100" kern="100" dirty="0">
                          <a:effectLst/>
                        </a:rPr>
                        <a:t>3.3km</a:t>
                      </a:r>
                      <a:r>
                        <a:rPr lang="ja-JP" sz="1100" kern="100" dirty="0">
                          <a:effectLst/>
                        </a:rPr>
                        <a:t>区間を新名神高速道路の供用に合わせて整備済である。残る事業区間についても、新名神高速道路高槻</a:t>
                      </a:r>
                      <a:r>
                        <a:rPr lang="en-US" sz="1100" kern="100" dirty="0">
                          <a:effectLst/>
                        </a:rPr>
                        <a:t>JCT</a:t>
                      </a:r>
                      <a:r>
                        <a:rPr lang="ja-JP" sz="1100" kern="100" dirty="0">
                          <a:effectLst/>
                        </a:rPr>
                        <a:t>・</a:t>
                      </a:r>
                      <a:r>
                        <a:rPr lang="en-US" sz="1100" kern="100" dirty="0">
                          <a:effectLst/>
                        </a:rPr>
                        <a:t>IC</a:t>
                      </a:r>
                      <a:r>
                        <a:rPr lang="ja-JP" sz="1100" kern="100" dirty="0">
                          <a:effectLst/>
                        </a:rPr>
                        <a:t>と国道</a:t>
                      </a:r>
                      <a:r>
                        <a:rPr lang="en-US" sz="1100" kern="100" dirty="0">
                          <a:effectLst/>
                        </a:rPr>
                        <a:t>170</a:t>
                      </a:r>
                      <a:r>
                        <a:rPr lang="ja-JP" sz="1100" kern="100" dirty="0">
                          <a:effectLst/>
                        </a:rPr>
                        <a:t>号をネットワークでつなぐ重要な路線である。</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05212434"/>
                  </a:ext>
                </a:extLst>
              </a:tr>
            </a:tbl>
          </a:graphicData>
        </a:graphic>
      </p:graphicFrame>
      <p:sp>
        <p:nvSpPr>
          <p:cNvPr id="11" name="正方形/長方形 10"/>
          <p:cNvSpPr/>
          <p:nvPr/>
        </p:nvSpPr>
        <p:spPr>
          <a:xfrm>
            <a:off x="2489199" y="4292463"/>
            <a:ext cx="5494971" cy="339367"/>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正方形/長方形 11"/>
          <p:cNvSpPr/>
          <p:nvPr/>
        </p:nvSpPr>
        <p:spPr>
          <a:xfrm>
            <a:off x="2489199" y="1931175"/>
            <a:ext cx="5494971" cy="481825"/>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下矢印 12"/>
          <p:cNvSpPr/>
          <p:nvPr/>
        </p:nvSpPr>
        <p:spPr>
          <a:xfrm>
            <a:off x="3568700" y="3216335"/>
            <a:ext cx="1219201" cy="330200"/>
          </a:xfrm>
          <a:prstGeom prst="downArrow">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6908668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71F43457-8CDF-434C-BF4D-76CE5CCA85A3}" type="slidenum">
              <a:rPr kumimoji="1" lang="ja-JP" altLang="en-US" sz="1600" smtClean="0"/>
              <a:t>22</a:t>
            </a:fld>
            <a:endParaRPr kumimoji="1" lang="ja-JP" altLang="en-US" sz="1600"/>
          </a:p>
        </p:txBody>
      </p:sp>
      <p:sp>
        <p:nvSpPr>
          <p:cNvPr id="5" name="Rectangle 2"/>
          <p:cNvSpPr>
            <a:spLocks noChangeArrowheads="1"/>
          </p:cNvSpPr>
          <p:nvPr/>
        </p:nvSpPr>
        <p:spPr bwMode="auto">
          <a:xfrm>
            <a:off x="0" y="0"/>
            <a:ext cx="9144000" cy="554038"/>
          </a:xfrm>
          <a:prstGeom prst="rect">
            <a:avLst/>
          </a:prstGeom>
          <a:gradFill flip="none" rotWithShape="1">
            <a:gsLst>
              <a:gs pos="0">
                <a:schemeClr val="accent1"/>
              </a:gs>
              <a:gs pos="50000">
                <a:schemeClr val="bg1"/>
              </a:gs>
              <a:gs pos="100000">
                <a:schemeClr val="accent1"/>
              </a:gs>
            </a:gsLst>
            <a:lin ang="5400000" scaled="0"/>
            <a:tileRect/>
          </a:gradFill>
          <a:ln>
            <a:noFill/>
          </a:ln>
          <a:effectLst/>
          <a:extLst/>
        </p:spPr>
        <p:txBody>
          <a:bodyPr wrap="none" lIns="91435" tIns="45717" rIns="91435" bIns="45717" anchor="ct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l"/>
            <a:r>
              <a:rPr lang="ja-JP" altLang="en-US" sz="2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t>４</a:t>
            </a:r>
            <a:r>
              <a:rPr lang="ja-JP" altLang="en-US" sz="2800" dirty="0"/>
              <a:t>コスト縮減や代替案立案等の可能性の視点</a:t>
            </a:r>
            <a:endParaRPr lang="en-US" altLang="ja-JP" sz="2800" dirty="0"/>
          </a:p>
        </p:txBody>
      </p:sp>
      <p:sp>
        <p:nvSpPr>
          <p:cNvPr id="6" name="テキスト ボックス 5"/>
          <p:cNvSpPr txBox="1"/>
          <p:nvPr/>
        </p:nvSpPr>
        <p:spPr>
          <a:xfrm>
            <a:off x="203200" y="630813"/>
            <a:ext cx="5221924" cy="400110"/>
          </a:xfrm>
          <a:prstGeom prst="rect">
            <a:avLst/>
          </a:prstGeom>
          <a:noFill/>
        </p:spPr>
        <p:txBody>
          <a:bodyPr wrap="square" rtlCol="0">
            <a:spAutoFit/>
          </a:bodyPr>
          <a:lstStyle/>
          <a:p>
            <a:r>
              <a:rPr lang="ja-JP" altLang="en-US" sz="2000" dirty="0" smtClean="0"/>
              <a:t>文言を</a:t>
            </a:r>
            <a:r>
              <a:rPr lang="ja-JP" altLang="en-US" sz="2000" dirty="0"/>
              <a:t>修正（</a:t>
            </a:r>
            <a:r>
              <a:rPr lang="en-US" altLang="ja-JP" sz="2000" dirty="0" smtClean="0"/>
              <a:t>p.4</a:t>
            </a:r>
            <a:r>
              <a:rPr lang="ja-JP" altLang="en-US" sz="2000" dirty="0" smtClean="0"/>
              <a:t>）</a:t>
            </a:r>
            <a:endParaRPr kumimoji="1" lang="ja-JP" altLang="en-US" sz="2000" dirty="0"/>
          </a:p>
        </p:txBody>
      </p:sp>
      <p:sp>
        <p:nvSpPr>
          <p:cNvPr id="7" name="テキスト ボックス 6"/>
          <p:cNvSpPr txBox="1"/>
          <p:nvPr/>
        </p:nvSpPr>
        <p:spPr>
          <a:xfrm>
            <a:off x="577850" y="3552031"/>
            <a:ext cx="1511300" cy="369332"/>
          </a:xfrm>
          <a:prstGeom prst="rect">
            <a:avLst/>
          </a:prstGeom>
          <a:noFill/>
        </p:spPr>
        <p:txBody>
          <a:bodyPr wrap="square" rtlCol="0">
            <a:spAutoFit/>
          </a:bodyPr>
          <a:lstStyle/>
          <a:p>
            <a:r>
              <a:rPr kumimoji="1" lang="ja-JP" altLang="en-US" dirty="0" smtClean="0"/>
              <a:t>修正後</a:t>
            </a:r>
            <a:endParaRPr kumimoji="1" lang="ja-JP" altLang="en-US" dirty="0"/>
          </a:p>
        </p:txBody>
      </p:sp>
      <p:sp>
        <p:nvSpPr>
          <p:cNvPr id="8" name="テキスト ボックス 7"/>
          <p:cNvSpPr txBox="1"/>
          <p:nvPr/>
        </p:nvSpPr>
        <p:spPr>
          <a:xfrm>
            <a:off x="577850" y="1323061"/>
            <a:ext cx="1511300" cy="369332"/>
          </a:xfrm>
          <a:prstGeom prst="rect">
            <a:avLst/>
          </a:prstGeom>
          <a:noFill/>
        </p:spPr>
        <p:txBody>
          <a:bodyPr wrap="square" rtlCol="0">
            <a:spAutoFit/>
          </a:bodyPr>
          <a:lstStyle/>
          <a:p>
            <a:r>
              <a:rPr kumimoji="1" lang="ja-JP" altLang="en-US" dirty="0" smtClean="0"/>
              <a:t>修正前</a:t>
            </a:r>
            <a:endParaRPr kumimoji="1" lang="ja-JP" altLang="en-US" dirty="0"/>
          </a:p>
        </p:txBody>
      </p:sp>
      <p:sp>
        <p:nvSpPr>
          <p:cNvPr id="9" name="下矢印 8"/>
          <p:cNvSpPr/>
          <p:nvPr/>
        </p:nvSpPr>
        <p:spPr>
          <a:xfrm>
            <a:off x="3848097" y="3091913"/>
            <a:ext cx="1219201" cy="330200"/>
          </a:xfrm>
          <a:prstGeom prst="downArrow">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0" name="表 9"/>
          <p:cNvGraphicFramePr>
            <a:graphicFrameLocks noGrp="1"/>
          </p:cNvGraphicFramePr>
          <p:nvPr>
            <p:extLst/>
          </p:nvPr>
        </p:nvGraphicFramePr>
        <p:xfrm>
          <a:off x="1159827" y="4004429"/>
          <a:ext cx="7577773" cy="1920240"/>
        </p:xfrm>
        <a:graphic>
          <a:graphicData uri="http://schemas.openxmlformats.org/drawingml/2006/table">
            <a:tbl>
              <a:tblPr>
                <a:tableStyleId>{5C22544A-7EE6-4342-B048-85BDC9FD1C3A}</a:tableStyleId>
              </a:tblPr>
              <a:tblGrid>
                <a:gridCol w="1430660">
                  <a:extLst>
                    <a:ext uri="{9D8B030D-6E8A-4147-A177-3AD203B41FA5}">
                      <a16:colId xmlns:a16="http://schemas.microsoft.com/office/drawing/2014/main" val="2526423915"/>
                    </a:ext>
                  </a:extLst>
                </a:gridCol>
                <a:gridCol w="6147113">
                  <a:extLst>
                    <a:ext uri="{9D8B030D-6E8A-4147-A177-3AD203B41FA5}">
                      <a16:colId xmlns:a16="http://schemas.microsoft.com/office/drawing/2014/main" val="1963565964"/>
                    </a:ext>
                  </a:extLst>
                </a:gridCol>
              </a:tblGrid>
              <a:tr h="795020">
                <a:tc>
                  <a:txBody>
                    <a:bodyPr/>
                    <a:lstStyle/>
                    <a:p>
                      <a:pPr algn="ctr">
                        <a:spcAft>
                          <a:spcPts val="0"/>
                        </a:spcAft>
                      </a:pPr>
                      <a:r>
                        <a:rPr lang="ja-JP" sz="1400" kern="100" dirty="0">
                          <a:effectLst/>
                        </a:rPr>
                        <a:t>コスト縮減や</a:t>
                      </a:r>
                    </a:p>
                    <a:p>
                      <a:pPr algn="ctr">
                        <a:spcAft>
                          <a:spcPts val="0"/>
                        </a:spcAft>
                      </a:pPr>
                      <a:r>
                        <a:rPr lang="ja-JP" sz="1400" kern="100" dirty="0">
                          <a:effectLst/>
                        </a:rPr>
                        <a:t>代替案立案等の</a:t>
                      </a:r>
                    </a:p>
                    <a:p>
                      <a:pPr algn="ctr">
                        <a:spcAft>
                          <a:spcPts val="0"/>
                        </a:spcAft>
                      </a:pPr>
                      <a:r>
                        <a:rPr lang="ja-JP" sz="1400" kern="100" dirty="0">
                          <a:effectLst/>
                        </a:rPr>
                        <a:t>可能性の視点</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altLang="ja-JP" sz="1400" kern="100" dirty="0" smtClean="0">
                          <a:effectLst/>
                        </a:rPr>
                        <a:t>【</a:t>
                      </a:r>
                      <a:r>
                        <a:rPr lang="ja-JP" altLang="en-US" sz="1400" kern="100" dirty="0" smtClean="0">
                          <a:effectLst/>
                        </a:rPr>
                        <a:t>代替案立案</a:t>
                      </a:r>
                      <a:r>
                        <a:rPr lang="en-US" altLang="ja-JP" sz="1400" kern="100" dirty="0" smtClean="0">
                          <a:effectLst/>
                        </a:rPr>
                        <a:t>】</a:t>
                      </a:r>
                    </a:p>
                    <a:p>
                      <a:pPr algn="just">
                        <a:spcAft>
                          <a:spcPts val="0"/>
                        </a:spcAft>
                      </a:pPr>
                      <a:r>
                        <a:rPr lang="ja-JP" altLang="en-US" sz="1400" kern="100" dirty="0" smtClean="0">
                          <a:effectLst/>
                        </a:rPr>
                        <a:t>・国道</a:t>
                      </a:r>
                      <a:r>
                        <a:rPr lang="en-US" altLang="ja-JP" sz="1400" kern="100" dirty="0" smtClean="0">
                          <a:effectLst/>
                        </a:rPr>
                        <a:t>170</a:t>
                      </a:r>
                      <a:r>
                        <a:rPr lang="ja-JP" altLang="en-US" sz="1400" kern="100" dirty="0" smtClean="0">
                          <a:effectLst/>
                        </a:rPr>
                        <a:t>号の未整備の約１ｋｍ区間において、事業化に向けた検討を行った結果に基づき、可能な限り新たな都市計画制限が発生しないようにしている。</a:t>
                      </a:r>
                    </a:p>
                    <a:p>
                      <a:pPr algn="just">
                        <a:spcAft>
                          <a:spcPts val="0"/>
                        </a:spcAft>
                      </a:pPr>
                      <a:r>
                        <a:rPr lang="en-US" altLang="ja-JP" sz="1400" kern="100" dirty="0" smtClean="0">
                          <a:effectLst/>
                        </a:rPr>
                        <a:t>【</a:t>
                      </a:r>
                      <a:r>
                        <a:rPr lang="ja-JP" altLang="en-US" sz="1400" kern="100" dirty="0" smtClean="0">
                          <a:effectLst/>
                        </a:rPr>
                        <a:t>コスト縮減</a:t>
                      </a:r>
                      <a:r>
                        <a:rPr lang="en-US" altLang="ja-JP" sz="1400" kern="100" dirty="0" smtClean="0">
                          <a:effectLst/>
                        </a:rPr>
                        <a:t>】</a:t>
                      </a:r>
                    </a:p>
                    <a:p>
                      <a:pPr algn="just">
                        <a:spcAft>
                          <a:spcPts val="0"/>
                        </a:spcAft>
                      </a:pPr>
                      <a:r>
                        <a:rPr lang="ja-JP" altLang="en-US" sz="1400" kern="100" dirty="0" smtClean="0">
                          <a:effectLst/>
                        </a:rPr>
                        <a:t>・一部嵩上げ式（擁壁・橋梁）については、経済性、施工性、維持管理性を踏まえ選定。</a:t>
                      </a:r>
                    </a:p>
                    <a:p>
                      <a:pPr algn="just">
                        <a:spcAft>
                          <a:spcPts val="0"/>
                        </a:spcAft>
                      </a:pPr>
                      <a:r>
                        <a:rPr lang="ja-JP" altLang="en-US" sz="1400" kern="100" dirty="0" smtClean="0">
                          <a:effectLst/>
                        </a:rPr>
                        <a:t>・例えば、道路盛土に必要な土は他の公共工事の残土から流用する等、コスト縮減を目指す。</a:t>
                      </a:r>
                    </a:p>
                  </a:txBody>
                  <a:tcPr marL="62865" marR="628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58876963"/>
                  </a:ext>
                </a:extLst>
              </a:tr>
            </a:tbl>
          </a:graphicData>
        </a:graphic>
      </p:graphicFrame>
      <p:graphicFrame>
        <p:nvGraphicFramePr>
          <p:cNvPr id="11" name="表 10"/>
          <p:cNvGraphicFramePr>
            <a:graphicFrameLocks noGrp="1"/>
          </p:cNvGraphicFramePr>
          <p:nvPr>
            <p:extLst/>
          </p:nvPr>
        </p:nvGraphicFramePr>
        <p:xfrm>
          <a:off x="1159826" y="1783258"/>
          <a:ext cx="7577774" cy="795020"/>
        </p:xfrm>
        <a:graphic>
          <a:graphicData uri="http://schemas.openxmlformats.org/drawingml/2006/table">
            <a:tbl>
              <a:tblPr>
                <a:tableStyleId>{5C22544A-7EE6-4342-B048-85BDC9FD1C3A}</a:tableStyleId>
              </a:tblPr>
              <a:tblGrid>
                <a:gridCol w="1430660">
                  <a:extLst>
                    <a:ext uri="{9D8B030D-6E8A-4147-A177-3AD203B41FA5}">
                      <a16:colId xmlns:a16="http://schemas.microsoft.com/office/drawing/2014/main" val="2441277004"/>
                    </a:ext>
                  </a:extLst>
                </a:gridCol>
                <a:gridCol w="6147114">
                  <a:extLst>
                    <a:ext uri="{9D8B030D-6E8A-4147-A177-3AD203B41FA5}">
                      <a16:colId xmlns:a16="http://schemas.microsoft.com/office/drawing/2014/main" val="3717043300"/>
                    </a:ext>
                  </a:extLst>
                </a:gridCol>
              </a:tblGrid>
              <a:tr h="795020">
                <a:tc>
                  <a:txBody>
                    <a:bodyPr/>
                    <a:lstStyle/>
                    <a:p>
                      <a:pPr algn="ctr">
                        <a:spcAft>
                          <a:spcPts val="0"/>
                        </a:spcAft>
                      </a:pPr>
                      <a:r>
                        <a:rPr lang="ja-JP" sz="1400" kern="100" dirty="0">
                          <a:effectLst/>
                        </a:rPr>
                        <a:t>コスト縮減や</a:t>
                      </a:r>
                    </a:p>
                    <a:p>
                      <a:pPr algn="ctr">
                        <a:spcAft>
                          <a:spcPts val="0"/>
                        </a:spcAft>
                      </a:pPr>
                      <a:r>
                        <a:rPr lang="ja-JP" sz="1400" kern="100" dirty="0">
                          <a:effectLst/>
                        </a:rPr>
                        <a:t>代替案立案等の</a:t>
                      </a:r>
                    </a:p>
                    <a:p>
                      <a:pPr algn="ctr">
                        <a:spcAft>
                          <a:spcPts val="0"/>
                        </a:spcAft>
                      </a:pPr>
                      <a:r>
                        <a:rPr lang="ja-JP" sz="1400" kern="100" dirty="0">
                          <a:effectLst/>
                        </a:rPr>
                        <a:t>可能性の視点</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endParaRPr lang="en-US" altLang="ja-JP" sz="1400" kern="100" dirty="0" smtClean="0">
                        <a:effectLst/>
                      </a:endParaRPr>
                    </a:p>
                    <a:p>
                      <a:pPr algn="just">
                        <a:spcAft>
                          <a:spcPts val="0"/>
                        </a:spcAft>
                      </a:pPr>
                      <a:r>
                        <a:rPr lang="ja-JP" sz="1400" kern="100" dirty="0" smtClean="0">
                          <a:effectLst/>
                        </a:rPr>
                        <a:t>本事業</a:t>
                      </a:r>
                      <a:r>
                        <a:rPr lang="ja-JP" sz="1400" kern="100" dirty="0">
                          <a:effectLst/>
                        </a:rPr>
                        <a:t>区間に接続する前後区間は供用済みであるため、代替案立案の余地はない。</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58609424"/>
                  </a:ext>
                </a:extLst>
              </a:tr>
            </a:tbl>
          </a:graphicData>
        </a:graphic>
      </p:graphicFrame>
      <p:sp>
        <p:nvSpPr>
          <p:cNvPr id="12" name="正方形/長方形 11"/>
          <p:cNvSpPr/>
          <p:nvPr/>
        </p:nvSpPr>
        <p:spPr>
          <a:xfrm>
            <a:off x="2616200" y="1861024"/>
            <a:ext cx="6026150" cy="611345"/>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正方形/長方形 12"/>
          <p:cNvSpPr/>
          <p:nvPr/>
        </p:nvSpPr>
        <p:spPr>
          <a:xfrm>
            <a:off x="2616200" y="4027843"/>
            <a:ext cx="6121400" cy="1896826"/>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7041365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71F43457-8CDF-434C-BF4D-76CE5CCA85A3}" type="slidenum">
              <a:rPr kumimoji="1" lang="ja-JP" altLang="en-US" sz="1600" smtClean="0"/>
              <a:t>23</a:t>
            </a:fld>
            <a:endParaRPr kumimoji="1" lang="ja-JP" altLang="en-US" sz="1600"/>
          </a:p>
        </p:txBody>
      </p:sp>
      <p:sp>
        <p:nvSpPr>
          <p:cNvPr id="5" name="Rectangle 2"/>
          <p:cNvSpPr>
            <a:spLocks noChangeArrowheads="1"/>
          </p:cNvSpPr>
          <p:nvPr/>
        </p:nvSpPr>
        <p:spPr bwMode="auto">
          <a:xfrm>
            <a:off x="0" y="0"/>
            <a:ext cx="9144000" cy="554038"/>
          </a:xfrm>
          <a:prstGeom prst="rect">
            <a:avLst/>
          </a:prstGeom>
          <a:gradFill flip="none" rotWithShape="1">
            <a:gsLst>
              <a:gs pos="0">
                <a:schemeClr val="accent1"/>
              </a:gs>
              <a:gs pos="50000">
                <a:schemeClr val="bg1"/>
              </a:gs>
              <a:gs pos="100000">
                <a:schemeClr val="accent1"/>
              </a:gs>
            </a:gsLst>
            <a:lin ang="5400000" scaled="0"/>
            <a:tileRect/>
          </a:gradFill>
          <a:ln>
            <a:noFill/>
          </a:ln>
          <a:effectLst/>
          <a:extLst/>
        </p:spPr>
        <p:txBody>
          <a:bodyPr wrap="none" lIns="91435" tIns="45717" rIns="91435" bIns="45717" anchor="ct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l"/>
            <a:r>
              <a:rPr lang="ja-JP" altLang="en-US" sz="2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t>５特記事項</a:t>
            </a:r>
            <a:endParaRPr lang="en-US" altLang="ja-JP" sz="2800" dirty="0"/>
          </a:p>
        </p:txBody>
      </p:sp>
      <p:sp>
        <p:nvSpPr>
          <p:cNvPr id="6" name="テキスト ボックス 5"/>
          <p:cNvSpPr txBox="1"/>
          <p:nvPr/>
        </p:nvSpPr>
        <p:spPr>
          <a:xfrm>
            <a:off x="203200" y="630813"/>
            <a:ext cx="5221924" cy="400110"/>
          </a:xfrm>
          <a:prstGeom prst="rect">
            <a:avLst/>
          </a:prstGeom>
          <a:noFill/>
        </p:spPr>
        <p:txBody>
          <a:bodyPr wrap="square" rtlCol="0">
            <a:spAutoFit/>
          </a:bodyPr>
          <a:lstStyle/>
          <a:p>
            <a:r>
              <a:rPr lang="ja-JP" altLang="en-US" sz="2000" dirty="0" smtClean="0"/>
              <a:t>文言を</a:t>
            </a:r>
            <a:r>
              <a:rPr lang="ja-JP" altLang="en-US" sz="2000" dirty="0"/>
              <a:t>修正（</a:t>
            </a:r>
            <a:r>
              <a:rPr lang="en-US" altLang="ja-JP" sz="2000" dirty="0" smtClean="0"/>
              <a:t>p.4</a:t>
            </a:r>
            <a:r>
              <a:rPr lang="ja-JP" altLang="en-US" sz="2000" dirty="0" smtClean="0"/>
              <a:t>）</a:t>
            </a:r>
            <a:endParaRPr kumimoji="1" lang="ja-JP" altLang="en-US" sz="2000" dirty="0"/>
          </a:p>
        </p:txBody>
      </p:sp>
      <p:sp>
        <p:nvSpPr>
          <p:cNvPr id="7" name="テキスト ボックス 6"/>
          <p:cNvSpPr txBox="1"/>
          <p:nvPr/>
        </p:nvSpPr>
        <p:spPr>
          <a:xfrm>
            <a:off x="577850" y="2843075"/>
            <a:ext cx="1511300" cy="369332"/>
          </a:xfrm>
          <a:prstGeom prst="rect">
            <a:avLst/>
          </a:prstGeom>
          <a:noFill/>
        </p:spPr>
        <p:txBody>
          <a:bodyPr wrap="square" rtlCol="0">
            <a:spAutoFit/>
          </a:bodyPr>
          <a:lstStyle/>
          <a:p>
            <a:r>
              <a:rPr kumimoji="1" lang="ja-JP" altLang="en-US" dirty="0" smtClean="0"/>
              <a:t>修正後</a:t>
            </a:r>
            <a:endParaRPr kumimoji="1" lang="ja-JP" altLang="en-US" dirty="0"/>
          </a:p>
        </p:txBody>
      </p:sp>
      <p:sp>
        <p:nvSpPr>
          <p:cNvPr id="8" name="テキスト ボックス 7"/>
          <p:cNvSpPr txBox="1"/>
          <p:nvPr/>
        </p:nvSpPr>
        <p:spPr>
          <a:xfrm>
            <a:off x="577850" y="1018261"/>
            <a:ext cx="1511300" cy="369332"/>
          </a:xfrm>
          <a:prstGeom prst="rect">
            <a:avLst/>
          </a:prstGeom>
          <a:noFill/>
        </p:spPr>
        <p:txBody>
          <a:bodyPr wrap="square" rtlCol="0">
            <a:spAutoFit/>
          </a:bodyPr>
          <a:lstStyle/>
          <a:p>
            <a:r>
              <a:rPr kumimoji="1" lang="ja-JP" altLang="en-US" dirty="0" smtClean="0"/>
              <a:t>修正前</a:t>
            </a:r>
            <a:endParaRPr kumimoji="1" lang="ja-JP" altLang="en-US" dirty="0"/>
          </a:p>
        </p:txBody>
      </p:sp>
      <p:sp>
        <p:nvSpPr>
          <p:cNvPr id="9" name="下矢印 8"/>
          <p:cNvSpPr/>
          <p:nvPr/>
        </p:nvSpPr>
        <p:spPr>
          <a:xfrm>
            <a:off x="3962399" y="2640489"/>
            <a:ext cx="1219201" cy="330200"/>
          </a:xfrm>
          <a:prstGeom prst="downArrow">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 name="表 1"/>
          <p:cNvGraphicFramePr>
            <a:graphicFrameLocks noGrp="1"/>
          </p:cNvGraphicFramePr>
          <p:nvPr>
            <p:extLst/>
          </p:nvPr>
        </p:nvGraphicFramePr>
        <p:xfrm>
          <a:off x="577850" y="1470659"/>
          <a:ext cx="8337550" cy="1024515"/>
        </p:xfrm>
        <a:graphic>
          <a:graphicData uri="http://schemas.openxmlformats.org/drawingml/2006/table">
            <a:tbl>
              <a:tblPr>
                <a:tableStyleId>{5C22544A-7EE6-4342-B048-85BDC9FD1C3A}</a:tableStyleId>
              </a:tblPr>
              <a:tblGrid>
                <a:gridCol w="1572552">
                  <a:extLst>
                    <a:ext uri="{9D8B030D-6E8A-4147-A177-3AD203B41FA5}">
                      <a16:colId xmlns:a16="http://schemas.microsoft.com/office/drawing/2014/main" val="781816976"/>
                    </a:ext>
                  </a:extLst>
                </a:gridCol>
                <a:gridCol w="6764998">
                  <a:extLst>
                    <a:ext uri="{9D8B030D-6E8A-4147-A177-3AD203B41FA5}">
                      <a16:colId xmlns:a16="http://schemas.microsoft.com/office/drawing/2014/main" val="1323792384"/>
                    </a:ext>
                  </a:extLst>
                </a:gridCol>
              </a:tblGrid>
              <a:tr h="1024515">
                <a:tc>
                  <a:txBody>
                    <a:bodyPr/>
                    <a:lstStyle/>
                    <a:p>
                      <a:pPr algn="ctr">
                        <a:spcAft>
                          <a:spcPts val="0"/>
                        </a:spcAft>
                      </a:pPr>
                      <a:r>
                        <a:rPr lang="ja-JP" sz="1600" kern="100">
                          <a:effectLst/>
                        </a:rPr>
                        <a:t>自然環境等への</a:t>
                      </a:r>
                    </a:p>
                    <a:p>
                      <a:pPr algn="ctr">
                        <a:spcAft>
                          <a:spcPts val="0"/>
                        </a:spcAft>
                      </a:pPr>
                      <a:r>
                        <a:rPr lang="ja-JP" sz="1600" kern="100">
                          <a:effectLst/>
                        </a:rPr>
                        <a:t>影響とその対策</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5" algn="just">
                        <a:spcAft>
                          <a:spcPts val="0"/>
                        </a:spcAft>
                      </a:pPr>
                      <a:endParaRPr lang="en-US" altLang="ja-JP" sz="1600" kern="100" dirty="0" smtClean="0">
                        <a:effectLst/>
                      </a:endParaRPr>
                    </a:p>
                    <a:p>
                      <a:pPr marL="635" algn="just">
                        <a:spcAft>
                          <a:spcPts val="0"/>
                        </a:spcAft>
                      </a:pPr>
                      <a:r>
                        <a:rPr lang="ja-JP" sz="1600" kern="100" dirty="0" smtClean="0">
                          <a:effectLst/>
                        </a:rPr>
                        <a:t>供用</a:t>
                      </a:r>
                      <a:r>
                        <a:rPr lang="ja-JP" sz="1600" kern="100" dirty="0">
                          <a:effectLst/>
                        </a:rPr>
                        <a:t>区間は、道路法面に既存の植生種を利用するなど当該道路周辺の生態系を乱さないよう緑化対策を行い、植生の回復に努めた。</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68432017"/>
                  </a:ext>
                </a:extLst>
              </a:tr>
            </a:tbl>
          </a:graphicData>
        </a:graphic>
      </p:graphicFrame>
      <p:graphicFrame>
        <p:nvGraphicFramePr>
          <p:cNvPr id="3" name="表 2"/>
          <p:cNvGraphicFramePr>
            <a:graphicFrameLocks noGrp="1"/>
          </p:cNvGraphicFramePr>
          <p:nvPr>
            <p:extLst/>
          </p:nvPr>
        </p:nvGraphicFramePr>
        <p:xfrm>
          <a:off x="562611" y="3271402"/>
          <a:ext cx="8337549" cy="2926080"/>
        </p:xfrm>
        <a:graphic>
          <a:graphicData uri="http://schemas.openxmlformats.org/drawingml/2006/table">
            <a:tbl>
              <a:tblPr>
                <a:tableStyleId>{5C22544A-7EE6-4342-B048-85BDC9FD1C3A}</a:tableStyleId>
              </a:tblPr>
              <a:tblGrid>
                <a:gridCol w="1572551">
                  <a:extLst>
                    <a:ext uri="{9D8B030D-6E8A-4147-A177-3AD203B41FA5}">
                      <a16:colId xmlns:a16="http://schemas.microsoft.com/office/drawing/2014/main" val="2183973703"/>
                    </a:ext>
                  </a:extLst>
                </a:gridCol>
                <a:gridCol w="6764998">
                  <a:extLst>
                    <a:ext uri="{9D8B030D-6E8A-4147-A177-3AD203B41FA5}">
                      <a16:colId xmlns:a16="http://schemas.microsoft.com/office/drawing/2014/main" val="3203160026"/>
                    </a:ext>
                  </a:extLst>
                </a:gridCol>
              </a:tblGrid>
              <a:tr h="391795">
                <a:tc>
                  <a:txBody>
                    <a:bodyPr/>
                    <a:lstStyle/>
                    <a:p>
                      <a:pPr algn="ctr">
                        <a:spcAft>
                          <a:spcPts val="0"/>
                        </a:spcAft>
                      </a:pPr>
                      <a:r>
                        <a:rPr lang="ja-JP" sz="1600" kern="100" dirty="0">
                          <a:effectLst/>
                        </a:rPr>
                        <a:t>自然環境等への</a:t>
                      </a:r>
                    </a:p>
                    <a:p>
                      <a:pPr algn="ctr">
                        <a:spcAft>
                          <a:spcPts val="0"/>
                        </a:spcAft>
                      </a:pPr>
                      <a:r>
                        <a:rPr lang="ja-JP" sz="1600" kern="100" dirty="0">
                          <a:effectLst/>
                        </a:rPr>
                        <a:t>影響とその対策</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5" algn="just">
                        <a:spcAft>
                          <a:spcPts val="0"/>
                        </a:spcAft>
                      </a:pPr>
                      <a:r>
                        <a:rPr lang="ja-JP" sz="1600" kern="100" dirty="0">
                          <a:effectLst/>
                        </a:rPr>
                        <a:t>・供用区間は、道路法面に既存の植生種を利用するなど当該道路周辺の生態系を乱さないよう緑化対策を行い、植生の回復に努めた。</a:t>
                      </a:r>
                    </a:p>
                    <a:p>
                      <a:pPr marL="635" algn="just">
                        <a:spcAft>
                          <a:spcPts val="0"/>
                        </a:spcAft>
                      </a:pPr>
                      <a:r>
                        <a:rPr lang="ja-JP" sz="1600" kern="100" dirty="0">
                          <a:effectLst/>
                        </a:rPr>
                        <a:t>・大気質・騒音・振動の予測評価については、環境基準を満足。</a:t>
                      </a:r>
                    </a:p>
                    <a:p>
                      <a:pPr marL="635" algn="just">
                        <a:spcAft>
                          <a:spcPts val="0"/>
                        </a:spcAft>
                      </a:pPr>
                      <a:r>
                        <a:rPr lang="ja-JP" sz="1600" kern="100" dirty="0">
                          <a:effectLst/>
                        </a:rPr>
                        <a:t>・日照阻害については、参考とする指標</a:t>
                      </a:r>
                      <a:r>
                        <a:rPr lang="ja-JP" sz="1600" kern="100" baseline="30000" dirty="0">
                          <a:effectLst/>
                        </a:rPr>
                        <a:t>※</a:t>
                      </a:r>
                      <a:r>
                        <a:rPr lang="ja-JP" sz="1600" kern="100" dirty="0">
                          <a:effectLst/>
                        </a:rPr>
                        <a:t>を一部超過しており、今後、詳細設計で精査する</a:t>
                      </a:r>
                    </a:p>
                    <a:p>
                      <a:pPr marL="635" algn="just">
                        <a:spcAft>
                          <a:spcPts val="0"/>
                        </a:spcAft>
                      </a:pPr>
                      <a:r>
                        <a:rPr lang="ja-JP" sz="1600" kern="100" dirty="0">
                          <a:effectLst/>
                        </a:rPr>
                        <a:t>とともに、副道による影響緩和など検討を行う。</a:t>
                      </a:r>
                    </a:p>
                    <a:p>
                      <a:pPr marL="635" algn="just">
                        <a:spcAft>
                          <a:spcPts val="0"/>
                        </a:spcAft>
                      </a:pPr>
                      <a:r>
                        <a:rPr lang="ja-JP" sz="1600" kern="100" dirty="0">
                          <a:effectLst/>
                        </a:rPr>
                        <a:t>※参考とする指標</a:t>
                      </a:r>
                    </a:p>
                    <a:p>
                      <a:pPr marL="533400" indent="-533400" algn="just">
                        <a:spcAft>
                          <a:spcPts val="0"/>
                        </a:spcAft>
                      </a:pPr>
                      <a:r>
                        <a:rPr lang="ja-JP" sz="1600" kern="100" dirty="0">
                          <a:effectLst/>
                        </a:rPr>
                        <a:t>　住居：「公共施設の設置に起因する日陰により生ずる損害等に係る費用負担について」による指標（昭和</a:t>
                      </a:r>
                      <a:r>
                        <a:rPr lang="en-US" sz="1600" kern="100" dirty="0">
                          <a:effectLst/>
                        </a:rPr>
                        <a:t>51</a:t>
                      </a:r>
                      <a:r>
                        <a:rPr lang="ja-JP" sz="1600" kern="100" dirty="0">
                          <a:effectLst/>
                        </a:rPr>
                        <a:t>年：建設省計用発第</a:t>
                      </a:r>
                      <a:r>
                        <a:rPr lang="en-US" sz="1600" kern="100" dirty="0">
                          <a:effectLst/>
                        </a:rPr>
                        <a:t>4</a:t>
                      </a:r>
                      <a:r>
                        <a:rPr lang="ja-JP" sz="1600" kern="100" dirty="0">
                          <a:effectLst/>
                        </a:rPr>
                        <a:t>号）</a:t>
                      </a:r>
                    </a:p>
                    <a:p>
                      <a:pPr marL="533400" indent="-533400" algn="just">
                        <a:spcAft>
                          <a:spcPts val="0"/>
                        </a:spcAft>
                      </a:pPr>
                      <a:r>
                        <a:rPr lang="ja-JP" sz="1600" kern="100" dirty="0">
                          <a:effectLst/>
                        </a:rPr>
                        <a:t>　農地：「高架橋等の設置に起因する日陰により生ずる水稲減収の損害に係る填補基準」による指標（日本道路公団管道第</a:t>
                      </a:r>
                      <a:r>
                        <a:rPr lang="en-US" sz="1600" kern="100" dirty="0">
                          <a:effectLst/>
                        </a:rPr>
                        <a:t>41</a:t>
                      </a:r>
                      <a:r>
                        <a:rPr lang="ja-JP" sz="1600" kern="100" dirty="0">
                          <a:effectLst/>
                        </a:rPr>
                        <a:t>号、昭和</a:t>
                      </a:r>
                      <a:r>
                        <a:rPr lang="en-US" sz="1600" kern="100" dirty="0">
                          <a:effectLst/>
                        </a:rPr>
                        <a:t>61</a:t>
                      </a:r>
                      <a:r>
                        <a:rPr lang="ja-JP" sz="1600" kern="100" dirty="0">
                          <a:effectLst/>
                        </a:rPr>
                        <a:t>年</a:t>
                      </a:r>
                      <a:r>
                        <a:rPr lang="en-US" sz="1600" kern="100" dirty="0">
                          <a:effectLst/>
                        </a:rPr>
                        <a:t>3</a:t>
                      </a:r>
                      <a:r>
                        <a:rPr lang="ja-JP" sz="1600" kern="100" dirty="0">
                          <a:effectLst/>
                        </a:rPr>
                        <a:t>月</a:t>
                      </a:r>
                      <a:r>
                        <a:rPr lang="en-US" sz="1600" kern="100" dirty="0">
                          <a:effectLst/>
                        </a:rPr>
                        <a:t>25</a:t>
                      </a:r>
                      <a:r>
                        <a:rPr lang="ja-JP" sz="1600" kern="100" dirty="0">
                          <a:effectLst/>
                        </a:rPr>
                        <a:t>日）</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6375876"/>
                  </a:ext>
                </a:extLst>
              </a:tr>
            </a:tbl>
          </a:graphicData>
        </a:graphic>
      </p:graphicFrame>
      <p:sp>
        <p:nvSpPr>
          <p:cNvPr id="13" name="正方形/長方形 12"/>
          <p:cNvSpPr/>
          <p:nvPr/>
        </p:nvSpPr>
        <p:spPr>
          <a:xfrm>
            <a:off x="2105660" y="3701196"/>
            <a:ext cx="6794500" cy="2496285"/>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28345239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71F43457-8CDF-434C-BF4D-76CE5CCA85A3}" type="slidenum">
              <a:rPr kumimoji="1" lang="ja-JP" altLang="en-US" sz="1600" smtClean="0"/>
              <a:t>24</a:t>
            </a:fld>
            <a:endParaRPr kumimoji="1" lang="ja-JP" altLang="en-US" sz="1600"/>
          </a:p>
        </p:txBody>
      </p:sp>
      <p:sp>
        <p:nvSpPr>
          <p:cNvPr id="5" name="Rectangle 2"/>
          <p:cNvSpPr>
            <a:spLocks noChangeArrowheads="1"/>
          </p:cNvSpPr>
          <p:nvPr/>
        </p:nvSpPr>
        <p:spPr bwMode="auto">
          <a:xfrm>
            <a:off x="0" y="0"/>
            <a:ext cx="9144000" cy="554038"/>
          </a:xfrm>
          <a:prstGeom prst="rect">
            <a:avLst/>
          </a:prstGeom>
          <a:gradFill flip="none" rotWithShape="1">
            <a:gsLst>
              <a:gs pos="0">
                <a:schemeClr val="accent1"/>
              </a:gs>
              <a:gs pos="50000">
                <a:schemeClr val="bg1"/>
              </a:gs>
              <a:gs pos="100000">
                <a:schemeClr val="accent1"/>
              </a:gs>
            </a:gsLst>
            <a:lin ang="5400000" scaled="0"/>
            <a:tileRect/>
          </a:gradFill>
          <a:ln>
            <a:noFill/>
          </a:ln>
          <a:effectLst/>
          <a:extLst/>
        </p:spPr>
        <p:txBody>
          <a:bodyPr wrap="none" lIns="91435" tIns="45717" rIns="91435" bIns="45717" anchor="ct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l"/>
            <a:r>
              <a:rPr lang="ja-JP" altLang="en-US" sz="2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a:t>５平面図・断面図の修正</a:t>
            </a:r>
            <a:endParaRPr lang="en-US" altLang="ja-JP" sz="2800" dirty="0"/>
          </a:p>
        </p:txBody>
      </p:sp>
      <p:grpSp>
        <p:nvGrpSpPr>
          <p:cNvPr id="7" name="グループ化 6"/>
          <p:cNvGrpSpPr>
            <a:grpSpLocks noChangeAspect="1"/>
          </p:cNvGrpSpPr>
          <p:nvPr/>
        </p:nvGrpSpPr>
        <p:grpSpPr bwMode="auto">
          <a:xfrm>
            <a:off x="5098143" y="2043527"/>
            <a:ext cx="4050673" cy="3420000"/>
            <a:chOff x="0" y="0"/>
            <a:chExt cx="6036658" cy="4779963"/>
          </a:xfrm>
        </p:grpSpPr>
        <p:grpSp>
          <p:nvGrpSpPr>
            <p:cNvPr id="8" name="グループ化 7"/>
            <p:cNvGrpSpPr>
              <a:grpSpLocks/>
            </p:cNvGrpSpPr>
            <p:nvPr/>
          </p:nvGrpSpPr>
          <p:grpSpPr bwMode="auto">
            <a:xfrm>
              <a:off x="0" y="0"/>
              <a:ext cx="6036658" cy="4779963"/>
              <a:chOff x="0" y="0"/>
              <a:chExt cx="6036658" cy="4779963"/>
            </a:xfrm>
          </p:grpSpPr>
          <p:grpSp>
            <p:nvGrpSpPr>
              <p:cNvPr id="12" name="グループ化 11"/>
              <p:cNvGrpSpPr>
                <a:grpSpLocks/>
              </p:cNvGrpSpPr>
              <p:nvPr/>
            </p:nvGrpSpPr>
            <p:grpSpPr bwMode="auto">
              <a:xfrm>
                <a:off x="0" y="0"/>
                <a:ext cx="6036658" cy="4779963"/>
                <a:chOff x="0" y="0"/>
                <a:chExt cx="6036658" cy="4779963"/>
              </a:xfrm>
            </p:grpSpPr>
            <p:sp>
              <p:nvSpPr>
                <p:cNvPr id="16" name="フリーフォーム 15"/>
                <p:cNvSpPr/>
                <p:nvPr/>
              </p:nvSpPr>
              <p:spPr>
                <a:xfrm>
                  <a:off x="1389527" y="0"/>
                  <a:ext cx="837523" cy="756674"/>
                </a:xfrm>
                <a:custGeom>
                  <a:avLst/>
                  <a:gdLst>
                    <a:gd name="connsiteX0" fmla="*/ 838200 w 838200"/>
                    <a:gd name="connsiteY0" fmla="*/ 752475 h 752475"/>
                    <a:gd name="connsiteX1" fmla="*/ 0 w 838200"/>
                    <a:gd name="connsiteY1" fmla="*/ 0 h 752475"/>
                  </a:gdLst>
                  <a:ahLst/>
                  <a:cxnLst>
                    <a:cxn ang="0">
                      <a:pos x="connsiteX0" y="connsiteY0"/>
                    </a:cxn>
                    <a:cxn ang="0">
                      <a:pos x="connsiteX1" y="connsiteY1"/>
                    </a:cxn>
                  </a:cxnLst>
                  <a:rect l="l" t="t" r="r" b="b"/>
                  <a:pathLst>
                    <a:path w="838200" h="752475">
                      <a:moveTo>
                        <a:pt x="838200" y="752475"/>
                      </a:moveTo>
                      <a:lnTo>
                        <a:pt x="0" y="0"/>
                      </a:lnTo>
                    </a:path>
                  </a:pathLst>
                </a:custGeom>
                <a:noFill/>
                <a:ln w="79375">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a:p>
              </p:txBody>
            </p:sp>
            <p:pic>
              <p:nvPicPr>
                <p:cNvPr id="17" name="図 1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26000" y="428625"/>
                  <a:ext cx="592137" cy="693738"/>
                </a:xfrm>
                <a:prstGeom prst="rect">
                  <a:avLst/>
                </a:prstGeom>
                <a:solidFill>
                  <a:srgbClr val="FFFFFF">
                    <a:alpha val="70195"/>
                  </a:srgbClr>
                </a:solidFill>
                <a:ln>
                  <a:noFill/>
                </a:ln>
                <a:extLst>
                  <a:ext uri="{91240B29-F687-4F45-9708-019B960494DF}">
                    <a14:hiddenLine xmlns:a14="http://schemas.microsoft.com/office/drawing/2010/main" w="9525">
                      <a:solidFill>
                        <a:srgbClr val="000000"/>
                      </a:solidFill>
                      <a:miter lim="800000"/>
                      <a:headEnd/>
                      <a:tailEnd/>
                    </a14:hiddenLine>
                  </a:ext>
                </a:extLst>
              </p:spPr>
            </p:pic>
            <p:grpSp>
              <p:nvGrpSpPr>
                <p:cNvPr id="18" name="グループ化 17"/>
                <p:cNvGrpSpPr>
                  <a:grpSpLocks/>
                </p:cNvGrpSpPr>
                <p:nvPr/>
              </p:nvGrpSpPr>
              <p:grpSpPr bwMode="auto">
                <a:xfrm>
                  <a:off x="103187" y="0"/>
                  <a:ext cx="5933471" cy="4779963"/>
                  <a:chOff x="103187" y="0"/>
                  <a:chExt cx="5933471" cy="4779963"/>
                </a:xfrm>
              </p:grpSpPr>
              <p:sp>
                <p:nvSpPr>
                  <p:cNvPr id="30" name="テキスト ボックス 204"/>
                  <p:cNvSpPr txBox="1"/>
                  <p:nvPr/>
                </p:nvSpPr>
                <p:spPr bwMode="auto">
                  <a:xfrm>
                    <a:off x="4168578" y="2740635"/>
                    <a:ext cx="1868080" cy="701307"/>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eaLnBrk="1" hangingPunct="1">
                      <a:defRPr/>
                    </a:pPr>
                    <a:r>
                      <a:rPr lang="ja-JP" altLang="en-US" sz="1200" b="1" dirty="0"/>
                      <a:t>一般国道</a:t>
                    </a:r>
                    <a:r>
                      <a:rPr lang="en-US" altLang="ja-JP" sz="1200" b="1" dirty="0"/>
                      <a:t>170</a:t>
                    </a:r>
                    <a:r>
                      <a:rPr lang="ja-JP" altLang="en-US" sz="1200" b="1" dirty="0"/>
                      <a:t>号　</a:t>
                    </a:r>
                    <a:r>
                      <a:rPr lang="en-US" altLang="ja-JP" sz="1200" b="1" dirty="0"/>
                      <a:t>L=2.8km</a:t>
                    </a:r>
                    <a:endParaRPr lang="ja-JP" altLang="en-US" sz="1200" b="1" dirty="0"/>
                  </a:p>
                </p:txBody>
              </p:sp>
              <p:pic>
                <p:nvPicPr>
                  <p:cNvPr id="31" name="図 30"/>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3187" y="0"/>
                    <a:ext cx="4638675" cy="477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2" name="直線コネクタ 31"/>
                  <p:cNvCxnSpPr>
                    <a:cxnSpLocks noChangeShapeType="1"/>
                  </p:cNvCxnSpPr>
                  <p:nvPr/>
                </p:nvCxnSpPr>
                <p:spPr bwMode="auto">
                  <a:xfrm flipV="1">
                    <a:off x="4017763" y="1207917"/>
                    <a:ext cx="514350" cy="1085931"/>
                  </a:xfrm>
                  <a:prstGeom prst="line">
                    <a:avLst/>
                  </a:prstGeom>
                  <a:noFill/>
                  <a:ln w="1587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3" name="直線コネクタ 32"/>
                  <p:cNvCxnSpPr>
                    <a:cxnSpLocks noChangeShapeType="1"/>
                  </p:cNvCxnSpPr>
                  <p:nvPr/>
                </p:nvCxnSpPr>
                <p:spPr bwMode="auto">
                  <a:xfrm>
                    <a:off x="4217987" y="2153304"/>
                    <a:ext cx="304800" cy="0"/>
                  </a:xfrm>
                  <a:prstGeom prst="line">
                    <a:avLst/>
                  </a:prstGeom>
                  <a:noFill/>
                  <a:ln w="1587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4" name="直線コネクタ 33"/>
                  <p:cNvCxnSpPr>
                    <a:cxnSpLocks noChangeShapeType="1"/>
                  </p:cNvCxnSpPr>
                  <p:nvPr/>
                </p:nvCxnSpPr>
                <p:spPr bwMode="auto">
                  <a:xfrm>
                    <a:off x="3113087" y="3953911"/>
                    <a:ext cx="1400175" cy="9281"/>
                  </a:xfrm>
                  <a:prstGeom prst="line">
                    <a:avLst/>
                  </a:prstGeom>
                  <a:noFill/>
                  <a:ln w="1587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5" name="直線矢印コネクタ 34"/>
                  <p:cNvCxnSpPr>
                    <a:cxnSpLocks noChangeShapeType="1"/>
                  </p:cNvCxnSpPr>
                  <p:nvPr/>
                </p:nvCxnSpPr>
                <p:spPr bwMode="auto">
                  <a:xfrm>
                    <a:off x="4360862" y="2171867"/>
                    <a:ext cx="0" cy="1791326"/>
                  </a:xfrm>
                  <a:prstGeom prst="straightConnector1">
                    <a:avLst/>
                  </a:prstGeom>
                  <a:noFill/>
                  <a:ln w="15875" algn="ctr">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36" name="テキスト ボックス 203"/>
                  <p:cNvSpPr txBox="1"/>
                  <p:nvPr/>
                </p:nvSpPr>
                <p:spPr bwMode="auto">
                  <a:xfrm rot="1389472">
                    <a:off x="2485532" y="64802"/>
                    <a:ext cx="2388842" cy="817768"/>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eaLnBrk="1" hangingPunct="1">
                      <a:defRPr/>
                    </a:pPr>
                    <a:endParaRPr lang="en-US" altLang="ja-JP" sz="1200" b="1" dirty="0"/>
                  </a:p>
                  <a:p>
                    <a:pPr algn="ctr" eaLnBrk="1" hangingPunct="1">
                      <a:defRPr/>
                    </a:pPr>
                    <a:r>
                      <a:rPr lang="ja-JP" altLang="en-US" sz="1200" b="1" dirty="0"/>
                      <a:t>高槻東道路　</a:t>
                    </a:r>
                    <a:endParaRPr lang="en-US" altLang="ja-JP" sz="1200" b="1" dirty="0"/>
                  </a:p>
                  <a:p>
                    <a:pPr algn="ctr" eaLnBrk="1" hangingPunct="1">
                      <a:defRPr/>
                    </a:pPr>
                    <a:r>
                      <a:rPr lang="en-US" altLang="ja-JP" sz="1200" b="1" dirty="0"/>
                      <a:t>L=3.5km</a:t>
                    </a:r>
                    <a:endParaRPr lang="ja-JP" altLang="en-US" sz="1200" b="1" dirty="0"/>
                  </a:p>
                </p:txBody>
              </p:sp>
              <p:sp>
                <p:nvSpPr>
                  <p:cNvPr id="37" name="テキスト ボックス 340"/>
                  <p:cNvSpPr txBox="1"/>
                  <p:nvPr/>
                </p:nvSpPr>
                <p:spPr bwMode="auto">
                  <a:xfrm>
                    <a:off x="1389527" y="396792"/>
                    <a:ext cx="1161111" cy="295287"/>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eaLnBrk="1" hangingPunct="1">
                      <a:defRPr/>
                    </a:pPr>
                    <a:r>
                      <a:rPr lang="ja-JP" altLang="en-US" sz="1000" b="1" dirty="0"/>
                      <a:t>高槻</a:t>
                    </a:r>
                    <a:r>
                      <a:rPr lang="en-US" altLang="ja-JP" sz="1000" b="1" dirty="0"/>
                      <a:t>JCT</a:t>
                    </a:r>
                    <a:r>
                      <a:rPr lang="ja-JP" altLang="en-US" sz="1000" b="1" dirty="0"/>
                      <a:t>・</a:t>
                    </a:r>
                    <a:r>
                      <a:rPr lang="en-US" altLang="ja-JP" sz="1000" b="1" dirty="0"/>
                      <a:t>IC</a:t>
                    </a:r>
                    <a:endParaRPr lang="ja-JP" altLang="en-US" sz="1000" b="1" dirty="0"/>
                  </a:p>
                </p:txBody>
              </p:sp>
              <p:sp>
                <p:nvSpPr>
                  <p:cNvPr id="38" name="テキスト ボックス 304"/>
                  <p:cNvSpPr txBox="1"/>
                  <p:nvPr/>
                </p:nvSpPr>
                <p:spPr bwMode="auto">
                  <a:xfrm rot="20267711">
                    <a:off x="1338283" y="137956"/>
                    <a:ext cx="454325" cy="2028542"/>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vert="wordArtVertRtl" wrap="square"/>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eaLnBrk="1" hangingPunct="1">
                      <a:lnSpc>
                        <a:spcPts val="900"/>
                      </a:lnSpc>
                      <a:defRPr/>
                    </a:pPr>
                    <a:r>
                      <a:rPr lang="ja-JP" altLang="en-US" sz="600" b="1" dirty="0"/>
                      <a:t>府道伏見柳谷高槻線</a:t>
                    </a:r>
                  </a:p>
                </p:txBody>
              </p:sp>
              <p:sp>
                <p:nvSpPr>
                  <p:cNvPr id="39" name="テキスト ボックス 344"/>
                  <p:cNvSpPr txBox="1"/>
                  <p:nvPr/>
                </p:nvSpPr>
                <p:spPr bwMode="auto">
                  <a:xfrm rot="20002830">
                    <a:off x="1970082" y="2639130"/>
                    <a:ext cx="1560838" cy="369109"/>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eaLnBrk="1" hangingPunct="1">
                      <a:defRPr/>
                    </a:pPr>
                    <a:r>
                      <a:rPr lang="ja-JP" altLang="en-US" sz="900" b="1"/>
                      <a:t>国道１７１号</a:t>
                    </a:r>
                  </a:p>
                </p:txBody>
              </p:sp>
              <p:sp>
                <p:nvSpPr>
                  <p:cNvPr id="40" name="テキスト ボックス 345"/>
                  <p:cNvSpPr txBox="1"/>
                  <p:nvPr/>
                </p:nvSpPr>
                <p:spPr bwMode="auto">
                  <a:xfrm rot="20753307">
                    <a:off x="3185462" y="2647960"/>
                    <a:ext cx="361658" cy="682853"/>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vert="wordArtVertRtl" wrap="square"/>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eaLnBrk="1" hangingPunct="1">
                      <a:defRPr/>
                    </a:pPr>
                    <a:r>
                      <a:rPr lang="ja-JP" altLang="en-US" sz="900" dirty="0"/>
                      <a:t>檜尾川</a:t>
                    </a:r>
                  </a:p>
                </p:txBody>
              </p:sp>
              <p:cxnSp>
                <p:nvCxnSpPr>
                  <p:cNvPr id="41" name="直線矢印コネクタ 40"/>
                  <p:cNvCxnSpPr>
                    <a:cxnSpLocks noChangeShapeType="1"/>
                  </p:cNvCxnSpPr>
                  <p:nvPr/>
                </p:nvCxnSpPr>
                <p:spPr bwMode="auto">
                  <a:xfrm flipV="1">
                    <a:off x="1712912" y="3100016"/>
                    <a:ext cx="266700" cy="417667"/>
                  </a:xfrm>
                  <a:prstGeom prst="straightConnector1">
                    <a:avLst/>
                  </a:prstGeom>
                  <a:noFill/>
                  <a:ln w="19050" algn="ctr">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42" name="テキスト ボックス 351"/>
                  <p:cNvSpPr txBox="1"/>
                  <p:nvPr/>
                </p:nvSpPr>
                <p:spPr bwMode="auto">
                  <a:xfrm>
                    <a:off x="828006" y="3580358"/>
                    <a:ext cx="1322905" cy="26760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eaLnBrk="1" hangingPunct="1">
                      <a:defRPr/>
                    </a:pPr>
                    <a:r>
                      <a:rPr lang="ja-JP" altLang="en-US" b="1"/>
                      <a:t>八丁畷交差点</a:t>
                    </a:r>
                    <a:endParaRPr lang="en-US" altLang="ja-JP" b="1"/>
                  </a:p>
                </p:txBody>
              </p:sp>
              <p:sp>
                <p:nvSpPr>
                  <p:cNvPr id="43" name="テキスト ボックス 352"/>
                  <p:cNvSpPr txBox="1"/>
                  <p:nvPr/>
                </p:nvSpPr>
                <p:spPr bwMode="auto">
                  <a:xfrm rot="20002830">
                    <a:off x="818489" y="4281666"/>
                    <a:ext cx="1560838" cy="369109"/>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eaLnBrk="1" hangingPunct="1">
                      <a:defRPr/>
                    </a:pPr>
                    <a:r>
                      <a:rPr lang="ja-JP" altLang="en-US" sz="900"/>
                      <a:t>府道大阪高槻京都線</a:t>
                    </a:r>
                  </a:p>
                </p:txBody>
              </p:sp>
              <p:sp>
                <p:nvSpPr>
                  <p:cNvPr id="44" name="テキスト ボックス 138"/>
                  <p:cNvSpPr txBox="1"/>
                  <p:nvPr/>
                </p:nvSpPr>
                <p:spPr bwMode="auto">
                  <a:xfrm rot="20313667">
                    <a:off x="1665529" y="2067011"/>
                    <a:ext cx="1560838" cy="369109"/>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eaLnBrk="1" hangingPunct="1">
                      <a:defRPr/>
                    </a:pPr>
                    <a:r>
                      <a:rPr lang="ja-JP" altLang="en-US" sz="900" b="1"/>
                      <a:t>ＪＲ東海道本線</a:t>
                    </a:r>
                  </a:p>
                </p:txBody>
              </p:sp>
              <p:sp>
                <p:nvSpPr>
                  <p:cNvPr id="45" name="テキスト ボックス 139"/>
                  <p:cNvSpPr txBox="1"/>
                  <p:nvPr/>
                </p:nvSpPr>
                <p:spPr bwMode="auto">
                  <a:xfrm rot="20192278">
                    <a:off x="1741667" y="2436120"/>
                    <a:ext cx="1560838" cy="369109"/>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eaLnBrk="1" hangingPunct="1">
                      <a:defRPr/>
                    </a:pPr>
                    <a:r>
                      <a:rPr lang="ja-JP" altLang="en-US" sz="900" b="1"/>
                      <a:t>阪急京都線</a:t>
                    </a:r>
                  </a:p>
                </p:txBody>
              </p:sp>
              <p:sp>
                <p:nvSpPr>
                  <p:cNvPr id="46" name="テキスト ボックス 345"/>
                  <p:cNvSpPr txBox="1"/>
                  <p:nvPr/>
                </p:nvSpPr>
                <p:spPr bwMode="auto">
                  <a:xfrm rot="20753307">
                    <a:off x="1979600" y="3432715"/>
                    <a:ext cx="323588" cy="71053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vert="eaVert" wrap="square">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eaLnBrk="1" hangingPunct="1">
                      <a:defRPr/>
                    </a:pPr>
                    <a:r>
                      <a:rPr lang="ja-JP" altLang="en-US" sz="900"/>
                      <a:t>国道１７０号</a:t>
                    </a:r>
                  </a:p>
                </p:txBody>
              </p:sp>
            </p:grpSp>
            <p:cxnSp>
              <p:nvCxnSpPr>
                <p:cNvPr id="19" name="直線矢印コネクタ 18"/>
                <p:cNvCxnSpPr>
                  <a:cxnSpLocks noChangeShapeType="1"/>
                </p:cNvCxnSpPr>
                <p:nvPr/>
              </p:nvCxnSpPr>
              <p:spPr bwMode="auto">
                <a:xfrm>
                  <a:off x="2443162" y="376238"/>
                  <a:ext cx="2030413" cy="893762"/>
                </a:xfrm>
                <a:prstGeom prst="straightConnector1">
                  <a:avLst/>
                </a:prstGeom>
                <a:noFill/>
                <a:ln w="15875" algn="ctr">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0" name="直線コネクタ 19"/>
                <p:cNvCxnSpPr>
                  <a:cxnSpLocks noChangeShapeType="1"/>
                </p:cNvCxnSpPr>
                <p:nvPr/>
              </p:nvCxnSpPr>
              <p:spPr bwMode="auto">
                <a:xfrm flipV="1">
                  <a:off x="2224087" y="293688"/>
                  <a:ext cx="247650" cy="565150"/>
                </a:xfrm>
                <a:prstGeom prst="line">
                  <a:avLst/>
                </a:prstGeom>
                <a:noFill/>
                <a:ln w="1587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21" name="テキスト ボックス 138"/>
                <p:cNvSpPr txBox="1"/>
                <p:nvPr/>
              </p:nvSpPr>
              <p:spPr>
                <a:xfrm rot="1210041">
                  <a:off x="2322223" y="904317"/>
                  <a:ext cx="1560838" cy="378337"/>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eaLnBrk="1" hangingPunct="1">
                    <a:defRPr/>
                  </a:pPr>
                  <a:r>
                    <a:rPr lang="ja-JP" altLang="en-US" sz="900" b="1" dirty="0"/>
                    <a:t>新名神高速道路</a:t>
                  </a:r>
                </a:p>
              </p:txBody>
            </p:sp>
            <p:sp>
              <p:nvSpPr>
                <p:cNvPr id="22" name="テキスト ボックス 138"/>
                <p:cNvSpPr txBox="1"/>
                <p:nvPr/>
              </p:nvSpPr>
              <p:spPr>
                <a:xfrm rot="19941638">
                  <a:off x="0" y="1421070"/>
                  <a:ext cx="1551321" cy="378337"/>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eaLnBrk="1" hangingPunct="1">
                    <a:defRPr/>
                  </a:pPr>
                  <a:r>
                    <a:rPr lang="ja-JP" altLang="en-US" sz="900" b="1" dirty="0"/>
                    <a:t>名神高速道路</a:t>
                  </a:r>
                </a:p>
              </p:txBody>
            </p:sp>
            <p:sp>
              <p:nvSpPr>
                <p:cNvPr id="23" name="フリーフォーム 22"/>
                <p:cNvSpPr/>
                <p:nvPr/>
              </p:nvSpPr>
              <p:spPr>
                <a:xfrm>
                  <a:off x="2122359" y="950456"/>
                  <a:ext cx="1836840" cy="1347248"/>
                </a:xfrm>
                <a:custGeom>
                  <a:avLst/>
                  <a:gdLst>
                    <a:gd name="connsiteX0" fmla="*/ 75274 w 1846924"/>
                    <a:gd name="connsiteY0" fmla="*/ 0 h 1352550"/>
                    <a:gd name="connsiteX1" fmla="*/ 68924 w 1846924"/>
                    <a:gd name="connsiteY1" fmla="*/ 311150 h 1352550"/>
                    <a:gd name="connsiteX2" fmla="*/ 5424 w 1846924"/>
                    <a:gd name="connsiteY2" fmla="*/ 508000 h 1352550"/>
                    <a:gd name="connsiteX3" fmla="*/ 227674 w 1846924"/>
                    <a:gd name="connsiteY3" fmla="*/ 685800 h 1352550"/>
                    <a:gd name="connsiteX4" fmla="*/ 653124 w 1846924"/>
                    <a:gd name="connsiteY4" fmla="*/ 838200 h 1352550"/>
                    <a:gd name="connsiteX5" fmla="*/ 1053174 w 1846924"/>
                    <a:gd name="connsiteY5" fmla="*/ 800100 h 1352550"/>
                    <a:gd name="connsiteX6" fmla="*/ 1357974 w 1846924"/>
                    <a:gd name="connsiteY6" fmla="*/ 698500 h 1352550"/>
                    <a:gd name="connsiteX7" fmla="*/ 1605624 w 1846924"/>
                    <a:gd name="connsiteY7" fmla="*/ 1009650 h 1352550"/>
                    <a:gd name="connsiteX8" fmla="*/ 1846924 w 1846924"/>
                    <a:gd name="connsiteY8" fmla="*/ 1352550 h 1352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46924" h="1352550">
                      <a:moveTo>
                        <a:pt x="75274" y="0"/>
                      </a:moveTo>
                      <a:cubicBezTo>
                        <a:pt x="77920" y="113241"/>
                        <a:pt x="80566" y="226483"/>
                        <a:pt x="68924" y="311150"/>
                      </a:cubicBezTo>
                      <a:cubicBezTo>
                        <a:pt x="57282" y="395817"/>
                        <a:pt x="-21034" y="445558"/>
                        <a:pt x="5424" y="508000"/>
                      </a:cubicBezTo>
                      <a:cubicBezTo>
                        <a:pt x="31882" y="570442"/>
                        <a:pt x="119724" y="630767"/>
                        <a:pt x="227674" y="685800"/>
                      </a:cubicBezTo>
                      <a:cubicBezTo>
                        <a:pt x="335624" y="740833"/>
                        <a:pt x="515541" y="819150"/>
                        <a:pt x="653124" y="838200"/>
                      </a:cubicBezTo>
                      <a:cubicBezTo>
                        <a:pt x="790707" y="857250"/>
                        <a:pt x="935699" y="823383"/>
                        <a:pt x="1053174" y="800100"/>
                      </a:cubicBezTo>
                      <a:cubicBezTo>
                        <a:pt x="1170649" y="776817"/>
                        <a:pt x="1265899" y="663575"/>
                        <a:pt x="1357974" y="698500"/>
                      </a:cubicBezTo>
                      <a:cubicBezTo>
                        <a:pt x="1450049" y="733425"/>
                        <a:pt x="1524132" y="900642"/>
                        <a:pt x="1605624" y="1009650"/>
                      </a:cubicBezTo>
                      <a:cubicBezTo>
                        <a:pt x="1687116" y="1118658"/>
                        <a:pt x="1767020" y="1235604"/>
                        <a:pt x="1846924" y="1352550"/>
                      </a:cubicBezTo>
                    </a:path>
                  </a:pathLst>
                </a:custGeom>
                <a:noFill/>
                <a:ln w="1809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a:p>
              </p:txBody>
            </p:sp>
            <p:sp>
              <p:nvSpPr>
                <p:cNvPr id="24" name="フリーフォーム 23"/>
                <p:cNvSpPr/>
                <p:nvPr/>
              </p:nvSpPr>
              <p:spPr>
                <a:xfrm>
                  <a:off x="2122359" y="922773"/>
                  <a:ext cx="1732150" cy="1310337"/>
                </a:xfrm>
                <a:custGeom>
                  <a:avLst/>
                  <a:gdLst>
                    <a:gd name="connsiteX0" fmla="*/ 71222 w 1733335"/>
                    <a:gd name="connsiteY0" fmla="*/ 0 h 1314450"/>
                    <a:gd name="connsiteX1" fmla="*/ 80747 w 1733335"/>
                    <a:gd name="connsiteY1" fmla="*/ 280987 h 1314450"/>
                    <a:gd name="connsiteX2" fmla="*/ 14072 w 1733335"/>
                    <a:gd name="connsiteY2" fmla="*/ 495300 h 1314450"/>
                    <a:gd name="connsiteX3" fmla="*/ 9310 w 1733335"/>
                    <a:gd name="connsiteY3" fmla="*/ 633412 h 1314450"/>
                    <a:gd name="connsiteX4" fmla="*/ 118847 w 1733335"/>
                    <a:gd name="connsiteY4" fmla="*/ 733425 h 1314450"/>
                    <a:gd name="connsiteX5" fmla="*/ 333160 w 1733335"/>
                    <a:gd name="connsiteY5" fmla="*/ 828675 h 1314450"/>
                    <a:gd name="connsiteX6" fmla="*/ 495085 w 1733335"/>
                    <a:gd name="connsiteY6" fmla="*/ 866775 h 1314450"/>
                    <a:gd name="connsiteX7" fmla="*/ 757022 w 1733335"/>
                    <a:gd name="connsiteY7" fmla="*/ 919162 h 1314450"/>
                    <a:gd name="connsiteX8" fmla="*/ 933235 w 1733335"/>
                    <a:gd name="connsiteY8" fmla="*/ 909637 h 1314450"/>
                    <a:gd name="connsiteX9" fmla="*/ 1199935 w 1733335"/>
                    <a:gd name="connsiteY9" fmla="*/ 842962 h 1314450"/>
                    <a:gd name="connsiteX10" fmla="*/ 1314235 w 1733335"/>
                    <a:gd name="connsiteY10" fmla="*/ 781050 h 1314450"/>
                    <a:gd name="connsiteX11" fmla="*/ 1447585 w 1733335"/>
                    <a:gd name="connsiteY11" fmla="*/ 823912 h 1314450"/>
                    <a:gd name="connsiteX12" fmla="*/ 1561885 w 1733335"/>
                    <a:gd name="connsiteY12" fmla="*/ 1033462 h 1314450"/>
                    <a:gd name="connsiteX13" fmla="*/ 1733335 w 1733335"/>
                    <a:gd name="connsiteY13" fmla="*/ 1314450 h 1314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3335" h="1314450">
                      <a:moveTo>
                        <a:pt x="71222" y="0"/>
                      </a:moveTo>
                      <a:cubicBezTo>
                        <a:pt x="80747" y="99218"/>
                        <a:pt x="90272" y="198437"/>
                        <a:pt x="80747" y="280987"/>
                      </a:cubicBezTo>
                      <a:cubicBezTo>
                        <a:pt x="71222" y="363537"/>
                        <a:pt x="25978" y="436563"/>
                        <a:pt x="14072" y="495300"/>
                      </a:cubicBezTo>
                      <a:cubicBezTo>
                        <a:pt x="2166" y="554038"/>
                        <a:pt x="-8153" y="593725"/>
                        <a:pt x="9310" y="633412"/>
                      </a:cubicBezTo>
                      <a:cubicBezTo>
                        <a:pt x="26772" y="673100"/>
                        <a:pt x="64872" y="700881"/>
                        <a:pt x="118847" y="733425"/>
                      </a:cubicBezTo>
                      <a:cubicBezTo>
                        <a:pt x="172822" y="765969"/>
                        <a:pt x="270454" y="806450"/>
                        <a:pt x="333160" y="828675"/>
                      </a:cubicBezTo>
                      <a:cubicBezTo>
                        <a:pt x="395866" y="850900"/>
                        <a:pt x="424441" y="851694"/>
                        <a:pt x="495085" y="866775"/>
                      </a:cubicBezTo>
                      <a:cubicBezTo>
                        <a:pt x="565729" y="881856"/>
                        <a:pt x="683997" y="912018"/>
                        <a:pt x="757022" y="919162"/>
                      </a:cubicBezTo>
                      <a:cubicBezTo>
                        <a:pt x="830047" y="926306"/>
                        <a:pt x="859416" y="922337"/>
                        <a:pt x="933235" y="909637"/>
                      </a:cubicBezTo>
                      <a:cubicBezTo>
                        <a:pt x="1007054" y="896937"/>
                        <a:pt x="1136435" y="864393"/>
                        <a:pt x="1199935" y="842962"/>
                      </a:cubicBezTo>
                      <a:cubicBezTo>
                        <a:pt x="1263435" y="821531"/>
                        <a:pt x="1272960" y="784225"/>
                        <a:pt x="1314235" y="781050"/>
                      </a:cubicBezTo>
                      <a:cubicBezTo>
                        <a:pt x="1355510" y="777875"/>
                        <a:pt x="1406310" y="781843"/>
                        <a:pt x="1447585" y="823912"/>
                      </a:cubicBezTo>
                      <a:cubicBezTo>
                        <a:pt x="1488860" y="865981"/>
                        <a:pt x="1514260" y="951706"/>
                        <a:pt x="1561885" y="1033462"/>
                      </a:cubicBezTo>
                      <a:cubicBezTo>
                        <a:pt x="1609510" y="1115218"/>
                        <a:pt x="1671422" y="1214834"/>
                        <a:pt x="1733335" y="1314450"/>
                      </a:cubicBezTo>
                    </a:path>
                  </a:pathLst>
                </a:cu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a:p>
              </p:txBody>
            </p:sp>
            <p:sp>
              <p:nvSpPr>
                <p:cNvPr id="25" name="フリーフォーム 24"/>
                <p:cNvSpPr/>
                <p:nvPr/>
              </p:nvSpPr>
              <p:spPr>
                <a:xfrm>
                  <a:off x="3483334" y="1707130"/>
                  <a:ext cx="218898" cy="101505"/>
                </a:xfrm>
                <a:custGeom>
                  <a:avLst/>
                  <a:gdLst>
                    <a:gd name="connsiteX0" fmla="*/ 0 w 214312"/>
                    <a:gd name="connsiteY0" fmla="*/ 100012 h 100012"/>
                    <a:gd name="connsiteX1" fmla="*/ 214312 w 214312"/>
                    <a:gd name="connsiteY1" fmla="*/ 0 h 100012"/>
                  </a:gdLst>
                  <a:ahLst/>
                  <a:cxnLst>
                    <a:cxn ang="0">
                      <a:pos x="connsiteX0" y="connsiteY0"/>
                    </a:cxn>
                    <a:cxn ang="0">
                      <a:pos x="connsiteX1" y="connsiteY1"/>
                    </a:cxn>
                  </a:cxnLst>
                  <a:rect l="l" t="t" r="r" b="b"/>
                  <a:pathLst>
                    <a:path w="214312" h="100012">
                      <a:moveTo>
                        <a:pt x="0" y="100012"/>
                      </a:moveTo>
                      <a:lnTo>
                        <a:pt x="214312" y="0"/>
                      </a:lnTo>
                    </a:path>
                  </a:pathLst>
                </a:custGeom>
                <a:noFill/>
                <a:ln w="63500">
                  <a:solidFill>
                    <a:srgbClr val="CC0099"/>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a:p>
              </p:txBody>
            </p:sp>
            <p:sp>
              <p:nvSpPr>
                <p:cNvPr id="26" name="フリーフォーム 25"/>
                <p:cNvSpPr/>
                <p:nvPr/>
              </p:nvSpPr>
              <p:spPr>
                <a:xfrm rot="21438202">
                  <a:off x="3588024" y="1854773"/>
                  <a:ext cx="180829" cy="64594"/>
                </a:xfrm>
                <a:custGeom>
                  <a:avLst/>
                  <a:gdLst>
                    <a:gd name="connsiteX0" fmla="*/ 0 w 178594"/>
                    <a:gd name="connsiteY0" fmla="*/ 64294 h 64294"/>
                    <a:gd name="connsiteX1" fmla="*/ 178594 w 178594"/>
                    <a:gd name="connsiteY1" fmla="*/ 0 h 64294"/>
                  </a:gdLst>
                  <a:ahLst/>
                  <a:cxnLst>
                    <a:cxn ang="0">
                      <a:pos x="connsiteX0" y="connsiteY0"/>
                    </a:cxn>
                    <a:cxn ang="0">
                      <a:pos x="connsiteX1" y="connsiteY1"/>
                    </a:cxn>
                  </a:cxnLst>
                  <a:rect l="l" t="t" r="r" b="b"/>
                  <a:pathLst>
                    <a:path w="178594" h="64294">
                      <a:moveTo>
                        <a:pt x="0" y="64294"/>
                      </a:moveTo>
                      <a:lnTo>
                        <a:pt x="178594" y="0"/>
                      </a:lnTo>
                    </a:path>
                  </a:pathLst>
                </a:custGeom>
                <a:noFill/>
                <a:ln w="25400">
                  <a:solidFill>
                    <a:srgbClr val="4D4D4D">
                      <a:alpha val="92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a:p>
              </p:txBody>
            </p:sp>
            <p:sp>
              <p:nvSpPr>
                <p:cNvPr id="27" name="フリーフォーム 26"/>
                <p:cNvSpPr/>
                <p:nvPr/>
              </p:nvSpPr>
              <p:spPr>
                <a:xfrm rot="21366096">
                  <a:off x="3730784" y="2057783"/>
                  <a:ext cx="180829" cy="73822"/>
                </a:xfrm>
                <a:custGeom>
                  <a:avLst/>
                  <a:gdLst>
                    <a:gd name="connsiteX0" fmla="*/ 0 w 178594"/>
                    <a:gd name="connsiteY0" fmla="*/ 64294 h 64294"/>
                    <a:gd name="connsiteX1" fmla="*/ 178594 w 178594"/>
                    <a:gd name="connsiteY1" fmla="*/ 0 h 64294"/>
                  </a:gdLst>
                  <a:ahLst/>
                  <a:cxnLst>
                    <a:cxn ang="0">
                      <a:pos x="connsiteX0" y="connsiteY0"/>
                    </a:cxn>
                    <a:cxn ang="0">
                      <a:pos x="connsiteX1" y="connsiteY1"/>
                    </a:cxn>
                  </a:cxnLst>
                  <a:rect l="l" t="t" r="r" b="b"/>
                  <a:pathLst>
                    <a:path w="178594" h="64294">
                      <a:moveTo>
                        <a:pt x="0" y="64294"/>
                      </a:moveTo>
                      <a:lnTo>
                        <a:pt x="178594" y="0"/>
                      </a:lnTo>
                    </a:path>
                  </a:pathLst>
                </a:custGeom>
                <a:noFill/>
                <a:ln w="22225">
                  <a:solidFill>
                    <a:srgbClr val="4D4D4D">
                      <a:alpha val="92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a:p>
              </p:txBody>
            </p:sp>
            <p:sp>
              <p:nvSpPr>
                <p:cNvPr id="28" name="フリーフォーム 27"/>
                <p:cNvSpPr/>
                <p:nvPr/>
              </p:nvSpPr>
              <p:spPr>
                <a:xfrm rot="19621078">
                  <a:off x="3806922" y="2177744"/>
                  <a:ext cx="180829" cy="64594"/>
                </a:xfrm>
                <a:custGeom>
                  <a:avLst/>
                  <a:gdLst>
                    <a:gd name="connsiteX0" fmla="*/ 0 w 178594"/>
                    <a:gd name="connsiteY0" fmla="*/ 64294 h 64294"/>
                    <a:gd name="connsiteX1" fmla="*/ 178594 w 178594"/>
                    <a:gd name="connsiteY1" fmla="*/ 0 h 64294"/>
                  </a:gdLst>
                  <a:ahLst/>
                  <a:cxnLst>
                    <a:cxn ang="0">
                      <a:pos x="connsiteX0" y="connsiteY0"/>
                    </a:cxn>
                    <a:cxn ang="0">
                      <a:pos x="connsiteX1" y="connsiteY1"/>
                    </a:cxn>
                  </a:cxnLst>
                  <a:rect l="l" t="t" r="r" b="b"/>
                  <a:pathLst>
                    <a:path w="178594" h="64294">
                      <a:moveTo>
                        <a:pt x="0" y="64294"/>
                      </a:moveTo>
                      <a:lnTo>
                        <a:pt x="178594" y="0"/>
                      </a:lnTo>
                    </a:path>
                  </a:pathLst>
                </a:custGeom>
                <a:noFill/>
                <a:ln w="22225">
                  <a:solidFill>
                    <a:srgbClr val="4D4D4D">
                      <a:alpha val="92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a:p>
              </p:txBody>
            </p:sp>
            <p:sp>
              <p:nvSpPr>
                <p:cNvPr id="29" name="フリーフォーム 28"/>
                <p:cNvSpPr/>
                <p:nvPr/>
              </p:nvSpPr>
              <p:spPr>
                <a:xfrm rot="188289">
                  <a:off x="3797405" y="2159288"/>
                  <a:ext cx="190346" cy="101505"/>
                </a:xfrm>
                <a:custGeom>
                  <a:avLst/>
                  <a:gdLst>
                    <a:gd name="connsiteX0" fmla="*/ 0 w 190500"/>
                    <a:gd name="connsiteY0" fmla="*/ 100013 h 100013"/>
                    <a:gd name="connsiteX1" fmla="*/ 190500 w 190500"/>
                    <a:gd name="connsiteY1" fmla="*/ 0 h 100013"/>
                  </a:gdLst>
                  <a:ahLst/>
                  <a:cxnLst>
                    <a:cxn ang="0">
                      <a:pos x="connsiteX0" y="connsiteY0"/>
                    </a:cxn>
                    <a:cxn ang="0">
                      <a:pos x="connsiteX1" y="connsiteY1"/>
                    </a:cxn>
                  </a:cxnLst>
                  <a:rect l="l" t="t" r="r" b="b"/>
                  <a:pathLst>
                    <a:path w="190500" h="100013">
                      <a:moveTo>
                        <a:pt x="0" y="100013"/>
                      </a:moveTo>
                      <a:lnTo>
                        <a:pt x="190500" y="0"/>
                      </a:lnTo>
                    </a:path>
                  </a:pathLst>
                </a:custGeom>
                <a:no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a:p>
              </p:txBody>
            </p:sp>
          </p:grpSp>
          <p:cxnSp>
            <p:nvCxnSpPr>
              <p:cNvPr id="13" name="直線コネクタ 12"/>
              <p:cNvCxnSpPr/>
              <p:nvPr/>
            </p:nvCxnSpPr>
            <p:spPr>
              <a:xfrm>
                <a:off x="3873543" y="2288476"/>
                <a:ext cx="123725" cy="184555"/>
              </a:xfrm>
              <a:prstGeom prst="line">
                <a:avLst/>
              </a:prstGeom>
              <a:ln w="69850">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14" name="フリーフォーム 13"/>
              <p:cNvSpPr/>
              <p:nvPr/>
            </p:nvSpPr>
            <p:spPr>
              <a:xfrm>
                <a:off x="3530920" y="2140833"/>
                <a:ext cx="656694" cy="1393387"/>
              </a:xfrm>
              <a:custGeom>
                <a:avLst/>
                <a:gdLst>
                  <a:gd name="connsiteX0" fmla="*/ 609600 w 609600"/>
                  <a:gd name="connsiteY0" fmla="*/ 0 h 1379220"/>
                  <a:gd name="connsiteX1" fmla="*/ 381000 w 609600"/>
                  <a:gd name="connsiteY1" fmla="*/ 320040 h 1379220"/>
                  <a:gd name="connsiteX2" fmla="*/ 228600 w 609600"/>
                  <a:gd name="connsiteY2" fmla="*/ 632460 h 1379220"/>
                  <a:gd name="connsiteX3" fmla="*/ 0 w 609600"/>
                  <a:gd name="connsiteY3" fmla="*/ 1379220 h 1379220"/>
                </a:gdLst>
                <a:ahLst/>
                <a:cxnLst>
                  <a:cxn ang="0">
                    <a:pos x="connsiteX0" y="connsiteY0"/>
                  </a:cxn>
                  <a:cxn ang="0">
                    <a:pos x="connsiteX1" y="connsiteY1"/>
                  </a:cxn>
                  <a:cxn ang="0">
                    <a:pos x="connsiteX2" y="connsiteY2"/>
                  </a:cxn>
                  <a:cxn ang="0">
                    <a:pos x="connsiteX3" y="connsiteY3"/>
                  </a:cxn>
                </a:cxnLst>
                <a:rect l="l" t="t" r="r" b="b"/>
                <a:pathLst>
                  <a:path w="609600" h="1379220">
                    <a:moveTo>
                      <a:pt x="609600" y="0"/>
                    </a:moveTo>
                    <a:cubicBezTo>
                      <a:pt x="527050" y="107315"/>
                      <a:pt x="444500" y="214630"/>
                      <a:pt x="381000" y="320040"/>
                    </a:cubicBezTo>
                    <a:cubicBezTo>
                      <a:pt x="317500" y="425450"/>
                      <a:pt x="292100" y="455930"/>
                      <a:pt x="228600" y="632460"/>
                    </a:cubicBezTo>
                    <a:cubicBezTo>
                      <a:pt x="165100" y="808990"/>
                      <a:pt x="82550" y="1094105"/>
                      <a:pt x="0" y="1379220"/>
                    </a:cubicBezTo>
                  </a:path>
                </a:pathLst>
              </a:custGeom>
              <a:noFill/>
              <a:ln w="1492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a:p>
            </p:txBody>
          </p:sp>
          <p:sp>
            <p:nvSpPr>
              <p:cNvPr id="15" name="フリーフォーム 14"/>
              <p:cNvSpPr/>
              <p:nvPr/>
            </p:nvSpPr>
            <p:spPr>
              <a:xfrm>
                <a:off x="3549955" y="2122377"/>
                <a:ext cx="609108" cy="1374931"/>
              </a:xfrm>
              <a:custGeom>
                <a:avLst/>
                <a:gdLst>
                  <a:gd name="connsiteX0" fmla="*/ 601980 w 601980"/>
                  <a:gd name="connsiteY0" fmla="*/ 0 h 1371600"/>
                  <a:gd name="connsiteX1" fmla="*/ 449580 w 601980"/>
                  <a:gd name="connsiteY1" fmla="*/ 228600 h 1371600"/>
                  <a:gd name="connsiteX2" fmla="*/ 289560 w 601980"/>
                  <a:gd name="connsiteY2" fmla="*/ 419100 h 1371600"/>
                  <a:gd name="connsiteX3" fmla="*/ 205740 w 601980"/>
                  <a:gd name="connsiteY3" fmla="*/ 716280 h 1371600"/>
                  <a:gd name="connsiteX4" fmla="*/ 0 w 601980"/>
                  <a:gd name="connsiteY4" fmla="*/ 1371600 h 137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1980" h="1371600">
                    <a:moveTo>
                      <a:pt x="601980" y="0"/>
                    </a:moveTo>
                    <a:cubicBezTo>
                      <a:pt x="551815" y="79375"/>
                      <a:pt x="501650" y="158750"/>
                      <a:pt x="449580" y="228600"/>
                    </a:cubicBezTo>
                    <a:cubicBezTo>
                      <a:pt x="397510" y="298450"/>
                      <a:pt x="330200" y="337820"/>
                      <a:pt x="289560" y="419100"/>
                    </a:cubicBezTo>
                    <a:cubicBezTo>
                      <a:pt x="248920" y="500380"/>
                      <a:pt x="254000" y="557530"/>
                      <a:pt x="205740" y="716280"/>
                    </a:cubicBezTo>
                    <a:cubicBezTo>
                      <a:pt x="157480" y="875030"/>
                      <a:pt x="78740" y="1123315"/>
                      <a:pt x="0" y="1371600"/>
                    </a:cubicBezTo>
                  </a:path>
                </a:pathLst>
              </a:cu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a:p>
            </p:txBody>
          </p:sp>
        </p:grpSp>
        <p:sp>
          <p:nvSpPr>
            <p:cNvPr id="9" name="フリーフォーム 8"/>
            <p:cNvSpPr>
              <a:spLocks/>
            </p:cNvSpPr>
            <p:nvPr/>
          </p:nvSpPr>
          <p:spPr bwMode="auto">
            <a:xfrm>
              <a:off x="2270283" y="3364325"/>
              <a:ext cx="1517494" cy="253946"/>
            </a:xfrm>
            <a:custGeom>
              <a:avLst/>
              <a:gdLst>
                <a:gd name="T0" fmla="*/ 50540 w 1809750"/>
                <a:gd name="T1" fmla="*/ 181773 h 295275"/>
                <a:gd name="T2" fmla="*/ 0 w 1809750"/>
                <a:gd name="T3" fmla="*/ 175714 h 295275"/>
                <a:gd name="T4" fmla="*/ 651401 w 1809750"/>
                <a:gd name="T5" fmla="*/ 187833 h 295275"/>
                <a:gd name="T6" fmla="*/ 730018 w 1809750"/>
                <a:gd name="T7" fmla="*/ 72710 h 295275"/>
                <a:gd name="T8" fmla="*/ 982716 w 1809750"/>
                <a:gd name="T9" fmla="*/ 90886 h 295275"/>
                <a:gd name="T10" fmla="*/ 1066949 w 1809750"/>
                <a:gd name="T11" fmla="*/ 0 h 29527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809750" h="295275">
                  <a:moveTo>
                    <a:pt x="85725" y="285750"/>
                  </a:moveTo>
                  <a:lnTo>
                    <a:pt x="0" y="276225"/>
                  </a:lnTo>
                  <a:cubicBezTo>
                    <a:pt x="517365" y="294702"/>
                    <a:pt x="263468" y="295275"/>
                    <a:pt x="1104900" y="295275"/>
                  </a:cubicBezTo>
                  <a:lnTo>
                    <a:pt x="1238250" y="114300"/>
                  </a:lnTo>
                  <a:lnTo>
                    <a:pt x="1666875" y="142875"/>
                  </a:lnTo>
                  <a:lnTo>
                    <a:pt x="1809750" y="0"/>
                  </a:lnTo>
                </a:path>
              </a:pathLst>
            </a:custGeom>
            <a:noFill/>
            <a:ln w="34925"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10" name="テキスト ボックス 140"/>
            <p:cNvSpPr txBox="1"/>
            <p:nvPr/>
          </p:nvSpPr>
          <p:spPr bwMode="auto">
            <a:xfrm rot="18607667">
              <a:off x="2141346" y="3191760"/>
              <a:ext cx="1513347" cy="37117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eaLnBrk="1" hangingPunct="1">
                <a:defRPr/>
              </a:pPr>
              <a:r>
                <a:rPr lang="ja-JP" altLang="en-US" sz="900" b="1"/>
                <a:t>ＪＲ新幹線</a:t>
              </a:r>
            </a:p>
          </p:txBody>
        </p:sp>
        <p:sp>
          <p:nvSpPr>
            <p:cNvPr id="11" name="テキスト ボックス 355"/>
            <p:cNvSpPr txBox="1"/>
            <p:nvPr/>
          </p:nvSpPr>
          <p:spPr>
            <a:xfrm rot="21540000">
              <a:off x="2169007" y="3552618"/>
              <a:ext cx="1615457" cy="3691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900" b="0" dirty="0"/>
                <a:t>府道枚方高槻線</a:t>
              </a:r>
            </a:p>
          </p:txBody>
        </p:sp>
      </p:grpSp>
      <p:grpSp>
        <p:nvGrpSpPr>
          <p:cNvPr id="48" name="グループ化 47"/>
          <p:cNvGrpSpPr>
            <a:grpSpLocks noChangeAspect="1"/>
          </p:cNvGrpSpPr>
          <p:nvPr/>
        </p:nvGrpSpPr>
        <p:grpSpPr>
          <a:xfrm>
            <a:off x="141431" y="2001794"/>
            <a:ext cx="4072585" cy="3388220"/>
            <a:chOff x="0" y="0"/>
            <a:chExt cx="5711825" cy="4772025"/>
          </a:xfrm>
        </p:grpSpPr>
        <p:pic>
          <p:nvPicPr>
            <p:cNvPr id="49" name="図 48"/>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4638675" cy="477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3" name="直線矢印コネクタ 52"/>
            <p:cNvCxnSpPr>
              <a:cxnSpLocks noChangeShapeType="1"/>
            </p:cNvCxnSpPr>
            <p:nvPr/>
          </p:nvCxnSpPr>
          <p:spPr bwMode="auto">
            <a:xfrm flipV="1">
              <a:off x="2371725" y="400050"/>
              <a:ext cx="1971675" cy="0"/>
            </a:xfrm>
            <a:prstGeom prst="straightConnector1">
              <a:avLst/>
            </a:prstGeom>
            <a:noFill/>
            <a:ln w="15875" algn="ctr">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4" name="テキスト ボックス 204"/>
            <p:cNvSpPr txBox="1"/>
            <p:nvPr/>
          </p:nvSpPr>
          <p:spPr>
            <a:xfrm>
              <a:off x="3990975" y="2733675"/>
              <a:ext cx="1720850" cy="706211"/>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b="1" dirty="0"/>
                <a:t>一般国道</a:t>
              </a:r>
              <a:r>
                <a:rPr kumimoji="1" lang="en-US" altLang="ja-JP" sz="1200" b="1" dirty="0"/>
                <a:t>170</a:t>
              </a:r>
              <a:r>
                <a:rPr kumimoji="1" lang="ja-JP" altLang="en-US" sz="1200" b="1" dirty="0"/>
                <a:t>号　</a:t>
              </a:r>
              <a:r>
                <a:rPr kumimoji="1" lang="en-US" altLang="ja-JP" sz="1200" b="1" dirty="0"/>
                <a:t>L=2.8km</a:t>
              </a:r>
              <a:endParaRPr kumimoji="1" lang="ja-JP" altLang="en-US" sz="1200" b="1" dirty="0"/>
            </a:p>
          </p:txBody>
        </p:sp>
        <p:cxnSp>
          <p:nvCxnSpPr>
            <p:cNvPr id="55" name="直線コネクタ 54"/>
            <p:cNvCxnSpPr>
              <a:cxnSpLocks noChangeShapeType="1"/>
            </p:cNvCxnSpPr>
            <p:nvPr/>
          </p:nvCxnSpPr>
          <p:spPr bwMode="auto">
            <a:xfrm flipV="1">
              <a:off x="2152650" y="314325"/>
              <a:ext cx="247650" cy="566738"/>
            </a:xfrm>
            <a:prstGeom prst="line">
              <a:avLst/>
            </a:prstGeom>
            <a:noFill/>
            <a:ln w="1587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6" name="直線コネクタ 55"/>
            <p:cNvCxnSpPr>
              <a:cxnSpLocks noChangeShapeType="1"/>
            </p:cNvCxnSpPr>
            <p:nvPr/>
          </p:nvCxnSpPr>
          <p:spPr bwMode="auto">
            <a:xfrm flipV="1">
              <a:off x="3829050" y="323850"/>
              <a:ext cx="571500" cy="1871663"/>
            </a:xfrm>
            <a:prstGeom prst="line">
              <a:avLst/>
            </a:prstGeom>
            <a:noFill/>
            <a:ln w="1587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7" name="直線コネクタ 56"/>
            <p:cNvCxnSpPr>
              <a:cxnSpLocks noChangeShapeType="1"/>
            </p:cNvCxnSpPr>
            <p:nvPr/>
          </p:nvCxnSpPr>
          <p:spPr bwMode="auto">
            <a:xfrm>
              <a:off x="4114800" y="2147888"/>
              <a:ext cx="304800" cy="0"/>
            </a:xfrm>
            <a:prstGeom prst="line">
              <a:avLst/>
            </a:prstGeom>
            <a:noFill/>
            <a:ln w="1587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8" name="直線コネクタ 57"/>
            <p:cNvCxnSpPr>
              <a:cxnSpLocks noChangeShapeType="1"/>
            </p:cNvCxnSpPr>
            <p:nvPr/>
          </p:nvCxnSpPr>
          <p:spPr bwMode="auto">
            <a:xfrm>
              <a:off x="3009900" y="3948113"/>
              <a:ext cx="1400175" cy="4762"/>
            </a:xfrm>
            <a:prstGeom prst="line">
              <a:avLst/>
            </a:prstGeom>
            <a:noFill/>
            <a:ln w="1587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9" name="直線矢印コネクタ 58"/>
            <p:cNvCxnSpPr>
              <a:cxnSpLocks noChangeShapeType="1"/>
            </p:cNvCxnSpPr>
            <p:nvPr/>
          </p:nvCxnSpPr>
          <p:spPr bwMode="auto">
            <a:xfrm>
              <a:off x="4257675" y="2166938"/>
              <a:ext cx="0" cy="1785937"/>
            </a:xfrm>
            <a:prstGeom prst="straightConnector1">
              <a:avLst/>
            </a:prstGeom>
            <a:noFill/>
            <a:ln w="15875" algn="ctr">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61" name="テキスト ボックス 340"/>
            <p:cNvSpPr txBox="1"/>
            <p:nvPr/>
          </p:nvSpPr>
          <p:spPr>
            <a:xfrm>
              <a:off x="1276679" y="481604"/>
              <a:ext cx="1156192" cy="298549"/>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00" b="1" dirty="0"/>
                <a:t>高槻</a:t>
              </a:r>
              <a:r>
                <a:rPr kumimoji="1" lang="en-US" altLang="ja-JP" sz="1000" b="1" dirty="0"/>
                <a:t>JCT</a:t>
              </a:r>
              <a:r>
                <a:rPr kumimoji="1" lang="ja-JP" altLang="en-US" sz="1000" b="1" dirty="0"/>
                <a:t>・</a:t>
              </a:r>
              <a:r>
                <a:rPr kumimoji="1" lang="en-US" altLang="ja-JP" sz="1000" b="1" dirty="0"/>
                <a:t>IC</a:t>
              </a:r>
              <a:endParaRPr kumimoji="1" lang="ja-JP" altLang="en-US" sz="1000" b="1" dirty="0"/>
            </a:p>
          </p:txBody>
        </p:sp>
        <p:sp>
          <p:nvSpPr>
            <p:cNvPr id="62" name="テキスト ボックス 304"/>
            <p:cNvSpPr txBox="1"/>
            <p:nvPr/>
          </p:nvSpPr>
          <p:spPr>
            <a:xfrm rot="20267711">
              <a:off x="1323974" y="166690"/>
              <a:ext cx="390525" cy="1890712"/>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vert="wordArtVertRtl"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600" b="1" dirty="0"/>
                <a:t>府道伏見柳谷高槻線</a:t>
              </a:r>
            </a:p>
          </p:txBody>
        </p:sp>
        <p:sp>
          <p:nvSpPr>
            <p:cNvPr id="63" name="テキスト ボックス 343"/>
            <p:cNvSpPr txBox="1"/>
            <p:nvPr/>
          </p:nvSpPr>
          <p:spPr>
            <a:xfrm rot="21031291">
              <a:off x="1832357" y="3314915"/>
              <a:ext cx="376576" cy="135112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vert="wordArtVertRtl"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900"/>
                <a:t>国道１７０号</a:t>
              </a:r>
            </a:p>
          </p:txBody>
        </p:sp>
        <p:sp>
          <p:nvSpPr>
            <p:cNvPr id="64" name="テキスト ボックス 344"/>
            <p:cNvSpPr txBox="1"/>
            <p:nvPr/>
          </p:nvSpPr>
          <p:spPr>
            <a:xfrm rot="20002830">
              <a:off x="1866900" y="2628900"/>
              <a:ext cx="1556241" cy="369986"/>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900" b="1"/>
                <a:t>国道１７１号</a:t>
              </a:r>
            </a:p>
          </p:txBody>
        </p:sp>
        <p:sp>
          <p:nvSpPr>
            <p:cNvPr id="65" name="テキスト ボックス 345"/>
            <p:cNvSpPr txBox="1"/>
            <p:nvPr/>
          </p:nvSpPr>
          <p:spPr>
            <a:xfrm rot="20753307">
              <a:off x="3007534" y="2650757"/>
              <a:ext cx="362367" cy="687597"/>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vert="wordArtVertRtl"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900" dirty="0"/>
                <a:t>檜尾川</a:t>
              </a:r>
            </a:p>
          </p:txBody>
        </p:sp>
        <p:cxnSp>
          <p:nvCxnSpPr>
            <p:cNvPr id="66" name="直線矢印コネクタ 65"/>
            <p:cNvCxnSpPr>
              <a:cxnSpLocks noChangeShapeType="1"/>
            </p:cNvCxnSpPr>
            <p:nvPr/>
          </p:nvCxnSpPr>
          <p:spPr bwMode="auto">
            <a:xfrm flipV="1">
              <a:off x="1609725" y="3095625"/>
              <a:ext cx="266700" cy="414338"/>
            </a:xfrm>
            <a:prstGeom prst="straightConnector1">
              <a:avLst/>
            </a:prstGeom>
            <a:noFill/>
            <a:ln w="19050" algn="ctr">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67" name="テキスト ボックス 351"/>
            <p:cNvSpPr txBox="1"/>
            <p:nvPr/>
          </p:nvSpPr>
          <p:spPr>
            <a:xfrm>
              <a:off x="657225" y="3471863"/>
              <a:ext cx="1318116" cy="269973"/>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100" b="1"/>
                <a:t>八丁畷交差点</a:t>
              </a:r>
            </a:p>
          </p:txBody>
        </p:sp>
        <p:sp>
          <p:nvSpPr>
            <p:cNvPr id="68" name="テキスト ボックス 352"/>
            <p:cNvSpPr txBox="1"/>
            <p:nvPr/>
          </p:nvSpPr>
          <p:spPr>
            <a:xfrm rot="20002830">
              <a:off x="2024688" y="4209014"/>
              <a:ext cx="1556241" cy="369986"/>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900" b="0"/>
                <a:t>府道大阪高槻京都線</a:t>
              </a:r>
            </a:p>
          </p:txBody>
        </p:sp>
        <p:sp>
          <p:nvSpPr>
            <p:cNvPr id="69" name="テキスト ボックス 355"/>
            <p:cNvSpPr txBox="1"/>
            <p:nvPr/>
          </p:nvSpPr>
          <p:spPr>
            <a:xfrm rot="21540000">
              <a:off x="1933575" y="3167064"/>
              <a:ext cx="1108566" cy="35242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900" b="0"/>
                <a:t>府道枚方高槻線</a:t>
              </a:r>
            </a:p>
          </p:txBody>
        </p:sp>
        <p:sp>
          <p:nvSpPr>
            <p:cNvPr id="70" name="フリーフォーム 69"/>
            <p:cNvSpPr>
              <a:spLocks/>
            </p:cNvSpPr>
            <p:nvPr/>
          </p:nvSpPr>
          <p:spPr bwMode="auto">
            <a:xfrm>
              <a:off x="2095500" y="3157538"/>
              <a:ext cx="1809750" cy="285750"/>
            </a:xfrm>
            <a:custGeom>
              <a:avLst/>
              <a:gdLst>
                <a:gd name="T0" fmla="*/ 85725 w 1809750"/>
                <a:gd name="T1" fmla="*/ 285750 h 295275"/>
                <a:gd name="T2" fmla="*/ 0 w 1809750"/>
                <a:gd name="T3" fmla="*/ 276225 h 295275"/>
                <a:gd name="T4" fmla="*/ 1104900 w 1809750"/>
                <a:gd name="T5" fmla="*/ 295275 h 295275"/>
                <a:gd name="T6" fmla="*/ 1238250 w 1809750"/>
                <a:gd name="T7" fmla="*/ 114300 h 295275"/>
                <a:gd name="T8" fmla="*/ 1666875 w 1809750"/>
                <a:gd name="T9" fmla="*/ 142875 h 295275"/>
                <a:gd name="T10" fmla="*/ 1809750 w 1809750"/>
                <a:gd name="T11" fmla="*/ 0 h 29527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809750" h="295275">
                  <a:moveTo>
                    <a:pt x="85725" y="285750"/>
                  </a:moveTo>
                  <a:lnTo>
                    <a:pt x="0" y="276225"/>
                  </a:lnTo>
                  <a:cubicBezTo>
                    <a:pt x="517365" y="294702"/>
                    <a:pt x="263468" y="295275"/>
                    <a:pt x="1104900" y="295275"/>
                  </a:cubicBezTo>
                  <a:lnTo>
                    <a:pt x="1238250" y="114300"/>
                  </a:lnTo>
                  <a:lnTo>
                    <a:pt x="1666875" y="142875"/>
                  </a:lnTo>
                  <a:lnTo>
                    <a:pt x="1809750" y="0"/>
                  </a:lnTo>
                </a:path>
              </a:pathLst>
            </a:custGeom>
            <a:noFill/>
            <a:ln w="34925" cap="flat" cmpd="sng" algn="ctr">
              <a:solidFill>
                <a:srgbClr val="000000"/>
              </a:solidFill>
              <a:prstDash val="solid"/>
              <a:round/>
              <a:headEnd type="none" w="med" len="med"/>
              <a:tailEnd type="none" w="med" len="med"/>
            </a:ln>
            <a:effectLst/>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71" name="テキスト ボックス 138"/>
            <p:cNvSpPr txBox="1"/>
            <p:nvPr/>
          </p:nvSpPr>
          <p:spPr>
            <a:xfrm rot="20313667">
              <a:off x="1562099" y="2066925"/>
              <a:ext cx="1556241" cy="369986"/>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900" b="1"/>
                <a:t>ＪＲ東海道本線</a:t>
              </a:r>
            </a:p>
          </p:txBody>
        </p:sp>
        <p:sp>
          <p:nvSpPr>
            <p:cNvPr id="72" name="テキスト ボックス 139"/>
            <p:cNvSpPr txBox="1"/>
            <p:nvPr/>
          </p:nvSpPr>
          <p:spPr>
            <a:xfrm rot="20192278">
              <a:off x="1638299" y="2428875"/>
              <a:ext cx="1556241" cy="36522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900" b="1"/>
                <a:t>阪急京都線</a:t>
              </a:r>
            </a:p>
          </p:txBody>
        </p:sp>
        <p:sp>
          <p:nvSpPr>
            <p:cNvPr id="73" name="テキスト ボックス 140"/>
            <p:cNvSpPr txBox="1"/>
            <p:nvPr/>
          </p:nvSpPr>
          <p:spPr>
            <a:xfrm rot="18607667">
              <a:off x="1774031" y="3521868"/>
              <a:ext cx="1513379" cy="379511"/>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900" b="1"/>
                <a:t>ＪＲ新幹線</a:t>
              </a:r>
            </a:p>
          </p:txBody>
        </p:sp>
        <p:pic>
          <p:nvPicPr>
            <p:cNvPr id="74" name="図 73"/>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49769" y="128588"/>
              <a:ext cx="590549" cy="676275"/>
            </a:xfrm>
            <a:prstGeom prst="rect">
              <a:avLst/>
            </a:prstGeom>
            <a:solidFill>
              <a:srgbClr val="FFFFFF">
                <a:alpha val="70195"/>
              </a:srgbClr>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76" name="フリーフォーム 75"/>
            <p:cNvSpPr>
              <a:spLocks/>
            </p:cNvSpPr>
            <p:nvPr/>
          </p:nvSpPr>
          <p:spPr bwMode="auto">
            <a:xfrm>
              <a:off x="3810000" y="2233613"/>
              <a:ext cx="190500" cy="90487"/>
            </a:xfrm>
            <a:custGeom>
              <a:avLst/>
              <a:gdLst>
                <a:gd name="T0" fmla="*/ 0 w 124239"/>
                <a:gd name="T1" fmla="*/ 0 h 107674"/>
                <a:gd name="T2" fmla="*/ 665665 w 124239"/>
                <a:gd name="T3" fmla="*/ 59696 h 107674"/>
                <a:gd name="T4" fmla="*/ 0 60000 65536"/>
                <a:gd name="T5" fmla="*/ 0 60000 65536"/>
              </a:gdLst>
              <a:ahLst/>
              <a:cxnLst>
                <a:cxn ang="T4">
                  <a:pos x="T0" y="T1"/>
                </a:cxn>
                <a:cxn ang="T5">
                  <a:pos x="T2" y="T3"/>
                </a:cxn>
              </a:cxnLst>
              <a:rect l="0" t="0" r="r" b="b"/>
              <a:pathLst>
                <a:path w="124239" h="107674">
                  <a:moveTo>
                    <a:pt x="0" y="0"/>
                  </a:moveTo>
                  <a:lnTo>
                    <a:pt x="124239" y="107674"/>
                  </a:lnTo>
                </a:path>
              </a:pathLst>
            </a:custGeom>
            <a:noFill/>
            <a:ln w="63500" cap="flat" cmpd="sng" algn="ctr">
              <a:solidFill>
                <a:srgbClr val="FF0000"/>
              </a:solidFill>
              <a:prstDash val="sysDot"/>
              <a:round/>
              <a:headEnd type="none" w="med" len="med"/>
              <a:tailEnd type="none" w="med" len="med"/>
            </a:ln>
            <a:effectLst/>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grpSp>
      <p:sp>
        <p:nvSpPr>
          <p:cNvPr id="83" name="テキスト ボックス 138"/>
          <p:cNvSpPr txBox="1"/>
          <p:nvPr/>
        </p:nvSpPr>
        <p:spPr bwMode="auto">
          <a:xfrm rot="19941638">
            <a:off x="10980" y="3037175"/>
            <a:ext cx="1040956" cy="27069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eaLnBrk="1" hangingPunct="1">
              <a:defRPr/>
            </a:pPr>
            <a:r>
              <a:rPr lang="ja-JP" altLang="en-US" sz="900" b="1" dirty="0"/>
              <a:t>名神高速道路</a:t>
            </a:r>
          </a:p>
        </p:txBody>
      </p:sp>
      <p:sp>
        <p:nvSpPr>
          <p:cNvPr id="84" name="テキスト ボックス 138"/>
          <p:cNvSpPr txBox="1"/>
          <p:nvPr/>
        </p:nvSpPr>
        <p:spPr bwMode="auto">
          <a:xfrm rot="1210041">
            <a:off x="1942024" y="2628672"/>
            <a:ext cx="1047342" cy="27069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eaLnBrk="1" hangingPunct="1">
              <a:defRPr/>
            </a:pPr>
            <a:r>
              <a:rPr lang="ja-JP" altLang="en-US" sz="900" b="1" dirty="0"/>
              <a:t>新名神高速道路</a:t>
            </a:r>
          </a:p>
        </p:txBody>
      </p:sp>
      <p:sp>
        <p:nvSpPr>
          <p:cNvPr id="85" name="テキスト ボックス 84"/>
          <p:cNvSpPr txBox="1"/>
          <p:nvPr/>
        </p:nvSpPr>
        <p:spPr>
          <a:xfrm>
            <a:off x="324303" y="1349111"/>
            <a:ext cx="1511300" cy="369332"/>
          </a:xfrm>
          <a:prstGeom prst="rect">
            <a:avLst/>
          </a:prstGeom>
          <a:noFill/>
        </p:spPr>
        <p:txBody>
          <a:bodyPr wrap="square" rtlCol="0">
            <a:spAutoFit/>
          </a:bodyPr>
          <a:lstStyle/>
          <a:p>
            <a:r>
              <a:rPr kumimoji="1" lang="ja-JP" altLang="en-US" dirty="0" smtClean="0"/>
              <a:t>修正前</a:t>
            </a:r>
            <a:endParaRPr kumimoji="1" lang="ja-JP" altLang="en-US" dirty="0"/>
          </a:p>
        </p:txBody>
      </p:sp>
      <p:sp>
        <p:nvSpPr>
          <p:cNvPr id="86" name="テキスト ボックス 85"/>
          <p:cNvSpPr txBox="1"/>
          <p:nvPr/>
        </p:nvSpPr>
        <p:spPr>
          <a:xfrm>
            <a:off x="4799506" y="1310739"/>
            <a:ext cx="1511300" cy="369332"/>
          </a:xfrm>
          <a:prstGeom prst="rect">
            <a:avLst/>
          </a:prstGeom>
          <a:noFill/>
        </p:spPr>
        <p:txBody>
          <a:bodyPr wrap="square" rtlCol="0">
            <a:spAutoFit/>
          </a:bodyPr>
          <a:lstStyle/>
          <a:p>
            <a:r>
              <a:rPr kumimoji="1" lang="ja-JP" altLang="en-US" dirty="0" smtClean="0"/>
              <a:t>修正後</a:t>
            </a:r>
            <a:endParaRPr kumimoji="1" lang="ja-JP" altLang="en-US" dirty="0"/>
          </a:p>
        </p:txBody>
      </p:sp>
      <p:sp>
        <p:nvSpPr>
          <p:cNvPr id="87" name="右矢印 86"/>
          <p:cNvSpPr/>
          <p:nvPr/>
        </p:nvSpPr>
        <p:spPr>
          <a:xfrm>
            <a:off x="4084150" y="3279942"/>
            <a:ext cx="585490" cy="776188"/>
          </a:xfrm>
          <a:prstGeom prst="rightArrow">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テキスト ボックス 203"/>
          <p:cNvSpPr txBox="1"/>
          <p:nvPr/>
        </p:nvSpPr>
        <p:spPr bwMode="auto">
          <a:xfrm rot="691306">
            <a:off x="1872688" y="1669086"/>
            <a:ext cx="1602943" cy="585102"/>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eaLnBrk="1" hangingPunct="1">
              <a:defRPr/>
            </a:pPr>
            <a:endParaRPr lang="en-US" altLang="ja-JP" sz="1200" b="1" dirty="0"/>
          </a:p>
          <a:p>
            <a:pPr algn="ctr" eaLnBrk="1" hangingPunct="1">
              <a:defRPr/>
            </a:pPr>
            <a:r>
              <a:rPr lang="ja-JP" altLang="en-US" sz="1200" b="1" dirty="0"/>
              <a:t>高槻東道路　</a:t>
            </a:r>
            <a:endParaRPr lang="en-US" altLang="ja-JP" sz="1200" b="1" dirty="0"/>
          </a:p>
          <a:p>
            <a:pPr algn="ctr" eaLnBrk="1" hangingPunct="1">
              <a:defRPr/>
            </a:pPr>
            <a:r>
              <a:rPr lang="en-US" altLang="ja-JP" sz="1200" b="1" dirty="0"/>
              <a:t>L=3.5km</a:t>
            </a:r>
            <a:endParaRPr lang="ja-JP" altLang="en-US" sz="1200" b="1" dirty="0"/>
          </a:p>
        </p:txBody>
      </p:sp>
      <p:sp>
        <p:nvSpPr>
          <p:cNvPr id="89" name="テキスト ボックス 88"/>
          <p:cNvSpPr txBox="1"/>
          <p:nvPr/>
        </p:nvSpPr>
        <p:spPr>
          <a:xfrm>
            <a:off x="6142494" y="1361511"/>
            <a:ext cx="2747506" cy="369332"/>
          </a:xfrm>
          <a:prstGeom prst="rect">
            <a:avLst/>
          </a:prstGeom>
          <a:noFill/>
          <a:ln>
            <a:solidFill>
              <a:schemeClr val="tx1"/>
            </a:solidFill>
          </a:ln>
        </p:spPr>
        <p:txBody>
          <a:bodyPr wrap="square" rtlCol="0">
            <a:spAutoFit/>
          </a:bodyPr>
          <a:lstStyle/>
          <a:p>
            <a:r>
              <a:rPr kumimoji="1" lang="ja-JP" altLang="en-US" dirty="0" smtClean="0"/>
              <a:t>供用済区間を実線に修正</a:t>
            </a:r>
            <a:endParaRPr kumimoji="1" lang="ja-JP" altLang="en-US" dirty="0"/>
          </a:p>
        </p:txBody>
      </p:sp>
      <p:sp>
        <p:nvSpPr>
          <p:cNvPr id="90" name="テキスト ボックス 89"/>
          <p:cNvSpPr txBox="1"/>
          <p:nvPr/>
        </p:nvSpPr>
        <p:spPr>
          <a:xfrm>
            <a:off x="141899" y="678384"/>
            <a:ext cx="1511300" cy="400110"/>
          </a:xfrm>
          <a:prstGeom prst="rect">
            <a:avLst/>
          </a:prstGeom>
          <a:noFill/>
        </p:spPr>
        <p:txBody>
          <a:bodyPr wrap="square" rtlCol="0">
            <a:spAutoFit/>
          </a:bodyPr>
          <a:lstStyle/>
          <a:p>
            <a:r>
              <a:rPr kumimoji="1" lang="ja-JP" altLang="en-US" sz="2000" dirty="0" smtClean="0"/>
              <a:t>〇平面図</a:t>
            </a:r>
            <a:endParaRPr kumimoji="1" lang="ja-JP" altLang="en-US" sz="2000" dirty="0"/>
          </a:p>
        </p:txBody>
      </p:sp>
      <p:cxnSp>
        <p:nvCxnSpPr>
          <p:cNvPr id="92" name="直線矢印コネクタ 91"/>
          <p:cNvCxnSpPr>
            <a:endCxn id="23" idx="3"/>
          </p:cNvCxnSpPr>
          <p:nvPr/>
        </p:nvCxnSpPr>
        <p:spPr>
          <a:xfrm flipH="1">
            <a:off x="6674210" y="1738329"/>
            <a:ext cx="352724" cy="1473994"/>
          </a:xfrm>
          <a:prstGeom prst="straightConnector1">
            <a:avLst/>
          </a:prstGeom>
          <a:ln>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94" name="直線矢印コネクタ 93"/>
          <p:cNvCxnSpPr/>
          <p:nvPr/>
        </p:nvCxnSpPr>
        <p:spPr>
          <a:xfrm>
            <a:off x="7053819" y="1750650"/>
            <a:ext cx="450913" cy="2510897"/>
          </a:xfrm>
          <a:prstGeom prst="straightConnector1">
            <a:avLst/>
          </a:prstGeom>
          <a:ln>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04663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71F43457-8CDF-434C-BF4D-76CE5CCA85A3}" type="slidenum">
              <a:rPr kumimoji="1" lang="ja-JP" altLang="en-US" sz="1600" smtClean="0"/>
              <a:t>25</a:t>
            </a:fld>
            <a:endParaRPr kumimoji="1" lang="ja-JP" altLang="en-US" sz="1600"/>
          </a:p>
        </p:txBody>
      </p:sp>
      <p:sp>
        <p:nvSpPr>
          <p:cNvPr id="6" name="テキスト ボックス 5"/>
          <p:cNvSpPr txBox="1"/>
          <p:nvPr/>
        </p:nvSpPr>
        <p:spPr>
          <a:xfrm>
            <a:off x="141898" y="678384"/>
            <a:ext cx="1877401" cy="400110"/>
          </a:xfrm>
          <a:prstGeom prst="rect">
            <a:avLst/>
          </a:prstGeom>
          <a:noFill/>
        </p:spPr>
        <p:txBody>
          <a:bodyPr wrap="square" rtlCol="0">
            <a:spAutoFit/>
          </a:bodyPr>
          <a:lstStyle/>
          <a:p>
            <a:r>
              <a:rPr kumimoji="1" lang="ja-JP" altLang="en-US" sz="2000" dirty="0" smtClean="0"/>
              <a:t>〇標準横断図</a:t>
            </a:r>
            <a:endParaRPr kumimoji="1" lang="ja-JP" altLang="en-US" sz="2000" dirty="0"/>
          </a:p>
        </p:txBody>
      </p:sp>
      <p:sp>
        <p:nvSpPr>
          <p:cNvPr id="7" name="Rectangle 2"/>
          <p:cNvSpPr>
            <a:spLocks noChangeArrowheads="1"/>
          </p:cNvSpPr>
          <p:nvPr/>
        </p:nvSpPr>
        <p:spPr bwMode="auto">
          <a:xfrm>
            <a:off x="0" y="0"/>
            <a:ext cx="9144000" cy="554038"/>
          </a:xfrm>
          <a:prstGeom prst="rect">
            <a:avLst/>
          </a:prstGeom>
          <a:gradFill flip="none" rotWithShape="1">
            <a:gsLst>
              <a:gs pos="0">
                <a:schemeClr val="accent1"/>
              </a:gs>
              <a:gs pos="50000">
                <a:schemeClr val="bg1"/>
              </a:gs>
              <a:gs pos="100000">
                <a:schemeClr val="accent1"/>
              </a:gs>
            </a:gsLst>
            <a:lin ang="5400000" scaled="0"/>
            <a:tileRect/>
          </a:gradFill>
          <a:ln>
            <a:noFill/>
          </a:ln>
          <a:effectLst/>
          <a:extLst/>
        </p:spPr>
        <p:txBody>
          <a:bodyPr wrap="none" lIns="91435" tIns="45717" rIns="91435" bIns="45717" anchor="ct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l"/>
            <a:r>
              <a:rPr lang="ja-JP" altLang="en-US" sz="2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a:t>５平面図・断面図の修正</a:t>
            </a:r>
            <a:endParaRPr lang="en-US" altLang="ja-JP" sz="2800" dirty="0"/>
          </a:p>
        </p:txBody>
      </p:sp>
      <p:pic>
        <p:nvPicPr>
          <p:cNvPr id="77" name="図 76"/>
          <p:cNvPicPr>
            <a:picLocks noChangeAspect="1"/>
          </p:cNvPicPr>
          <p:nvPr/>
        </p:nvPicPr>
        <p:blipFill>
          <a:blip r:embed="rId2"/>
          <a:stretch>
            <a:fillRect/>
          </a:stretch>
        </p:blipFill>
        <p:spPr>
          <a:xfrm>
            <a:off x="2373301" y="913238"/>
            <a:ext cx="4397398" cy="2524505"/>
          </a:xfrm>
          <a:prstGeom prst="rect">
            <a:avLst/>
          </a:prstGeom>
        </p:spPr>
      </p:pic>
      <p:sp>
        <p:nvSpPr>
          <p:cNvPr id="78" name="テキスト ボックス 77"/>
          <p:cNvSpPr txBox="1"/>
          <p:nvPr/>
        </p:nvSpPr>
        <p:spPr>
          <a:xfrm>
            <a:off x="324948" y="1075545"/>
            <a:ext cx="1511300" cy="369332"/>
          </a:xfrm>
          <a:prstGeom prst="rect">
            <a:avLst/>
          </a:prstGeom>
          <a:noFill/>
        </p:spPr>
        <p:txBody>
          <a:bodyPr wrap="square" rtlCol="0">
            <a:spAutoFit/>
          </a:bodyPr>
          <a:lstStyle/>
          <a:p>
            <a:r>
              <a:rPr kumimoji="1" lang="ja-JP" altLang="en-US" dirty="0" smtClean="0"/>
              <a:t>修正前</a:t>
            </a:r>
            <a:endParaRPr kumimoji="1" lang="ja-JP" altLang="en-US" dirty="0"/>
          </a:p>
        </p:txBody>
      </p:sp>
      <p:sp>
        <p:nvSpPr>
          <p:cNvPr id="79" name="テキスト ボックス 78"/>
          <p:cNvSpPr txBox="1"/>
          <p:nvPr/>
        </p:nvSpPr>
        <p:spPr>
          <a:xfrm>
            <a:off x="324948" y="3657716"/>
            <a:ext cx="1511300" cy="369332"/>
          </a:xfrm>
          <a:prstGeom prst="rect">
            <a:avLst/>
          </a:prstGeom>
          <a:noFill/>
        </p:spPr>
        <p:txBody>
          <a:bodyPr wrap="square" rtlCol="0">
            <a:spAutoFit/>
          </a:bodyPr>
          <a:lstStyle/>
          <a:p>
            <a:r>
              <a:rPr kumimoji="1" lang="ja-JP" altLang="en-US" dirty="0" smtClean="0"/>
              <a:t>修正後</a:t>
            </a:r>
            <a:endParaRPr kumimoji="1" lang="ja-JP" altLang="en-US" dirty="0"/>
          </a:p>
        </p:txBody>
      </p:sp>
      <p:pic>
        <p:nvPicPr>
          <p:cNvPr id="80" name="図 79"/>
          <p:cNvPicPr>
            <a:picLocks noChangeAspect="1"/>
          </p:cNvPicPr>
          <p:nvPr/>
        </p:nvPicPr>
        <p:blipFill>
          <a:blip r:embed="rId3"/>
          <a:stretch>
            <a:fillRect/>
          </a:stretch>
        </p:blipFill>
        <p:spPr>
          <a:xfrm>
            <a:off x="2122334" y="3885295"/>
            <a:ext cx="4899332" cy="2933018"/>
          </a:xfrm>
          <a:prstGeom prst="rect">
            <a:avLst/>
          </a:prstGeom>
        </p:spPr>
      </p:pic>
      <p:sp>
        <p:nvSpPr>
          <p:cNvPr id="81" name="下矢印 80"/>
          <p:cNvSpPr/>
          <p:nvPr/>
        </p:nvSpPr>
        <p:spPr>
          <a:xfrm>
            <a:off x="3962399" y="3466743"/>
            <a:ext cx="1219201" cy="330200"/>
          </a:xfrm>
          <a:prstGeom prst="downArrow">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正方形/長方形 81"/>
          <p:cNvSpPr/>
          <p:nvPr/>
        </p:nvSpPr>
        <p:spPr>
          <a:xfrm>
            <a:off x="4305299" y="1168400"/>
            <a:ext cx="571501" cy="11430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3" name="正方形/長方形 82"/>
          <p:cNvSpPr/>
          <p:nvPr/>
        </p:nvSpPr>
        <p:spPr>
          <a:xfrm>
            <a:off x="2019299" y="4049524"/>
            <a:ext cx="5002367" cy="966975"/>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4" name="正方形/長方形 83"/>
          <p:cNvSpPr/>
          <p:nvPr/>
        </p:nvSpPr>
        <p:spPr>
          <a:xfrm>
            <a:off x="2392350" y="5969000"/>
            <a:ext cx="4378349" cy="849313"/>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7" name="正方形/長方形 86"/>
          <p:cNvSpPr/>
          <p:nvPr/>
        </p:nvSpPr>
        <p:spPr>
          <a:xfrm>
            <a:off x="2202349" y="878439"/>
            <a:ext cx="5002367" cy="120504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8" name="テキスト ボックス 87"/>
          <p:cNvSpPr txBox="1"/>
          <p:nvPr/>
        </p:nvSpPr>
        <p:spPr>
          <a:xfrm>
            <a:off x="6941651" y="3185954"/>
            <a:ext cx="2126151" cy="369332"/>
          </a:xfrm>
          <a:prstGeom prst="rect">
            <a:avLst/>
          </a:prstGeom>
          <a:noFill/>
          <a:ln>
            <a:solidFill>
              <a:schemeClr val="tx1"/>
            </a:solidFill>
          </a:ln>
        </p:spPr>
        <p:txBody>
          <a:bodyPr wrap="square" rtlCol="0">
            <a:spAutoFit/>
          </a:bodyPr>
          <a:lstStyle/>
          <a:p>
            <a:pPr algn="ctr"/>
            <a:r>
              <a:rPr kumimoji="1" lang="ja-JP" altLang="en-US" dirty="0" smtClean="0"/>
              <a:t>標準断面図の修正</a:t>
            </a:r>
            <a:endParaRPr kumimoji="1" lang="ja-JP" altLang="en-US" dirty="0"/>
          </a:p>
        </p:txBody>
      </p:sp>
      <p:cxnSp>
        <p:nvCxnSpPr>
          <p:cNvPr id="89" name="直線矢印コネクタ 88"/>
          <p:cNvCxnSpPr/>
          <p:nvPr/>
        </p:nvCxnSpPr>
        <p:spPr>
          <a:xfrm flipH="1" flipV="1">
            <a:off x="6286501" y="2083481"/>
            <a:ext cx="1015999" cy="1102473"/>
          </a:xfrm>
          <a:prstGeom prst="straightConnector1">
            <a:avLst/>
          </a:prstGeom>
          <a:ln>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92" name="直線矢印コネクタ 91"/>
          <p:cNvCxnSpPr/>
          <p:nvPr/>
        </p:nvCxnSpPr>
        <p:spPr>
          <a:xfrm flipH="1">
            <a:off x="7021668" y="3555286"/>
            <a:ext cx="395132" cy="838914"/>
          </a:xfrm>
          <a:prstGeom prst="straightConnector1">
            <a:avLst/>
          </a:prstGeom>
          <a:ln>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95" name="直線矢印コネクタ 94"/>
          <p:cNvCxnSpPr/>
          <p:nvPr/>
        </p:nvCxnSpPr>
        <p:spPr>
          <a:xfrm flipH="1">
            <a:off x="6770700" y="3555286"/>
            <a:ext cx="646100" cy="2801065"/>
          </a:xfrm>
          <a:prstGeom prst="straightConnector1">
            <a:avLst/>
          </a:prstGeom>
          <a:ln>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8016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554038"/>
          </a:xfrm>
          <a:prstGeom prst="rect">
            <a:avLst/>
          </a:prstGeom>
          <a:gradFill flip="none" rotWithShape="1">
            <a:gsLst>
              <a:gs pos="0">
                <a:schemeClr val="accent1"/>
              </a:gs>
              <a:gs pos="50000">
                <a:schemeClr val="bg1"/>
              </a:gs>
              <a:gs pos="100000">
                <a:schemeClr val="accent1"/>
              </a:gs>
            </a:gsLst>
            <a:lin ang="5400000" scaled="0"/>
            <a:tileRect/>
          </a:gradFill>
          <a:ln>
            <a:noFill/>
          </a:ln>
          <a:effectLst/>
          <a:extLst/>
        </p:spPr>
        <p:txBody>
          <a:bodyPr wrap="none" lIns="91435" tIns="45717" rIns="91435" bIns="45717" anchor="ct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l">
              <a:defRPr/>
            </a:pPr>
            <a:r>
              <a:rPr lang="ja-JP" altLang="en-US" sz="2800" dirty="0" smtClean="0"/>
              <a:t>　評価調書の修正</a:t>
            </a:r>
            <a:r>
              <a:rPr lang="ja-JP" altLang="en-US" sz="2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txBox="1">
            <a:spLocks noChangeArrowheads="1"/>
          </p:cNvSpPr>
          <p:nvPr/>
        </p:nvSpPr>
        <p:spPr bwMode="auto">
          <a:xfrm>
            <a:off x="142874" y="1368108"/>
            <a:ext cx="3960000" cy="51546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a:lstStyle>
            <a:lvl1pPr marL="342900" indent="-69850"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80000"/>
              </a:lnSpc>
              <a:buFontTx/>
              <a:buNone/>
            </a:pPr>
            <a:endParaRPr lang="en-US" altLang="ja-JP" sz="1000" b="1" dirty="0">
              <a:latin typeface="Arial" panose="020B0604020202020204" pitchFamily="34" charset="0"/>
            </a:endParaRPr>
          </a:p>
          <a:p>
            <a:pPr eaLnBrk="1" hangingPunct="1">
              <a:lnSpc>
                <a:spcPct val="80000"/>
              </a:lnSpc>
              <a:buFontTx/>
              <a:buNone/>
            </a:pPr>
            <a:r>
              <a:rPr lang="ja-JP" altLang="en-US" sz="1800" dirty="0" smtClean="0">
                <a:latin typeface="Arial" panose="020B0604020202020204" pitchFamily="34" charset="0"/>
              </a:rPr>
              <a:t>（</a:t>
            </a:r>
            <a:r>
              <a:rPr lang="ja-JP" altLang="en-US" sz="1800" dirty="0">
                <a:latin typeface="Arial" panose="020B0604020202020204" pitchFamily="34" charset="0"/>
              </a:rPr>
              <a:t>修正前）</a:t>
            </a:r>
            <a:endParaRPr lang="en-US" altLang="ja-JP" sz="1800" dirty="0">
              <a:latin typeface="Arial" panose="020B0604020202020204" pitchFamily="34" charset="0"/>
            </a:endParaRPr>
          </a:p>
          <a:p>
            <a:pPr eaLnBrk="1" hangingPunct="1">
              <a:lnSpc>
                <a:spcPct val="80000"/>
              </a:lnSpc>
              <a:buFontTx/>
              <a:buNone/>
            </a:pPr>
            <a:endParaRPr lang="ja-JP" altLang="en-US" sz="1400" dirty="0">
              <a:latin typeface="Arial" panose="020B0604020202020204" pitchFamily="34" charset="0"/>
            </a:endParaRPr>
          </a:p>
          <a:p>
            <a:pPr eaLnBrk="1" hangingPunct="1">
              <a:spcBef>
                <a:spcPct val="0"/>
              </a:spcBef>
              <a:buFontTx/>
              <a:buNone/>
            </a:pPr>
            <a:r>
              <a:rPr lang="ja-JP" altLang="en-US" sz="1600" b="1" dirty="0" smtClean="0">
                <a:latin typeface="Arial" panose="020B0604020202020204" pitchFamily="34" charset="0"/>
              </a:rPr>
              <a:t>■</a:t>
            </a:r>
            <a:r>
              <a:rPr lang="ja-JP" altLang="en-US" sz="1600" b="1" dirty="0">
                <a:latin typeface="Arial" panose="020B0604020202020204" pitchFamily="34" charset="0"/>
              </a:rPr>
              <a:t>事業目的</a:t>
            </a:r>
            <a:endParaRPr lang="en-US" altLang="ja-JP" sz="1600" b="1" dirty="0">
              <a:latin typeface="Arial" panose="020B0604020202020204" pitchFamily="34" charset="0"/>
            </a:endParaRPr>
          </a:p>
          <a:p>
            <a:pPr>
              <a:buNone/>
            </a:pPr>
            <a:r>
              <a:rPr lang="ja-JP" altLang="en-US" sz="1400" dirty="0">
                <a:latin typeface="ＭＳ ゴシック" panose="020B0609070205080204" pitchFamily="49" charset="-128"/>
                <a:ea typeface="ＭＳ ゴシック" panose="020B0609070205080204" pitchFamily="49" charset="-128"/>
              </a:rPr>
              <a:t>　主要地方道枚方高槻線は一級河川淀川を橋梁によって渡河し、枚方市と高槻市を結ぶ幹線道路である。現在、淀川を渡河する橋梁が、大阪府北東部において、南は枚方市の枚方大橋から北は京都府八幡市の御幸（ごこう）橋まで約</a:t>
            </a:r>
            <a:r>
              <a:rPr lang="en-US" altLang="ja-JP" sz="1400" dirty="0">
                <a:latin typeface="ＭＳ ゴシック" panose="020B0609070205080204" pitchFamily="49" charset="-128"/>
                <a:ea typeface="ＭＳ ゴシック" panose="020B0609070205080204" pitchFamily="49" charset="-128"/>
              </a:rPr>
              <a:t>12</a:t>
            </a:r>
            <a:r>
              <a:rPr lang="ja-JP" altLang="en-US" sz="1400" dirty="0">
                <a:latin typeface="ＭＳ ゴシック" panose="020B0609070205080204" pitchFamily="49" charset="-128"/>
                <a:ea typeface="ＭＳ ゴシック" panose="020B0609070205080204" pitchFamily="49" charset="-128"/>
              </a:rPr>
              <a:t>ｋｍ離れており、隣接道路である国道</a:t>
            </a:r>
            <a:r>
              <a:rPr lang="en-US" altLang="ja-JP" sz="1400" dirty="0">
                <a:latin typeface="ＭＳ ゴシック" panose="020B0609070205080204" pitchFamily="49" charset="-128"/>
                <a:ea typeface="ＭＳ ゴシック" panose="020B0609070205080204" pitchFamily="49" charset="-128"/>
              </a:rPr>
              <a:t>170</a:t>
            </a:r>
            <a:r>
              <a:rPr lang="ja-JP" altLang="en-US" sz="1400" dirty="0">
                <a:latin typeface="ＭＳ ゴシック" panose="020B0609070205080204" pitchFamily="49" charset="-128"/>
                <a:ea typeface="ＭＳ ゴシック" panose="020B0609070205080204" pitchFamily="49" charset="-128"/>
              </a:rPr>
              <a:t>号及び主要地方道京都守口線の交通が枚方大橋に集中し、慢性的な渋滞が発生している。そのため、本路線の整備は、枚方大橋に集中する交通を分散させ慢性的な渋滞を</a:t>
            </a:r>
            <a:r>
              <a:rPr lang="ja-JP" altLang="en-US" sz="1600" b="1" u="sng" dirty="0">
                <a:solidFill>
                  <a:srgbClr val="FF0000"/>
                </a:solidFill>
                <a:latin typeface="ＭＳ ゴシック" panose="020B0609070205080204" pitchFamily="49" charset="-128"/>
                <a:ea typeface="ＭＳ ゴシック" panose="020B0609070205080204" pitchFamily="49" charset="-128"/>
              </a:rPr>
              <a:t>改善</a:t>
            </a:r>
            <a:r>
              <a:rPr lang="ja-JP" altLang="en-US" sz="1400" dirty="0">
                <a:latin typeface="ＭＳ ゴシック" panose="020B0609070205080204" pitchFamily="49" charset="-128"/>
                <a:ea typeface="ＭＳ ゴシック" panose="020B0609070205080204" pitchFamily="49" charset="-128"/>
              </a:rPr>
              <a:t>し、また、防災面の機能強化及び淀川により分断されている都市間交流の促進等にも寄与するものである。なお、本路線は</a:t>
            </a:r>
            <a:r>
              <a:rPr lang="ja-JP" altLang="en-US" sz="1400" dirty="0">
                <a:latin typeface="ＭＳ Ｐゴシック" panose="020B0600070205080204" pitchFamily="50" charset="-128"/>
              </a:rPr>
              <a:t>大阪府都市整備中期計画（案）において、着手する路線と位置付けされており、</a:t>
            </a:r>
            <a:r>
              <a:rPr lang="ja-JP" altLang="en-US" sz="1400" dirty="0">
                <a:latin typeface="ＭＳ ゴシック" panose="020B0609070205080204" pitchFamily="49" charset="-128"/>
                <a:ea typeface="ＭＳ ゴシック" panose="020B0609070205080204" pitchFamily="49" charset="-128"/>
              </a:rPr>
              <a:t>大阪府北東部のさらなる発展のため枚方市及び高槻市の両市から整備を要望されている路線で</a:t>
            </a:r>
            <a:r>
              <a:rPr lang="ja-JP" altLang="en-US" sz="1400" dirty="0" smtClean="0">
                <a:latin typeface="ＭＳ ゴシック" panose="020B0609070205080204" pitchFamily="49" charset="-128"/>
                <a:ea typeface="ＭＳ ゴシック" panose="020B0609070205080204" pitchFamily="49" charset="-128"/>
              </a:rPr>
              <a:t>ある</a:t>
            </a:r>
            <a:r>
              <a:rPr lang="ja-JP" altLang="en-US" sz="1400" dirty="0" smtClean="0">
                <a:latin typeface="Arial" panose="020B0604020202020204" pitchFamily="34" charset="0"/>
              </a:rPr>
              <a:t>。</a:t>
            </a:r>
            <a:endParaRPr lang="ja-JP" altLang="en-US" sz="1000" dirty="0">
              <a:latin typeface="Arial" panose="020B0604020202020204" pitchFamily="34" charset="0"/>
            </a:endParaRPr>
          </a:p>
        </p:txBody>
      </p:sp>
      <p:sp>
        <p:nvSpPr>
          <p:cNvPr id="6" name="タイトル 1"/>
          <p:cNvSpPr>
            <a:spLocks noGrp="1"/>
          </p:cNvSpPr>
          <p:nvPr>
            <p:ph type="title"/>
          </p:nvPr>
        </p:nvSpPr>
        <p:spPr>
          <a:xfrm>
            <a:off x="0" y="554038"/>
            <a:ext cx="8031480" cy="814070"/>
          </a:xfrm>
        </p:spPr>
        <p:txBody>
          <a:bodyPr>
            <a:normAutofit/>
          </a:bodyPr>
          <a:lstStyle/>
          <a:p>
            <a:r>
              <a:rPr kumimoji="1" lang="ja-JP" altLang="en-US" sz="2400" dirty="0" smtClean="0"/>
              <a:t>〇文言の修正</a:t>
            </a:r>
            <a:r>
              <a:rPr lang="ja-JP" altLang="en-US" sz="2400" dirty="0"/>
              <a:t>（</a:t>
            </a:r>
            <a:r>
              <a:rPr lang="en-US" altLang="ja-JP" sz="2400" dirty="0" smtClean="0"/>
              <a:t>p.1</a:t>
            </a:r>
            <a:r>
              <a:rPr lang="ja-JP" altLang="en-US" sz="2400" dirty="0" smtClean="0"/>
              <a:t>事業目的）</a:t>
            </a:r>
            <a:endParaRPr kumimoji="1" lang="ja-JP" altLang="en-US" sz="2000" dirty="0"/>
          </a:p>
        </p:txBody>
      </p:sp>
      <p:sp>
        <p:nvSpPr>
          <p:cNvPr id="7" name="Rectangle 3"/>
          <p:cNvSpPr txBox="1">
            <a:spLocks noChangeArrowheads="1"/>
          </p:cNvSpPr>
          <p:nvPr/>
        </p:nvSpPr>
        <p:spPr bwMode="auto">
          <a:xfrm>
            <a:off x="5050976" y="1368108"/>
            <a:ext cx="3960000" cy="51546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a:lstStyle>
            <a:lvl1pPr marL="342900" indent="-69850"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80000"/>
              </a:lnSpc>
              <a:buFontTx/>
              <a:buNone/>
            </a:pPr>
            <a:endParaRPr lang="en-US" altLang="ja-JP" sz="1000" b="1" dirty="0">
              <a:latin typeface="Arial" panose="020B0604020202020204" pitchFamily="34" charset="0"/>
            </a:endParaRPr>
          </a:p>
          <a:p>
            <a:pPr eaLnBrk="1" hangingPunct="1">
              <a:lnSpc>
                <a:spcPct val="80000"/>
              </a:lnSpc>
              <a:buFontTx/>
              <a:buNone/>
            </a:pPr>
            <a:r>
              <a:rPr lang="ja-JP" altLang="en-US" sz="1800" dirty="0" smtClean="0">
                <a:latin typeface="Arial" panose="020B0604020202020204" pitchFamily="34" charset="0"/>
              </a:rPr>
              <a:t>（修正後）</a:t>
            </a:r>
            <a:endParaRPr lang="en-US" altLang="ja-JP" sz="1800" dirty="0">
              <a:latin typeface="Arial" panose="020B0604020202020204" pitchFamily="34" charset="0"/>
            </a:endParaRPr>
          </a:p>
          <a:p>
            <a:pPr eaLnBrk="1" hangingPunct="1">
              <a:lnSpc>
                <a:spcPct val="80000"/>
              </a:lnSpc>
              <a:buFontTx/>
              <a:buNone/>
            </a:pPr>
            <a:endParaRPr lang="ja-JP" altLang="en-US" sz="1400" dirty="0">
              <a:latin typeface="Arial" panose="020B0604020202020204" pitchFamily="34" charset="0"/>
            </a:endParaRPr>
          </a:p>
          <a:p>
            <a:pPr eaLnBrk="1" hangingPunct="1">
              <a:spcBef>
                <a:spcPct val="0"/>
              </a:spcBef>
              <a:buFontTx/>
              <a:buNone/>
            </a:pPr>
            <a:r>
              <a:rPr lang="ja-JP" altLang="en-US" sz="1600" b="1" dirty="0" smtClean="0">
                <a:latin typeface="Arial" panose="020B0604020202020204" pitchFamily="34" charset="0"/>
              </a:rPr>
              <a:t>■</a:t>
            </a:r>
            <a:r>
              <a:rPr lang="ja-JP" altLang="en-US" sz="1600" b="1" dirty="0">
                <a:latin typeface="Arial" panose="020B0604020202020204" pitchFamily="34" charset="0"/>
              </a:rPr>
              <a:t>事業目的</a:t>
            </a:r>
            <a:endParaRPr lang="en-US" altLang="ja-JP" sz="1600" b="1" dirty="0">
              <a:latin typeface="Arial" panose="020B0604020202020204" pitchFamily="34" charset="0"/>
            </a:endParaRPr>
          </a:p>
          <a:p>
            <a:pPr>
              <a:buNone/>
            </a:pPr>
            <a:r>
              <a:rPr lang="ja-JP" altLang="en-US" sz="1400" dirty="0">
                <a:latin typeface="ＭＳ ゴシック" panose="020B0609070205080204" pitchFamily="49" charset="-128"/>
                <a:ea typeface="ＭＳ ゴシック" panose="020B0609070205080204" pitchFamily="49" charset="-128"/>
              </a:rPr>
              <a:t>　主要地方道枚方高槻線は一級河川淀川を橋梁によって渡河し、枚方市と高槻市を結ぶ幹線道路である。現在、淀川を渡河する橋梁が、大阪府北東部において、南は枚方市の枚方大橋から北は京都府八幡市の御幸（ごこう）橋まで約</a:t>
            </a:r>
            <a:r>
              <a:rPr lang="en-US" altLang="ja-JP" sz="1400" dirty="0">
                <a:latin typeface="ＭＳ ゴシック" panose="020B0609070205080204" pitchFamily="49" charset="-128"/>
                <a:ea typeface="ＭＳ ゴシック" panose="020B0609070205080204" pitchFamily="49" charset="-128"/>
              </a:rPr>
              <a:t>12</a:t>
            </a:r>
            <a:r>
              <a:rPr lang="ja-JP" altLang="en-US" sz="1400" dirty="0">
                <a:latin typeface="ＭＳ ゴシック" panose="020B0609070205080204" pitchFamily="49" charset="-128"/>
                <a:ea typeface="ＭＳ ゴシック" panose="020B0609070205080204" pitchFamily="49" charset="-128"/>
              </a:rPr>
              <a:t>ｋｍ離れており、隣接道路である国道</a:t>
            </a:r>
            <a:r>
              <a:rPr lang="en-US" altLang="ja-JP" sz="1400" dirty="0">
                <a:latin typeface="ＭＳ ゴシック" panose="020B0609070205080204" pitchFamily="49" charset="-128"/>
                <a:ea typeface="ＭＳ ゴシック" panose="020B0609070205080204" pitchFamily="49" charset="-128"/>
              </a:rPr>
              <a:t>170</a:t>
            </a:r>
            <a:r>
              <a:rPr lang="ja-JP" altLang="en-US" sz="1400" dirty="0">
                <a:latin typeface="ＭＳ ゴシック" panose="020B0609070205080204" pitchFamily="49" charset="-128"/>
                <a:ea typeface="ＭＳ ゴシック" panose="020B0609070205080204" pitchFamily="49" charset="-128"/>
              </a:rPr>
              <a:t>号及び主要地方道京都守口線の交通が枚方大橋に集中し、慢性的な渋滞が発生している。そのため、本路線の整備は、枚方大橋に集中する交通を分散させ慢性的な渋滞</a:t>
            </a:r>
            <a:r>
              <a:rPr lang="ja-JP" altLang="en-US" sz="1400" dirty="0" smtClean="0">
                <a:latin typeface="ＭＳ ゴシック" panose="020B0609070205080204" pitchFamily="49" charset="-128"/>
                <a:ea typeface="ＭＳ ゴシック" panose="020B0609070205080204" pitchFamily="49" charset="-128"/>
              </a:rPr>
              <a:t>を</a:t>
            </a:r>
            <a:r>
              <a:rPr lang="ja-JP" altLang="en-US" sz="1600" b="1" u="sng" dirty="0">
                <a:solidFill>
                  <a:srgbClr val="FF0000"/>
                </a:solidFill>
                <a:latin typeface="ＭＳ ゴシック" panose="020B0609070205080204" pitchFamily="49" charset="-128"/>
                <a:ea typeface="ＭＳ ゴシック" panose="020B0609070205080204" pitchFamily="49" charset="-128"/>
              </a:rPr>
              <a:t>緩和</a:t>
            </a:r>
            <a:r>
              <a:rPr lang="ja-JP" altLang="en-US" sz="1400" dirty="0" smtClean="0">
                <a:latin typeface="ＭＳ ゴシック" panose="020B0609070205080204" pitchFamily="49" charset="-128"/>
                <a:ea typeface="ＭＳ ゴシック" panose="020B0609070205080204" pitchFamily="49" charset="-128"/>
              </a:rPr>
              <a:t>し</a:t>
            </a:r>
            <a:r>
              <a:rPr lang="ja-JP" altLang="en-US" sz="1400" dirty="0">
                <a:latin typeface="ＭＳ ゴシック" panose="020B0609070205080204" pitchFamily="49" charset="-128"/>
                <a:ea typeface="ＭＳ ゴシック" panose="020B0609070205080204" pitchFamily="49" charset="-128"/>
              </a:rPr>
              <a:t>、また、防災面の機能強化及び淀川により分断されている都市間交流の促進等にも寄与するものである。なお、本路線は</a:t>
            </a:r>
            <a:r>
              <a:rPr lang="ja-JP" altLang="en-US" sz="1400" dirty="0">
                <a:latin typeface="ＭＳ Ｐゴシック" panose="020B0600070205080204" pitchFamily="50" charset="-128"/>
              </a:rPr>
              <a:t>大阪府都市整備中期計画（案）において、着手する路線と位置付けされており、</a:t>
            </a:r>
            <a:r>
              <a:rPr lang="ja-JP" altLang="en-US" sz="1400" dirty="0">
                <a:latin typeface="ＭＳ ゴシック" panose="020B0609070205080204" pitchFamily="49" charset="-128"/>
                <a:ea typeface="ＭＳ ゴシック" panose="020B0609070205080204" pitchFamily="49" charset="-128"/>
              </a:rPr>
              <a:t>大阪府北東部のさらなる発展のため枚方市及び高槻市の両市から整備を要望されている路線で</a:t>
            </a:r>
            <a:r>
              <a:rPr lang="ja-JP" altLang="en-US" sz="1400" dirty="0" smtClean="0">
                <a:latin typeface="ＭＳ ゴシック" panose="020B0609070205080204" pitchFamily="49" charset="-128"/>
                <a:ea typeface="ＭＳ ゴシック" panose="020B0609070205080204" pitchFamily="49" charset="-128"/>
              </a:rPr>
              <a:t>ある</a:t>
            </a:r>
            <a:r>
              <a:rPr lang="ja-JP" altLang="en-US" sz="1400" dirty="0" smtClean="0">
                <a:latin typeface="Arial" panose="020B0604020202020204" pitchFamily="34" charset="0"/>
              </a:rPr>
              <a:t>。</a:t>
            </a:r>
            <a:endParaRPr lang="ja-JP" altLang="en-US" sz="1000" dirty="0">
              <a:latin typeface="Arial" panose="020B0604020202020204" pitchFamily="34" charset="0"/>
            </a:endParaRPr>
          </a:p>
        </p:txBody>
      </p:sp>
      <p:sp>
        <p:nvSpPr>
          <p:cNvPr id="8" name="右矢印 7"/>
          <p:cNvSpPr/>
          <p:nvPr/>
        </p:nvSpPr>
        <p:spPr>
          <a:xfrm>
            <a:off x="4196637" y="3286034"/>
            <a:ext cx="783772" cy="1103086"/>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スライド番号プレースホルダー 3"/>
          <p:cNvSpPr>
            <a:spLocks noGrp="1"/>
          </p:cNvSpPr>
          <p:nvPr>
            <p:ph type="sldNum" sz="quarter" idx="12"/>
          </p:nvPr>
        </p:nvSpPr>
        <p:spPr bwMode="auto">
          <a:xfrm>
            <a:off x="8532813" y="6477000"/>
            <a:ext cx="60642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2000" dirty="0">
                <a:latin typeface="Arial" panose="020B0604020202020204" pitchFamily="34" charset="0"/>
              </a:rPr>
              <a:t>3</a:t>
            </a:r>
            <a:endParaRPr lang="ja-JP" altLang="en-US" sz="2000" dirty="0" smtClean="0">
              <a:latin typeface="Arial" panose="020B0604020202020204" pitchFamily="34" charset="0"/>
            </a:endParaRPr>
          </a:p>
        </p:txBody>
      </p:sp>
    </p:spTree>
    <p:extLst>
      <p:ext uri="{BB962C8B-B14F-4D97-AF65-F5344CB8AC3E}">
        <p14:creationId xmlns:p14="http://schemas.microsoft.com/office/powerpoint/2010/main" val="14252101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403964226"/>
              </p:ext>
            </p:extLst>
          </p:nvPr>
        </p:nvGraphicFramePr>
        <p:xfrm>
          <a:off x="365759" y="4017605"/>
          <a:ext cx="8488679" cy="1671796"/>
        </p:xfrm>
        <a:graphic>
          <a:graphicData uri="http://schemas.openxmlformats.org/drawingml/2006/table">
            <a:tbl>
              <a:tblPr>
                <a:tableStyleId>{5C22544A-7EE6-4342-B048-85BDC9FD1C3A}</a:tableStyleId>
              </a:tblPr>
              <a:tblGrid>
                <a:gridCol w="1602636">
                  <a:extLst>
                    <a:ext uri="{9D8B030D-6E8A-4147-A177-3AD203B41FA5}">
                      <a16:colId xmlns:a16="http://schemas.microsoft.com/office/drawing/2014/main" val="1914446935"/>
                    </a:ext>
                  </a:extLst>
                </a:gridCol>
                <a:gridCol w="6886043">
                  <a:extLst>
                    <a:ext uri="{9D8B030D-6E8A-4147-A177-3AD203B41FA5}">
                      <a16:colId xmlns:a16="http://schemas.microsoft.com/office/drawing/2014/main" val="3143801156"/>
                    </a:ext>
                  </a:extLst>
                </a:gridCol>
              </a:tblGrid>
              <a:tr h="1671796">
                <a:tc>
                  <a:txBody>
                    <a:bodyPr/>
                    <a:lstStyle/>
                    <a:p>
                      <a:pPr algn="ctr">
                        <a:spcAft>
                          <a:spcPts val="0"/>
                        </a:spcAft>
                      </a:pPr>
                      <a:r>
                        <a:rPr lang="ja-JP" sz="1600" kern="100">
                          <a:solidFill>
                            <a:schemeClr val="tx1"/>
                          </a:solidFill>
                          <a:effectLst/>
                        </a:rPr>
                        <a:t>自然環境等への</a:t>
                      </a:r>
                    </a:p>
                    <a:p>
                      <a:pPr algn="ctr">
                        <a:spcAft>
                          <a:spcPts val="0"/>
                        </a:spcAft>
                      </a:pPr>
                      <a:r>
                        <a:rPr lang="ja-JP" sz="1600" kern="100">
                          <a:solidFill>
                            <a:schemeClr val="tx1"/>
                          </a:solidFill>
                          <a:effectLst/>
                        </a:rPr>
                        <a:t>影響とその対策</a:t>
                      </a:r>
                      <a:endParaRPr lang="ja-JP" sz="160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endParaRPr lang="en-US" altLang="ja-JP" sz="1600" kern="100" dirty="0" smtClean="0">
                        <a:solidFill>
                          <a:schemeClr val="tx1"/>
                        </a:solidFill>
                        <a:effectLst/>
                      </a:endParaRPr>
                    </a:p>
                    <a:p>
                      <a:pPr algn="just">
                        <a:spcAft>
                          <a:spcPts val="0"/>
                        </a:spcAft>
                      </a:pPr>
                      <a:r>
                        <a:rPr lang="ja-JP" sz="1600" kern="100" dirty="0" smtClean="0">
                          <a:solidFill>
                            <a:schemeClr val="tx1"/>
                          </a:solidFill>
                          <a:effectLst/>
                        </a:rPr>
                        <a:t>・</a:t>
                      </a:r>
                      <a:r>
                        <a:rPr lang="ja-JP" sz="1600" kern="100" dirty="0">
                          <a:solidFill>
                            <a:schemeClr val="tx1"/>
                          </a:solidFill>
                          <a:effectLst/>
                        </a:rPr>
                        <a:t>鵜殿ヨシ原などの自然環境への影響が小さくなる箇所を選定している。</a:t>
                      </a:r>
                    </a:p>
                    <a:p>
                      <a:pPr marL="133350" indent="-133350" algn="just">
                        <a:spcAft>
                          <a:spcPts val="0"/>
                        </a:spcAft>
                      </a:pPr>
                      <a:r>
                        <a:rPr lang="ja-JP" sz="1600" kern="100" dirty="0">
                          <a:solidFill>
                            <a:schemeClr val="tx1"/>
                          </a:solidFill>
                          <a:effectLst/>
                        </a:rPr>
                        <a:t>・大気・振動の予測評価については、環境基準を満足。</a:t>
                      </a:r>
                    </a:p>
                    <a:p>
                      <a:pPr marL="133350" indent="-133350" algn="just">
                        <a:spcAft>
                          <a:spcPts val="0"/>
                        </a:spcAft>
                      </a:pPr>
                      <a:r>
                        <a:rPr lang="ja-JP" sz="1600" kern="100" dirty="0">
                          <a:solidFill>
                            <a:schemeClr val="tx1"/>
                          </a:solidFill>
                          <a:effectLst/>
                        </a:rPr>
                        <a:t>・騒音の予測評価については、一部環境基準を超過しているため、事業実施時に行う</a:t>
                      </a:r>
                      <a:r>
                        <a:rPr lang="ja-JP" sz="1600" kern="100" dirty="0" smtClean="0">
                          <a:solidFill>
                            <a:schemeClr val="tx1"/>
                          </a:solidFill>
                          <a:effectLst/>
                        </a:rPr>
                        <a:t>詳細設計</a:t>
                      </a:r>
                      <a:r>
                        <a:rPr lang="ja-JP" sz="1600" kern="100" dirty="0">
                          <a:solidFill>
                            <a:schemeClr val="tx1"/>
                          </a:solidFill>
                          <a:effectLst/>
                        </a:rPr>
                        <a:t>で遮音壁等の必要な対策を検討。</a:t>
                      </a:r>
                      <a:endParaRPr lang="ja-JP" sz="16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58568960"/>
                  </a:ext>
                </a:extLst>
              </a:tr>
            </a:tbl>
          </a:graphicData>
        </a:graphic>
      </p:graphicFrame>
      <p:sp>
        <p:nvSpPr>
          <p:cNvPr id="4" name="スライド番号プレースホルダー 3"/>
          <p:cNvSpPr>
            <a:spLocks noGrp="1"/>
          </p:cNvSpPr>
          <p:nvPr>
            <p:ph type="sldNum" sz="quarter" idx="12"/>
          </p:nvPr>
        </p:nvSpPr>
        <p:spPr/>
        <p:txBody>
          <a:bodyPr/>
          <a:lstStyle/>
          <a:p>
            <a:fld id="{71F43457-8CDF-434C-BF4D-76CE5CCA85A3}" type="slidenum">
              <a:rPr kumimoji="1" lang="ja-JP" altLang="en-US" smtClean="0"/>
              <a:t>4</a:t>
            </a:fld>
            <a:endParaRPr kumimoji="1" lang="ja-JP" altLang="en-US"/>
          </a:p>
        </p:txBody>
      </p:sp>
      <p:sp>
        <p:nvSpPr>
          <p:cNvPr id="6" name="タイトル 1"/>
          <p:cNvSpPr>
            <a:spLocks noGrp="1"/>
          </p:cNvSpPr>
          <p:nvPr>
            <p:ph type="title"/>
          </p:nvPr>
        </p:nvSpPr>
        <p:spPr>
          <a:xfrm>
            <a:off x="0" y="554038"/>
            <a:ext cx="8031480" cy="814070"/>
          </a:xfrm>
        </p:spPr>
        <p:txBody>
          <a:bodyPr>
            <a:normAutofit/>
          </a:bodyPr>
          <a:lstStyle/>
          <a:p>
            <a:r>
              <a:rPr kumimoji="1" lang="ja-JP" altLang="en-US" sz="2400" dirty="0" smtClean="0"/>
              <a:t>〇文言の修正</a:t>
            </a:r>
            <a:r>
              <a:rPr lang="ja-JP" altLang="en-US" sz="2400" dirty="0"/>
              <a:t>（</a:t>
            </a:r>
            <a:r>
              <a:rPr lang="en-US" altLang="ja-JP" sz="2400" dirty="0" smtClean="0"/>
              <a:t>p.5</a:t>
            </a:r>
            <a:r>
              <a:rPr lang="ja-JP" altLang="en-US" sz="2400" dirty="0" smtClean="0"/>
              <a:t>特記事項）</a:t>
            </a:r>
            <a:endParaRPr kumimoji="1" lang="ja-JP" altLang="en-US" sz="2000" dirty="0"/>
          </a:p>
        </p:txBody>
      </p:sp>
      <p:sp>
        <p:nvSpPr>
          <p:cNvPr id="7" name="Rectangle 2"/>
          <p:cNvSpPr>
            <a:spLocks noChangeArrowheads="1"/>
          </p:cNvSpPr>
          <p:nvPr/>
        </p:nvSpPr>
        <p:spPr bwMode="auto">
          <a:xfrm>
            <a:off x="0" y="0"/>
            <a:ext cx="9144000" cy="554038"/>
          </a:xfrm>
          <a:prstGeom prst="rect">
            <a:avLst/>
          </a:prstGeom>
          <a:gradFill flip="none" rotWithShape="1">
            <a:gsLst>
              <a:gs pos="0">
                <a:schemeClr val="accent1"/>
              </a:gs>
              <a:gs pos="50000">
                <a:schemeClr val="bg1"/>
              </a:gs>
              <a:gs pos="100000">
                <a:schemeClr val="accent1"/>
              </a:gs>
            </a:gsLst>
            <a:lin ang="5400000" scaled="0"/>
            <a:tileRect/>
          </a:gradFill>
          <a:ln>
            <a:noFill/>
          </a:ln>
          <a:effectLst/>
          <a:extLst/>
        </p:spPr>
        <p:txBody>
          <a:bodyPr wrap="none" lIns="91435" tIns="45717" rIns="91435" bIns="45717" anchor="ct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l">
              <a:defRPr/>
            </a:pPr>
            <a:r>
              <a:rPr lang="ja-JP" altLang="en-US" sz="2800" dirty="0" smtClean="0"/>
              <a:t>　評価調書の修正</a:t>
            </a:r>
            <a:r>
              <a:rPr lang="ja-JP" altLang="en-US" sz="2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365760" y="1224697"/>
            <a:ext cx="1511300" cy="369332"/>
          </a:xfrm>
          <a:prstGeom prst="rect">
            <a:avLst/>
          </a:prstGeom>
          <a:noFill/>
        </p:spPr>
        <p:txBody>
          <a:bodyPr wrap="square" rtlCol="0">
            <a:spAutoFit/>
          </a:bodyPr>
          <a:lstStyle/>
          <a:p>
            <a:r>
              <a:rPr kumimoji="1" lang="ja-JP" altLang="en-US" dirty="0" smtClean="0"/>
              <a:t>修正前</a:t>
            </a:r>
            <a:endParaRPr kumimoji="1" lang="ja-JP" altLang="en-US" dirty="0"/>
          </a:p>
        </p:txBody>
      </p:sp>
      <p:sp>
        <p:nvSpPr>
          <p:cNvPr id="9" name="テキスト ボックス 8"/>
          <p:cNvSpPr txBox="1"/>
          <p:nvPr/>
        </p:nvSpPr>
        <p:spPr>
          <a:xfrm>
            <a:off x="365760" y="3389590"/>
            <a:ext cx="1511300" cy="369332"/>
          </a:xfrm>
          <a:prstGeom prst="rect">
            <a:avLst/>
          </a:prstGeom>
          <a:noFill/>
        </p:spPr>
        <p:txBody>
          <a:bodyPr wrap="square" rtlCol="0">
            <a:spAutoFit/>
          </a:bodyPr>
          <a:lstStyle/>
          <a:p>
            <a:r>
              <a:rPr kumimoji="1" lang="ja-JP" altLang="en-US" dirty="0" smtClean="0"/>
              <a:t>修正後</a:t>
            </a:r>
            <a:endParaRPr kumimoji="1" lang="ja-JP" altLang="en-US" dirty="0"/>
          </a:p>
        </p:txBody>
      </p:sp>
      <p:graphicFrame>
        <p:nvGraphicFramePr>
          <p:cNvPr id="10" name="表 9"/>
          <p:cNvGraphicFramePr>
            <a:graphicFrameLocks noGrp="1"/>
          </p:cNvGraphicFramePr>
          <p:nvPr>
            <p:extLst>
              <p:ext uri="{D42A27DB-BD31-4B8C-83A1-F6EECF244321}">
                <p14:modId xmlns:p14="http://schemas.microsoft.com/office/powerpoint/2010/main" val="1046689894"/>
              </p:ext>
            </p:extLst>
          </p:nvPr>
        </p:nvGraphicFramePr>
        <p:xfrm>
          <a:off x="365761" y="1754251"/>
          <a:ext cx="8488678" cy="1156494"/>
        </p:xfrm>
        <a:graphic>
          <a:graphicData uri="http://schemas.openxmlformats.org/drawingml/2006/table">
            <a:tbl>
              <a:tblPr>
                <a:tableStyleId>{5C22544A-7EE6-4342-B048-85BDC9FD1C3A}</a:tableStyleId>
              </a:tblPr>
              <a:tblGrid>
                <a:gridCol w="1602635">
                  <a:extLst>
                    <a:ext uri="{9D8B030D-6E8A-4147-A177-3AD203B41FA5}">
                      <a16:colId xmlns:a16="http://schemas.microsoft.com/office/drawing/2014/main" val="4162136798"/>
                    </a:ext>
                  </a:extLst>
                </a:gridCol>
                <a:gridCol w="6886043">
                  <a:extLst>
                    <a:ext uri="{9D8B030D-6E8A-4147-A177-3AD203B41FA5}">
                      <a16:colId xmlns:a16="http://schemas.microsoft.com/office/drawing/2014/main" val="1293966451"/>
                    </a:ext>
                  </a:extLst>
                </a:gridCol>
              </a:tblGrid>
              <a:tr h="1156494">
                <a:tc>
                  <a:txBody>
                    <a:bodyPr/>
                    <a:lstStyle/>
                    <a:p>
                      <a:pPr algn="ctr">
                        <a:spcAft>
                          <a:spcPts val="0"/>
                        </a:spcAft>
                      </a:pPr>
                      <a:r>
                        <a:rPr lang="ja-JP" sz="1600" kern="100">
                          <a:effectLst/>
                        </a:rPr>
                        <a:t>自然環境等への</a:t>
                      </a:r>
                    </a:p>
                    <a:p>
                      <a:pPr algn="ctr">
                        <a:spcAft>
                          <a:spcPts val="0"/>
                        </a:spcAft>
                      </a:pPr>
                      <a:r>
                        <a:rPr lang="ja-JP" sz="1600" kern="100">
                          <a:effectLst/>
                        </a:rPr>
                        <a:t>影響とその対策</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endParaRPr lang="en-US" altLang="ja-JP" sz="1600" kern="100" dirty="0" smtClean="0">
                        <a:effectLst/>
                      </a:endParaRPr>
                    </a:p>
                    <a:p>
                      <a:pPr algn="just">
                        <a:spcAft>
                          <a:spcPts val="0"/>
                        </a:spcAft>
                      </a:pPr>
                      <a:r>
                        <a:rPr lang="ja-JP" sz="1600" kern="100" dirty="0" smtClean="0">
                          <a:effectLst/>
                        </a:rPr>
                        <a:t>・</a:t>
                      </a:r>
                      <a:r>
                        <a:rPr lang="ja-JP" sz="1600" kern="100" dirty="0">
                          <a:effectLst/>
                        </a:rPr>
                        <a:t>鵜殿ヨシ原などの自然環境への影響が小さくなる箇所を選定している。</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34746021"/>
                  </a:ext>
                </a:extLst>
              </a:tr>
            </a:tbl>
          </a:graphicData>
        </a:graphic>
      </p:graphicFrame>
      <p:sp>
        <p:nvSpPr>
          <p:cNvPr id="11" name="正方形/長方形 10"/>
          <p:cNvSpPr/>
          <p:nvPr/>
        </p:nvSpPr>
        <p:spPr>
          <a:xfrm>
            <a:off x="2112881" y="4465320"/>
            <a:ext cx="6741557" cy="100584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下矢印 11"/>
          <p:cNvSpPr/>
          <p:nvPr/>
        </p:nvSpPr>
        <p:spPr>
          <a:xfrm>
            <a:off x="4015740" y="3208560"/>
            <a:ext cx="1219201" cy="330200"/>
          </a:xfrm>
          <a:prstGeom prst="downArrow">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38001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554038"/>
          </a:xfrm>
          <a:prstGeom prst="rect">
            <a:avLst/>
          </a:prstGeom>
          <a:gradFill flip="none" rotWithShape="1">
            <a:gsLst>
              <a:gs pos="0">
                <a:schemeClr val="accent1"/>
              </a:gs>
              <a:gs pos="50000">
                <a:schemeClr val="bg1"/>
              </a:gs>
              <a:gs pos="100000">
                <a:schemeClr val="accent1"/>
              </a:gs>
            </a:gsLst>
            <a:lin ang="5400000" scaled="0"/>
            <a:tileRect/>
          </a:gradFill>
          <a:ln>
            <a:noFill/>
          </a:ln>
          <a:effectLst/>
          <a:extLst/>
        </p:spPr>
        <p:txBody>
          <a:bodyPr wrap="none" lIns="91435" tIns="45717" rIns="91435" bIns="45717" anchor="ct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l" eaLnBrk="1" hangingPunct="1">
              <a:defRPr/>
            </a:pPr>
            <a:r>
              <a:rPr lang="ja-JP" altLang="en-US" sz="2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令和元年度建設事業評価（</a:t>
            </a:r>
            <a:r>
              <a:rPr lang="ja-JP" altLang="en-US" sz="28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公園</a:t>
            </a:r>
            <a:r>
              <a:rPr lang="ja-JP" altLang="en-US" sz="2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　</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2"/>
          <p:cNvSpPr>
            <a:spLocks noChangeArrowheads="1"/>
          </p:cNvSpPr>
          <p:nvPr/>
        </p:nvSpPr>
        <p:spPr bwMode="auto">
          <a:xfrm>
            <a:off x="6848475" y="620713"/>
            <a:ext cx="2187575" cy="6477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buFont typeface="Arial" panose="020B0604020202020204" pitchFamily="34" charset="0"/>
              <a:buNone/>
            </a:pPr>
            <a:r>
              <a:rPr lang="ja-JP" altLang="en-US" sz="1200" dirty="0">
                <a:solidFill>
                  <a:srgbClr val="000000"/>
                </a:solidFill>
                <a:latin typeface="HGPｺﾞｼｯｸM" panose="020B0600000000000000" pitchFamily="50" charset="-128"/>
                <a:ea typeface="HGPｺﾞｼｯｸM" panose="020B0600000000000000" pitchFamily="50" charset="-128"/>
              </a:rPr>
              <a:t>令和元年度 </a:t>
            </a:r>
            <a:r>
              <a:rPr lang="ja-JP" altLang="en-US" sz="1200" dirty="0" smtClean="0">
                <a:solidFill>
                  <a:srgbClr val="000000"/>
                </a:solidFill>
                <a:latin typeface="HGPｺﾞｼｯｸM" panose="020B0600000000000000" pitchFamily="50" charset="-128"/>
                <a:ea typeface="HGPｺﾞｼｯｸM" panose="020B0600000000000000" pitchFamily="50" charset="-128"/>
              </a:rPr>
              <a:t>第</a:t>
            </a:r>
            <a:r>
              <a:rPr lang="en-US" altLang="ja-JP" sz="1200" dirty="0" smtClean="0">
                <a:solidFill>
                  <a:srgbClr val="000000"/>
                </a:solidFill>
                <a:latin typeface="HGPｺﾞｼｯｸM" panose="020B0600000000000000" pitchFamily="50" charset="-128"/>
                <a:ea typeface="HGPｺﾞｼｯｸM" panose="020B0600000000000000" pitchFamily="50" charset="-128"/>
              </a:rPr>
              <a:t>2</a:t>
            </a:r>
            <a:r>
              <a:rPr lang="ja-JP" altLang="en-US" sz="1200" dirty="0" smtClean="0">
                <a:solidFill>
                  <a:srgbClr val="000000"/>
                </a:solidFill>
                <a:latin typeface="HGPｺﾞｼｯｸM" panose="020B0600000000000000" pitchFamily="50" charset="-128"/>
                <a:ea typeface="HGPｺﾞｼｯｸM" panose="020B0600000000000000" pitchFamily="50" charset="-128"/>
              </a:rPr>
              <a:t>回</a:t>
            </a:r>
            <a:r>
              <a:rPr lang="ja-JP" altLang="en-US" sz="1200" dirty="0">
                <a:solidFill>
                  <a:srgbClr val="000000"/>
                </a:solidFill>
                <a:latin typeface="HGPｺﾞｼｯｸM" panose="020B0600000000000000" pitchFamily="50" charset="-128"/>
                <a:ea typeface="HGPｺﾞｼｯｸM" panose="020B0600000000000000" pitchFamily="50" charset="-128"/>
              </a:rPr>
              <a:t>（</a:t>
            </a:r>
            <a:r>
              <a:rPr lang="en-US" altLang="ja-JP" sz="1200" dirty="0">
                <a:solidFill>
                  <a:srgbClr val="000000"/>
                </a:solidFill>
                <a:latin typeface="HGPｺﾞｼｯｸM" panose="020B0600000000000000" pitchFamily="50" charset="-128"/>
                <a:ea typeface="HGPｺﾞｼｯｸM" panose="020B0600000000000000" pitchFamily="50" charset="-128"/>
              </a:rPr>
              <a:t>R</a:t>
            </a:r>
            <a:r>
              <a:rPr lang="ja-JP" altLang="en-US" sz="1200" dirty="0">
                <a:solidFill>
                  <a:srgbClr val="000000"/>
                </a:solidFill>
                <a:latin typeface="HGPｺﾞｼｯｸM" panose="020B0600000000000000" pitchFamily="50" charset="-128"/>
                <a:ea typeface="HGPｺﾞｼｯｸM" panose="020B0600000000000000" pitchFamily="50" charset="-128"/>
              </a:rPr>
              <a:t>１</a:t>
            </a:r>
            <a:r>
              <a:rPr lang="en-US" altLang="ja-JP" sz="1200" dirty="0" smtClean="0">
                <a:solidFill>
                  <a:srgbClr val="000000"/>
                </a:solidFill>
                <a:latin typeface="HGPｺﾞｼｯｸM" panose="020B0600000000000000" pitchFamily="50" charset="-128"/>
                <a:ea typeface="HGPｺﾞｼｯｸM" panose="020B0600000000000000" pitchFamily="50" charset="-128"/>
              </a:rPr>
              <a:t>.6.19</a:t>
            </a:r>
            <a:r>
              <a:rPr lang="ja-JP" altLang="en-US" sz="1200" dirty="0" smtClean="0">
                <a:solidFill>
                  <a:srgbClr val="000000"/>
                </a:solidFill>
                <a:latin typeface="HGPｺﾞｼｯｸM" panose="020B0600000000000000" pitchFamily="50" charset="-128"/>
                <a:ea typeface="HGPｺﾞｼｯｸM" panose="020B0600000000000000" pitchFamily="50" charset="-128"/>
              </a:rPr>
              <a:t>）</a:t>
            </a:r>
            <a:endParaRPr lang="en-US" altLang="ja-JP" sz="1200" dirty="0">
              <a:solidFill>
                <a:srgbClr val="000000"/>
              </a:solidFill>
              <a:latin typeface="HGPｺﾞｼｯｸM" panose="020B0600000000000000" pitchFamily="50" charset="-128"/>
              <a:ea typeface="HGPｺﾞｼｯｸM" panose="020B0600000000000000" pitchFamily="50" charset="-128"/>
            </a:endParaRPr>
          </a:p>
          <a:p>
            <a:pPr>
              <a:buFont typeface="Arial" panose="020B0604020202020204" pitchFamily="34" charset="0"/>
              <a:buNone/>
            </a:pPr>
            <a:r>
              <a:rPr lang="ja-JP" altLang="en-US" sz="1200" dirty="0">
                <a:solidFill>
                  <a:srgbClr val="000000"/>
                </a:solidFill>
                <a:latin typeface="HGPｺﾞｼｯｸM" panose="020B0600000000000000" pitchFamily="50" charset="-128"/>
                <a:ea typeface="HGPｺﾞｼｯｸM" panose="020B0600000000000000" pitchFamily="50" charset="-128"/>
              </a:rPr>
              <a:t>大阪府建設事業評価審議会　都市整備部会</a:t>
            </a:r>
            <a:endParaRPr lang="ja-JP" altLang="en-US" sz="1600" dirty="0">
              <a:solidFill>
                <a:srgbClr val="000000"/>
              </a:solidFill>
              <a:latin typeface="HGPｺﾞｼｯｸM" panose="020B0600000000000000" pitchFamily="50" charset="-128"/>
              <a:ea typeface="HGPｺﾞｼｯｸM" panose="020B0600000000000000" pitchFamily="50" charset="-128"/>
            </a:endParaRPr>
          </a:p>
          <a:p>
            <a:pPr eaLnBrk="1" hangingPunct="1">
              <a:lnSpc>
                <a:spcPts val="1300"/>
              </a:lnSpc>
              <a:spcBef>
                <a:spcPct val="0"/>
              </a:spcBef>
              <a:buFontTx/>
              <a:buNone/>
            </a:pPr>
            <a:endParaRPr lang="en-US" altLang="ja-JP" sz="1200" dirty="0">
              <a:solidFill>
                <a:srgbClr val="000000"/>
              </a:solidFill>
              <a:latin typeface="HGPｺﾞｼｯｸM" panose="020B0600000000000000" pitchFamily="50" charset="-128"/>
              <a:ea typeface="HGPｺﾞｼｯｸM" panose="020B0600000000000000" pitchFamily="50" charset="-128"/>
            </a:endParaRPr>
          </a:p>
        </p:txBody>
      </p:sp>
      <p:sp>
        <p:nvSpPr>
          <p:cNvPr id="8" name="スライド番号プレースホルダー 3"/>
          <p:cNvSpPr>
            <a:spLocks noGrp="1"/>
          </p:cNvSpPr>
          <p:nvPr>
            <p:ph type="sldNum" sz="quarter" idx="12"/>
          </p:nvPr>
        </p:nvSpPr>
        <p:spPr bwMode="auto">
          <a:xfrm>
            <a:off x="8532813" y="6477000"/>
            <a:ext cx="60642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2000" dirty="0" smtClean="0">
                <a:latin typeface="Arial" panose="020B0604020202020204" pitchFamily="34" charset="0"/>
              </a:rPr>
              <a:t>2</a:t>
            </a:r>
            <a:endParaRPr lang="ja-JP" altLang="en-US" sz="2000" dirty="0" smtClean="0">
              <a:latin typeface="Arial" panose="020B0604020202020204" pitchFamily="34" charset="0"/>
            </a:endParaRPr>
          </a:p>
        </p:txBody>
      </p:sp>
      <p:sp>
        <p:nvSpPr>
          <p:cNvPr id="9" name="テキスト ボックス 7"/>
          <p:cNvSpPr txBox="1">
            <a:spLocks noChangeArrowheads="1"/>
          </p:cNvSpPr>
          <p:nvPr/>
        </p:nvSpPr>
        <p:spPr bwMode="auto">
          <a:xfrm>
            <a:off x="1116013" y="1773238"/>
            <a:ext cx="6551612"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2000" b="1" dirty="0">
                <a:latin typeface="ＭＳ ゴシック" panose="020B0609070205080204" pitchFamily="49" charset="-128"/>
                <a:ea typeface="ＭＳ ゴシック" panose="020B0609070205080204" pitchFamily="49" charset="-128"/>
              </a:rPr>
              <a:t>　　　　きゅうほうじ</a:t>
            </a:r>
            <a:endParaRPr lang="en-US" altLang="ja-JP" sz="2000" b="1" dirty="0">
              <a:latin typeface="ＭＳ ゴシック" panose="020B0609070205080204" pitchFamily="49" charset="-128"/>
              <a:ea typeface="ＭＳ ゴシック" panose="020B0609070205080204" pitchFamily="49" charset="-128"/>
            </a:endParaRPr>
          </a:p>
          <a:p>
            <a:pPr algn="ctr" eaLnBrk="1" hangingPunct="1">
              <a:spcBef>
                <a:spcPct val="0"/>
              </a:spcBef>
              <a:buFontTx/>
              <a:buNone/>
            </a:pPr>
            <a:r>
              <a:rPr lang="ja-JP" altLang="en-US" sz="3600" dirty="0">
                <a:latin typeface="ＭＳ ゴシック" panose="020B0609070205080204" pitchFamily="49" charset="-128"/>
                <a:ea typeface="ＭＳ ゴシック" panose="020B0609070205080204" pitchFamily="49" charset="-128"/>
              </a:rPr>
              <a:t>　久宝寺緑地 整備事業</a:t>
            </a:r>
            <a:endParaRPr lang="en-US" altLang="ja-JP" sz="3600" dirty="0">
              <a:latin typeface="ＭＳ ゴシック" panose="020B0609070205080204" pitchFamily="49" charset="-128"/>
              <a:ea typeface="ＭＳ ゴシック" panose="020B0609070205080204" pitchFamily="49" charset="-128"/>
            </a:endParaRPr>
          </a:p>
          <a:p>
            <a:pPr algn="ctr" eaLnBrk="1" hangingPunct="1">
              <a:spcBef>
                <a:spcPct val="0"/>
              </a:spcBef>
              <a:buFontTx/>
              <a:buNone/>
            </a:pPr>
            <a:r>
              <a:rPr lang="en-US" altLang="ja-JP" sz="3600" dirty="0">
                <a:latin typeface="ＭＳ ゴシック" panose="020B0609070205080204" pitchFamily="49" charset="-128"/>
                <a:ea typeface="ＭＳ ゴシック" panose="020B0609070205080204" pitchFamily="49" charset="-128"/>
              </a:rPr>
              <a:t>  [</a:t>
            </a:r>
            <a:r>
              <a:rPr lang="ja-JP" altLang="en-US" sz="3600" dirty="0">
                <a:latin typeface="ＭＳ ゴシック" panose="020B0609070205080204" pitchFamily="49" charset="-128"/>
                <a:ea typeface="ＭＳ ゴシック" panose="020B0609070205080204" pitchFamily="49" charset="-128"/>
              </a:rPr>
              <a:t>八尾市</a:t>
            </a:r>
            <a:r>
              <a:rPr lang="en-US" altLang="ja-JP" sz="3600" dirty="0">
                <a:latin typeface="ＭＳ ゴシック" panose="020B0609070205080204" pitchFamily="49" charset="-128"/>
                <a:ea typeface="ＭＳ ゴシック" panose="020B0609070205080204" pitchFamily="49" charset="-128"/>
              </a:rPr>
              <a:t>]</a:t>
            </a:r>
            <a:endParaRPr lang="ja-JP" altLang="en-US" sz="3600" dirty="0">
              <a:latin typeface="ＭＳ ゴシック" panose="020B0609070205080204" pitchFamily="49" charset="-128"/>
              <a:ea typeface="ＭＳ ゴシック" panose="020B0609070205080204" pitchFamily="49" charset="-128"/>
            </a:endParaRPr>
          </a:p>
        </p:txBody>
      </p:sp>
      <p:sp>
        <p:nvSpPr>
          <p:cNvPr id="10" name="テキスト ボックス 7"/>
          <p:cNvSpPr txBox="1">
            <a:spLocks noChangeArrowheads="1"/>
          </p:cNvSpPr>
          <p:nvPr/>
        </p:nvSpPr>
        <p:spPr bwMode="auto">
          <a:xfrm>
            <a:off x="323850" y="4151313"/>
            <a:ext cx="8362950" cy="144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2800">
                <a:latin typeface="ＭＳ ゴシック" panose="020B0609070205080204" pitchFamily="49" charset="-128"/>
                <a:ea typeface="ＭＳ ゴシック" panose="020B0609070205080204" pitchFamily="49" charset="-128"/>
              </a:rPr>
              <a:t>【</a:t>
            </a:r>
            <a:r>
              <a:rPr lang="ja-JP" altLang="en-US" sz="2800">
                <a:latin typeface="ＭＳ ゴシック" panose="020B0609070205080204" pitchFamily="49" charset="-128"/>
                <a:ea typeface="ＭＳ ゴシック" panose="020B0609070205080204" pitchFamily="49" charset="-128"/>
              </a:rPr>
              <a:t>再</a:t>
            </a:r>
            <a:r>
              <a:rPr lang="ja-JP" altLang="ja-JP"/>
              <a:t>々</a:t>
            </a:r>
            <a:r>
              <a:rPr lang="ja-JP" altLang="en-US" sz="2800">
                <a:latin typeface="ＭＳ ゴシック" panose="020B0609070205080204" pitchFamily="49" charset="-128"/>
                <a:ea typeface="ＭＳ ゴシック" panose="020B0609070205080204" pitchFamily="49" charset="-128"/>
              </a:rPr>
              <a:t>評価</a:t>
            </a:r>
            <a:r>
              <a:rPr lang="en-US" altLang="ja-JP" sz="2800">
                <a:latin typeface="ＭＳ ゴシック" panose="020B0609070205080204" pitchFamily="49" charset="-128"/>
                <a:ea typeface="ＭＳ ゴシック" panose="020B0609070205080204" pitchFamily="49" charset="-128"/>
              </a:rPr>
              <a:t>】</a:t>
            </a:r>
          </a:p>
          <a:p>
            <a:pPr algn="ctr" eaLnBrk="1" hangingPunct="1">
              <a:spcBef>
                <a:spcPct val="0"/>
              </a:spcBef>
              <a:buFontTx/>
              <a:buNone/>
            </a:pPr>
            <a:endParaRPr lang="en-US" altLang="ja-JP" sz="2800">
              <a:latin typeface="ＭＳ ゴシック" panose="020B0609070205080204" pitchFamily="49" charset="-128"/>
              <a:ea typeface="ＭＳ ゴシック" panose="020B0609070205080204" pitchFamily="49" charset="-128"/>
            </a:endParaRPr>
          </a:p>
          <a:p>
            <a:pPr algn="ctr" eaLnBrk="1" hangingPunct="1">
              <a:spcBef>
                <a:spcPct val="0"/>
              </a:spcBef>
              <a:buFontTx/>
              <a:buNone/>
            </a:pPr>
            <a:r>
              <a:rPr lang="ja-JP" altLang="en-US" sz="2800">
                <a:latin typeface="ＭＳ ゴシック" panose="020B0609070205080204" pitchFamily="49" charset="-128"/>
                <a:ea typeface="ＭＳ ゴシック" panose="020B0609070205080204" pitchFamily="49" charset="-128"/>
              </a:rPr>
              <a:t>（再評価後</a:t>
            </a:r>
            <a:r>
              <a:rPr lang="en-US" altLang="ja-JP" sz="2800">
                <a:latin typeface="ＭＳ ゴシック" panose="020B0609070205080204" pitchFamily="49" charset="-128"/>
                <a:ea typeface="ＭＳ ゴシック" panose="020B0609070205080204" pitchFamily="49" charset="-128"/>
              </a:rPr>
              <a:t>5</a:t>
            </a:r>
            <a:r>
              <a:rPr lang="ja-JP" altLang="en-US" sz="2800">
                <a:latin typeface="ＭＳ ゴシック" panose="020B0609070205080204" pitchFamily="49" charset="-128"/>
                <a:ea typeface="ＭＳ ゴシック" panose="020B0609070205080204" pitchFamily="49" charset="-128"/>
              </a:rPr>
              <a:t>年間を経過した時点で継続中）</a:t>
            </a:r>
          </a:p>
        </p:txBody>
      </p:sp>
    </p:spTree>
    <p:extLst>
      <p:ext uri="{BB962C8B-B14F-4D97-AF65-F5344CB8AC3E}">
        <p14:creationId xmlns:p14="http://schemas.microsoft.com/office/powerpoint/2010/main" val="37076063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nvPr>
        </p:nvGraphicFramePr>
        <p:xfrm>
          <a:off x="1159827" y="3885504"/>
          <a:ext cx="6824345" cy="2776340"/>
        </p:xfrm>
        <a:graphic>
          <a:graphicData uri="http://schemas.openxmlformats.org/drawingml/2006/table">
            <a:tbl>
              <a:tblPr>
                <a:tableStyleId>{5C22544A-7EE6-4342-B048-85BDC9FD1C3A}</a:tableStyleId>
              </a:tblPr>
              <a:tblGrid>
                <a:gridCol w="1288415">
                  <a:extLst>
                    <a:ext uri="{9D8B030D-6E8A-4147-A177-3AD203B41FA5}">
                      <a16:colId xmlns:a16="http://schemas.microsoft.com/office/drawing/2014/main" val="2743628703"/>
                    </a:ext>
                  </a:extLst>
                </a:gridCol>
                <a:gridCol w="2767965">
                  <a:extLst>
                    <a:ext uri="{9D8B030D-6E8A-4147-A177-3AD203B41FA5}">
                      <a16:colId xmlns:a16="http://schemas.microsoft.com/office/drawing/2014/main" val="1127986651"/>
                    </a:ext>
                  </a:extLst>
                </a:gridCol>
                <a:gridCol w="2767965">
                  <a:extLst>
                    <a:ext uri="{9D8B030D-6E8A-4147-A177-3AD203B41FA5}">
                      <a16:colId xmlns:a16="http://schemas.microsoft.com/office/drawing/2014/main" val="836591814"/>
                    </a:ext>
                  </a:extLst>
                </a:gridCol>
              </a:tblGrid>
              <a:tr h="694085">
                <a:tc rowSpan="4">
                  <a:txBody>
                    <a:bodyPr/>
                    <a:lstStyle/>
                    <a:p>
                      <a:pPr algn="ctr">
                        <a:spcAft>
                          <a:spcPts val="0"/>
                        </a:spcAft>
                      </a:pPr>
                      <a:r>
                        <a:rPr lang="ja-JP" sz="1050" kern="0" dirty="0">
                          <a:effectLst/>
                          <a:latin typeface="Century" panose="02040604050505020304" pitchFamily="18" charset="0"/>
                          <a:ea typeface="ＭＳ 明朝" panose="02020609040205080304" pitchFamily="17" charset="-128"/>
                          <a:cs typeface="Times New Roman" panose="02020603050405020304" pitchFamily="18" charset="0"/>
                        </a:rPr>
                        <a:t>事業費</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spcAft>
                          <a:spcPts val="0"/>
                        </a:spcAft>
                      </a:pPr>
                      <a:r>
                        <a:rPr lang="ja-JP" sz="1000" kern="100" dirty="0">
                          <a:effectLst/>
                          <a:latin typeface="Century" panose="02040604050505020304" pitchFamily="18" charset="0"/>
                          <a:ea typeface="ＭＳ 明朝" panose="02020609040205080304" pitchFamily="17" charset="-128"/>
                          <a:cs typeface="Times New Roman" panose="02020603050405020304" pitchFamily="18" charset="0"/>
                        </a:rPr>
                        <a:t>（　）内の数値は</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spcAft>
                          <a:spcPts val="0"/>
                        </a:spcAft>
                      </a:pPr>
                      <a:r>
                        <a:rPr lang="ja-JP" sz="1000" kern="100" dirty="0">
                          <a:effectLst/>
                          <a:latin typeface="Century" panose="02040604050505020304" pitchFamily="18" charset="0"/>
                          <a:ea typeface="ＭＳ 明朝" panose="02020609040205080304" pitchFamily="17" charset="-128"/>
                          <a:cs typeface="Times New Roman" panose="02020603050405020304" pitchFamily="18" charset="0"/>
                        </a:rPr>
                        <a:t>前回評価時点のもの</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l">
                        <a:spcAft>
                          <a:spcPts val="0"/>
                        </a:spcAft>
                      </a:pP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全体事業費：約</a:t>
                      </a: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214.0</a:t>
                      </a: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億円（約</a:t>
                      </a: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214.8</a:t>
                      </a: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億円）〔国：</a:t>
                      </a: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82.7</a:t>
                      </a: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億円、府：</a:t>
                      </a: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131.3</a:t>
                      </a: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億円〕</a:t>
                      </a:r>
                    </a:p>
                  </a:txBody>
                  <a:tcPr marL="62865" marR="628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16699421"/>
                  </a:ext>
                </a:extLst>
              </a:tr>
              <a:tr h="69408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ja-JP" sz="1050" kern="100">
                          <a:effectLst/>
                          <a:latin typeface="Century" panose="02040604050505020304" pitchFamily="18" charset="0"/>
                          <a:ea typeface="ＭＳ 明朝" panose="02020609040205080304" pitchFamily="17" charset="-128"/>
                          <a:cs typeface="Times New Roman" panose="02020603050405020304" pitchFamily="18" charset="0"/>
                        </a:rPr>
                        <a:t>（内訳）</a:t>
                      </a:r>
                    </a:p>
                    <a:p>
                      <a:pPr algn="l">
                        <a:spcAft>
                          <a:spcPts val="0"/>
                        </a:spcAft>
                      </a:pPr>
                      <a:r>
                        <a:rPr lang="ja-JP" sz="1050" kern="100">
                          <a:effectLst/>
                          <a:latin typeface="Century" panose="02040604050505020304" pitchFamily="18" charset="0"/>
                          <a:ea typeface="ＭＳ 明朝" panose="02020609040205080304" pitchFamily="17" charset="-128"/>
                          <a:cs typeface="Times New Roman" panose="02020603050405020304" pitchFamily="18" charset="0"/>
                        </a:rPr>
                        <a:t>用地費　約</a:t>
                      </a:r>
                      <a:r>
                        <a:rPr lang="en-US" sz="1050" kern="10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145.9</a:t>
                      </a:r>
                      <a:r>
                        <a:rPr lang="ja-JP" sz="1050" kern="100">
                          <a:effectLst/>
                          <a:latin typeface="Century" panose="02040604050505020304" pitchFamily="18" charset="0"/>
                          <a:ea typeface="ＭＳ 明朝" panose="02020609040205080304" pitchFamily="17" charset="-128"/>
                          <a:cs typeface="Times New Roman" panose="02020603050405020304" pitchFamily="18" charset="0"/>
                        </a:rPr>
                        <a:t>億円（約</a:t>
                      </a:r>
                      <a:r>
                        <a:rPr lang="en-US" sz="1050" kern="100">
                          <a:effectLst/>
                          <a:latin typeface="Century" panose="02040604050505020304" pitchFamily="18" charset="0"/>
                          <a:ea typeface="ＭＳ 明朝" panose="02020609040205080304" pitchFamily="17" charset="-128"/>
                          <a:cs typeface="Times New Roman" panose="02020603050405020304" pitchFamily="18" charset="0"/>
                        </a:rPr>
                        <a:t>149.0</a:t>
                      </a:r>
                      <a:r>
                        <a:rPr lang="ja-JP" sz="1050" kern="100">
                          <a:effectLst/>
                          <a:latin typeface="Century" panose="02040604050505020304" pitchFamily="18" charset="0"/>
                          <a:ea typeface="ＭＳ 明朝" panose="02020609040205080304" pitchFamily="17" charset="-128"/>
                          <a:cs typeface="Times New Roman" panose="02020603050405020304" pitchFamily="18" charset="0"/>
                        </a:rPr>
                        <a:t>億円）</a:t>
                      </a:r>
                    </a:p>
                    <a:p>
                      <a:pPr algn="l">
                        <a:spcAft>
                          <a:spcPts val="0"/>
                        </a:spcAft>
                      </a:pPr>
                      <a:r>
                        <a:rPr lang="ja-JP" sz="1050" kern="100">
                          <a:effectLst/>
                          <a:latin typeface="Century" panose="02040604050505020304" pitchFamily="18" charset="0"/>
                          <a:ea typeface="ＭＳ 明朝" panose="02020609040205080304" pitchFamily="17" charset="-128"/>
                          <a:cs typeface="Times New Roman" panose="02020603050405020304" pitchFamily="18" charset="0"/>
                        </a:rPr>
                        <a:t>工事費　約</a:t>
                      </a:r>
                      <a:r>
                        <a:rPr lang="en-US" sz="1050" kern="100">
                          <a:effectLst/>
                          <a:latin typeface="Century" panose="02040604050505020304" pitchFamily="18" charset="0"/>
                          <a:ea typeface="ＭＳ 明朝" panose="02020609040205080304" pitchFamily="17" charset="-128"/>
                          <a:cs typeface="Times New Roman" panose="02020603050405020304" pitchFamily="18" charset="0"/>
                        </a:rPr>
                        <a:t>  </a:t>
                      </a:r>
                      <a:r>
                        <a:rPr lang="en-US" sz="1050" kern="10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68.1</a:t>
                      </a:r>
                      <a:r>
                        <a:rPr lang="ja-JP" sz="1050" kern="100">
                          <a:effectLst/>
                          <a:latin typeface="Century" panose="02040604050505020304" pitchFamily="18" charset="0"/>
                          <a:ea typeface="ＭＳ 明朝" panose="02020609040205080304" pitchFamily="17" charset="-128"/>
                          <a:cs typeface="Times New Roman" panose="02020603050405020304" pitchFamily="18" charset="0"/>
                        </a:rPr>
                        <a:t>億円（約 </a:t>
                      </a:r>
                      <a:r>
                        <a:rPr lang="en-US" sz="1050" kern="100">
                          <a:effectLst/>
                          <a:latin typeface="Century" panose="02040604050505020304" pitchFamily="18" charset="0"/>
                          <a:ea typeface="ＭＳ 明朝" panose="02020609040205080304" pitchFamily="17" charset="-128"/>
                          <a:cs typeface="Times New Roman" panose="02020603050405020304" pitchFamily="18" charset="0"/>
                        </a:rPr>
                        <a:t>65.8</a:t>
                      </a:r>
                      <a:r>
                        <a:rPr lang="ja-JP" sz="1050" kern="100">
                          <a:effectLst/>
                          <a:latin typeface="Century" panose="02040604050505020304" pitchFamily="18" charset="0"/>
                          <a:ea typeface="ＭＳ 明朝" panose="02020609040205080304" pitchFamily="17" charset="-128"/>
                          <a:cs typeface="Times New Roman" panose="02020603050405020304" pitchFamily="18" charset="0"/>
                        </a:rPr>
                        <a:t>億円）</a:t>
                      </a:r>
                    </a:p>
                  </a:txBody>
                  <a:tcPr marL="62865" marR="628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ja-JP" sz="1050" kern="100">
                          <a:effectLst/>
                          <a:latin typeface="Century" panose="02040604050505020304" pitchFamily="18" charset="0"/>
                          <a:ea typeface="ＭＳ 明朝" panose="02020609040205080304" pitchFamily="17" charset="-128"/>
                          <a:cs typeface="Times New Roman" panose="02020603050405020304" pitchFamily="18" charset="0"/>
                        </a:rPr>
                        <a:t>【工事費の内訳】</a:t>
                      </a:r>
                    </a:p>
                    <a:p>
                      <a:pPr indent="133350" algn="just">
                        <a:spcAft>
                          <a:spcPts val="0"/>
                        </a:spcAft>
                      </a:pPr>
                      <a:r>
                        <a:rPr lang="ja-JP" sz="1050" kern="100">
                          <a:effectLst/>
                          <a:latin typeface="Century" panose="02040604050505020304" pitchFamily="18" charset="0"/>
                          <a:ea typeface="ＭＳ 明朝" panose="02020609040205080304" pitchFamily="17" charset="-128"/>
                          <a:cs typeface="Times New Roman" panose="02020603050405020304" pitchFamily="18" charset="0"/>
                        </a:rPr>
                        <a:t>・造成費 　約</a:t>
                      </a:r>
                      <a:r>
                        <a:rPr lang="en-US" sz="1050" kern="100">
                          <a:effectLst/>
                          <a:latin typeface="Century" panose="02040604050505020304" pitchFamily="18" charset="0"/>
                          <a:ea typeface="ＭＳ 明朝" panose="02020609040205080304" pitchFamily="17" charset="-128"/>
                          <a:cs typeface="Times New Roman" panose="02020603050405020304" pitchFamily="18" charset="0"/>
                        </a:rPr>
                        <a:t>19.7</a:t>
                      </a:r>
                      <a:r>
                        <a:rPr lang="ja-JP" sz="1050" kern="100">
                          <a:effectLst/>
                          <a:latin typeface="Century" panose="02040604050505020304" pitchFamily="18" charset="0"/>
                          <a:ea typeface="ＭＳ 明朝" panose="02020609040205080304" pitchFamily="17" charset="-128"/>
                          <a:cs typeface="Times New Roman" panose="02020603050405020304" pitchFamily="18" charset="0"/>
                        </a:rPr>
                        <a:t>億円（約</a:t>
                      </a:r>
                      <a:r>
                        <a:rPr lang="en-US" sz="1050" kern="100">
                          <a:effectLst/>
                          <a:latin typeface="Century" panose="02040604050505020304" pitchFamily="18" charset="0"/>
                          <a:ea typeface="ＭＳ 明朝" panose="02020609040205080304" pitchFamily="17" charset="-128"/>
                          <a:cs typeface="Times New Roman" panose="02020603050405020304" pitchFamily="18" charset="0"/>
                        </a:rPr>
                        <a:t>19.5</a:t>
                      </a:r>
                      <a:r>
                        <a:rPr lang="ja-JP" sz="1050" kern="100">
                          <a:effectLst/>
                          <a:latin typeface="Century" panose="02040604050505020304" pitchFamily="18" charset="0"/>
                          <a:ea typeface="ＭＳ 明朝" panose="02020609040205080304" pitchFamily="17" charset="-128"/>
                          <a:cs typeface="Times New Roman" panose="02020603050405020304" pitchFamily="18" charset="0"/>
                        </a:rPr>
                        <a:t>億円）</a:t>
                      </a:r>
                    </a:p>
                    <a:p>
                      <a:pPr indent="133350" algn="just">
                        <a:spcAft>
                          <a:spcPts val="0"/>
                        </a:spcAft>
                      </a:pPr>
                      <a:r>
                        <a:rPr lang="ja-JP" sz="1050" kern="100">
                          <a:effectLst/>
                          <a:latin typeface="Century" panose="02040604050505020304" pitchFamily="18" charset="0"/>
                          <a:ea typeface="ＭＳ 明朝" panose="02020609040205080304" pitchFamily="17" charset="-128"/>
                          <a:cs typeface="Times New Roman" panose="02020603050405020304" pitchFamily="18" charset="0"/>
                        </a:rPr>
                        <a:t>・建設費 　約</a:t>
                      </a:r>
                      <a:r>
                        <a:rPr lang="en-US" sz="1050" kern="10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48.4</a:t>
                      </a:r>
                      <a:r>
                        <a:rPr lang="ja-JP" sz="1050" kern="100">
                          <a:effectLst/>
                          <a:latin typeface="Century" panose="02040604050505020304" pitchFamily="18" charset="0"/>
                          <a:ea typeface="ＭＳ 明朝" panose="02020609040205080304" pitchFamily="17" charset="-128"/>
                          <a:cs typeface="Times New Roman" panose="02020603050405020304" pitchFamily="18" charset="0"/>
                        </a:rPr>
                        <a:t>億円（約</a:t>
                      </a:r>
                      <a:r>
                        <a:rPr lang="en-US" sz="1050" kern="100">
                          <a:effectLst/>
                          <a:latin typeface="Century" panose="02040604050505020304" pitchFamily="18" charset="0"/>
                          <a:ea typeface="ＭＳ 明朝" panose="02020609040205080304" pitchFamily="17" charset="-128"/>
                          <a:cs typeface="Times New Roman" panose="02020603050405020304" pitchFamily="18" charset="0"/>
                        </a:rPr>
                        <a:t>46.3</a:t>
                      </a:r>
                      <a:r>
                        <a:rPr lang="ja-JP" sz="1050" kern="100">
                          <a:effectLst/>
                          <a:latin typeface="Century" panose="02040604050505020304" pitchFamily="18" charset="0"/>
                          <a:ea typeface="ＭＳ 明朝" panose="02020609040205080304" pitchFamily="17" charset="-128"/>
                          <a:cs typeface="Times New Roman" panose="02020603050405020304" pitchFamily="18" charset="0"/>
                        </a:rPr>
                        <a:t>億円）</a:t>
                      </a:r>
                    </a:p>
                  </a:txBody>
                  <a:tcPr marL="62865" marR="628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03835738"/>
                  </a:ext>
                </a:extLst>
              </a:tr>
              <a:tr h="69408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just">
                        <a:spcAft>
                          <a:spcPts val="0"/>
                        </a:spcAft>
                      </a:pP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事業認可区域事業費：約</a:t>
                      </a: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85.1</a:t>
                      </a: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億円　〔国：</a:t>
                      </a: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31.5</a:t>
                      </a: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億円、府：</a:t>
                      </a: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53.6</a:t>
                      </a: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億円〕</a:t>
                      </a:r>
                    </a:p>
                  </a:txBody>
                  <a:tcPr marL="62865" marR="628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22530588"/>
                  </a:ext>
                </a:extLst>
              </a:tr>
              <a:tr h="694085">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ja-JP" sz="1050" kern="100">
                          <a:effectLst/>
                          <a:latin typeface="Century" panose="02040604050505020304" pitchFamily="18" charset="0"/>
                          <a:ea typeface="ＭＳ 明朝" panose="02020609040205080304" pitchFamily="17" charset="-128"/>
                          <a:cs typeface="Times New Roman" panose="02020603050405020304" pitchFamily="18" charset="0"/>
                        </a:rPr>
                        <a:t>（内訳）</a:t>
                      </a:r>
                    </a:p>
                    <a:p>
                      <a:pPr algn="l">
                        <a:spcAft>
                          <a:spcPts val="0"/>
                        </a:spcAft>
                      </a:pPr>
                      <a:r>
                        <a:rPr lang="ja-JP" sz="1050" kern="100">
                          <a:effectLst/>
                          <a:latin typeface="Century" panose="02040604050505020304" pitchFamily="18" charset="0"/>
                          <a:ea typeface="ＭＳ 明朝" panose="02020609040205080304" pitchFamily="17" charset="-128"/>
                          <a:cs typeface="Times New Roman" panose="02020603050405020304" pitchFamily="18" charset="0"/>
                        </a:rPr>
                        <a:t>用地費　約　</a:t>
                      </a:r>
                      <a:r>
                        <a:rPr lang="en-US" sz="1050" kern="10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66.5</a:t>
                      </a:r>
                      <a:r>
                        <a:rPr lang="ja-JP" sz="1050" kern="100">
                          <a:effectLst/>
                          <a:latin typeface="Century" panose="02040604050505020304" pitchFamily="18" charset="0"/>
                          <a:ea typeface="ＭＳ 明朝" panose="02020609040205080304" pitchFamily="17" charset="-128"/>
                          <a:cs typeface="Times New Roman" panose="02020603050405020304" pitchFamily="18" charset="0"/>
                        </a:rPr>
                        <a:t>億円</a:t>
                      </a:r>
                    </a:p>
                    <a:p>
                      <a:pPr algn="just">
                        <a:spcAft>
                          <a:spcPts val="0"/>
                        </a:spcAft>
                      </a:pPr>
                      <a:r>
                        <a:rPr lang="ja-JP" sz="1050" kern="100">
                          <a:effectLst/>
                          <a:latin typeface="Century" panose="02040604050505020304" pitchFamily="18" charset="0"/>
                          <a:ea typeface="ＭＳ 明朝" panose="02020609040205080304" pitchFamily="17" charset="-128"/>
                          <a:cs typeface="Times New Roman" panose="02020603050405020304" pitchFamily="18" charset="0"/>
                        </a:rPr>
                        <a:t>工事費　約　</a:t>
                      </a:r>
                      <a:r>
                        <a:rPr lang="en-US" sz="1050" kern="10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18.6</a:t>
                      </a:r>
                      <a:r>
                        <a:rPr lang="ja-JP" sz="1050" kern="100">
                          <a:effectLst/>
                          <a:latin typeface="Century" panose="02040604050505020304" pitchFamily="18" charset="0"/>
                          <a:ea typeface="ＭＳ 明朝" panose="02020609040205080304" pitchFamily="17" charset="-128"/>
                          <a:cs typeface="Times New Roman" panose="02020603050405020304" pitchFamily="18" charset="0"/>
                        </a:rPr>
                        <a:t>億円</a:t>
                      </a:r>
                    </a:p>
                  </a:txBody>
                  <a:tcPr marL="62865" marR="628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【工事費の内訳】</a:t>
                      </a:r>
                    </a:p>
                    <a:p>
                      <a:pPr indent="133350" algn="just">
                        <a:spcAft>
                          <a:spcPts val="0"/>
                        </a:spcAft>
                      </a:pP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・造成費 　　　　　　　　約 </a:t>
                      </a:r>
                      <a:r>
                        <a:rPr lang="en-US" sz="105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2.4</a:t>
                      </a: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億円</a:t>
                      </a:r>
                    </a:p>
                    <a:p>
                      <a:pPr indent="133350" algn="just">
                        <a:spcAft>
                          <a:spcPts val="0"/>
                        </a:spcAft>
                      </a:pP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・建設費（植栽費含む） 　約</a:t>
                      </a:r>
                      <a:r>
                        <a:rPr lang="en-US" sz="105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16.2</a:t>
                      </a:r>
                      <a:r>
                        <a:rPr lang="ja-JP" sz="1050" kern="100" dirty="0">
                          <a:effectLst/>
                          <a:latin typeface="Century" panose="02040604050505020304" pitchFamily="18" charset="0"/>
                          <a:ea typeface="ＭＳ 明朝" panose="02020609040205080304" pitchFamily="17" charset="-128"/>
                          <a:cs typeface="Times New Roman" panose="02020603050405020304" pitchFamily="18" charset="0"/>
                        </a:rPr>
                        <a:t>億円</a:t>
                      </a:r>
                    </a:p>
                  </a:txBody>
                  <a:tcPr marL="62865" marR="628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24146007"/>
                  </a:ext>
                </a:extLst>
              </a:tr>
            </a:tbl>
          </a:graphicData>
        </a:graphic>
      </p:graphicFrame>
      <p:sp>
        <p:nvSpPr>
          <p:cNvPr id="4" name="スライド番号プレースホルダー 3"/>
          <p:cNvSpPr>
            <a:spLocks noGrp="1"/>
          </p:cNvSpPr>
          <p:nvPr>
            <p:ph type="sldNum" sz="quarter" idx="12"/>
          </p:nvPr>
        </p:nvSpPr>
        <p:spPr/>
        <p:txBody>
          <a:bodyPr/>
          <a:lstStyle/>
          <a:p>
            <a:fld id="{71F43457-8CDF-434C-BF4D-76CE5CCA85A3}" type="slidenum">
              <a:rPr kumimoji="1" lang="ja-JP" altLang="en-US" sz="1600" smtClean="0"/>
              <a:t>6</a:t>
            </a:fld>
            <a:endParaRPr kumimoji="1" lang="ja-JP" altLang="en-US" sz="1600" dirty="0"/>
          </a:p>
        </p:txBody>
      </p:sp>
      <p:sp>
        <p:nvSpPr>
          <p:cNvPr id="5" name="Rectangle 2"/>
          <p:cNvSpPr>
            <a:spLocks noChangeArrowheads="1"/>
          </p:cNvSpPr>
          <p:nvPr/>
        </p:nvSpPr>
        <p:spPr bwMode="auto">
          <a:xfrm>
            <a:off x="0" y="0"/>
            <a:ext cx="9144000" cy="554038"/>
          </a:xfrm>
          <a:prstGeom prst="rect">
            <a:avLst/>
          </a:prstGeom>
          <a:gradFill flip="none" rotWithShape="1">
            <a:gsLst>
              <a:gs pos="0">
                <a:schemeClr val="accent1"/>
              </a:gs>
              <a:gs pos="50000">
                <a:schemeClr val="bg1"/>
              </a:gs>
              <a:gs pos="100000">
                <a:schemeClr val="accent1"/>
              </a:gs>
            </a:gsLst>
            <a:lin ang="5400000" scaled="0"/>
            <a:tileRect/>
          </a:gradFill>
          <a:ln>
            <a:noFill/>
          </a:ln>
          <a:effectLst/>
          <a:extLst/>
        </p:spPr>
        <p:txBody>
          <a:bodyPr wrap="none" lIns="91435" tIns="45717" rIns="91435" bIns="45717" anchor="ct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l"/>
            <a:r>
              <a:rPr lang="ja-JP" altLang="en-US" sz="2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a:t>１事業概要</a:t>
            </a:r>
            <a:endParaRPr lang="en-US" altLang="ja-JP" sz="2800" dirty="0"/>
          </a:p>
        </p:txBody>
      </p:sp>
      <p:sp>
        <p:nvSpPr>
          <p:cNvPr id="10" name="正方形/長方形 9"/>
          <p:cNvSpPr/>
          <p:nvPr/>
        </p:nvSpPr>
        <p:spPr>
          <a:xfrm>
            <a:off x="2956560" y="4686675"/>
            <a:ext cx="868680" cy="37943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6013451" y="4881654"/>
            <a:ext cx="823910" cy="200053"/>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279400" y="3885504"/>
            <a:ext cx="1511300" cy="369332"/>
          </a:xfrm>
          <a:prstGeom prst="rect">
            <a:avLst/>
          </a:prstGeom>
          <a:noFill/>
        </p:spPr>
        <p:txBody>
          <a:bodyPr wrap="square" rtlCol="0">
            <a:spAutoFit/>
          </a:bodyPr>
          <a:lstStyle/>
          <a:p>
            <a:r>
              <a:rPr kumimoji="1" lang="ja-JP" altLang="en-US" dirty="0" smtClean="0"/>
              <a:t>修正後</a:t>
            </a:r>
            <a:endParaRPr kumimoji="1" lang="ja-JP" altLang="en-US" dirty="0"/>
          </a:p>
        </p:txBody>
      </p:sp>
      <p:sp>
        <p:nvSpPr>
          <p:cNvPr id="16" name="テキスト ボックス 15"/>
          <p:cNvSpPr txBox="1"/>
          <p:nvPr/>
        </p:nvSpPr>
        <p:spPr>
          <a:xfrm>
            <a:off x="279400" y="1254013"/>
            <a:ext cx="1511300" cy="369332"/>
          </a:xfrm>
          <a:prstGeom prst="rect">
            <a:avLst/>
          </a:prstGeom>
          <a:noFill/>
        </p:spPr>
        <p:txBody>
          <a:bodyPr wrap="square" rtlCol="0">
            <a:spAutoFit/>
          </a:bodyPr>
          <a:lstStyle/>
          <a:p>
            <a:r>
              <a:rPr kumimoji="1" lang="ja-JP" altLang="en-US" dirty="0" smtClean="0"/>
              <a:t>修正前</a:t>
            </a:r>
            <a:endParaRPr kumimoji="1" lang="ja-JP" altLang="en-US" dirty="0"/>
          </a:p>
        </p:txBody>
      </p:sp>
      <p:sp>
        <p:nvSpPr>
          <p:cNvPr id="19" name="テキスト ボックス 18"/>
          <p:cNvSpPr txBox="1"/>
          <p:nvPr/>
        </p:nvSpPr>
        <p:spPr>
          <a:xfrm>
            <a:off x="162876" y="647323"/>
            <a:ext cx="3982404" cy="707886"/>
          </a:xfrm>
          <a:prstGeom prst="rect">
            <a:avLst/>
          </a:prstGeom>
          <a:noFill/>
        </p:spPr>
        <p:txBody>
          <a:bodyPr wrap="square" rtlCol="0">
            <a:spAutoFit/>
          </a:bodyPr>
          <a:lstStyle/>
          <a:p>
            <a:r>
              <a:rPr kumimoji="1" lang="ja-JP" altLang="en-US" sz="2000" dirty="0"/>
              <a:t>①</a:t>
            </a:r>
            <a:r>
              <a:rPr kumimoji="1" lang="ja-JP" altLang="en-US" sz="2000" dirty="0" smtClean="0"/>
              <a:t>事業費の数値</a:t>
            </a:r>
            <a:r>
              <a:rPr kumimoji="1" lang="ja-JP" altLang="en-US" sz="2000" dirty="0"/>
              <a:t>を</a:t>
            </a:r>
            <a:r>
              <a:rPr kumimoji="1" lang="ja-JP" altLang="en-US" sz="2000" dirty="0" smtClean="0"/>
              <a:t>修正</a:t>
            </a:r>
            <a:r>
              <a:rPr lang="ja-JP" altLang="en-US" sz="2000" dirty="0"/>
              <a:t>（</a:t>
            </a:r>
            <a:r>
              <a:rPr lang="en-US" altLang="ja-JP" sz="2000" dirty="0"/>
              <a:t>p.1</a:t>
            </a:r>
            <a:r>
              <a:rPr lang="ja-JP" altLang="en-US" sz="2000" dirty="0"/>
              <a:t>）</a:t>
            </a:r>
            <a:endParaRPr kumimoji="1" lang="ja-JP" altLang="en-US" sz="2000" dirty="0"/>
          </a:p>
          <a:p>
            <a:endParaRPr kumimoji="1" lang="ja-JP" altLang="en-US" sz="2000" dirty="0"/>
          </a:p>
        </p:txBody>
      </p:sp>
      <p:sp>
        <p:nvSpPr>
          <p:cNvPr id="20" name="下矢印 19"/>
          <p:cNvSpPr/>
          <p:nvPr/>
        </p:nvSpPr>
        <p:spPr>
          <a:xfrm>
            <a:off x="3962398" y="3473943"/>
            <a:ext cx="1219201" cy="330200"/>
          </a:xfrm>
          <a:prstGeom prst="downArrow">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3002280" y="6094014"/>
            <a:ext cx="868680" cy="37943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6946741" y="6099729"/>
            <a:ext cx="868680" cy="37943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 name="図 5"/>
          <p:cNvPicPr>
            <a:picLocks noChangeAspect="1"/>
          </p:cNvPicPr>
          <p:nvPr/>
        </p:nvPicPr>
        <p:blipFill>
          <a:blip r:embed="rId2"/>
          <a:stretch>
            <a:fillRect/>
          </a:stretch>
        </p:blipFill>
        <p:spPr>
          <a:xfrm>
            <a:off x="1083627" y="1330501"/>
            <a:ext cx="6900545" cy="2370093"/>
          </a:xfrm>
          <a:prstGeom prst="rect">
            <a:avLst/>
          </a:prstGeom>
        </p:spPr>
      </p:pic>
      <p:sp>
        <p:nvSpPr>
          <p:cNvPr id="23" name="正方形/長方形 22"/>
          <p:cNvSpPr/>
          <p:nvPr/>
        </p:nvSpPr>
        <p:spPr>
          <a:xfrm>
            <a:off x="3002280" y="1840871"/>
            <a:ext cx="868680" cy="37943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6059171" y="2035850"/>
            <a:ext cx="823910" cy="200053"/>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3002280" y="2850213"/>
            <a:ext cx="868680" cy="37943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6837361" y="2869571"/>
            <a:ext cx="868680" cy="37943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6754531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nvPr>
        </p:nvGraphicFramePr>
        <p:xfrm>
          <a:off x="1333818" y="4239141"/>
          <a:ext cx="6831965" cy="2117210"/>
        </p:xfrm>
        <a:graphic>
          <a:graphicData uri="http://schemas.openxmlformats.org/drawingml/2006/table">
            <a:tbl>
              <a:tblPr>
                <a:tableStyleId>{5C22544A-7EE6-4342-B048-85BDC9FD1C3A}</a:tableStyleId>
              </a:tblPr>
              <a:tblGrid>
                <a:gridCol w="1284605">
                  <a:extLst>
                    <a:ext uri="{9D8B030D-6E8A-4147-A177-3AD203B41FA5}">
                      <a16:colId xmlns:a16="http://schemas.microsoft.com/office/drawing/2014/main" val="423642536"/>
                    </a:ext>
                  </a:extLst>
                </a:gridCol>
                <a:gridCol w="1438275">
                  <a:extLst>
                    <a:ext uri="{9D8B030D-6E8A-4147-A177-3AD203B41FA5}">
                      <a16:colId xmlns:a16="http://schemas.microsoft.com/office/drawing/2014/main" val="3407339239"/>
                    </a:ext>
                  </a:extLst>
                </a:gridCol>
                <a:gridCol w="1439545">
                  <a:extLst>
                    <a:ext uri="{9D8B030D-6E8A-4147-A177-3AD203B41FA5}">
                      <a16:colId xmlns:a16="http://schemas.microsoft.com/office/drawing/2014/main" val="2630331002"/>
                    </a:ext>
                  </a:extLst>
                </a:gridCol>
                <a:gridCol w="1447165">
                  <a:extLst>
                    <a:ext uri="{9D8B030D-6E8A-4147-A177-3AD203B41FA5}">
                      <a16:colId xmlns:a16="http://schemas.microsoft.com/office/drawing/2014/main" val="1631477073"/>
                    </a:ext>
                  </a:extLst>
                </a:gridCol>
                <a:gridCol w="1222375">
                  <a:extLst>
                    <a:ext uri="{9D8B030D-6E8A-4147-A177-3AD203B41FA5}">
                      <a16:colId xmlns:a16="http://schemas.microsoft.com/office/drawing/2014/main" val="2406380969"/>
                    </a:ext>
                  </a:extLst>
                </a:gridCol>
              </a:tblGrid>
              <a:tr h="2117210">
                <a:tc>
                  <a:txBody>
                    <a:bodyPr/>
                    <a:lstStyle/>
                    <a:p>
                      <a:pPr algn="ctr">
                        <a:spcAft>
                          <a:spcPts val="0"/>
                        </a:spcAft>
                      </a:pPr>
                      <a:r>
                        <a:rPr lang="ja-JP" sz="1050" kern="100" dirty="0">
                          <a:effectLst/>
                        </a:rPr>
                        <a:t>事業の投資効果</a:t>
                      </a:r>
                    </a:p>
                    <a:p>
                      <a:pPr algn="ctr">
                        <a:spcAft>
                          <a:spcPts val="0"/>
                        </a:spcAft>
                      </a:pPr>
                      <a:r>
                        <a:rPr lang="ja-JP" sz="1050" kern="100" dirty="0">
                          <a:effectLst/>
                        </a:rPr>
                        <a:t>＜費用便益分析＞</a:t>
                      </a:r>
                    </a:p>
                    <a:p>
                      <a:pPr algn="ctr">
                        <a:spcAft>
                          <a:spcPts val="0"/>
                        </a:spcAft>
                      </a:pPr>
                      <a:r>
                        <a:rPr lang="ja-JP" sz="1050" kern="100" dirty="0">
                          <a:effectLst/>
                        </a:rPr>
                        <a:t>または</a:t>
                      </a:r>
                    </a:p>
                    <a:p>
                      <a:pPr algn="ctr">
                        <a:spcAft>
                          <a:spcPts val="0"/>
                        </a:spcAft>
                      </a:pPr>
                      <a:r>
                        <a:rPr lang="ja-JP" sz="1050" kern="100" dirty="0">
                          <a:effectLst/>
                        </a:rPr>
                        <a:t>＜代替指標＞</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marL="127000" indent="-127000" algn="just">
                        <a:lnSpc>
                          <a:spcPts val="1200"/>
                        </a:lnSpc>
                        <a:spcAft>
                          <a:spcPts val="0"/>
                        </a:spcAft>
                      </a:pPr>
                      <a:r>
                        <a:rPr lang="ja-JP" sz="1000" kern="100" dirty="0">
                          <a:effectLst/>
                        </a:rPr>
                        <a:t>【効果項目】</a:t>
                      </a:r>
                      <a:endParaRPr lang="ja-JP" sz="1050" kern="100" dirty="0">
                        <a:effectLst/>
                      </a:endParaRPr>
                    </a:p>
                    <a:p>
                      <a:pPr marL="127000" indent="-127000" algn="just">
                        <a:lnSpc>
                          <a:spcPts val="1200"/>
                        </a:lnSpc>
                        <a:spcAft>
                          <a:spcPts val="0"/>
                        </a:spcAft>
                      </a:pPr>
                      <a:r>
                        <a:rPr lang="ja-JP" sz="1000" kern="100" dirty="0">
                          <a:effectLst/>
                        </a:rPr>
                        <a:t>直接利用価値</a:t>
                      </a:r>
                      <a:endParaRPr lang="ja-JP" sz="1050" kern="100" dirty="0">
                        <a:effectLst/>
                      </a:endParaRPr>
                    </a:p>
                    <a:p>
                      <a:pPr marL="127000" indent="-127000" algn="just">
                        <a:lnSpc>
                          <a:spcPts val="1200"/>
                        </a:lnSpc>
                        <a:spcAft>
                          <a:spcPts val="0"/>
                        </a:spcAft>
                      </a:pPr>
                      <a:r>
                        <a:rPr lang="ja-JP" sz="1000" kern="100" dirty="0">
                          <a:effectLst/>
                        </a:rPr>
                        <a:t>間接利用価値</a:t>
                      </a:r>
                      <a:endParaRPr lang="ja-JP" sz="1050" kern="100" dirty="0">
                        <a:effectLst/>
                      </a:endParaRPr>
                    </a:p>
                    <a:p>
                      <a:pPr marL="127000" indent="-127000" algn="just">
                        <a:lnSpc>
                          <a:spcPts val="1200"/>
                        </a:lnSpc>
                        <a:spcAft>
                          <a:spcPts val="0"/>
                        </a:spcAft>
                      </a:pPr>
                      <a:r>
                        <a:rPr lang="ja-JP" sz="1000" kern="100" dirty="0">
                          <a:effectLst/>
                        </a:rPr>
                        <a:t>【分析結果】</a:t>
                      </a:r>
                      <a:endParaRPr lang="ja-JP" sz="1050" kern="100" dirty="0">
                        <a:effectLst/>
                      </a:endParaRPr>
                    </a:p>
                    <a:p>
                      <a:pPr marL="127000" indent="-127000" algn="just">
                        <a:lnSpc>
                          <a:spcPts val="1200"/>
                        </a:lnSpc>
                        <a:spcAft>
                          <a:spcPts val="0"/>
                        </a:spcAft>
                      </a:pPr>
                      <a:r>
                        <a:rPr lang="ja-JP" sz="1000" kern="100" dirty="0">
                          <a:effectLst/>
                        </a:rPr>
                        <a:t>（全域）</a:t>
                      </a:r>
                      <a:endParaRPr lang="ja-JP" sz="1050" kern="100" dirty="0">
                        <a:effectLst/>
                      </a:endParaRPr>
                    </a:p>
                    <a:p>
                      <a:pPr marL="127000" indent="-127000" algn="just">
                        <a:lnSpc>
                          <a:spcPts val="1200"/>
                        </a:lnSpc>
                        <a:spcAft>
                          <a:spcPts val="0"/>
                        </a:spcAft>
                      </a:pPr>
                      <a:r>
                        <a:rPr lang="ja-JP" sz="1000" kern="100" dirty="0">
                          <a:effectLst/>
                        </a:rPr>
                        <a:t>・</a:t>
                      </a:r>
                      <a:r>
                        <a:rPr lang="en-US" sz="1000" kern="100" dirty="0">
                          <a:effectLst/>
                        </a:rPr>
                        <a:t>B/C=2.24</a:t>
                      </a:r>
                      <a:endParaRPr lang="ja-JP" sz="1050" kern="100" dirty="0">
                        <a:effectLst/>
                      </a:endParaRPr>
                    </a:p>
                    <a:p>
                      <a:pPr marL="133350" algn="just">
                        <a:lnSpc>
                          <a:spcPts val="1200"/>
                        </a:lnSpc>
                        <a:spcAft>
                          <a:spcPts val="0"/>
                        </a:spcAft>
                      </a:pPr>
                      <a:r>
                        <a:rPr lang="en-US" sz="1000" kern="100" dirty="0">
                          <a:effectLst/>
                        </a:rPr>
                        <a:t> B=625.3</a:t>
                      </a:r>
                      <a:r>
                        <a:rPr lang="ja-JP" sz="1000" kern="100" dirty="0">
                          <a:effectLst/>
                        </a:rPr>
                        <a:t>億円</a:t>
                      </a:r>
                      <a:endParaRPr lang="ja-JP" sz="1050" kern="100" dirty="0">
                        <a:effectLst/>
                      </a:endParaRPr>
                    </a:p>
                    <a:p>
                      <a:pPr marL="133350" algn="just">
                        <a:lnSpc>
                          <a:spcPts val="1200"/>
                        </a:lnSpc>
                        <a:spcAft>
                          <a:spcPts val="0"/>
                        </a:spcAft>
                      </a:pPr>
                      <a:r>
                        <a:rPr lang="en-US" sz="1000" kern="100" dirty="0">
                          <a:effectLst/>
                        </a:rPr>
                        <a:t> C=278.7</a:t>
                      </a:r>
                      <a:r>
                        <a:rPr lang="ja-JP" sz="1000" kern="100" dirty="0">
                          <a:effectLst/>
                        </a:rPr>
                        <a:t>億円</a:t>
                      </a:r>
                      <a:endParaRPr lang="ja-JP" sz="1050" kern="100" dirty="0">
                        <a:effectLst/>
                      </a:endParaRPr>
                    </a:p>
                    <a:p>
                      <a:pPr marL="127000" indent="-127000" algn="just">
                        <a:lnSpc>
                          <a:spcPts val="1200"/>
                        </a:lnSpc>
                        <a:spcAft>
                          <a:spcPts val="0"/>
                        </a:spcAft>
                      </a:pPr>
                      <a:r>
                        <a:rPr lang="en-US" sz="1000" kern="100" dirty="0">
                          <a:effectLst/>
                        </a:rPr>
                        <a:t> </a:t>
                      </a:r>
                      <a:endParaRPr lang="ja-JP" sz="1050" kern="100" dirty="0">
                        <a:effectLst/>
                      </a:endParaRPr>
                    </a:p>
                    <a:p>
                      <a:pPr marL="127000" indent="-127000" algn="just">
                        <a:lnSpc>
                          <a:spcPts val="1200"/>
                        </a:lnSpc>
                        <a:spcAft>
                          <a:spcPts val="0"/>
                        </a:spcAft>
                      </a:pPr>
                      <a:r>
                        <a:rPr lang="en-US" sz="1000" kern="100" dirty="0">
                          <a:effectLst/>
                        </a:rPr>
                        <a:t> </a:t>
                      </a:r>
                      <a:endParaRPr lang="ja-JP" sz="1050" kern="100" dirty="0">
                        <a:effectLst/>
                      </a:endParaRPr>
                    </a:p>
                    <a:p>
                      <a:pPr marL="127000" indent="-127000" algn="just">
                        <a:lnSpc>
                          <a:spcPts val="1200"/>
                        </a:lnSpc>
                        <a:spcAft>
                          <a:spcPts val="0"/>
                        </a:spcAft>
                      </a:pPr>
                      <a:r>
                        <a:rPr lang="en-US" sz="1000" kern="100" dirty="0">
                          <a:effectLst/>
                        </a:rPr>
                        <a:t> </a:t>
                      </a:r>
                      <a:endParaRPr lang="ja-JP" sz="1050" kern="100" dirty="0">
                        <a:effectLst/>
                      </a:endParaRPr>
                    </a:p>
                    <a:p>
                      <a:pPr marL="127000" indent="-127000" algn="just">
                        <a:lnSpc>
                          <a:spcPts val="1200"/>
                        </a:lnSpc>
                        <a:spcAft>
                          <a:spcPts val="0"/>
                        </a:spcAft>
                      </a:pPr>
                      <a:r>
                        <a:rPr lang="en-US" sz="1000" kern="100" dirty="0">
                          <a:effectLst/>
                        </a:rPr>
                        <a:t> </a:t>
                      </a:r>
                      <a:endParaRPr lang="ja-JP" sz="1050" kern="100" dirty="0">
                        <a:effectLst/>
                      </a:endParaRPr>
                    </a:p>
                    <a:p>
                      <a:pPr marL="127000" indent="-127000" algn="just">
                        <a:lnSpc>
                          <a:spcPts val="1200"/>
                        </a:lnSpc>
                        <a:spcAft>
                          <a:spcPts val="0"/>
                        </a:spcAft>
                      </a:pP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tc>
                <a:tc>
                  <a:txBody>
                    <a:bodyPr/>
                    <a:lstStyle/>
                    <a:p>
                      <a:pPr marL="127000" indent="-127000" algn="just">
                        <a:lnSpc>
                          <a:spcPts val="1200"/>
                        </a:lnSpc>
                        <a:spcAft>
                          <a:spcPts val="0"/>
                        </a:spcAft>
                      </a:pPr>
                      <a:r>
                        <a:rPr lang="ja-JP" sz="1000" kern="100" dirty="0">
                          <a:effectLst/>
                        </a:rPr>
                        <a:t>【効果項目】</a:t>
                      </a:r>
                      <a:endParaRPr lang="ja-JP" sz="1050" kern="100" dirty="0">
                        <a:effectLst/>
                      </a:endParaRPr>
                    </a:p>
                    <a:p>
                      <a:pPr marL="127000" indent="-127000" algn="just">
                        <a:lnSpc>
                          <a:spcPts val="1200"/>
                        </a:lnSpc>
                        <a:spcAft>
                          <a:spcPts val="0"/>
                        </a:spcAft>
                      </a:pPr>
                      <a:r>
                        <a:rPr lang="ja-JP" sz="1000" kern="100" dirty="0">
                          <a:effectLst/>
                        </a:rPr>
                        <a:t>直接利用価値</a:t>
                      </a:r>
                      <a:endParaRPr lang="ja-JP" sz="1050" kern="100" dirty="0">
                        <a:effectLst/>
                      </a:endParaRPr>
                    </a:p>
                    <a:p>
                      <a:pPr marL="127000" indent="-127000" algn="just">
                        <a:lnSpc>
                          <a:spcPts val="1200"/>
                        </a:lnSpc>
                        <a:spcAft>
                          <a:spcPts val="0"/>
                        </a:spcAft>
                      </a:pPr>
                      <a:r>
                        <a:rPr lang="ja-JP" sz="1000" kern="100" dirty="0">
                          <a:effectLst/>
                        </a:rPr>
                        <a:t>間接利用価値</a:t>
                      </a:r>
                      <a:endParaRPr lang="ja-JP" sz="1050" kern="100" dirty="0">
                        <a:effectLst/>
                      </a:endParaRPr>
                    </a:p>
                    <a:p>
                      <a:pPr marL="127000" indent="-127000" algn="just">
                        <a:lnSpc>
                          <a:spcPts val="1200"/>
                        </a:lnSpc>
                        <a:spcAft>
                          <a:spcPts val="0"/>
                        </a:spcAft>
                      </a:pPr>
                      <a:r>
                        <a:rPr lang="ja-JP" sz="1000" kern="100" dirty="0">
                          <a:effectLst/>
                        </a:rPr>
                        <a:t>【分析結果】</a:t>
                      </a:r>
                      <a:endParaRPr lang="ja-JP" sz="1050" kern="100" dirty="0">
                        <a:effectLst/>
                      </a:endParaRPr>
                    </a:p>
                    <a:p>
                      <a:pPr marL="127000" indent="-127000" algn="just">
                        <a:lnSpc>
                          <a:spcPts val="1200"/>
                        </a:lnSpc>
                        <a:spcAft>
                          <a:spcPts val="0"/>
                        </a:spcAft>
                      </a:pPr>
                      <a:r>
                        <a:rPr lang="ja-JP" sz="1000" kern="100" dirty="0">
                          <a:effectLst/>
                        </a:rPr>
                        <a:t>（全域）</a:t>
                      </a:r>
                      <a:endParaRPr lang="ja-JP" sz="1050" kern="100" dirty="0">
                        <a:effectLst/>
                      </a:endParaRPr>
                    </a:p>
                    <a:p>
                      <a:pPr marL="127000" indent="-127000" algn="just">
                        <a:lnSpc>
                          <a:spcPts val="1200"/>
                        </a:lnSpc>
                        <a:spcAft>
                          <a:spcPts val="0"/>
                        </a:spcAft>
                      </a:pPr>
                      <a:r>
                        <a:rPr lang="ja-JP" sz="1000" kern="100" dirty="0">
                          <a:effectLst/>
                        </a:rPr>
                        <a:t>・</a:t>
                      </a:r>
                      <a:r>
                        <a:rPr lang="en-US" sz="1000" kern="100" dirty="0">
                          <a:effectLst/>
                        </a:rPr>
                        <a:t>B/C=3.41</a:t>
                      </a:r>
                      <a:endParaRPr lang="ja-JP" sz="1050" kern="100" dirty="0">
                        <a:effectLst/>
                      </a:endParaRPr>
                    </a:p>
                    <a:p>
                      <a:pPr marL="133350" algn="just">
                        <a:lnSpc>
                          <a:spcPts val="1200"/>
                        </a:lnSpc>
                        <a:spcAft>
                          <a:spcPts val="0"/>
                        </a:spcAft>
                      </a:pPr>
                      <a:r>
                        <a:rPr lang="en-US" sz="1000" kern="100" dirty="0">
                          <a:effectLst/>
                        </a:rPr>
                        <a:t> B=1011.3</a:t>
                      </a:r>
                      <a:r>
                        <a:rPr lang="ja-JP" sz="1000" kern="100" dirty="0">
                          <a:effectLst/>
                        </a:rPr>
                        <a:t>億円</a:t>
                      </a:r>
                      <a:endParaRPr lang="ja-JP" sz="1050" kern="100" dirty="0">
                        <a:effectLst/>
                      </a:endParaRPr>
                    </a:p>
                    <a:p>
                      <a:pPr marL="133350" algn="just">
                        <a:lnSpc>
                          <a:spcPts val="1200"/>
                        </a:lnSpc>
                        <a:spcAft>
                          <a:spcPts val="0"/>
                        </a:spcAft>
                      </a:pPr>
                      <a:r>
                        <a:rPr lang="en-US" sz="1000" kern="100" dirty="0">
                          <a:effectLst/>
                        </a:rPr>
                        <a:t> C= 296.5</a:t>
                      </a:r>
                      <a:r>
                        <a:rPr lang="ja-JP" sz="1000" kern="100" dirty="0">
                          <a:effectLst/>
                        </a:rPr>
                        <a:t>億円</a:t>
                      </a:r>
                      <a:endParaRPr lang="ja-JP" sz="1050" kern="100" dirty="0">
                        <a:effectLst/>
                      </a:endParaRPr>
                    </a:p>
                    <a:p>
                      <a:pPr marL="127000" indent="-127000" algn="just">
                        <a:lnSpc>
                          <a:spcPts val="1200"/>
                        </a:lnSpc>
                        <a:spcAft>
                          <a:spcPts val="0"/>
                        </a:spcAft>
                      </a:pPr>
                      <a:r>
                        <a:rPr lang="ja-JP" sz="1000" kern="100" dirty="0">
                          <a:effectLst/>
                        </a:rPr>
                        <a:t>（残事業）</a:t>
                      </a:r>
                      <a:endParaRPr lang="ja-JP" sz="1050" kern="100" dirty="0">
                        <a:effectLst/>
                      </a:endParaRPr>
                    </a:p>
                    <a:p>
                      <a:pPr marL="127000" indent="-127000" algn="just">
                        <a:lnSpc>
                          <a:spcPts val="1200"/>
                        </a:lnSpc>
                        <a:spcAft>
                          <a:spcPts val="0"/>
                        </a:spcAft>
                      </a:pPr>
                      <a:r>
                        <a:rPr lang="ja-JP" sz="1000" kern="100" dirty="0">
                          <a:effectLst/>
                        </a:rPr>
                        <a:t>・</a:t>
                      </a:r>
                      <a:r>
                        <a:rPr lang="en-US" sz="1000" kern="100" dirty="0">
                          <a:effectLst/>
                        </a:rPr>
                        <a:t>B/C=1.03</a:t>
                      </a:r>
                      <a:endParaRPr lang="ja-JP" sz="1050" kern="100" dirty="0">
                        <a:effectLst/>
                      </a:endParaRPr>
                    </a:p>
                    <a:p>
                      <a:pPr marL="133350" algn="just">
                        <a:lnSpc>
                          <a:spcPts val="1200"/>
                        </a:lnSpc>
                        <a:spcAft>
                          <a:spcPts val="0"/>
                        </a:spcAft>
                      </a:pPr>
                      <a:r>
                        <a:rPr lang="en-US" sz="1000" kern="100" dirty="0">
                          <a:effectLst/>
                        </a:rPr>
                        <a:t> B=49.3</a:t>
                      </a:r>
                      <a:r>
                        <a:rPr lang="ja-JP" sz="1000" kern="100" dirty="0">
                          <a:effectLst/>
                        </a:rPr>
                        <a:t>億円</a:t>
                      </a:r>
                      <a:endParaRPr lang="ja-JP" sz="1050" kern="100" dirty="0">
                        <a:effectLst/>
                      </a:endParaRPr>
                    </a:p>
                    <a:p>
                      <a:pPr marL="133350" algn="just">
                        <a:lnSpc>
                          <a:spcPts val="1200"/>
                        </a:lnSpc>
                        <a:spcAft>
                          <a:spcPts val="0"/>
                        </a:spcAft>
                      </a:pPr>
                      <a:r>
                        <a:rPr lang="en-US" sz="1000" kern="100" dirty="0">
                          <a:effectLst/>
                        </a:rPr>
                        <a:t> C=48.0</a:t>
                      </a:r>
                      <a:r>
                        <a:rPr lang="ja-JP" sz="1000" kern="100" dirty="0">
                          <a:effectLst/>
                        </a:rPr>
                        <a:t>億</a:t>
                      </a:r>
                      <a:r>
                        <a:rPr lang="ja-JP" sz="1000" kern="100" dirty="0" smtClean="0">
                          <a:effectLst/>
                        </a:rPr>
                        <a:t>円</a:t>
                      </a:r>
                      <a:endParaRPr lang="ja-JP" sz="1050" kern="100" dirty="0">
                        <a:effectLst/>
                      </a:endParaRPr>
                    </a:p>
                  </a:txBody>
                  <a:tcPr marL="62865" marR="62865" marT="0" marB="0"/>
                </a:tc>
                <a:tc>
                  <a:txBody>
                    <a:bodyPr/>
                    <a:lstStyle/>
                    <a:p>
                      <a:pPr marL="127000" indent="-127000" algn="just">
                        <a:lnSpc>
                          <a:spcPts val="1200"/>
                        </a:lnSpc>
                        <a:spcAft>
                          <a:spcPts val="0"/>
                        </a:spcAft>
                      </a:pPr>
                      <a:r>
                        <a:rPr lang="ja-JP" sz="1000" kern="100" dirty="0">
                          <a:effectLst/>
                        </a:rPr>
                        <a:t>【効果項目】</a:t>
                      </a:r>
                      <a:endParaRPr lang="ja-JP" sz="1050" kern="100" dirty="0">
                        <a:effectLst/>
                      </a:endParaRPr>
                    </a:p>
                    <a:p>
                      <a:pPr marL="127000" indent="-127000" algn="just">
                        <a:lnSpc>
                          <a:spcPts val="1200"/>
                        </a:lnSpc>
                        <a:spcAft>
                          <a:spcPts val="0"/>
                        </a:spcAft>
                      </a:pPr>
                      <a:r>
                        <a:rPr lang="ja-JP" sz="1000" kern="100" dirty="0">
                          <a:effectLst/>
                        </a:rPr>
                        <a:t>直接利用価値</a:t>
                      </a:r>
                      <a:endParaRPr lang="ja-JP" sz="1050" kern="100" dirty="0">
                        <a:effectLst/>
                      </a:endParaRPr>
                    </a:p>
                    <a:p>
                      <a:pPr marL="127000" indent="-127000" algn="just">
                        <a:lnSpc>
                          <a:spcPts val="1200"/>
                        </a:lnSpc>
                        <a:spcAft>
                          <a:spcPts val="0"/>
                        </a:spcAft>
                      </a:pPr>
                      <a:r>
                        <a:rPr lang="ja-JP" sz="1000" kern="100" dirty="0">
                          <a:effectLst/>
                        </a:rPr>
                        <a:t>間接利用価値</a:t>
                      </a:r>
                      <a:endParaRPr lang="ja-JP" sz="1050" kern="100" dirty="0">
                        <a:effectLst/>
                      </a:endParaRPr>
                    </a:p>
                    <a:p>
                      <a:pPr marL="127000" indent="-127000" algn="just">
                        <a:lnSpc>
                          <a:spcPts val="1200"/>
                        </a:lnSpc>
                        <a:spcAft>
                          <a:spcPts val="0"/>
                        </a:spcAft>
                      </a:pPr>
                      <a:r>
                        <a:rPr lang="ja-JP" sz="1000" kern="100" dirty="0">
                          <a:effectLst/>
                        </a:rPr>
                        <a:t>【分析結果】</a:t>
                      </a:r>
                      <a:endParaRPr lang="ja-JP" sz="1050" kern="100" dirty="0">
                        <a:effectLst/>
                      </a:endParaRPr>
                    </a:p>
                    <a:p>
                      <a:pPr marL="127000" indent="-127000" algn="just">
                        <a:lnSpc>
                          <a:spcPts val="1200"/>
                        </a:lnSpc>
                        <a:spcAft>
                          <a:spcPts val="0"/>
                        </a:spcAft>
                      </a:pPr>
                      <a:r>
                        <a:rPr lang="ja-JP" sz="1000" kern="100" dirty="0">
                          <a:effectLst/>
                        </a:rPr>
                        <a:t>（全域）</a:t>
                      </a:r>
                      <a:endParaRPr lang="ja-JP" sz="1050" kern="100" dirty="0">
                        <a:effectLst/>
                      </a:endParaRPr>
                    </a:p>
                    <a:p>
                      <a:pPr marL="127000" indent="-127000" algn="just">
                        <a:lnSpc>
                          <a:spcPts val="1200"/>
                        </a:lnSpc>
                        <a:spcAft>
                          <a:spcPts val="0"/>
                        </a:spcAft>
                      </a:pPr>
                      <a:r>
                        <a:rPr lang="ja-JP" sz="1000" kern="100" dirty="0">
                          <a:effectLst/>
                        </a:rPr>
                        <a:t>・</a:t>
                      </a:r>
                      <a:r>
                        <a:rPr lang="en-US" sz="1000" kern="100" dirty="0">
                          <a:effectLst/>
                        </a:rPr>
                        <a:t>B/C=4.82</a:t>
                      </a:r>
                      <a:endParaRPr lang="ja-JP" sz="1050" kern="100" dirty="0">
                        <a:effectLst/>
                      </a:endParaRPr>
                    </a:p>
                    <a:p>
                      <a:pPr marL="133350" algn="just">
                        <a:lnSpc>
                          <a:spcPts val="1200"/>
                        </a:lnSpc>
                        <a:spcAft>
                          <a:spcPts val="0"/>
                        </a:spcAft>
                      </a:pPr>
                      <a:r>
                        <a:rPr lang="en-US" sz="1000" kern="100" dirty="0">
                          <a:effectLst/>
                        </a:rPr>
                        <a:t> B=1421.0</a:t>
                      </a:r>
                      <a:r>
                        <a:rPr lang="ja-JP" sz="1000" kern="100" dirty="0">
                          <a:effectLst/>
                        </a:rPr>
                        <a:t>億円</a:t>
                      </a:r>
                      <a:endParaRPr lang="ja-JP" sz="1050" kern="100" dirty="0">
                        <a:effectLst/>
                      </a:endParaRPr>
                    </a:p>
                    <a:p>
                      <a:pPr marL="133350" algn="just">
                        <a:lnSpc>
                          <a:spcPts val="1200"/>
                        </a:lnSpc>
                        <a:spcAft>
                          <a:spcPts val="0"/>
                        </a:spcAft>
                      </a:pPr>
                      <a:r>
                        <a:rPr lang="en-US" sz="1000" kern="100" dirty="0">
                          <a:effectLst/>
                        </a:rPr>
                        <a:t> C= 295.0</a:t>
                      </a:r>
                      <a:r>
                        <a:rPr lang="ja-JP" sz="1000" kern="100" dirty="0">
                          <a:effectLst/>
                        </a:rPr>
                        <a:t>億円</a:t>
                      </a:r>
                      <a:endParaRPr lang="ja-JP" sz="1050" kern="100" dirty="0">
                        <a:effectLst/>
                      </a:endParaRPr>
                    </a:p>
                    <a:p>
                      <a:pPr marL="127000" indent="-127000" algn="just">
                        <a:lnSpc>
                          <a:spcPts val="1200"/>
                        </a:lnSpc>
                        <a:spcAft>
                          <a:spcPts val="0"/>
                        </a:spcAft>
                      </a:pPr>
                      <a:r>
                        <a:rPr lang="ja-JP" sz="1000" kern="100" dirty="0">
                          <a:effectLst/>
                        </a:rPr>
                        <a:t>（残事業）</a:t>
                      </a:r>
                      <a:endParaRPr lang="ja-JP" sz="1050" kern="100" dirty="0">
                        <a:effectLst/>
                      </a:endParaRPr>
                    </a:p>
                    <a:p>
                      <a:pPr marL="127000" indent="-127000" algn="just">
                        <a:lnSpc>
                          <a:spcPts val="1200"/>
                        </a:lnSpc>
                        <a:spcAft>
                          <a:spcPts val="0"/>
                        </a:spcAft>
                      </a:pPr>
                      <a:r>
                        <a:rPr lang="ja-JP" sz="1000" kern="100" dirty="0">
                          <a:effectLst/>
                        </a:rPr>
                        <a:t>・</a:t>
                      </a:r>
                      <a:r>
                        <a:rPr lang="en-US" sz="1000" kern="100" dirty="0">
                          <a:effectLst/>
                        </a:rPr>
                        <a:t>B/C=1.17</a:t>
                      </a:r>
                      <a:endParaRPr lang="ja-JP" sz="1050" kern="100" dirty="0">
                        <a:effectLst/>
                      </a:endParaRPr>
                    </a:p>
                    <a:p>
                      <a:pPr marL="133350" algn="just">
                        <a:lnSpc>
                          <a:spcPts val="1200"/>
                        </a:lnSpc>
                        <a:spcAft>
                          <a:spcPts val="0"/>
                        </a:spcAft>
                      </a:pPr>
                      <a:r>
                        <a:rPr lang="en-US" sz="1000" kern="100" dirty="0">
                          <a:effectLst/>
                        </a:rPr>
                        <a:t> B=43.5</a:t>
                      </a:r>
                      <a:r>
                        <a:rPr lang="ja-JP" sz="1000" kern="100" dirty="0">
                          <a:effectLst/>
                        </a:rPr>
                        <a:t>億円</a:t>
                      </a:r>
                      <a:endParaRPr lang="ja-JP" sz="1050" kern="100" dirty="0">
                        <a:effectLst/>
                      </a:endParaRPr>
                    </a:p>
                    <a:p>
                      <a:pPr marL="133350" algn="just">
                        <a:lnSpc>
                          <a:spcPts val="1200"/>
                        </a:lnSpc>
                        <a:spcAft>
                          <a:spcPts val="0"/>
                        </a:spcAft>
                      </a:pPr>
                      <a:r>
                        <a:rPr lang="en-US" sz="1000" kern="100" dirty="0">
                          <a:effectLst/>
                        </a:rPr>
                        <a:t> C=37.1</a:t>
                      </a:r>
                      <a:r>
                        <a:rPr lang="ja-JP" sz="1000" kern="100" dirty="0">
                          <a:effectLst/>
                        </a:rPr>
                        <a:t>億</a:t>
                      </a:r>
                      <a:r>
                        <a:rPr lang="ja-JP" sz="1000" kern="100" dirty="0" smtClean="0">
                          <a:effectLst/>
                        </a:rPr>
                        <a:t>円</a:t>
                      </a:r>
                      <a:endParaRPr lang="ja-JP" sz="1050" kern="100" dirty="0">
                        <a:effectLst/>
                      </a:endParaRPr>
                    </a:p>
                  </a:txBody>
                  <a:tcPr marL="62865" marR="62865" marT="0" marB="0"/>
                </a:tc>
                <a:tc>
                  <a:txBody>
                    <a:bodyPr/>
                    <a:lstStyle/>
                    <a:p>
                      <a:pPr marL="127000" indent="-127000" algn="just">
                        <a:lnSpc>
                          <a:spcPts val="1200"/>
                        </a:lnSpc>
                        <a:spcAft>
                          <a:spcPts val="0"/>
                        </a:spcAft>
                      </a:pPr>
                      <a:r>
                        <a:rPr lang="ja-JP" sz="1000" kern="100" dirty="0">
                          <a:effectLst/>
                        </a:rPr>
                        <a:t>・費用対効果分析手法マニュアルの改訂（</a:t>
                      </a:r>
                      <a:r>
                        <a:rPr lang="en-US" sz="1000" kern="100" dirty="0">
                          <a:effectLst/>
                        </a:rPr>
                        <a:t>H30.8</a:t>
                      </a:r>
                      <a:r>
                        <a:rPr lang="ja-JP" sz="1000" kern="100" dirty="0">
                          <a:effectLst/>
                        </a:rPr>
                        <a:t>月）</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tc>
                <a:extLst>
                  <a:ext uri="{0D108BD9-81ED-4DB2-BD59-A6C34878D82A}">
                    <a16:rowId xmlns:a16="http://schemas.microsoft.com/office/drawing/2014/main" val="3572400706"/>
                  </a:ext>
                </a:extLst>
              </a:tr>
            </a:tbl>
          </a:graphicData>
        </a:graphic>
      </p:graphicFrame>
      <p:sp>
        <p:nvSpPr>
          <p:cNvPr id="4" name="スライド番号プレースホルダー 3"/>
          <p:cNvSpPr>
            <a:spLocks noGrp="1"/>
          </p:cNvSpPr>
          <p:nvPr>
            <p:ph type="sldNum" sz="quarter" idx="12"/>
          </p:nvPr>
        </p:nvSpPr>
        <p:spPr/>
        <p:txBody>
          <a:bodyPr/>
          <a:lstStyle/>
          <a:p>
            <a:fld id="{71F43457-8CDF-434C-BF4D-76CE5CCA85A3}" type="slidenum">
              <a:rPr kumimoji="1" lang="ja-JP" altLang="en-US" sz="1600" smtClean="0"/>
              <a:t>7</a:t>
            </a:fld>
            <a:endParaRPr kumimoji="1" lang="ja-JP" altLang="en-US" sz="1600"/>
          </a:p>
        </p:txBody>
      </p:sp>
      <p:sp>
        <p:nvSpPr>
          <p:cNvPr id="5" name="Rectangle 2"/>
          <p:cNvSpPr>
            <a:spLocks noChangeArrowheads="1"/>
          </p:cNvSpPr>
          <p:nvPr/>
        </p:nvSpPr>
        <p:spPr bwMode="auto">
          <a:xfrm>
            <a:off x="0" y="0"/>
            <a:ext cx="9144000" cy="554038"/>
          </a:xfrm>
          <a:prstGeom prst="rect">
            <a:avLst/>
          </a:prstGeom>
          <a:gradFill flip="none" rotWithShape="1">
            <a:gsLst>
              <a:gs pos="0">
                <a:schemeClr val="accent1"/>
              </a:gs>
              <a:gs pos="50000">
                <a:schemeClr val="bg1"/>
              </a:gs>
              <a:gs pos="100000">
                <a:schemeClr val="accent1"/>
              </a:gs>
            </a:gsLst>
            <a:lin ang="5400000" scaled="0"/>
            <a:tileRect/>
          </a:gradFill>
          <a:ln>
            <a:noFill/>
          </a:ln>
          <a:effectLst/>
          <a:extLst/>
        </p:spPr>
        <p:txBody>
          <a:bodyPr wrap="none" lIns="91435" tIns="45717" rIns="91435" bIns="45717" anchor="ct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l"/>
            <a:r>
              <a:rPr lang="ja-JP" altLang="en-US" sz="2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a:t>２事業の必要性等に関する視点</a:t>
            </a:r>
            <a:endParaRPr lang="en-US" altLang="ja-JP" sz="2800" dirty="0"/>
          </a:p>
        </p:txBody>
      </p:sp>
      <p:sp>
        <p:nvSpPr>
          <p:cNvPr id="7" name="テキスト ボックス 6"/>
          <p:cNvSpPr txBox="1"/>
          <p:nvPr/>
        </p:nvSpPr>
        <p:spPr>
          <a:xfrm>
            <a:off x="660400" y="3729355"/>
            <a:ext cx="1511300" cy="369332"/>
          </a:xfrm>
          <a:prstGeom prst="rect">
            <a:avLst/>
          </a:prstGeom>
          <a:noFill/>
        </p:spPr>
        <p:txBody>
          <a:bodyPr wrap="square" rtlCol="0">
            <a:spAutoFit/>
          </a:bodyPr>
          <a:lstStyle/>
          <a:p>
            <a:r>
              <a:rPr kumimoji="1" lang="ja-JP" altLang="en-US" dirty="0" smtClean="0"/>
              <a:t>修正後</a:t>
            </a:r>
            <a:endParaRPr kumimoji="1" lang="ja-JP" altLang="en-US" dirty="0"/>
          </a:p>
        </p:txBody>
      </p:sp>
      <p:sp>
        <p:nvSpPr>
          <p:cNvPr id="8" name="テキスト ボックス 7"/>
          <p:cNvSpPr txBox="1"/>
          <p:nvPr/>
        </p:nvSpPr>
        <p:spPr>
          <a:xfrm>
            <a:off x="660400" y="1130738"/>
            <a:ext cx="1511300" cy="369332"/>
          </a:xfrm>
          <a:prstGeom prst="rect">
            <a:avLst/>
          </a:prstGeom>
          <a:noFill/>
        </p:spPr>
        <p:txBody>
          <a:bodyPr wrap="square" rtlCol="0">
            <a:spAutoFit/>
          </a:bodyPr>
          <a:lstStyle/>
          <a:p>
            <a:r>
              <a:rPr kumimoji="1" lang="ja-JP" altLang="en-US" dirty="0" smtClean="0"/>
              <a:t>修正前</a:t>
            </a:r>
            <a:endParaRPr kumimoji="1" lang="ja-JP" altLang="en-US" dirty="0"/>
          </a:p>
        </p:txBody>
      </p:sp>
      <p:sp>
        <p:nvSpPr>
          <p:cNvPr id="9" name="テキスト ボックス 8"/>
          <p:cNvSpPr txBox="1"/>
          <p:nvPr/>
        </p:nvSpPr>
        <p:spPr>
          <a:xfrm>
            <a:off x="162876" y="647323"/>
            <a:ext cx="5826444" cy="707886"/>
          </a:xfrm>
          <a:prstGeom prst="rect">
            <a:avLst/>
          </a:prstGeom>
          <a:noFill/>
        </p:spPr>
        <p:txBody>
          <a:bodyPr wrap="square" rtlCol="0">
            <a:spAutoFit/>
          </a:bodyPr>
          <a:lstStyle/>
          <a:p>
            <a:r>
              <a:rPr lang="ja-JP" altLang="en-US" sz="2000" dirty="0"/>
              <a:t>②</a:t>
            </a:r>
            <a:r>
              <a:rPr lang="ja-JP" altLang="en-US" sz="2000" dirty="0" smtClean="0"/>
              <a:t>事業の投資効果の数値を</a:t>
            </a:r>
            <a:r>
              <a:rPr lang="ja-JP" altLang="en-US" sz="2000" dirty="0"/>
              <a:t>修正（</a:t>
            </a:r>
            <a:r>
              <a:rPr lang="en-US" altLang="ja-JP" sz="2000" dirty="0" smtClean="0"/>
              <a:t>p.3</a:t>
            </a:r>
            <a:r>
              <a:rPr lang="ja-JP" altLang="en-US" sz="2000" dirty="0" smtClean="0"/>
              <a:t>）</a:t>
            </a:r>
            <a:endParaRPr kumimoji="1" lang="ja-JP" altLang="en-US" sz="2000" dirty="0"/>
          </a:p>
          <a:p>
            <a:endParaRPr kumimoji="1" lang="ja-JP" altLang="en-US" sz="2000" dirty="0"/>
          </a:p>
        </p:txBody>
      </p:sp>
      <p:sp>
        <p:nvSpPr>
          <p:cNvPr id="11" name="下矢印 10"/>
          <p:cNvSpPr/>
          <p:nvPr/>
        </p:nvSpPr>
        <p:spPr>
          <a:xfrm>
            <a:off x="4140198" y="3725468"/>
            <a:ext cx="1219201" cy="330200"/>
          </a:xfrm>
          <a:prstGeom prst="downArrow">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5574030" y="4944744"/>
            <a:ext cx="883920" cy="20431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正方形/長方形 13"/>
          <p:cNvSpPr/>
          <p:nvPr/>
        </p:nvSpPr>
        <p:spPr>
          <a:xfrm>
            <a:off x="5574030" y="5283736"/>
            <a:ext cx="883920" cy="20431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正方形/長方形 14"/>
          <p:cNvSpPr/>
          <p:nvPr/>
        </p:nvSpPr>
        <p:spPr>
          <a:xfrm>
            <a:off x="5574030" y="5622728"/>
            <a:ext cx="883920" cy="50375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3" name="表 2"/>
          <p:cNvGraphicFramePr>
            <a:graphicFrameLocks noGrp="1"/>
          </p:cNvGraphicFramePr>
          <p:nvPr>
            <p:extLst/>
          </p:nvPr>
        </p:nvGraphicFramePr>
        <p:xfrm>
          <a:off x="1333817" y="1554640"/>
          <a:ext cx="6831965" cy="2006322"/>
        </p:xfrm>
        <a:graphic>
          <a:graphicData uri="http://schemas.openxmlformats.org/drawingml/2006/table">
            <a:tbl>
              <a:tblPr>
                <a:tableStyleId>{5C22544A-7EE6-4342-B048-85BDC9FD1C3A}</a:tableStyleId>
              </a:tblPr>
              <a:tblGrid>
                <a:gridCol w="1284605">
                  <a:extLst>
                    <a:ext uri="{9D8B030D-6E8A-4147-A177-3AD203B41FA5}">
                      <a16:colId xmlns:a16="http://schemas.microsoft.com/office/drawing/2014/main" val="304608542"/>
                    </a:ext>
                  </a:extLst>
                </a:gridCol>
                <a:gridCol w="1438275">
                  <a:extLst>
                    <a:ext uri="{9D8B030D-6E8A-4147-A177-3AD203B41FA5}">
                      <a16:colId xmlns:a16="http://schemas.microsoft.com/office/drawing/2014/main" val="2298804073"/>
                    </a:ext>
                  </a:extLst>
                </a:gridCol>
                <a:gridCol w="1439545">
                  <a:extLst>
                    <a:ext uri="{9D8B030D-6E8A-4147-A177-3AD203B41FA5}">
                      <a16:colId xmlns:a16="http://schemas.microsoft.com/office/drawing/2014/main" val="2298890626"/>
                    </a:ext>
                  </a:extLst>
                </a:gridCol>
                <a:gridCol w="1447165">
                  <a:extLst>
                    <a:ext uri="{9D8B030D-6E8A-4147-A177-3AD203B41FA5}">
                      <a16:colId xmlns:a16="http://schemas.microsoft.com/office/drawing/2014/main" val="1721375150"/>
                    </a:ext>
                  </a:extLst>
                </a:gridCol>
                <a:gridCol w="1222375">
                  <a:extLst>
                    <a:ext uri="{9D8B030D-6E8A-4147-A177-3AD203B41FA5}">
                      <a16:colId xmlns:a16="http://schemas.microsoft.com/office/drawing/2014/main" val="1693601862"/>
                    </a:ext>
                  </a:extLst>
                </a:gridCol>
              </a:tblGrid>
              <a:tr h="2006322">
                <a:tc>
                  <a:txBody>
                    <a:bodyPr/>
                    <a:lstStyle/>
                    <a:p>
                      <a:pPr algn="ctr">
                        <a:spcAft>
                          <a:spcPts val="0"/>
                        </a:spcAft>
                      </a:pPr>
                      <a:r>
                        <a:rPr lang="ja-JP" sz="1050" kern="100">
                          <a:effectLst/>
                        </a:rPr>
                        <a:t>事業の投資効果</a:t>
                      </a:r>
                    </a:p>
                    <a:p>
                      <a:pPr algn="ctr">
                        <a:spcAft>
                          <a:spcPts val="0"/>
                        </a:spcAft>
                      </a:pPr>
                      <a:r>
                        <a:rPr lang="ja-JP" sz="1050" kern="100">
                          <a:effectLst/>
                        </a:rPr>
                        <a:t>＜費用便益分析＞</a:t>
                      </a:r>
                    </a:p>
                    <a:p>
                      <a:pPr algn="ctr">
                        <a:spcAft>
                          <a:spcPts val="0"/>
                        </a:spcAft>
                      </a:pPr>
                      <a:r>
                        <a:rPr lang="ja-JP" sz="1050" kern="100">
                          <a:effectLst/>
                        </a:rPr>
                        <a:t>または</a:t>
                      </a:r>
                    </a:p>
                    <a:p>
                      <a:pPr algn="ctr">
                        <a:spcAft>
                          <a:spcPts val="0"/>
                        </a:spcAft>
                      </a:pPr>
                      <a:r>
                        <a:rPr lang="ja-JP" sz="1050" kern="100">
                          <a:effectLst/>
                        </a:rPr>
                        <a:t>＜代替指標＞</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marL="127000" indent="-127000" algn="just">
                        <a:lnSpc>
                          <a:spcPts val="1200"/>
                        </a:lnSpc>
                        <a:spcAft>
                          <a:spcPts val="0"/>
                        </a:spcAft>
                      </a:pPr>
                      <a:r>
                        <a:rPr lang="ja-JP" sz="1000" kern="100" dirty="0">
                          <a:effectLst/>
                        </a:rPr>
                        <a:t>【効果項目】</a:t>
                      </a:r>
                      <a:endParaRPr lang="ja-JP" sz="1050" kern="100" dirty="0">
                        <a:effectLst/>
                      </a:endParaRPr>
                    </a:p>
                    <a:p>
                      <a:pPr marL="127000" indent="-127000" algn="just">
                        <a:lnSpc>
                          <a:spcPts val="1200"/>
                        </a:lnSpc>
                        <a:spcAft>
                          <a:spcPts val="0"/>
                        </a:spcAft>
                      </a:pPr>
                      <a:r>
                        <a:rPr lang="ja-JP" sz="1000" kern="100" dirty="0">
                          <a:effectLst/>
                        </a:rPr>
                        <a:t>直接利用価値</a:t>
                      </a:r>
                      <a:endParaRPr lang="ja-JP" sz="1050" kern="100" dirty="0">
                        <a:effectLst/>
                      </a:endParaRPr>
                    </a:p>
                    <a:p>
                      <a:pPr marL="127000" indent="-127000" algn="just">
                        <a:lnSpc>
                          <a:spcPts val="1200"/>
                        </a:lnSpc>
                        <a:spcAft>
                          <a:spcPts val="0"/>
                        </a:spcAft>
                      </a:pPr>
                      <a:r>
                        <a:rPr lang="ja-JP" sz="1000" kern="100" dirty="0">
                          <a:effectLst/>
                        </a:rPr>
                        <a:t>間接利用価値</a:t>
                      </a:r>
                      <a:endParaRPr lang="ja-JP" sz="1050" kern="100" dirty="0">
                        <a:effectLst/>
                      </a:endParaRPr>
                    </a:p>
                    <a:p>
                      <a:pPr marL="127000" indent="-127000" algn="just">
                        <a:lnSpc>
                          <a:spcPts val="1200"/>
                        </a:lnSpc>
                        <a:spcAft>
                          <a:spcPts val="0"/>
                        </a:spcAft>
                      </a:pPr>
                      <a:r>
                        <a:rPr lang="ja-JP" sz="1000" kern="100" dirty="0">
                          <a:effectLst/>
                        </a:rPr>
                        <a:t>【分析結果】</a:t>
                      </a:r>
                      <a:endParaRPr lang="ja-JP" sz="1050" kern="100" dirty="0">
                        <a:effectLst/>
                      </a:endParaRPr>
                    </a:p>
                    <a:p>
                      <a:pPr marL="127000" indent="-127000" algn="just">
                        <a:lnSpc>
                          <a:spcPts val="1200"/>
                        </a:lnSpc>
                        <a:spcAft>
                          <a:spcPts val="0"/>
                        </a:spcAft>
                      </a:pPr>
                      <a:r>
                        <a:rPr lang="ja-JP" sz="1000" kern="100" dirty="0">
                          <a:effectLst/>
                        </a:rPr>
                        <a:t>（全域）</a:t>
                      </a:r>
                      <a:endParaRPr lang="ja-JP" sz="1050" kern="100" dirty="0">
                        <a:effectLst/>
                      </a:endParaRPr>
                    </a:p>
                    <a:p>
                      <a:pPr marL="127000" indent="-127000" algn="just">
                        <a:lnSpc>
                          <a:spcPts val="1200"/>
                        </a:lnSpc>
                        <a:spcAft>
                          <a:spcPts val="0"/>
                        </a:spcAft>
                      </a:pPr>
                      <a:r>
                        <a:rPr lang="ja-JP" sz="1000" kern="100" dirty="0">
                          <a:effectLst/>
                        </a:rPr>
                        <a:t>・</a:t>
                      </a:r>
                      <a:r>
                        <a:rPr lang="en-US" sz="1000" kern="100" dirty="0">
                          <a:effectLst/>
                        </a:rPr>
                        <a:t>B/C=2.24</a:t>
                      </a:r>
                      <a:endParaRPr lang="ja-JP" sz="1050" kern="100" dirty="0">
                        <a:effectLst/>
                      </a:endParaRPr>
                    </a:p>
                    <a:p>
                      <a:pPr marL="133350" algn="just">
                        <a:lnSpc>
                          <a:spcPts val="1200"/>
                        </a:lnSpc>
                        <a:spcAft>
                          <a:spcPts val="0"/>
                        </a:spcAft>
                      </a:pPr>
                      <a:r>
                        <a:rPr lang="en-US" sz="1000" kern="100" dirty="0">
                          <a:effectLst/>
                        </a:rPr>
                        <a:t> B=625.3</a:t>
                      </a:r>
                      <a:r>
                        <a:rPr lang="ja-JP" sz="1000" kern="100" dirty="0">
                          <a:effectLst/>
                        </a:rPr>
                        <a:t>億円</a:t>
                      </a:r>
                      <a:endParaRPr lang="ja-JP" sz="1050" kern="100" dirty="0">
                        <a:effectLst/>
                      </a:endParaRPr>
                    </a:p>
                    <a:p>
                      <a:pPr marL="133350" algn="just">
                        <a:lnSpc>
                          <a:spcPts val="1200"/>
                        </a:lnSpc>
                        <a:spcAft>
                          <a:spcPts val="0"/>
                        </a:spcAft>
                      </a:pPr>
                      <a:r>
                        <a:rPr lang="en-US" sz="1000" kern="100" dirty="0">
                          <a:effectLst/>
                        </a:rPr>
                        <a:t> C=278.7</a:t>
                      </a:r>
                      <a:r>
                        <a:rPr lang="ja-JP" sz="1000" kern="100" dirty="0">
                          <a:effectLst/>
                        </a:rPr>
                        <a:t>億円</a:t>
                      </a:r>
                      <a:endParaRPr lang="ja-JP" sz="1050" kern="100" dirty="0">
                        <a:effectLst/>
                      </a:endParaRPr>
                    </a:p>
                    <a:p>
                      <a:pPr marL="127000" indent="-127000" algn="just">
                        <a:lnSpc>
                          <a:spcPts val="1200"/>
                        </a:lnSpc>
                        <a:spcAft>
                          <a:spcPts val="0"/>
                        </a:spcAft>
                      </a:pPr>
                      <a:r>
                        <a:rPr lang="en-US" sz="1000" kern="100" dirty="0">
                          <a:effectLst/>
                        </a:rPr>
                        <a:t> </a:t>
                      </a:r>
                      <a:endParaRPr lang="ja-JP" sz="1050" kern="100" dirty="0">
                        <a:effectLst/>
                      </a:endParaRPr>
                    </a:p>
                    <a:p>
                      <a:pPr marL="127000" indent="-127000" algn="just">
                        <a:lnSpc>
                          <a:spcPts val="1200"/>
                        </a:lnSpc>
                        <a:spcAft>
                          <a:spcPts val="0"/>
                        </a:spcAft>
                      </a:pPr>
                      <a:r>
                        <a:rPr lang="en-US" sz="1000" kern="100" dirty="0">
                          <a:effectLst/>
                        </a:rPr>
                        <a:t> </a:t>
                      </a:r>
                      <a:endParaRPr lang="ja-JP" sz="1050" kern="100" dirty="0">
                        <a:effectLst/>
                      </a:endParaRPr>
                    </a:p>
                    <a:p>
                      <a:pPr marL="127000" indent="-127000" algn="just">
                        <a:lnSpc>
                          <a:spcPts val="1200"/>
                        </a:lnSpc>
                        <a:spcAft>
                          <a:spcPts val="0"/>
                        </a:spcAft>
                      </a:pPr>
                      <a:r>
                        <a:rPr lang="en-US" sz="1000" kern="100" dirty="0">
                          <a:effectLst/>
                        </a:rPr>
                        <a:t> </a:t>
                      </a:r>
                      <a:endParaRPr lang="ja-JP" sz="1050" kern="100" dirty="0">
                        <a:effectLst/>
                      </a:endParaRPr>
                    </a:p>
                    <a:p>
                      <a:pPr marL="127000" indent="-127000" algn="just">
                        <a:lnSpc>
                          <a:spcPts val="1200"/>
                        </a:lnSpc>
                        <a:spcAft>
                          <a:spcPts val="0"/>
                        </a:spcAft>
                      </a:pPr>
                      <a:r>
                        <a:rPr lang="en-US" sz="1000" kern="100" dirty="0">
                          <a:effectLst/>
                        </a:rPr>
                        <a:t> </a:t>
                      </a:r>
                      <a:endParaRPr lang="ja-JP" sz="1050" kern="100" dirty="0">
                        <a:effectLst/>
                      </a:endParaRPr>
                    </a:p>
                  </a:txBody>
                  <a:tcPr marL="62865" marR="62865" marT="0" marB="0"/>
                </a:tc>
                <a:tc>
                  <a:txBody>
                    <a:bodyPr/>
                    <a:lstStyle/>
                    <a:p>
                      <a:pPr marL="127000" indent="-127000" algn="just">
                        <a:lnSpc>
                          <a:spcPts val="1200"/>
                        </a:lnSpc>
                        <a:spcAft>
                          <a:spcPts val="0"/>
                        </a:spcAft>
                      </a:pPr>
                      <a:r>
                        <a:rPr lang="ja-JP" sz="1000" kern="100" dirty="0">
                          <a:effectLst/>
                        </a:rPr>
                        <a:t>【効果項目】</a:t>
                      </a:r>
                      <a:endParaRPr lang="ja-JP" sz="1050" kern="100" dirty="0">
                        <a:effectLst/>
                      </a:endParaRPr>
                    </a:p>
                    <a:p>
                      <a:pPr marL="127000" indent="-127000" algn="just">
                        <a:lnSpc>
                          <a:spcPts val="1200"/>
                        </a:lnSpc>
                        <a:spcAft>
                          <a:spcPts val="0"/>
                        </a:spcAft>
                      </a:pPr>
                      <a:r>
                        <a:rPr lang="ja-JP" sz="1000" kern="100" dirty="0">
                          <a:effectLst/>
                        </a:rPr>
                        <a:t>直接利用価値</a:t>
                      </a:r>
                      <a:endParaRPr lang="ja-JP" sz="1050" kern="100" dirty="0">
                        <a:effectLst/>
                      </a:endParaRPr>
                    </a:p>
                    <a:p>
                      <a:pPr marL="127000" indent="-127000" algn="just">
                        <a:lnSpc>
                          <a:spcPts val="1200"/>
                        </a:lnSpc>
                        <a:spcAft>
                          <a:spcPts val="0"/>
                        </a:spcAft>
                      </a:pPr>
                      <a:r>
                        <a:rPr lang="ja-JP" sz="1000" kern="100" dirty="0">
                          <a:effectLst/>
                        </a:rPr>
                        <a:t>間接利用価値</a:t>
                      </a:r>
                      <a:endParaRPr lang="ja-JP" sz="1050" kern="100" dirty="0">
                        <a:effectLst/>
                      </a:endParaRPr>
                    </a:p>
                    <a:p>
                      <a:pPr marL="127000" indent="-127000" algn="just">
                        <a:lnSpc>
                          <a:spcPts val="1200"/>
                        </a:lnSpc>
                        <a:spcAft>
                          <a:spcPts val="0"/>
                        </a:spcAft>
                      </a:pPr>
                      <a:r>
                        <a:rPr lang="ja-JP" sz="1000" kern="100" dirty="0">
                          <a:effectLst/>
                        </a:rPr>
                        <a:t>【分析結果】</a:t>
                      </a:r>
                      <a:endParaRPr lang="ja-JP" sz="1050" kern="100" dirty="0">
                        <a:effectLst/>
                      </a:endParaRPr>
                    </a:p>
                    <a:p>
                      <a:pPr marL="127000" indent="-127000" algn="just">
                        <a:lnSpc>
                          <a:spcPts val="1200"/>
                        </a:lnSpc>
                        <a:spcAft>
                          <a:spcPts val="0"/>
                        </a:spcAft>
                      </a:pPr>
                      <a:r>
                        <a:rPr lang="ja-JP" sz="1000" kern="100" dirty="0">
                          <a:effectLst/>
                        </a:rPr>
                        <a:t>（全域）</a:t>
                      </a:r>
                      <a:endParaRPr lang="ja-JP" sz="1050" kern="100" dirty="0">
                        <a:effectLst/>
                      </a:endParaRPr>
                    </a:p>
                    <a:p>
                      <a:pPr marL="127000" indent="-127000" algn="just">
                        <a:lnSpc>
                          <a:spcPts val="1200"/>
                        </a:lnSpc>
                        <a:spcAft>
                          <a:spcPts val="0"/>
                        </a:spcAft>
                      </a:pPr>
                      <a:r>
                        <a:rPr lang="ja-JP" sz="1000" kern="100" dirty="0">
                          <a:effectLst/>
                        </a:rPr>
                        <a:t>・</a:t>
                      </a:r>
                      <a:r>
                        <a:rPr lang="en-US" sz="1000" kern="100" dirty="0">
                          <a:effectLst/>
                        </a:rPr>
                        <a:t>B/C=3.41</a:t>
                      </a:r>
                      <a:endParaRPr lang="ja-JP" sz="1050" kern="100" dirty="0">
                        <a:effectLst/>
                      </a:endParaRPr>
                    </a:p>
                    <a:p>
                      <a:pPr marL="133350" algn="just">
                        <a:lnSpc>
                          <a:spcPts val="1200"/>
                        </a:lnSpc>
                        <a:spcAft>
                          <a:spcPts val="0"/>
                        </a:spcAft>
                      </a:pPr>
                      <a:r>
                        <a:rPr lang="en-US" sz="1000" kern="100" dirty="0">
                          <a:effectLst/>
                        </a:rPr>
                        <a:t> B=1011.3</a:t>
                      </a:r>
                      <a:r>
                        <a:rPr lang="ja-JP" sz="1000" kern="100" dirty="0">
                          <a:effectLst/>
                        </a:rPr>
                        <a:t>億円</a:t>
                      </a:r>
                      <a:endParaRPr lang="ja-JP" sz="1050" kern="100" dirty="0">
                        <a:effectLst/>
                      </a:endParaRPr>
                    </a:p>
                    <a:p>
                      <a:pPr marL="133350" algn="just">
                        <a:lnSpc>
                          <a:spcPts val="1200"/>
                        </a:lnSpc>
                        <a:spcAft>
                          <a:spcPts val="0"/>
                        </a:spcAft>
                      </a:pPr>
                      <a:r>
                        <a:rPr lang="en-US" sz="1000" kern="100" dirty="0">
                          <a:effectLst/>
                        </a:rPr>
                        <a:t> C= 296.5</a:t>
                      </a:r>
                      <a:r>
                        <a:rPr lang="ja-JP" sz="1000" kern="100" dirty="0">
                          <a:effectLst/>
                        </a:rPr>
                        <a:t>億円</a:t>
                      </a:r>
                      <a:endParaRPr lang="ja-JP" sz="1050" kern="100" dirty="0">
                        <a:effectLst/>
                      </a:endParaRPr>
                    </a:p>
                    <a:p>
                      <a:pPr marL="127000" indent="-127000" algn="just">
                        <a:lnSpc>
                          <a:spcPts val="1200"/>
                        </a:lnSpc>
                        <a:spcAft>
                          <a:spcPts val="0"/>
                        </a:spcAft>
                      </a:pPr>
                      <a:r>
                        <a:rPr lang="ja-JP" sz="1000" kern="100" dirty="0">
                          <a:effectLst/>
                        </a:rPr>
                        <a:t>（残事業）</a:t>
                      </a:r>
                      <a:endParaRPr lang="ja-JP" sz="1050" kern="100" dirty="0">
                        <a:effectLst/>
                      </a:endParaRPr>
                    </a:p>
                    <a:p>
                      <a:pPr marL="127000" indent="-127000" algn="just">
                        <a:lnSpc>
                          <a:spcPts val="1200"/>
                        </a:lnSpc>
                        <a:spcAft>
                          <a:spcPts val="0"/>
                        </a:spcAft>
                      </a:pPr>
                      <a:r>
                        <a:rPr lang="ja-JP" sz="1000" kern="100" dirty="0">
                          <a:effectLst/>
                        </a:rPr>
                        <a:t>・</a:t>
                      </a:r>
                      <a:r>
                        <a:rPr lang="en-US" sz="1000" kern="100" dirty="0">
                          <a:effectLst/>
                        </a:rPr>
                        <a:t>B/C=1.03</a:t>
                      </a:r>
                      <a:endParaRPr lang="ja-JP" sz="1050" kern="100" dirty="0">
                        <a:effectLst/>
                      </a:endParaRPr>
                    </a:p>
                    <a:p>
                      <a:pPr marL="133350" algn="just">
                        <a:lnSpc>
                          <a:spcPts val="1200"/>
                        </a:lnSpc>
                        <a:spcAft>
                          <a:spcPts val="0"/>
                        </a:spcAft>
                      </a:pPr>
                      <a:r>
                        <a:rPr lang="en-US" sz="1000" kern="100" dirty="0">
                          <a:effectLst/>
                        </a:rPr>
                        <a:t> B=49.3</a:t>
                      </a:r>
                      <a:r>
                        <a:rPr lang="ja-JP" sz="1000" kern="100" dirty="0">
                          <a:effectLst/>
                        </a:rPr>
                        <a:t>億円</a:t>
                      </a:r>
                      <a:endParaRPr lang="ja-JP" sz="1050" kern="100" dirty="0">
                        <a:effectLst/>
                      </a:endParaRPr>
                    </a:p>
                    <a:p>
                      <a:pPr marL="133350" algn="just">
                        <a:lnSpc>
                          <a:spcPts val="1200"/>
                        </a:lnSpc>
                        <a:spcAft>
                          <a:spcPts val="0"/>
                        </a:spcAft>
                      </a:pPr>
                      <a:r>
                        <a:rPr lang="en-US" sz="1000" kern="100" dirty="0">
                          <a:effectLst/>
                        </a:rPr>
                        <a:t> C=48.0</a:t>
                      </a:r>
                      <a:r>
                        <a:rPr lang="ja-JP" sz="1000" kern="100" dirty="0">
                          <a:effectLst/>
                        </a:rPr>
                        <a:t>億</a:t>
                      </a:r>
                      <a:r>
                        <a:rPr lang="ja-JP" sz="1000" kern="100" dirty="0" smtClean="0">
                          <a:effectLst/>
                        </a:rPr>
                        <a:t>円</a:t>
                      </a:r>
                      <a:endParaRPr lang="ja-JP" sz="1050" kern="100" dirty="0">
                        <a:effectLst/>
                      </a:endParaRPr>
                    </a:p>
                  </a:txBody>
                  <a:tcPr marL="62865" marR="62865" marT="0" marB="0"/>
                </a:tc>
                <a:tc>
                  <a:txBody>
                    <a:bodyPr/>
                    <a:lstStyle/>
                    <a:p>
                      <a:pPr marL="127000" indent="-127000" algn="just">
                        <a:lnSpc>
                          <a:spcPts val="1200"/>
                        </a:lnSpc>
                        <a:spcAft>
                          <a:spcPts val="0"/>
                        </a:spcAft>
                      </a:pPr>
                      <a:r>
                        <a:rPr lang="ja-JP" sz="1000" kern="100" dirty="0">
                          <a:effectLst/>
                        </a:rPr>
                        <a:t>【効果項目】</a:t>
                      </a:r>
                      <a:endParaRPr lang="ja-JP" sz="1050" kern="100" dirty="0">
                        <a:effectLst/>
                      </a:endParaRPr>
                    </a:p>
                    <a:p>
                      <a:pPr marL="127000" indent="-127000" algn="just">
                        <a:lnSpc>
                          <a:spcPts val="1200"/>
                        </a:lnSpc>
                        <a:spcAft>
                          <a:spcPts val="0"/>
                        </a:spcAft>
                      </a:pPr>
                      <a:r>
                        <a:rPr lang="ja-JP" sz="1000" kern="100" dirty="0">
                          <a:effectLst/>
                        </a:rPr>
                        <a:t>直接利用価値</a:t>
                      </a:r>
                      <a:endParaRPr lang="ja-JP" sz="1050" kern="100" dirty="0">
                        <a:effectLst/>
                      </a:endParaRPr>
                    </a:p>
                    <a:p>
                      <a:pPr marL="127000" indent="-127000" algn="just">
                        <a:lnSpc>
                          <a:spcPts val="1200"/>
                        </a:lnSpc>
                        <a:spcAft>
                          <a:spcPts val="0"/>
                        </a:spcAft>
                      </a:pPr>
                      <a:r>
                        <a:rPr lang="ja-JP" sz="1000" kern="100" dirty="0">
                          <a:effectLst/>
                        </a:rPr>
                        <a:t>間接利用価値</a:t>
                      </a:r>
                      <a:endParaRPr lang="ja-JP" sz="1050" kern="100" dirty="0">
                        <a:effectLst/>
                      </a:endParaRPr>
                    </a:p>
                    <a:p>
                      <a:pPr marL="127000" indent="-127000" algn="just">
                        <a:lnSpc>
                          <a:spcPts val="1200"/>
                        </a:lnSpc>
                        <a:spcAft>
                          <a:spcPts val="0"/>
                        </a:spcAft>
                      </a:pPr>
                      <a:r>
                        <a:rPr lang="ja-JP" sz="1000" kern="100" dirty="0">
                          <a:effectLst/>
                        </a:rPr>
                        <a:t>【分析結果】</a:t>
                      </a:r>
                      <a:endParaRPr lang="ja-JP" sz="1050" kern="100" dirty="0">
                        <a:effectLst/>
                      </a:endParaRPr>
                    </a:p>
                    <a:p>
                      <a:pPr marL="127000" indent="-127000" algn="just">
                        <a:lnSpc>
                          <a:spcPts val="1200"/>
                        </a:lnSpc>
                        <a:spcAft>
                          <a:spcPts val="0"/>
                        </a:spcAft>
                      </a:pPr>
                      <a:r>
                        <a:rPr lang="ja-JP" sz="1000" kern="100" dirty="0">
                          <a:effectLst/>
                        </a:rPr>
                        <a:t>（全域）</a:t>
                      </a:r>
                      <a:endParaRPr lang="ja-JP" sz="1050" kern="100" dirty="0">
                        <a:effectLst/>
                      </a:endParaRPr>
                    </a:p>
                    <a:p>
                      <a:pPr marL="127000" indent="-127000" algn="just">
                        <a:lnSpc>
                          <a:spcPts val="1200"/>
                        </a:lnSpc>
                        <a:spcAft>
                          <a:spcPts val="0"/>
                        </a:spcAft>
                      </a:pPr>
                      <a:r>
                        <a:rPr lang="ja-JP" sz="1000" kern="100" dirty="0">
                          <a:effectLst/>
                        </a:rPr>
                        <a:t>・</a:t>
                      </a:r>
                      <a:r>
                        <a:rPr lang="en-US" sz="1000" kern="100" dirty="0">
                          <a:effectLst/>
                        </a:rPr>
                        <a:t>B/C=4.83</a:t>
                      </a:r>
                      <a:endParaRPr lang="ja-JP" sz="1050" kern="100" dirty="0">
                        <a:effectLst/>
                      </a:endParaRPr>
                    </a:p>
                    <a:p>
                      <a:pPr marL="133350" algn="just">
                        <a:lnSpc>
                          <a:spcPts val="1200"/>
                        </a:lnSpc>
                        <a:spcAft>
                          <a:spcPts val="0"/>
                        </a:spcAft>
                      </a:pPr>
                      <a:r>
                        <a:rPr lang="en-US" sz="1000" kern="100" dirty="0">
                          <a:effectLst/>
                        </a:rPr>
                        <a:t> B=1421.0</a:t>
                      </a:r>
                      <a:r>
                        <a:rPr lang="ja-JP" sz="1000" kern="100" dirty="0">
                          <a:effectLst/>
                        </a:rPr>
                        <a:t>億円</a:t>
                      </a:r>
                      <a:endParaRPr lang="ja-JP" sz="1050" kern="100" dirty="0">
                        <a:effectLst/>
                      </a:endParaRPr>
                    </a:p>
                    <a:p>
                      <a:pPr marL="133350" algn="just">
                        <a:lnSpc>
                          <a:spcPts val="1200"/>
                        </a:lnSpc>
                        <a:spcAft>
                          <a:spcPts val="0"/>
                        </a:spcAft>
                      </a:pPr>
                      <a:r>
                        <a:rPr lang="en-US" sz="1000" kern="100" dirty="0">
                          <a:effectLst/>
                        </a:rPr>
                        <a:t> C= 294.3</a:t>
                      </a:r>
                      <a:r>
                        <a:rPr lang="ja-JP" sz="1000" kern="100" dirty="0">
                          <a:effectLst/>
                        </a:rPr>
                        <a:t>億円</a:t>
                      </a:r>
                      <a:endParaRPr lang="ja-JP" sz="1050" kern="100" dirty="0">
                        <a:effectLst/>
                      </a:endParaRPr>
                    </a:p>
                    <a:p>
                      <a:pPr marL="127000" indent="-127000" algn="just">
                        <a:lnSpc>
                          <a:spcPts val="1200"/>
                        </a:lnSpc>
                        <a:spcAft>
                          <a:spcPts val="0"/>
                        </a:spcAft>
                      </a:pPr>
                      <a:r>
                        <a:rPr lang="ja-JP" sz="1000" kern="100" dirty="0">
                          <a:effectLst/>
                        </a:rPr>
                        <a:t>（残事業）</a:t>
                      </a:r>
                      <a:endParaRPr lang="ja-JP" sz="1050" kern="100" dirty="0">
                        <a:effectLst/>
                      </a:endParaRPr>
                    </a:p>
                    <a:p>
                      <a:pPr marL="127000" indent="-127000" algn="just">
                        <a:lnSpc>
                          <a:spcPts val="1200"/>
                        </a:lnSpc>
                        <a:spcAft>
                          <a:spcPts val="0"/>
                        </a:spcAft>
                      </a:pPr>
                      <a:r>
                        <a:rPr lang="ja-JP" sz="1000" kern="100" dirty="0">
                          <a:effectLst/>
                        </a:rPr>
                        <a:t>・</a:t>
                      </a:r>
                      <a:r>
                        <a:rPr lang="en-US" sz="1000" kern="100" dirty="0">
                          <a:effectLst/>
                        </a:rPr>
                        <a:t>B/C=1.00</a:t>
                      </a:r>
                      <a:endParaRPr lang="ja-JP" sz="1050" kern="100" dirty="0">
                        <a:effectLst/>
                      </a:endParaRPr>
                    </a:p>
                    <a:p>
                      <a:pPr marL="133350" algn="just">
                        <a:lnSpc>
                          <a:spcPts val="1200"/>
                        </a:lnSpc>
                        <a:spcAft>
                          <a:spcPts val="0"/>
                        </a:spcAft>
                      </a:pPr>
                      <a:r>
                        <a:rPr lang="en-US" sz="1000" kern="100" dirty="0">
                          <a:effectLst/>
                        </a:rPr>
                        <a:t> B=40.6</a:t>
                      </a:r>
                      <a:r>
                        <a:rPr lang="ja-JP" sz="1000" kern="100" dirty="0">
                          <a:effectLst/>
                        </a:rPr>
                        <a:t>億円</a:t>
                      </a:r>
                      <a:endParaRPr lang="ja-JP" sz="1050" kern="100" dirty="0">
                        <a:effectLst/>
                      </a:endParaRPr>
                    </a:p>
                    <a:p>
                      <a:pPr marL="133350" algn="just">
                        <a:lnSpc>
                          <a:spcPts val="1200"/>
                        </a:lnSpc>
                        <a:spcAft>
                          <a:spcPts val="0"/>
                        </a:spcAft>
                      </a:pPr>
                      <a:r>
                        <a:rPr lang="en-US" sz="1000" kern="100" dirty="0">
                          <a:effectLst/>
                        </a:rPr>
                        <a:t> C=40.5</a:t>
                      </a:r>
                      <a:r>
                        <a:rPr lang="ja-JP" sz="1000" kern="100" dirty="0">
                          <a:effectLst/>
                        </a:rPr>
                        <a:t>億</a:t>
                      </a:r>
                      <a:r>
                        <a:rPr lang="ja-JP" sz="1000" kern="100" dirty="0" smtClean="0">
                          <a:effectLst/>
                        </a:rPr>
                        <a:t>円</a:t>
                      </a:r>
                      <a:endParaRPr lang="ja-JP" sz="1050" kern="100" dirty="0">
                        <a:effectLst/>
                      </a:endParaRPr>
                    </a:p>
                  </a:txBody>
                  <a:tcPr marL="62865" marR="62865" marT="0" marB="0"/>
                </a:tc>
                <a:tc>
                  <a:txBody>
                    <a:bodyPr/>
                    <a:lstStyle/>
                    <a:p>
                      <a:pPr marL="127000" indent="-127000" algn="just">
                        <a:lnSpc>
                          <a:spcPts val="1200"/>
                        </a:lnSpc>
                        <a:spcAft>
                          <a:spcPts val="0"/>
                        </a:spcAft>
                      </a:pPr>
                      <a:r>
                        <a:rPr lang="ja-JP" sz="1000" kern="100" dirty="0">
                          <a:effectLst/>
                        </a:rPr>
                        <a:t>・費用対効果分析手法マニュアルの改訂（</a:t>
                      </a:r>
                      <a:r>
                        <a:rPr lang="en-US" sz="1000" kern="100" dirty="0">
                          <a:effectLst/>
                        </a:rPr>
                        <a:t>H30.8</a:t>
                      </a:r>
                      <a:r>
                        <a:rPr lang="ja-JP" sz="1000" kern="100" dirty="0">
                          <a:effectLst/>
                        </a:rPr>
                        <a:t>月）</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tc>
                <a:extLst>
                  <a:ext uri="{0D108BD9-81ED-4DB2-BD59-A6C34878D82A}">
                    <a16:rowId xmlns:a16="http://schemas.microsoft.com/office/drawing/2014/main" val="2072769568"/>
                  </a:ext>
                </a:extLst>
              </a:tr>
            </a:tbl>
          </a:graphicData>
        </a:graphic>
      </p:graphicFrame>
      <p:sp>
        <p:nvSpPr>
          <p:cNvPr id="16" name="正方形/長方形 15"/>
          <p:cNvSpPr/>
          <p:nvPr/>
        </p:nvSpPr>
        <p:spPr>
          <a:xfrm>
            <a:off x="5547360" y="2290542"/>
            <a:ext cx="883920" cy="20431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正方形/長方形 16"/>
          <p:cNvSpPr/>
          <p:nvPr/>
        </p:nvSpPr>
        <p:spPr>
          <a:xfrm>
            <a:off x="5547360" y="2629534"/>
            <a:ext cx="883920" cy="170599"/>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 name="正方形/長方形 17"/>
          <p:cNvSpPr/>
          <p:nvPr/>
        </p:nvSpPr>
        <p:spPr>
          <a:xfrm>
            <a:off x="5547360" y="2922806"/>
            <a:ext cx="883920" cy="50375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1504293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表 22"/>
          <p:cNvGraphicFramePr>
            <a:graphicFrameLocks noGrp="1"/>
          </p:cNvGraphicFramePr>
          <p:nvPr>
            <p:extLst/>
          </p:nvPr>
        </p:nvGraphicFramePr>
        <p:xfrm>
          <a:off x="881696" y="4418757"/>
          <a:ext cx="7256464" cy="2225040"/>
        </p:xfrm>
        <a:graphic>
          <a:graphicData uri="http://schemas.openxmlformats.org/drawingml/2006/table">
            <a:tbl>
              <a:tblPr>
                <a:tableStyleId>{5C22544A-7EE6-4342-B048-85BDC9FD1C3A}</a:tableStyleId>
              </a:tblPr>
              <a:tblGrid>
                <a:gridCol w="1364423">
                  <a:extLst>
                    <a:ext uri="{9D8B030D-6E8A-4147-A177-3AD203B41FA5}">
                      <a16:colId xmlns:a16="http://schemas.microsoft.com/office/drawing/2014/main" val="572061354"/>
                    </a:ext>
                  </a:extLst>
                </a:gridCol>
                <a:gridCol w="1527641">
                  <a:extLst>
                    <a:ext uri="{9D8B030D-6E8A-4147-A177-3AD203B41FA5}">
                      <a16:colId xmlns:a16="http://schemas.microsoft.com/office/drawing/2014/main" val="1702388132"/>
                    </a:ext>
                  </a:extLst>
                </a:gridCol>
                <a:gridCol w="1528990">
                  <a:extLst>
                    <a:ext uri="{9D8B030D-6E8A-4147-A177-3AD203B41FA5}">
                      <a16:colId xmlns:a16="http://schemas.microsoft.com/office/drawing/2014/main" val="478803125"/>
                    </a:ext>
                  </a:extLst>
                </a:gridCol>
                <a:gridCol w="1537084">
                  <a:extLst>
                    <a:ext uri="{9D8B030D-6E8A-4147-A177-3AD203B41FA5}">
                      <a16:colId xmlns:a16="http://schemas.microsoft.com/office/drawing/2014/main" val="1400873186"/>
                    </a:ext>
                  </a:extLst>
                </a:gridCol>
                <a:gridCol w="1298326">
                  <a:extLst>
                    <a:ext uri="{9D8B030D-6E8A-4147-A177-3AD203B41FA5}">
                      <a16:colId xmlns:a16="http://schemas.microsoft.com/office/drawing/2014/main" val="2782686600"/>
                    </a:ext>
                  </a:extLst>
                </a:gridCol>
              </a:tblGrid>
              <a:tr h="1939290">
                <a:tc>
                  <a:txBody>
                    <a:bodyPr/>
                    <a:lstStyle/>
                    <a:p>
                      <a:pPr algn="ctr">
                        <a:spcAft>
                          <a:spcPts val="0"/>
                        </a:spcAft>
                      </a:pPr>
                      <a:r>
                        <a:rPr lang="ja-JP" sz="1050" kern="100">
                          <a:effectLst/>
                        </a:rPr>
                        <a:t>＜進捗状況＞</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just">
                        <a:spcAft>
                          <a:spcPts val="0"/>
                        </a:spcAft>
                      </a:pPr>
                      <a:r>
                        <a:rPr lang="ja-JP" sz="1050" kern="100">
                          <a:effectLst/>
                        </a:rPr>
                        <a:t>全体４９％</a:t>
                      </a:r>
                    </a:p>
                    <a:p>
                      <a:pPr algn="just">
                        <a:spcAft>
                          <a:spcPts val="0"/>
                        </a:spcAft>
                      </a:pPr>
                      <a:r>
                        <a:rPr lang="ja-JP" sz="800" kern="100">
                          <a:effectLst/>
                        </a:rPr>
                        <a:t>（</a:t>
                      </a:r>
                      <a:r>
                        <a:rPr lang="en-US" sz="800" kern="100">
                          <a:effectLst/>
                        </a:rPr>
                        <a:t>104.9</a:t>
                      </a:r>
                      <a:r>
                        <a:rPr lang="ja-JP" sz="800" kern="100">
                          <a:effectLst/>
                        </a:rPr>
                        <a:t>億円／</a:t>
                      </a:r>
                      <a:r>
                        <a:rPr lang="en-US" sz="800" kern="100">
                          <a:effectLst/>
                        </a:rPr>
                        <a:t>214.8</a:t>
                      </a:r>
                      <a:r>
                        <a:rPr lang="ja-JP" sz="800" kern="100">
                          <a:effectLst/>
                        </a:rPr>
                        <a:t>億円）</a:t>
                      </a:r>
                      <a:endParaRPr lang="ja-JP" sz="1050" kern="100">
                        <a:effectLst/>
                      </a:endParaRPr>
                    </a:p>
                    <a:p>
                      <a:pPr algn="just">
                        <a:spcAft>
                          <a:spcPts val="0"/>
                        </a:spcAft>
                      </a:pPr>
                      <a:r>
                        <a:rPr lang="ja-JP" sz="1050" kern="100">
                          <a:effectLst/>
                        </a:rPr>
                        <a:t>・用地３７％</a:t>
                      </a:r>
                    </a:p>
                    <a:p>
                      <a:pPr algn="just">
                        <a:spcAft>
                          <a:spcPts val="0"/>
                        </a:spcAft>
                      </a:pPr>
                      <a:r>
                        <a:rPr lang="ja-JP" sz="800" kern="100">
                          <a:effectLst/>
                        </a:rPr>
                        <a:t>（</a:t>
                      </a:r>
                      <a:r>
                        <a:rPr lang="en-US" sz="800" kern="100">
                          <a:effectLst/>
                        </a:rPr>
                        <a:t>55.4</a:t>
                      </a:r>
                      <a:r>
                        <a:rPr lang="ja-JP" sz="800" kern="100">
                          <a:effectLst/>
                        </a:rPr>
                        <a:t>億円／</a:t>
                      </a:r>
                      <a:r>
                        <a:rPr lang="en-US" sz="800" kern="100">
                          <a:effectLst/>
                        </a:rPr>
                        <a:t>149.0</a:t>
                      </a:r>
                      <a:r>
                        <a:rPr lang="ja-JP" sz="800" kern="100">
                          <a:effectLst/>
                        </a:rPr>
                        <a:t>億円）</a:t>
                      </a:r>
                      <a:endParaRPr lang="ja-JP" sz="1050" kern="100">
                        <a:effectLst/>
                      </a:endParaRPr>
                    </a:p>
                    <a:p>
                      <a:pPr marL="133350" indent="-133350" algn="just">
                        <a:spcAft>
                          <a:spcPts val="0"/>
                        </a:spcAft>
                      </a:pPr>
                      <a:r>
                        <a:rPr lang="ja-JP" sz="1050" kern="100">
                          <a:effectLst/>
                        </a:rPr>
                        <a:t>・工事７５％</a:t>
                      </a:r>
                    </a:p>
                    <a:p>
                      <a:pPr algn="just">
                        <a:spcAft>
                          <a:spcPts val="0"/>
                        </a:spcAft>
                      </a:pPr>
                      <a:r>
                        <a:rPr lang="ja-JP" sz="800" kern="100">
                          <a:effectLst/>
                        </a:rPr>
                        <a:t>（</a:t>
                      </a:r>
                      <a:r>
                        <a:rPr lang="en-US" sz="800" kern="100">
                          <a:effectLst/>
                        </a:rPr>
                        <a:t>49.5</a:t>
                      </a:r>
                      <a:r>
                        <a:rPr lang="ja-JP" sz="800" kern="100">
                          <a:effectLst/>
                        </a:rPr>
                        <a:t>億円／</a:t>
                      </a:r>
                      <a:r>
                        <a:rPr lang="en-US" sz="800" kern="100">
                          <a:effectLst/>
                        </a:rPr>
                        <a:t>65.8</a:t>
                      </a:r>
                      <a:r>
                        <a:rPr lang="ja-JP" sz="800" kern="100">
                          <a:effectLst/>
                        </a:rPr>
                        <a:t>億円）</a:t>
                      </a:r>
                      <a:endParaRPr lang="ja-JP" sz="1050" kern="100">
                        <a:effectLst/>
                      </a:endParaRPr>
                    </a:p>
                    <a:p>
                      <a:pPr algn="just">
                        <a:spcAft>
                          <a:spcPts val="0"/>
                        </a:spcAft>
                      </a:pPr>
                      <a:r>
                        <a:rPr lang="en-US" sz="800" kern="10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tc>
                <a:tc>
                  <a:txBody>
                    <a:bodyPr/>
                    <a:lstStyle/>
                    <a:p>
                      <a:pPr algn="just">
                        <a:spcAft>
                          <a:spcPts val="0"/>
                        </a:spcAft>
                      </a:pPr>
                      <a:r>
                        <a:rPr lang="ja-JP" sz="1050" kern="100" dirty="0">
                          <a:effectLst/>
                        </a:rPr>
                        <a:t>全体６９％</a:t>
                      </a:r>
                    </a:p>
                    <a:p>
                      <a:pPr algn="just">
                        <a:spcAft>
                          <a:spcPts val="0"/>
                        </a:spcAft>
                      </a:pPr>
                      <a:r>
                        <a:rPr lang="ja-JP" sz="800" kern="100" dirty="0">
                          <a:effectLst/>
                        </a:rPr>
                        <a:t>（</a:t>
                      </a:r>
                      <a:r>
                        <a:rPr lang="en-US" sz="800" kern="100" dirty="0">
                          <a:effectLst/>
                        </a:rPr>
                        <a:t>147.5</a:t>
                      </a:r>
                      <a:r>
                        <a:rPr lang="ja-JP" sz="800" kern="100" dirty="0">
                          <a:effectLst/>
                        </a:rPr>
                        <a:t>億円／</a:t>
                      </a:r>
                      <a:r>
                        <a:rPr lang="en-US" sz="800" kern="100" dirty="0">
                          <a:effectLst/>
                        </a:rPr>
                        <a:t>214.8</a:t>
                      </a:r>
                      <a:r>
                        <a:rPr lang="ja-JP" sz="800" kern="100" dirty="0">
                          <a:effectLst/>
                        </a:rPr>
                        <a:t>億円）</a:t>
                      </a:r>
                      <a:endParaRPr lang="ja-JP" sz="1050" kern="100" dirty="0">
                        <a:effectLst/>
                      </a:endParaRPr>
                    </a:p>
                    <a:p>
                      <a:pPr algn="just">
                        <a:spcAft>
                          <a:spcPts val="0"/>
                        </a:spcAft>
                      </a:pPr>
                      <a:r>
                        <a:rPr lang="ja-JP" sz="1050" kern="100" dirty="0">
                          <a:effectLst/>
                        </a:rPr>
                        <a:t>・用地６６％</a:t>
                      </a:r>
                    </a:p>
                    <a:p>
                      <a:pPr algn="just">
                        <a:spcAft>
                          <a:spcPts val="0"/>
                        </a:spcAft>
                      </a:pPr>
                      <a:r>
                        <a:rPr lang="ja-JP" sz="800" kern="100" dirty="0">
                          <a:effectLst/>
                        </a:rPr>
                        <a:t>（</a:t>
                      </a:r>
                      <a:r>
                        <a:rPr lang="en-US" sz="800" kern="100" dirty="0">
                          <a:effectLst/>
                        </a:rPr>
                        <a:t>98.0</a:t>
                      </a:r>
                      <a:r>
                        <a:rPr lang="ja-JP" sz="800" kern="100" dirty="0">
                          <a:effectLst/>
                        </a:rPr>
                        <a:t>億円／</a:t>
                      </a:r>
                      <a:r>
                        <a:rPr lang="en-US" sz="800" kern="100" dirty="0">
                          <a:effectLst/>
                        </a:rPr>
                        <a:t>149.0</a:t>
                      </a:r>
                      <a:r>
                        <a:rPr lang="ja-JP" sz="800" kern="100" dirty="0">
                          <a:effectLst/>
                        </a:rPr>
                        <a:t>億円）</a:t>
                      </a:r>
                      <a:endParaRPr lang="ja-JP" sz="1050" kern="100" dirty="0">
                        <a:effectLst/>
                      </a:endParaRPr>
                    </a:p>
                    <a:p>
                      <a:pPr marL="133350" indent="-133350" algn="just">
                        <a:spcAft>
                          <a:spcPts val="0"/>
                        </a:spcAft>
                      </a:pPr>
                      <a:r>
                        <a:rPr lang="ja-JP" sz="1050" kern="100" dirty="0">
                          <a:effectLst/>
                        </a:rPr>
                        <a:t>・工事</a:t>
                      </a:r>
                      <a:r>
                        <a:rPr lang="ja-JP" sz="1050" kern="100" dirty="0" smtClean="0">
                          <a:effectLst/>
                        </a:rPr>
                        <a:t>７５％</a:t>
                      </a:r>
                      <a:endParaRPr lang="en-US" altLang="ja-JP" sz="1050" kern="100" dirty="0" smtClean="0">
                        <a:effectLst/>
                      </a:endParaRPr>
                    </a:p>
                    <a:p>
                      <a:pPr marL="133350" indent="-133350" algn="just">
                        <a:spcAft>
                          <a:spcPts val="0"/>
                        </a:spcAft>
                      </a:pPr>
                      <a:r>
                        <a:rPr lang="ja-JP" altLang="ja-JP" sz="800" dirty="0" smtClean="0">
                          <a:effectLst/>
                        </a:rPr>
                        <a:t>（</a:t>
                      </a:r>
                      <a:r>
                        <a:rPr lang="en-US" altLang="ja-JP" sz="800" dirty="0" smtClean="0">
                          <a:effectLst/>
                        </a:rPr>
                        <a:t>49.5</a:t>
                      </a:r>
                      <a:r>
                        <a:rPr lang="ja-JP" altLang="ja-JP" sz="800" dirty="0" smtClean="0">
                          <a:effectLst/>
                        </a:rPr>
                        <a:t>億円／</a:t>
                      </a:r>
                      <a:r>
                        <a:rPr lang="en-US" altLang="ja-JP" sz="800" dirty="0" smtClean="0">
                          <a:effectLst/>
                        </a:rPr>
                        <a:t>65.8</a:t>
                      </a:r>
                      <a:r>
                        <a:rPr lang="ja-JP" altLang="ja-JP" sz="800" dirty="0" smtClean="0">
                          <a:effectLst/>
                        </a:rPr>
                        <a:t>億円） </a:t>
                      </a:r>
                      <a:endParaRPr lang="en-US" altLang="ja-JP" sz="800" dirty="0" smtClean="0">
                        <a:effectLst/>
                      </a:endParaRPr>
                    </a:p>
                    <a:p>
                      <a:pPr marL="133350" indent="-133350" algn="just">
                        <a:spcAft>
                          <a:spcPts val="0"/>
                        </a:spcAft>
                      </a:pPr>
                      <a:endParaRPr lang="ja-JP" sz="800" kern="100" dirty="0">
                        <a:effectLst/>
                      </a:endParaRPr>
                    </a:p>
                    <a:p>
                      <a:pPr algn="just">
                        <a:spcAft>
                          <a:spcPts val="0"/>
                        </a:spcAft>
                      </a:pPr>
                      <a:r>
                        <a:rPr lang="ja-JP" sz="800" kern="100" dirty="0">
                          <a:effectLst/>
                        </a:rPr>
                        <a:t>認可区域</a:t>
                      </a:r>
                      <a:endParaRPr lang="ja-JP" sz="1050" kern="100" dirty="0">
                        <a:effectLst/>
                      </a:endParaRPr>
                    </a:p>
                    <a:p>
                      <a:pPr algn="just">
                        <a:spcAft>
                          <a:spcPts val="0"/>
                        </a:spcAft>
                      </a:pPr>
                      <a:r>
                        <a:rPr lang="ja-JP" sz="800" kern="100" dirty="0">
                          <a:effectLst/>
                        </a:rPr>
                        <a:t>全体５８％</a:t>
                      </a:r>
                      <a:endParaRPr lang="ja-JP" sz="1050" kern="100" dirty="0">
                        <a:effectLst/>
                      </a:endParaRPr>
                    </a:p>
                    <a:p>
                      <a:pPr algn="just">
                        <a:spcAft>
                          <a:spcPts val="0"/>
                        </a:spcAft>
                      </a:pPr>
                      <a:r>
                        <a:rPr lang="ja-JP" sz="800" kern="100" dirty="0">
                          <a:effectLst/>
                        </a:rPr>
                        <a:t>（</a:t>
                      </a:r>
                      <a:r>
                        <a:rPr lang="en-US" sz="800" kern="100" dirty="0">
                          <a:effectLst/>
                        </a:rPr>
                        <a:t>37.4</a:t>
                      </a:r>
                      <a:r>
                        <a:rPr lang="ja-JP" sz="800" kern="100" dirty="0">
                          <a:effectLst/>
                        </a:rPr>
                        <a:t>億円／</a:t>
                      </a:r>
                      <a:r>
                        <a:rPr lang="en-US" sz="800" kern="100" dirty="0">
                          <a:effectLst/>
                        </a:rPr>
                        <a:t>64.1</a:t>
                      </a:r>
                      <a:r>
                        <a:rPr lang="ja-JP" sz="800" kern="100" dirty="0">
                          <a:effectLst/>
                        </a:rPr>
                        <a:t>億円）</a:t>
                      </a:r>
                      <a:endParaRPr lang="ja-JP" sz="1050" kern="100" dirty="0">
                        <a:effectLst/>
                      </a:endParaRPr>
                    </a:p>
                    <a:p>
                      <a:pPr algn="just">
                        <a:spcAft>
                          <a:spcPts val="0"/>
                        </a:spcAft>
                      </a:pPr>
                      <a:r>
                        <a:rPr lang="ja-JP" sz="800" kern="100" dirty="0">
                          <a:effectLst/>
                        </a:rPr>
                        <a:t>・用地６７％</a:t>
                      </a:r>
                      <a:endParaRPr lang="ja-JP" sz="1050" kern="100" dirty="0">
                        <a:effectLst/>
                      </a:endParaRPr>
                    </a:p>
                    <a:p>
                      <a:pPr algn="just">
                        <a:spcAft>
                          <a:spcPts val="0"/>
                        </a:spcAft>
                      </a:pPr>
                      <a:r>
                        <a:rPr lang="ja-JP" sz="800" kern="100" dirty="0">
                          <a:effectLst/>
                        </a:rPr>
                        <a:t>（</a:t>
                      </a:r>
                      <a:r>
                        <a:rPr lang="en-US" sz="800" kern="100" dirty="0">
                          <a:effectLst/>
                        </a:rPr>
                        <a:t>37.4</a:t>
                      </a:r>
                      <a:r>
                        <a:rPr lang="ja-JP" sz="800" kern="100" dirty="0">
                          <a:effectLst/>
                        </a:rPr>
                        <a:t>億円／</a:t>
                      </a:r>
                      <a:r>
                        <a:rPr lang="en-US" sz="800" kern="100" dirty="0">
                          <a:effectLst/>
                        </a:rPr>
                        <a:t>56.1</a:t>
                      </a:r>
                      <a:r>
                        <a:rPr lang="ja-JP" sz="800" kern="100" dirty="0">
                          <a:effectLst/>
                        </a:rPr>
                        <a:t>億円）</a:t>
                      </a:r>
                      <a:endParaRPr lang="ja-JP" sz="1050" kern="100" dirty="0">
                        <a:effectLst/>
                      </a:endParaRPr>
                    </a:p>
                    <a:p>
                      <a:pPr marL="101600" indent="-101600" algn="just">
                        <a:spcAft>
                          <a:spcPts val="0"/>
                        </a:spcAft>
                      </a:pPr>
                      <a:r>
                        <a:rPr lang="ja-JP" sz="800" kern="100" dirty="0">
                          <a:effectLst/>
                        </a:rPr>
                        <a:t>・工事０％</a:t>
                      </a:r>
                      <a:endParaRPr lang="ja-JP" sz="1050" kern="100" dirty="0">
                        <a:effectLst/>
                      </a:endParaRPr>
                    </a:p>
                    <a:p>
                      <a:pPr algn="just">
                        <a:spcAft>
                          <a:spcPts val="0"/>
                        </a:spcAft>
                      </a:pPr>
                      <a:r>
                        <a:rPr lang="ja-JP" sz="800" kern="100" dirty="0">
                          <a:effectLst/>
                        </a:rPr>
                        <a:t>（</a:t>
                      </a:r>
                      <a:r>
                        <a:rPr lang="en-US" sz="800" kern="100" dirty="0">
                          <a:effectLst/>
                        </a:rPr>
                        <a:t>0</a:t>
                      </a:r>
                      <a:r>
                        <a:rPr lang="ja-JP" sz="800" kern="100" dirty="0">
                          <a:effectLst/>
                        </a:rPr>
                        <a:t>憶円／</a:t>
                      </a:r>
                      <a:r>
                        <a:rPr lang="en-US" sz="800" kern="100" dirty="0">
                          <a:effectLst/>
                        </a:rPr>
                        <a:t>8.0</a:t>
                      </a:r>
                      <a:r>
                        <a:rPr lang="ja-JP" sz="800" kern="100" dirty="0">
                          <a:effectLst/>
                        </a:rPr>
                        <a:t>億円）</a:t>
                      </a:r>
                      <a:endParaRPr lang="ja-JP" sz="1050" kern="100" dirty="0">
                        <a:effectLst/>
                      </a:endParaRPr>
                    </a:p>
                    <a:p>
                      <a:pPr algn="just">
                        <a:spcAft>
                          <a:spcPts val="0"/>
                        </a:spcAft>
                      </a:pPr>
                      <a:r>
                        <a:rPr lang="en-US" sz="1050" kern="100" dirty="0">
                          <a:effectLst/>
                        </a:rPr>
                        <a:t> </a:t>
                      </a:r>
                      <a:endParaRPr lang="ja-JP" sz="1050" kern="100" dirty="0">
                        <a:effectLst/>
                      </a:endParaRPr>
                    </a:p>
                    <a:p>
                      <a:pPr algn="just">
                        <a:spcAft>
                          <a:spcPts val="0"/>
                        </a:spcAft>
                      </a:pPr>
                      <a:r>
                        <a:rPr lang="en-US" sz="800" kern="100" dirty="0">
                          <a:effectLst/>
                        </a:rPr>
                        <a:t> </a:t>
                      </a:r>
                      <a:endParaRPr lang="ja-JP" sz="1050" kern="100" dirty="0">
                        <a:effectLst/>
                      </a:endParaRPr>
                    </a:p>
                    <a:p>
                      <a:pPr algn="just">
                        <a:spcAft>
                          <a:spcPts val="0"/>
                        </a:spcAft>
                      </a:pPr>
                      <a:r>
                        <a:rPr lang="en-US" sz="800" kern="10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tc>
                <a:tc>
                  <a:txBody>
                    <a:bodyPr/>
                    <a:lstStyle/>
                    <a:p>
                      <a:pPr algn="just">
                        <a:spcAft>
                          <a:spcPts val="0"/>
                        </a:spcAft>
                      </a:pPr>
                      <a:r>
                        <a:rPr lang="ja-JP" sz="1000" dirty="0" smtClean="0">
                          <a:solidFill>
                            <a:srgbClr val="FF0000"/>
                          </a:solidFill>
                          <a:effectLst/>
                        </a:rPr>
                        <a:t>全体８５％</a:t>
                      </a:r>
                      <a:endParaRPr lang="en-US" altLang="ja-JP" sz="1000" smtClean="0">
                        <a:solidFill>
                          <a:srgbClr val="FF0000"/>
                        </a:solidFill>
                        <a:effectLst/>
                      </a:endParaRPr>
                    </a:p>
                    <a:p>
                      <a:pPr algn="just">
                        <a:spcAft>
                          <a:spcPts val="0"/>
                        </a:spcAft>
                      </a:pPr>
                      <a:r>
                        <a:rPr lang="ja-JP" sz="1000" smtClean="0">
                          <a:solidFill>
                            <a:srgbClr val="FF0000"/>
                          </a:solidFill>
                          <a:effectLst/>
                        </a:rPr>
                        <a:t> </a:t>
                      </a:r>
                      <a:r>
                        <a:rPr lang="ja-JP" sz="800" kern="100" dirty="0">
                          <a:solidFill>
                            <a:srgbClr val="FF0000"/>
                          </a:solidFill>
                          <a:effectLst/>
                        </a:rPr>
                        <a:t>（</a:t>
                      </a:r>
                      <a:r>
                        <a:rPr lang="en-US" sz="800" kern="100" dirty="0">
                          <a:solidFill>
                            <a:srgbClr val="FF0000"/>
                          </a:solidFill>
                          <a:effectLst/>
                        </a:rPr>
                        <a:t>182.1</a:t>
                      </a:r>
                      <a:r>
                        <a:rPr lang="ja-JP" sz="800" kern="100" dirty="0">
                          <a:solidFill>
                            <a:srgbClr val="FF0000"/>
                          </a:solidFill>
                          <a:effectLst/>
                        </a:rPr>
                        <a:t>億円／</a:t>
                      </a:r>
                      <a:r>
                        <a:rPr lang="en-US" sz="800" kern="100" dirty="0">
                          <a:solidFill>
                            <a:srgbClr val="FF0000"/>
                          </a:solidFill>
                          <a:effectLst/>
                        </a:rPr>
                        <a:t>214.0</a:t>
                      </a:r>
                      <a:r>
                        <a:rPr lang="ja-JP" sz="800" kern="100" dirty="0">
                          <a:solidFill>
                            <a:srgbClr val="FF0000"/>
                          </a:solidFill>
                          <a:effectLst/>
                        </a:rPr>
                        <a:t>億円）</a:t>
                      </a:r>
                      <a:endParaRPr lang="ja-JP" sz="1050" kern="100" dirty="0">
                        <a:solidFill>
                          <a:srgbClr val="FF0000"/>
                        </a:solidFill>
                        <a:effectLst/>
                      </a:endParaRPr>
                    </a:p>
                    <a:p>
                      <a:pPr algn="just">
                        <a:spcAft>
                          <a:spcPts val="0"/>
                        </a:spcAft>
                      </a:pPr>
                      <a:r>
                        <a:rPr lang="ja-JP" sz="1050" kern="100" dirty="0">
                          <a:solidFill>
                            <a:srgbClr val="FF0000"/>
                          </a:solidFill>
                          <a:effectLst/>
                        </a:rPr>
                        <a:t>・用地９０％</a:t>
                      </a:r>
                    </a:p>
                    <a:p>
                      <a:pPr algn="just">
                        <a:spcAft>
                          <a:spcPts val="0"/>
                        </a:spcAft>
                      </a:pPr>
                      <a:r>
                        <a:rPr lang="ja-JP" sz="800" kern="100" dirty="0">
                          <a:solidFill>
                            <a:srgbClr val="FF0000"/>
                          </a:solidFill>
                          <a:effectLst/>
                        </a:rPr>
                        <a:t>（</a:t>
                      </a:r>
                      <a:r>
                        <a:rPr lang="en-US" sz="800" kern="100" dirty="0">
                          <a:solidFill>
                            <a:srgbClr val="FF0000"/>
                          </a:solidFill>
                          <a:effectLst/>
                        </a:rPr>
                        <a:t>132.1</a:t>
                      </a:r>
                      <a:r>
                        <a:rPr lang="ja-JP" sz="800" kern="100" dirty="0">
                          <a:solidFill>
                            <a:srgbClr val="FF0000"/>
                          </a:solidFill>
                          <a:effectLst/>
                        </a:rPr>
                        <a:t>億円／</a:t>
                      </a:r>
                      <a:r>
                        <a:rPr lang="en-US" sz="800" kern="100" dirty="0">
                          <a:solidFill>
                            <a:srgbClr val="FF0000"/>
                          </a:solidFill>
                          <a:effectLst/>
                        </a:rPr>
                        <a:t>145.9</a:t>
                      </a:r>
                      <a:r>
                        <a:rPr lang="ja-JP" sz="800" kern="100" dirty="0">
                          <a:solidFill>
                            <a:srgbClr val="FF0000"/>
                          </a:solidFill>
                          <a:effectLst/>
                        </a:rPr>
                        <a:t>億円）</a:t>
                      </a:r>
                      <a:endParaRPr lang="ja-JP" sz="1050" kern="100" dirty="0">
                        <a:solidFill>
                          <a:srgbClr val="FF0000"/>
                        </a:solidFill>
                        <a:effectLst/>
                      </a:endParaRPr>
                    </a:p>
                    <a:p>
                      <a:pPr marL="133350" indent="-133350" algn="just">
                        <a:spcAft>
                          <a:spcPts val="0"/>
                        </a:spcAft>
                      </a:pPr>
                      <a:r>
                        <a:rPr lang="ja-JP" sz="1050" kern="100" dirty="0">
                          <a:solidFill>
                            <a:srgbClr val="FF0000"/>
                          </a:solidFill>
                          <a:effectLst/>
                        </a:rPr>
                        <a:t>・工事７３％</a:t>
                      </a:r>
                    </a:p>
                    <a:p>
                      <a:pPr algn="just">
                        <a:spcAft>
                          <a:spcPts val="0"/>
                        </a:spcAft>
                      </a:pPr>
                      <a:r>
                        <a:rPr lang="ja-JP" sz="800" kern="100" dirty="0">
                          <a:solidFill>
                            <a:srgbClr val="FF0000"/>
                          </a:solidFill>
                          <a:effectLst/>
                        </a:rPr>
                        <a:t>（</a:t>
                      </a:r>
                      <a:r>
                        <a:rPr lang="en-US" sz="800" kern="100" dirty="0">
                          <a:solidFill>
                            <a:srgbClr val="FF0000"/>
                          </a:solidFill>
                          <a:effectLst/>
                        </a:rPr>
                        <a:t>50.0</a:t>
                      </a:r>
                      <a:r>
                        <a:rPr lang="ja-JP" sz="800" kern="100" dirty="0">
                          <a:solidFill>
                            <a:srgbClr val="FF0000"/>
                          </a:solidFill>
                          <a:effectLst/>
                        </a:rPr>
                        <a:t>億円／</a:t>
                      </a:r>
                      <a:r>
                        <a:rPr lang="en-US" sz="800" kern="100" dirty="0">
                          <a:solidFill>
                            <a:srgbClr val="FF0000"/>
                          </a:solidFill>
                          <a:effectLst/>
                        </a:rPr>
                        <a:t>68.1</a:t>
                      </a:r>
                      <a:r>
                        <a:rPr lang="ja-JP" sz="800" kern="100" dirty="0">
                          <a:solidFill>
                            <a:srgbClr val="FF0000"/>
                          </a:solidFill>
                          <a:effectLst/>
                        </a:rPr>
                        <a:t>億円</a:t>
                      </a:r>
                      <a:r>
                        <a:rPr lang="ja-JP" sz="800" kern="100" dirty="0" smtClean="0">
                          <a:solidFill>
                            <a:srgbClr val="FF0000"/>
                          </a:solidFill>
                          <a:effectLst/>
                        </a:rPr>
                        <a:t>）</a:t>
                      </a:r>
                      <a:endParaRPr lang="ja-JP" sz="1050" kern="100" dirty="0">
                        <a:solidFill>
                          <a:srgbClr val="FF0000"/>
                        </a:solidFill>
                        <a:effectLst/>
                      </a:endParaRPr>
                    </a:p>
                    <a:p>
                      <a:pPr algn="just">
                        <a:spcAft>
                          <a:spcPts val="0"/>
                        </a:spcAft>
                      </a:pPr>
                      <a:r>
                        <a:rPr lang="en-US" sz="800" kern="100" dirty="0">
                          <a:solidFill>
                            <a:srgbClr val="FF0000"/>
                          </a:solidFill>
                          <a:effectLst/>
                        </a:rPr>
                        <a:t> </a:t>
                      </a:r>
                      <a:endParaRPr lang="en-US" sz="800" kern="100" dirty="0" smtClean="0">
                        <a:solidFill>
                          <a:srgbClr val="FF0000"/>
                        </a:solidFill>
                        <a:effectLst/>
                      </a:endParaRPr>
                    </a:p>
                    <a:p>
                      <a:pPr algn="just">
                        <a:spcAft>
                          <a:spcPts val="0"/>
                        </a:spcAft>
                      </a:pPr>
                      <a:r>
                        <a:rPr lang="ja-JP" altLang="ja-JP" sz="800" kern="100" dirty="0" smtClean="0">
                          <a:solidFill>
                            <a:srgbClr val="FF0000"/>
                          </a:solidFill>
                          <a:effectLst/>
                        </a:rPr>
                        <a:t>認可区域</a:t>
                      </a:r>
                    </a:p>
                    <a:p>
                      <a:pPr algn="just">
                        <a:spcAft>
                          <a:spcPts val="0"/>
                        </a:spcAft>
                      </a:pPr>
                      <a:r>
                        <a:rPr lang="ja-JP" altLang="ja-JP" sz="800" kern="100" dirty="0" smtClean="0">
                          <a:solidFill>
                            <a:srgbClr val="FF0000"/>
                          </a:solidFill>
                          <a:effectLst/>
                        </a:rPr>
                        <a:t>全体６３％</a:t>
                      </a:r>
                    </a:p>
                    <a:p>
                      <a:pPr algn="just">
                        <a:spcAft>
                          <a:spcPts val="0"/>
                        </a:spcAft>
                      </a:pPr>
                      <a:r>
                        <a:rPr lang="ja-JP" altLang="ja-JP" sz="800" kern="100" dirty="0" smtClean="0">
                          <a:solidFill>
                            <a:srgbClr val="FF0000"/>
                          </a:solidFill>
                          <a:effectLst/>
                        </a:rPr>
                        <a:t>（</a:t>
                      </a:r>
                      <a:r>
                        <a:rPr lang="en-US" altLang="ja-JP" sz="800" kern="100" dirty="0" smtClean="0">
                          <a:solidFill>
                            <a:srgbClr val="FF0000"/>
                          </a:solidFill>
                          <a:effectLst/>
                        </a:rPr>
                        <a:t>53.3</a:t>
                      </a:r>
                      <a:r>
                        <a:rPr lang="ja-JP" altLang="ja-JP" sz="800" kern="100" dirty="0" smtClean="0">
                          <a:solidFill>
                            <a:srgbClr val="FF0000"/>
                          </a:solidFill>
                          <a:effectLst/>
                        </a:rPr>
                        <a:t>億円／</a:t>
                      </a:r>
                      <a:r>
                        <a:rPr lang="en-US" altLang="ja-JP" sz="800" kern="100" dirty="0" smtClean="0">
                          <a:solidFill>
                            <a:srgbClr val="FF0000"/>
                          </a:solidFill>
                          <a:effectLst/>
                        </a:rPr>
                        <a:t>85.1</a:t>
                      </a:r>
                      <a:r>
                        <a:rPr lang="ja-JP" altLang="ja-JP" sz="800" kern="100" dirty="0" smtClean="0">
                          <a:solidFill>
                            <a:srgbClr val="FF0000"/>
                          </a:solidFill>
                          <a:effectLst/>
                        </a:rPr>
                        <a:t>億円）</a:t>
                      </a:r>
                    </a:p>
                    <a:p>
                      <a:pPr algn="just">
                        <a:spcAft>
                          <a:spcPts val="0"/>
                        </a:spcAft>
                      </a:pPr>
                      <a:r>
                        <a:rPr lang="ja-JP" altLang="ja-JP" sz="800" kern="100" dirty="0" smtClean="0">
                          <a:solidFill>
                            <a:srgbClr val="FF0000"/>
                          </a:solidFill>
                          <a:effectLst/>
                        </a:rPr>
                        <a:t>・用地７９％</a:t>
                      </a:r>
                    </a:p>
                    <a:p>
                      <a:pPr algn="just">
                        <a:spcAft>
                          <a:spcPts val="0"/>
                        </a:spcAft>
                      </a:pPr>
                      <a:r>
                        <a:rPr lang="ja-JP" altLang="ja-JP" sz="800" kern="100" dirty="0" smtClean="0">
                          <a:solidFill>
                            <a:srgbClr val="FF0000"/>
                          </a:solidFill>
                          <a:effectLst/>
                        </a:rPr>
                        <a:t>（</a:t>
                      </a:r>
                      <a:r>
                        <a:rPr lang="en-US" altLang="ja-JP" sz="800" kern="100" dirty="0" smtClean="0">
                          <a:solidFill>
                            <a:srgbClr val="FF0000"/>
                          </a:solidFill>
                          <a:effectLst/>
                        </a:rPr>
                        <a:t>52.8</a:t>
                      </a:r>
                      <a:r>
                        <a:rPr lang="ja-JP" altLang="ja-JP" sz="800" kern="100" dirty="0" smtClean="0">
                          <a:solidFill>
                            <a:srgbClr val="FF0000"/>
                          </a:solidFill>
                          <a:effectLst/>
                        </a:rPr>
                        <a:t>億円／</a:t>
                      </a:r>
                      <a:r>
                        <a:rPr lang="en-US" altLang="ja-JP" sz="800" kern="100" dirty="0" smtClean="0">
                          <a:solidFill>
                            <a:srgbClr val="FF0000"/>
                          </a:solidFill>
                          <a:effectLst/>
                        </a:rPr>
                        <a:t>66.5</a:t>
                      </a:r>
                      <a:r>
                        <a:rPr lang="ja-JP" altLang="ja-JP" sz="800" kern="100" dirty="0" smtClean="0">
                          <a:solidFill>
                            <a:srgbClr val="FF0000"/>
                          </a:solidFill>
                          <a:effectLst/>
                        </a:rPr>
                        <a:t>億円）</a:t>
                      </a:r>
                    </a:p>
                    <a:p>
                      <a:pPr marL="101600" indent="-101600" algn="just">
                        <a:spcAft>
                          <a:spcPts val="0"/>
                        </a:spcAft>
                      </a:pPr>
                      <a:r>
                        <a:rPr lang="ja-JP" altLang="ja-JP" sz="800" kern="100" dirty="0" smtClean="0">
                          <a:solidFill>
                            <a:srgbClr val="FF0000"/>
                          </a:solidFill>
                          <a:effectLst/>
                        </a:rPr>
                        <a:t>・工事３％</a:t>
                      </a:r>
                    </a:p>
                    <a:p>
                      <a:pPr algn="just">
                        <a:spcAft>
                          <a:spcPts val="0"/>
                        </a:spcAft>
                      </a:pPr>
                      <a:r>
                        <a:rPr lang="ja-JP" altLang="ja-JP" sz="800" kern="100" dirty="0" smtClean="0">
                          <a:solidFill>
                            <a:srgbClr val="FF0000"/>
                          </a:solidFill>
                          <a:effectLst/>
                        </a:rPr>
                        <a:t>（ </a:t>
                      </a:r>
                      <a:r>
                        <a:rPr lang="en-US" altLang="ja-JP" sz="800" kern="100" dirty="0" smtClean="0">
                          <a:solidFill>
                            <a:srgbClr val="FF0000"/>
                          </a:solidFill>
                          <a:effectLst/>
                        </a:rPr>
                        <a:t>0.5</a:t>
                      </a:r>
                      <a:r>
                        <a:rPr lang="ja-JP" altLang="ja-JP" sz="800" kern="100" dirty="0" smtClean="0">
                          <a:solidFill>
                            <a:srgbClr val="FF0000"/>
                          </a:solidFill>
                          <a:effectLst/>
                        </a:rPr>
                        <a:t>億円／</a:t>
                      </a:r>
                      <a:r>
                        <a:rPr lang="en-US" altLang="ja-JP" sz="800" kern="100" dirty="0" smtClean="0">
                          <a:solidFill>
                            <a:srgbClr val="FF0000"/>
                          </a:solidFill>
                          <a:effectLst/>
                        </a:rPr>
                        <a:t>18.6</a:t>
                      </a:r>
                      <a:r>
                        <a:rPr lang="ja-JP" altLang="ja-JP" sz="800" kern="100" dirty="0" smtClean="0">
                          <a:solidFill>
                            <a:srgbClr val="FF0000"/>
                          </a:solidFill>
                          <a:effectLst/>
                        </a:rPr>
                        <a:t>億円）</a:t>
                      </a:r>
                    </a:p>
                    <a:p>
                      <a:pPr algn="just">
                        <a:spcAft>
                          <a:spcPts val="0"/>
                        </a:spcAft>
                      </a:pPr>
                      <a:endParaRPr lang="ja-JP" sz="105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tc>
                <a:tc>
                  <a:txBody>
                    <a:bodyPr/>
                    <a:lstStyle/>
                    <a:p>
                      <a:pPr algn="just">
                        <a:spcAft>
                          <a:spcPts val="0"/>
                        </a:spcAft>
                      </a:pPr>
                      <a:r>
                        <a:rPr lang="ja-JP" sz="1000" kern="100" dirty="0">
                          <a:effectLst/>
                        </a:rPr>
                        <a:t>・事業認可区域拡大</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tc>
                <a:extLst>
                  <a:ext uri="{0D108BD9-81ED-4DB2-BD59-A6C34878D82A}">
                    <a16:rowId xmlns:a16="http://schemas.microsoft.com/office/drawing/2014/main" val="1326544851"/>
                  </a:ext>
                </a:extLst>
              </a:tr>
            </a:tbl>
          </a:graphicData>
        </a:graphic>
      </p:graphicFrame>
      <p:graphicFrame>
        <p:nvGraphicFramePr>
          <p:cNvPr id="2" name="表 1"/>
          <p:cNvGraphicFramePr>
            <a:graphicFrameLocks noGrp="1"/>
          </p:cNvGraphicFramePr>
          <p:nvPr>
            <p:extLst/>
          </p:nvPr>
        </p:nvGraphicFramePr>
        <p:xfrm>
          <a:off x="896937" y="1473468"/>
          <a:ext cx="7241223" cy="2263140"/>
        </p:xfrm>
        <a:graphic>
          <a:graphicData uri="http://schemas.openxmlformats.org/drawingml/2006/table">
            <a:tbl>
              <a:tblPr>
                <a:tableStyleId>{5C22544A-7EE6-4342-B048-85BDC9FD1C3A}</a:tableStyleId>
              </a:tblPr>
              <a:tblGrid>
                <a:gridCol w="1361557">
                  <a:extLst>
                    <a:ext uri="{9D8B030D-6E8A-4147-A177-3AD203B41FA5}">
                      <a16:colId xmlns:a16="http://schemas.microsoft.com/office/drawing/2014/main" val="432472414"/>
                    </a:ext>
                  </a:extLst>
                </a:gridCol>
                <a:gridCol w="1524433">
                  <a:extLst>
                    <a:ext uri="{9D8B030D-6E8A-4147-A177-3AD203B41FA5}">
                      <a16:colId xmlns:a16="http://schemas.microsoft.com/office/drawing/2014/main" val="3408581577"/>
                    </a:ext>
                  </a:extLst>
                </a:gridCol>
                <a:gridCol w="1525779">
                  <a:extLst>
                    <a:ext uri="{9D8B030D-6E8A-4147-A177-3AD203B41FA5}">
                      <a16:colId xmlns:a16="http://schemas.microsoft.com/office/drawing/2014/main" val="2466361832"/>
                    </a:ext>
                  </a:extLst>
                </a:gridCol>
                <a:gridCol w="1533855">
                  <a:extLst>
                    <a:ext uri="{9D8B030D-6E8A-4147-A177-3AD203B41FA5}">
                      <a16:colId xmlns:a16="http://schemas.microsoft.com/office/drawing/2014/main" val="1153860564"/>
                    </a:ext>
                  </a:extLst>
                </a:gridCol>
                <a:gridCol w="1295599">
                  <a:extLst>
                    <a:ext uri="{9D8B030D-6E8A-4147-A177-3AD203B41FA5}">
                      <a16:colId xmlns:a16="http://schemas.microsoft.com/office/drawing/2014/main" val="86550666"/>
                    </a:ext>
                  </a:extLst>
                </a:gridCol>
              </a:tblGrid>
              <a:tr h="2152178">
                <a:tc>
                  <a:txBody>
                    <a:bodyPr/>
                    <a:lstStyle/>
                    <a:p>
                      <a:pPr algn="ctr">
                        <a:spcAft>
                          <a:spcPts val="0"/>
                        </a:spcAft>
                      </a:pPr>
                      <a:r>
                        <a:rPr lang="ja-JP" sz="1050" kern="100" dirty="0">
                          <a:effectLst/>
                        </a:rPr>
                        <a:t>＜進捗状況＞</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just">
                        <a:spcAft>
                          <a:spcPts val="0"/>
                        </a:spcAft>
                      </a:pPr>
                      <a:r>
                        <a:rPr lang="ja-JP" sz="1050" kern="100">
                          <a:effectLst/>
                        </a:rPr>
                        <a:t>全体４９％</a:t>
                      </a:r>
                    </a:p>
                    <a:p>
                      <a:pPr algn="just">
                        <a:spcAft>
                          <a:spcPts val="0"/>
                        </a:spcAft>
                      </a:pPr>
                      <a:r>
                        <a:rPr lang="ja-JP" sz="800" kern="100">
                          <a:effectLst/>
                        </a:rPr>
                        <a:t>（</a:t>
                      </a:r>
                      <a:r>
                        <a:rPr lang="en-US" sz="800" kern="100">
                          <a:effectLst/>
                        </a:rPr>
                        <a:t>104.9</a:t>
                      </a:r>
                      <a:r>
                        <a:rPr lang="ja-JP" sz="800" kern="100">
                          <a:effectLst/>
                        </a:rPr>
                        <a:t>億円／</a:t>
                      </a:r>
                      <a:r>
                        <a:rPr lang="en-US" sz="800" kern="100">
                          <a:effectLst/>
                        </a:rPr>
                        <a:t>214.8</a:t>
                      </a:r>
                      <a:r>
                        <a:rPr lang="ja-JP" sz="800" kern="100">
                          <a:effectLst/>
                        </a:rPr>
                        <a:t>億円）</a:t>
                      </a:r>
                      <a:endParaRPr lang="ja-JP" sz="1050" kern="100">
                        <a:effectLst/>
                      </a:endParaRPr>
                    </a:p>
                    <a:p>
                      <a:pPr algn="just">
                        <a:spcAft>
                          <a:spcPts val="0"/>
                        </a:spcAft>
                      </a:pPr>
                      <a:r>
                        <a:rPr lang="ja-JP" sz="1050" kern="100">
                          <a:effectLst/>
                        </a:rPr>
                        <a:t>・用地３７％</a:t>
                      </a:r>
                    </a:p>
                    <a:p>
                      <a:pPr algn="just">
                        <a:spcAft>
                          <a:spcPts val="0"/>
                        </a:spcAft>
                      </a:pPr>
                      <a:r>
                        <a:rPr lang="ja-JP" sz="800" kern="100">
                          <a:effectLst/>
                        </a:rPr>
                        <a:t>（</a:t>
                      </a:r>
                      <a:r>
                        <a:rPr lang="en-US" sz="800" kern="100">
                          <a:effectLst/>
                        </a:rPr>
                        <a:t>55.4</a:t>
                      </a:r>
                      <a:r>
                        <a:rPr lang="ja-JP" sz="800" kern="100">
                          <a:effectLst/>
                        </a:rPr>
                        <a:t>億円／</a:t>
                      </a:r>
                      <a:r>
                        <a:rPr lang="en-US" sz="800" kern="100">
                          <a:effectLst/>
                        </a:rPr>
                        <a:t>149.0</a:t>
                      </a:r>
                      <a:r>
                        <a:rPr lang="ja-JP" sz="800" kern="100">
                          <a:effectLst/>
                        </a:rPr>
                        <a:t>億円）</a:t>
                      </a:r>
                      <a:endParaRPr lang="ja-JP" sz="1050" kern="100">
                        <a:effectLst/>
                      </a:endParaRPr>
                    </a:p>
                    <a:p>
                      <a:pPr marL="133350" indent="-133350" algn="just">
                        <a:spcAft>
                          <a:spcPts val="0"/>
                        </a:spcAft>
                      </a:pPr>
                      <a:r>
                        <a:rPr lang="ja-JP" sz="1050" kern="100">
                          <a:effectLst/>
                        </a:rPr>
                        <a:t>・工事７５％</a:t>
                      </a:r>
                    </a:p>
                    <a:p>
                      <a:pPr algn="just">
                        <a:spcAft>
                          <a:spcPts val="0"/>
                        </a:spcAft>
                      </a:pPr>
                      <a:r>
                        <a:rPr lang="ja-JP" sz="800" kern="100">
                          <a:effectLst/>
                        </a:rPr>
                        <a:t>（</a:t>
                      </a:r>
                      <a:r>
                        <a:rPr lang="en-US" sz="800" kern="100">
                          <a:effectLst/>
                        </a:rPr>
                        <a:t>49.5</a:t>
                      </a:r>
                      <a:r>
                        <a:rPr lang="ja-JP" sz="800" kern="100">
                          <a:effectLst/>
                        </a:rPr>
                        <a:t>億円／</a:t>
                      </a:r>
                      <a:r>
                        <a:rPr lang="en-US" sz="800" kern="100">
                          <a:effectLst/>
                        </a:rPr>
                        <a:t>65.8</a:t>
                      </a:r>
                      <a:r>
                        <a:rPr lang="ja-JP" sz="800" kern="100">
                          <a:effectLst/>
                        </a:rPr>
                        <a:t>億円）</a:t>
                      </a:r>
                      <a:endParaRPr lang="ja-JP" sz="1050" kern="100">
                        <a:effectLst/>
                      </a:endParaRPr>
                    </a:p>
                    <a:p>
                      <a:pPr algn="just">
                        <a:spcAft>
                          <a:spcPts val="0"/>
                        </a:spcAft>
                      </a:pPr>
                      <a:r>
                        <a:rPr lang="en-US" sz="800" kern="10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tc>
                <a:tc>
                  <a:txBody>
                    <a:bodyPr/>
                    <a:lstStyle/>
                    <a:p>
                      <a:pPr algn="just">
                        <a:spcAft>
                          <a:spcPts val="0"/>
                        </a:spcAft>
                      </a:pPr>
                      <a:r>
                        <a:rPr lang="ja-JP" sz="1050" kern="100" dirty="0">
                          <a:effectLst/>
                        </a:rPr>
                        <a:t>全体６９％</a:t>
                      </a:r>
                    </a:p>
                    <a:p>
                      <a:pPr algn="just">
                        <a:spcAft>
                          <a:spcPts val="0"/>
                        </a:spcAft>
                      </a:pPr>
                      <a:r>
                        <a:rPr lang="ja-JP" sz="800" kern="100" dirty="0">
                          <a:effectLst/>
                        </a:rPr>
                        <a:t>（</a:t>
                      </a:r>
                      <a:r>
                        <a:rPr lang="en-US" sz="800" kern="100" dirty="0">
                          <a:effectLst/>
                        </a:rPr>
                        <a:t>147.5</a:t>
                      </a:r>
                      <a:r>
                        <a:rPr lang="ja-JP" sz="800" kern="100" dirty="0">
                          <a:effectLst/>
                        </a:rPr>
                        <a:t>億円／</a:t>
                      </a:r>
                      <a:r>
                        <a:rPr lang="en-US" sz="800" kern="100" dirty="0">
                          <a:effectLst/>
                        </a:rPr>
                        <a:t>214.8</a:t>
                      </a:r>
                      <a:r>
                        <a:rPr lang="ja-JP" sz="800" kern="100" dirty="0">
                          <a:effectLst/>
                        </a:rPr>
                        <a:t>億円）</a:t>
                      </a:r>
                      <a:endParaRPr lang="ja-JP" sz="1050" kern="100" dirty="0">
                        <a:effectLst/>
                      </a:endParaRPr>
                    </a:p>
                    <a:p>
                      <a:pPr algn="just">
                        <a:spcAft>
                          <a:spcPts val="0"/>
                        </a:spcAft>
                      </a:pPr>
                      <a:r>
                        <a:rPr lang="ja-JP" sz="1050" kern="100" dirty="0">
                          <a:effectLst/>
                        </a:rPr>
                        <a:t>・用地６６％</a:t>
                      </a:r>
                    </a:p>
                    <a:p>
                      <a:pPr algn="just">
                        <a:spcAft>
                          <a:spcPts val="0"/>
                        </a:spcAft>
                      </a:pPr>
                      <a:r>
                        <a:rPr lang="ja-JP" sz="800" kern="100" dirty="0">
                          <a:effectLst/>
                        </a:rPr>
                        <a:t>（</a:t>
                      </a:r>
                      <a:r>
                        <a:rPr lang="en-US" sz="800" kern="100" dirty="0">
                          <a:effectLst/>
                        </a:rPr>
                        <a:t>98.0</a:t>
                      </a:r>
                      <a:r>
                        <a:rPr lang="ja-JP" sz="800" kern="100" dirty="0">
                          <a:effectLst/>
                        </a:rPr>
                        <a:t>億円／</a:t>
                      </a:r>
                      <a:r>
                        <a:rPr lang="en-US" sz="800" kern="100" dirty="0">
                          <a:effectLst/>
                        </a:rPr>
                        <a:t>149.0</a:t>
                      </a:r>
                      <a:r>
                        <a:rPr lang="ja-JP" sz="800" kern="100" dirty="0">
                          <a:effectLst/>
                        </a:rPr>
                        <a:t>億円）</a:t>
                      </a:r>
                      <a:endParaRPr lang="ja-JP" sz="1050" kern="100" dirty="0">
                        <a:effectLst/>
                      </a:endParaRPr>
                    </a:p>
                    <a:p>
                      <a:pPr marL="133350" indent="-133350" algn="just">
                        <a:spcAft>
                          <a:spcPts val="0"/>
                        </a:spcAft>
                      </a:pPr>
                      <a:r>
                        <a:rPr lang="ja-JP" sz="1050" kern="100" dirty="0">
                          <a:effectLst/>
                        </a:rPr>
                        <a:t>・工事</a:t>
                      </a:r>
                      <a:r>
                        <a:rPr lang="ja-JP" sz="1050" kern="100" dirty="0" smtClean="0">
                          <a:effectLst/>
                        </a:rPr>
                        <a:t>７５％</a:t>
                      </a:r>
                      <a:endParaRPr lang="en-US" altLang="ja-JP" sz="1050" kern="100" dirty="0" smtClean="0">
                        <a:effectLst/>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ja-JP" sz="800" dirty="0" smtClean="0">
                          <a:effectLst/>
                        </a:rPr>
                        <a:t>（</a:t>
                      </a:r>
                      <a:r>
                        <a:rPr lang="en-US" altLang="ja-JP" sz="800" dirty="0" smtClean="0">
                          <a:effectLst/>
                        </a:rPr>
                        <a:t>49.5</a:t>
                      </a:r>
                      <a:r>
                        <a:rPr lang="ja-JP" altLang="ja-JP" sz="800" dirty="0" smtClean="0">
                          <a:effectLst/>
                        </a:rPr>
                        <a:t>億円／</a:t>
                      </a:r>
                      <a:r>
                        <a:rPr lang="en-US" altLang="ja-JP" sz="800" dirty="0" smtClean="0">
                          <a:effectLst/>
                        </a:rPr>
                        <a:t>65.8</a:t>
                      </a:r>
                      <a:r>
                        <a:rPr lang="ja-JP" altLang="ja-JP" sz="800" dirty="0" smtClean="0">
                          <a:effectLst/>
                        </a:rPr>
                        <a:t>億円） </a:t>
                      </a:r>
                      <a:r>
                        <a:rPr lang="en-US" altLang="ja-JP" sz="800" kern="100" dirty="0" smtClean="0">
                          <a:effectLst/>
                        </a:rPr>
                        <a:t> </a:t>
                      </a:r>
                      <a:endParaRPr lang="ja-JP" altLang="ja-JP" sz="800" kern="100" dirty="0" smtClean="0">
                        <a:effectLst/>
                      </a:endParaRPr>
                    </a:p>
                    <a:p>
                      <a:pPr marL="133350" indent="-133350" algn="just">
                        <a:spcAft>
                          <a:spcPts val="0"/>
                        </a:spcAft>
                      </a:pPr>
                      <a:endParaRPr lang="ja-JP" sz="1050" kern="100" dirty="0">
                        <a:effectLst/>
                      </a:endParaRPr>
                    </a:p>
                    <a:p>
                      <a:pPr algn="just">
                        <a:spcAft>
                          <a:spcPts val="0"/>
                        </a:spcAft>
                      </a:pPr>
                      <a:r>
                        <a:rPr lang="ja-JP" sz="800" kern="100" dirty="0">
                          <a:effectLst/>
                        </a:rPr>
                        <a:t>認可区域</a:t>
                      </a:r>
                      <a:endParaRPr lang="ja-JP" sz="1050" kern="100" dirty="0">
                        <a:effectLst/>
                      </a:endParaRPr>
                    </a:p>
                    <a:p>
                      <a:pPr algn="just">
                        <a:spcAft>
                          <a:spcPts val="0"/>
                        </a:spcAft>
                      </a:pPr>
                      <a:r>
                        <a:rPr lang="ja-JP" sz="800" kern="100" dirty="0">
                          <a:effectLst/>
                        </a:rPr>
                        <a:t>全体５８％</a:t>
                      </a:r>
                      <a:endParaRPr lang="ja-JP" sz="1050" kern="100" dirty="0">
                        <a:effectLst/>
                      </a:endParaRPr>
                    </a:p>
                    <a:p>
                      <a:pPr algn="just">
                        <a:spcAft>
                          <a:spcPts val="0"/>
                        </a:spcAft>
                      </a:pPr>
                      <a:r>
                        <a:rPr lang="ja-JP" sz="800" kern="100" dirty="0">
                          <a:effectLst/>
                        </a:rPr>
                        <a:t>（</a:t>
                      </a:r>
                      <a:r>
                        <a:rPr lang="en-US" sz="800" kern="100" dirty="0">
                          <a:effectLst/>
                        </a:rPr>
                        <a:t>37.4</a:t>
                      </a:r>
                      <a:r>
                        <a:rPr lang="ja-JP" sz="800" kern="100" dirty="0">
                          <a:effectLst/>
                        </a:rPr>
                        <a:t>億円／</a:t>
                      </a:r>
                      <a:r>
                        <a:rPr lang="en-US" sz="800" kern="100" dirty="0">
                          <a:effectLst/>
                        </a:rPr>
                        <a:t>64.1</a:t>
                      </a:r>
                      <a:r>
                        <a:rPr lang="ja-JP" sz="800" kern="100" dirty="0">
                          <a:effectLst/>
                        </a:rPr>
                        <a:t>億円）</a:t>
                      </a:r>
                      <a:endParaRPr lang="ja-JP" sz="1050" kern="100" dirty="0">
                        <a:effectLst/>
                      </a:endParaRPr>
                    </a:p>
                    <a:p>
                      <a:pPr algn="just">
                        <a:spcAft>
                          <a:spcPts val="0"/>
                        </a:spcAft>
                      </a:pPr>
                      <a:r>
                        <a:rPr lang="ja-JP" sz="800" kern="100" dirty="0">
                          <a:effectLst/>
                        </a:rPr>
                        <a:t>・用地６７％</a:t>
                      </a:r>
                      <a:endParaRPr lang="ja-JP" sz="1050" kern="100" dirty="0">
                        <a:effectLst/>
                      </a:endParaRPr>
                    </a:p>
                    <a:p>
                      <a:pPr algn="just">
                        <a:spcAft>
                          <a:spcPts val="0"/>
                        </a:spcAft>
                      </a:pPr>
                      <a:r>
                        <a:rPr lang="ja-JP" sz="800" kern="100" dirty="0">
                          <a:effectLst/>
                        </a:rPr>
                        <a:t>（</a:t>
                      </a:r>
                      <a:r>
                        <a:rPr lang="en-US" sz="800" kern="100" dirty="0">
                          <a:effectLst/>
                        </a:rPr>
                        <a:t>37.4</a:t>
                      </a:r>
                      <a:r>
                        <a:rPr lang="ja-JP" sz="800" kern="100" dirty="0">
                          <a:effectLst/>
                        </a:rPr>
                        <a:t>億円／</a:t>
                      </a:r>
                      <a:r>
                        <a:rPr lang="en-US" sz="800" kern="100" dirty="0">
                          <a:effectLst/>
                        </a:rPr>
                        <a:t>56.1</a:t>
                      </a:r>
                      <a:r>
                        <a:rPr lang="ja-JP" sz="800" kern="100" dirty="0">
                          <a:effectLst/>
                        </a:rPr>
                        <a:t>億円）</a:t>
                      </a:r>
                      <a:endParaRPr lang="ja-JP" sz="1050" kern="100" dirty="0">
                        <a:effectLst/>
                      </a:endParaRPr>
                    </a:p>
                    <a:p>
                      <a:pPr marL="101600" indent="-101600" algn="just">
                        <a:spcAft>
                          <a:spcPts val="0"/>
                        </a:spcAft>
                      </a:pPr>
                      <a:r>
                        <a:rPr lang="ja-JP" sz="800" kern="100" dirty="0">
                          <a:effectLst/>
                        </a:rPr>
                        <a:t>・工事０％</a:t>
                      </a:r>
                      <a:endParaRPr lang="ja-JP" sz="1050" kern="100" dirty="0">
                        <a:effectLst/>
                      </a:endParaRPr>
                    </a:p>
                    <a:p>
                      <a:pPr algn="just">
                        <a:spcAft>
                          <a:spcPts val="0"/>
                        </a:spcAft>
                      </a:pPr>
                      <a:r>
                        <a:rPr lang="ja-JP" sz="800" kern="100" dirty="0">
                          <a:effectLst/>
                        </a:rPr>
                        <a:t>（</a:t>
                      </a:r>
                      <a:r>
                        <a:rPr lang="en-US" sz="800" kern="100" dirty="0">
                          <a:effectLst/>
                        </a:rPr>
                        <a:t>0</a:t>
                      </a:r>
                      <a:r>
                        <a:rPr lang="ja-JP" sz="800" kern="100" dirty="0">
                          <a:effectLst/>
                        </a:rPr>
                        <a:t>円／</a:t>
                      </a:r>
                      <a:r>
                        <a:rPr lang="en-US" sz="800" kern="100" dirty="0">
                          <a:effectLst/>
                        </a:rPr>
                        <a:t>8.0</a:t>
                      </a:r>
                      <a:r>
                        <a:rPr lang="ja-JP" sz="800" kern="100" dirty="0">
                          <a:effectLst/>
                        </a:rPr>
                        <a:t>億円）</a:t>
                      </a:r>
                      <a:endParaRPr lang="ja-JP" sz="1050" kern="100" dirty="0">
                        <a:effectLst/>
                      </a:endParaRPr>
                    </a:p>
                    <a:p>
                      <a:pPr algn="just">
                        <a:spcAft>
                          <a:spcPts val="0"/>
                        </a:spcAft>
                      </a:pPr>
                      <a:r>
                        <a:rPr lang="en-US" sz="1050" kern="100" dirty="0">
                          <a:effectLst/>
                        </a:rPr>
                        <a:t> </a:t>
                      </a:r>
                      <a:endParaRPr lang="ja-JP" sz="1050" kern="100" dirty="0">
                        <a:effectLst/>
                      </a:endParaRPr>
                    </a:p>
                    <a:p>
                      <a:pPr algn="just">
                        <a:spcAft>
                          <a:spcPts val="0"/>
                        </a:spcAft>
                      </a:pPr>
                      <a:r>
                        <a:rPr lang="en-US" sz="800" kern="100" dirty="0">
                          <a:effectLst/>
                        </a:rPr>
                        <a:t> </a:t>
                      </a:r>
                      <a:endParaRPr lang="ja-JP" sz="1050" kern="100" dirty="0">
                        <a:effectLst/>
                      </a:endParaRPr>
                    </a:p>
                    <a:p>
                      <a:pPr algn="just">
                        <a:spcAft>
                          <a:spcPts val="0"/>
                        </a:spcAft>
                      </a:pPr>
                      <a:r>
                        <a:rPr lang="en-US" sz="800" kern="100" dirty="0">
                          <a:effectLst/>
                        </a:rPr>
                        <a:t> </a:t>
                      </a:r>
                      <a:endParaRPr lang="ja-JP" sz="1050" kern="100" dirty="0">
                        <a:effectLst/>
                      </a:endParaRPr>
                    </a:p>
                  </a:txBody>
                  <a:tcPr marL="62865" marR="62865" marT="0" marB="0"/>
                </a:tc>
                <a:tc>
                  <a:txBody>
                    <a:bodyPr/>
                    <a:lstStyle/>
                    <a:p>
                      <a:pPr algn="just">
                        <a:spcAft>
                          <a:spcPts val="0"/>
                        </a:spcAft>
                      </a:pPr>
                      <a:r>
                        <a:rPr lang="ja-JP" sz="1000" dirty="0" smtClean="0">
                          <a:solidFill>
                            <a:srgbClr val="FF0000"/>
                          </a:solidFill>
                          <a:effectLst/>
                        </a:rPr>
                        <a:t>全体７２％</a:t>
                      </a:r>
                      <a:endParaRPr lang="en-US" altLang="ja-JP" sz="1000" dirty="0" smtClean="0">
                        <a:solidFill>
                          <a:srgbClr val="FF0000"/>
                        </a:solidFill>
                        <a:effectLst/>
                      </a:endParaRPr>
                    </a:p>
                    <a:p>
                      <a:pPr algn="just">
                        <a:spcAft>
                          <a:spcPts val="0"/>
                        </a:spcAft>
                      </a:pPr>
                      <a:r>
                        <a:rPr lang="ja-JP" sz="1000" dirty="0" smtClean="0">
                          <a:solidFill>
                            <a:srgbClr val="FF0000"/>
                          </a:solidFill>
                          <a:effectLst/>
                        </a:rPr>
                        <a:t> </a:t>
                      </a:r>
                      <a:r>
                        <a:rPr lang="ja-JP" sz="800" kern="100" dirty="0">
                          <a:solidFill>
                            <a:srgbClr val="FF0000"/>
                          </a:solidFill>
                          <a:effectLst/>
                        </a:rPr>
                        <a:t>（</a:t>
                      </a:r>
                      <a:r>
                        <a:rPr lang="en-US" sz="800" kern="100" dirty="0">
                          <a:solidFill>
                            <a:srgbClr val="FF0000"/>
                          </a:solidFill>
                          <a:effectLst/>
                        </a:rPr>
                        <a:t>170.8</a:t>
                      </a:r>
                      <a:r>
                        <a:rPr lang="ja-JP" sz="800" kern="100" dirty="0">
                          <a:solidFill>
                            <a:srgbClr val="FF0000"/>
                          </a:solidFill>
                          <a:effectLst/>
                        </a:rPr>
                        <a:t>億円／</a:t>
                      </a:r>
                      <a:r>
                        <a:rPr lang="en-US" sz="800" kern="100" dirty="0">
                          <a:solidFill>
                            <a:srgbClr val="FF0000"/>
                          </a:solidFill>
                          <a:effectLst/>
                        </a:rPr>
                        <a:t>235.8</a:t>
                      </a:r>
                      <a:r>
                        <a:rPr lang="ja-JP" sz="800" kern="100" dirty="0">
                          <a:solidFill>
                            <a:srgbClr val="FF0000"/>
                          </a:solidFill>
                          <a:effectLst/>
                        </a:rPr>
                        <a:t>億円）</a:t>
                      </a:r>
                      <a:endParaRPr lang="ja-JP" sz="1050" kern="100" dirty="0">
                        <a:solidFill>
                          <a:srgbClr val="FF0000"/>
                        </a:solidFill>
                        <a:effectLst/>
                      </a:endParaRPr>
                    </a:p>
                    <a:p>
                      <a:pPr algn="just">
                        <a:spcAft>
                          <a:spcPts val="0"/>
                        </a:spcAft>
                      </a:pPr>
                      <a:r>
                        <a:rPr lang="ja-JP" sz="1050" kern="100" dirty="0">
                          <a:solidFill>
                            <a:srgbClr val="FF0000"/>
                          </a:solidFill>
                          <a:effectLst/>
                        </a:rPr>
                        <a:t>・用地７５％</a:t>
                      </a:r>
                    </a:p>
                    <a:p>
                      <a:pPr algn="just">
                        <a:spcAft>
                          <a:spcPts val="0"/>
                        </a:spcAft>
                      </a:pPr>
                      <a:r>
                        <a:rPr lang="ja-JP" sz="800" kern="100" dirty="0">
                          <a:solidFill>
                            <a:srgbClr val="FF0000"/>
                          </a:solidFill>
                          <a:effectLst/>
                        </a:rPr>
                        <a:t>（</a:t>
                      </a:r>
                      <a:r>
                        <a:rPr lang="en-US" sz="800" kern="100" dirty="0">
                          <a:solidFill>
                            <a:srgbClr val="FF0000"/>
                          </a:solidFill>
                          <a:effectLst/>
                        </a:rPr>
                        <a:t>119.5</a:t>
                      </a:r>
                      <a:r>
                        <a:rPr lang="ja-JP" sz="800" kern="100" dirty="0">
                          <a:solidFill>
                            <a:srgbClr val="FF0000"/>
                          </a:solidFill>
                          <a:effectLst/>
                        </a:rPr>
                        <a:t>億円／</a:t>
                      </a:r>
                      <a:r>
                        <a:rPr lang="en-US" sz="800" kern="100" dirty="0">
                          <a:solidFill>
                            <a:srgbClr val="FF0000"/>
                          </a:solidFill>
                          <a:effectLst/>
                        </a:rPr>
                        <a:t>159.2</a:t>
                      </a:r>
                      <a:r>
                        <a:rPr lang="ja-JP" sz="800" kern="100" dirty="0">
                          <a:solidFill>
                            <a:srgbClr val="FF0000"/>
                          </a:solidFill>
                          <a:effectLst/>
                        </a:rPr>
                        <a:t>億円）</a:t>
                      </a:r>
                      <a:endParaRPr lang="ja-JP" sz="1050" kern="100" dirty="0">
                        <a:solidFill>
                          <a:srgbClr val="FF0000"/>
                        </a:solidFill>
                        <a:effectLst/>
                      </a:endParaRPr>
                    </a:p>
                    <a:p>
                      <a:pPr marL="133350" indent="-133350" algn="just">
                        <a:spcAft>
                          <a:spcPts val="0"/>
                        </a:spcAft>
                      </a:pPr>
                      <a:r>
                        <a:rPr lang="ja-JP" sz="1050" kern="100" dirty="0">
                          <a:solidFill>
                            <a:srgbClr val="FF0000"/>
                          </a:solidFill>
                          <a:effectLst/>
                        </a:rPr>
                        <a:t>・工事６７％</a:t>
                      </a:r>
                    </a:p>
                    <a:p>
                      <a:pPr algn="just">
                        <a:spcAft>
                          <a:spcPts val="0"/>
                        </a:spcAft>
                      </a:pPr>
                      <a:r>
                        <a:rPr lang="ja-JP" sz="800" kern="100" dirty="0">
                          <a:solidFill>
                            <a:srgbClr val="FF0000"/>
                          </a:solidFill>
                          <a:effectLst/>
                        </a:rPr>
                        <a:t>（</a:t>
                      </a:r>
                      <a:r>
                        <a:rPr lang="en-US" sz="800" kern="100" dirty="0">
                          <a:solidFill>
                            <a:srgbClr val="FF0000"/>
                          </a:solidFill>
                          <a:effectLst/>
                        </a:rPr>
                        <a:t>51.3</a:t>
                      </a:r>
                      <a:r>
                        <a:rPr lang="ja-JP" sz="800" kern="100" dirty="0">
                          <a:solidFill>
                            <a:srgbClr val="FF0000"/>
                          </a:solidFill>
                          <a:effectLst/>
                        </a:rPr>
                        <a:t>億円／</a:t>
                      </a:r>
                      <a:r>
                        <a:rPr lang="en-US" sz="800" kern="100" dirty="0">
                          <a:solidFill>
                            <a:srgbClr val="FF0000"/>
                          </a:solidFill>
                          <a:effectLst/>
                        </a:rPr>
                        <a:t>76.6</a:t>
                      </a:r>
                      <a:r>
                        <a:rPr lang="ja-JP" sz="800" kern="100" dirty="0">
                          <a:solidFill>
                            <a:srgbClr val="FF0000"/>
                          </a:solidFill>
                          <a:effectLst/>
                        </a:rPr>
                        <a:t>億円</a:t>
                      </a:r>
                      <a:r>
                        <a:rPr lang="ja-JP" sz="800" kern="100" dirty="0" smtClean="0">
                          <a:solidFill>
                            <a:srgbClr val="FF0000"/>
                          </a:solidFill>
                          <a:effectLst/>
                        </a:rPr>
                        <a:t>）</a:t>
                      </a:r>
                      <a:endParaRPr lang="ja-JP" sz="1050" kern="100" dirty="0">
                        <a:solidFill>
                          <a:srgbClr val="FF0000"/>
                        </a:solidFill>
                        <a:effectLst/>
                      </a:endParaRPr>
                    </a:p>
                    <a:p>
                      <a:pPr algn="just">
                        <a:spcAft>
                          <a:spcPts val="0"/>
                        </a:spcAft>
                      </a:pPr>
                      <a:r>
                        <a:rPr lang="en-US" sz="800" kern="100" dirty="0">
                          <a:solidFill>
                            <a:srgbClr val="FF0000"/>
                          </a:solidFill>
                          <a:effectLst/>
                        </a:rPr>
                        <a:t> </a:t>
                      </a:r>
                      <a:endParaRPr lang="en-US" sz="800" kern="100" dirty="0" smtClean="0">
                        <a:solidFill>
                          <a:srgbClr val="FF0000"/>
                        </a:solidFill>
                        <a:effectLst/>
                      </a:endParaRPr>
                    </a:p>
                    <a:p>
                      <a:pPr algn="just">
                        <a:spcAft>
                          <a:spcPts val="0"/>
                        </a:spcAft>
                      </a:pPr>
                      <a:r>
                        <a:rPr lang="ja-JP" altLang="ja-JP" sz="800" kern="100" dirty="0" smtClean="0">
                          <a:solidFill>
                            <a:srgbClr val="FF0000"/>
                          </a:solidFill>
                          <a:effectLst/>
                        </a:rPr>
                        <a:t>認可区域</a:t>
                      </a:r>
                    </a:p>
                    <a:p>
                      <a:pPr algn="just">
                        <a:spcAft>
                          <a:spcPts val="0"/>
                        </a:spcAft>
                      </a:pPr>
                      <a:r>
                        <a:rPr lang="ja-JP" altLang="ja-JP" sz="800" kern="100" dirty="0" smtClean="0">
                          <a:solidFill>
                            <a:srgbClr val="FF0000"/>
                          </a:solidFill>
                          <a:effectLst/>
                        </a:rPr>
                        <a:t>全体７３％</a:t>
                      </a:r>
                    </a:p>
                    <a:p>
                      <a:pPr algn="just">
                        <a:spcAft>
                          <a:spcPts val="0"/>
                        </a:spcAft>
                      </a:pPr>
                      <a:r>
                        <a:rPr lang="ja-JP" altLang="ja-JP" sz="800" kern="100" dirty="0" smtClean="0">
                          <a:solidFill>
                            <a:srgbClr val="FF0000"/>
                          </a:solidFill>
                          <a:effectLst/>
                        </a:rPr>
                        <a:t>（</a:t>
                      </a:r>
                      <a:r>
                        <a:rPr lang="en-US" altLang="ja-JP" sz="800" kern="100" dirty="0" smtClean="0">
                          <a:solidFill>
                            <a:srgbClr val="FF0000"/>
                          </a:solidFill>
                          <a:effectLst/>
                        </a:rPr>
                        <a:t>62.2</a:t>
                      </a:r>
                      <a:r>
                        <a:rPr lang="ja-JP" altLang="ja-JP" sz="800" kern="100" dirty="0" smtClean="0">
                          <a:solidFill>
                            <a:srgbClr val="FF0000"/>
                          </a:solidFill>
                          <a:effectLst/>
                        </a:rPr>
                        <a:t>億円／</a:t>
                      </a:r>
                      <a:r>
                        <a:rPr lang="en-US" altLang="ja-JP" sz="800" kern="100" dirty="0" smtClean="0">
                          <a:solidFill>
                            <a:srgbClr val="FF0000"/>
                          </a:solidFill>
                          <a:effectLst/>
                        </a:rPr>
                        <a:t>85.1</a:t>
                      </a:r>
                      <a:r>
                        <a:rPr lang="ja-JP" altLang="ja-JP" sz="800" kern="100" dirty="0" smtClean="0">
                          <a:solidFill>
                            <a:srgbClr val="FF0000"/>
                          </a:solidFill>
                          <a:effectLst/>
                        </a:rPr>
                        <a:t>億円）</a:t>
                      </a:r>
                    </a:p>
                    <a:p>
                      <a:pPr algn="just">
                        <a:spcAft>
                          <a:spcPts val="0"/>
                        </a:spcAft>
                      </a:pPr>
                      <a:r>
                        <a:rPr lang="ja-JP" altLang="ja-JP" sz="800" kern="100" dirty="0" smtClean="0">
                          <a:solidFill>
                            <a:srgbClr val="FF0000"/>
                          </a:solidFill>
                          <a:effectLst/>
                        </a:rPr>
                        <a:t>・用地９２％</a:t>
                      </a:r>
                    </a:p>
                    <a:p>
                      <a:pPr algn="just">
                        <a:spcAft>
                          <a:spcPts val="0"/>
                        </a:spcAft>
                      </a:pPr>
                      <a:r>
                        <a:rPr lang="ja-JP" altLang="ja-JP" sz="800" kern="100" dirty="0" smtClean="0">
                          <a:solidFill>
                            <a:srgbClr val="FF0000"/>
                          </a:solidFill>
                          <a:effectLst/>
                        </a:rPr>
                        <a:t>（</a:t>
                      </a:r>
                      <a:r>
                        <a:rPr lang="en-US" altLang="ja-JP" sz="800" kern="100" dirty="0" smtClean="0">
                          <a:solidFill>
                            <a:srgbClr val="FF0000"/>
                          </a:solidFill>
                          <a:effectLst/>
                        </a:rPr>
                        <a:t>60.9</a:t>
                      </a:r>
                      <a:r>
                        <a:rPr lang="ja-JP" altLang="ja-JP" sz="800" kern="100" dirty="0" smtClean="0">
                          <a:solidFill>
                            <a:srgbClr val="FF0000"/>
                          </a:solidFill>
                          <a:effectLst/>
                        </a:rPr>
                        <a:t>億円／</a:t>
                      </a:r>
                      <a:r>
                        <a:rPr lang="en-US" altLang="ja-JP" sz="800" kern="100" dirty="0" smtClean="0">
                          <a:solidFill>
                            <a:srgbClr val="FF0000"/>
                          </a:solidFill>
                          <a:effectLst/>
                        </a:rPr>
                        <a:t>66.2</a:t>
                      </a:r>
                      <a:r>
                        <a:rPr lang="ja-JP" altLang="ja-JP" sz="800" kern="100" dirty="0" smtClean="0">
                          <a:solidFill>
                            <a:srgbClr val="FF0000"/>
                          </a:solidFill>
                          <a:effectLst/>
                        </a:rPr>
                        <a:t>億円）</a:t>
                      </a:r>
                    </a:p>
                    <a:p>
                      <a:pPr marL="101600" indent="-101600" algn="just">
                        <a:spcAft>
                          <a:spcPts val="0"/>
                        </a:spcAft>
                      </a:pPr>
                      <a:r>
                        <a:rPr lang="ja-JP" altLang="ja-JP" sz="800" kern="100" dirty="0" smtClean="0">
                          <a:solidFill>
                            <a:srgbClr val="FF0000"/>
                          </a:solidFill>
                          <a:effectLst/>
                        </a:rPr>
                        <a:t>・工事７％</a:t>
                      </a:r>
                    </a:p>
                    <a:p>
                      <a:pPr algn="just">
                        <a:spcAft>
                          <a:spcPts val="0"/>
                        </a:spcAft>
                      </a:pPr>
                      <a:r>
                        <a:rPr lang="ja-JP" altLang="ja-JP" sz="800" kern="100" dirty="0" smtClean="0">
                          <a:solidFill>
                            <a:srgbClr val="FF0000"/>
                          </a:solidFill>
                          <a:effectLst/>
                        </a:rPr>
                        <a:t>（</a:t>
                      </a:r>
                      <a:r>
                        <a:rPr lang="en-US" altLang="ja-JP" sz="800" kern="100" dirty="0" smtClean="0">
                          <a:solidFill>
                            <a:srgbClr val="FF0000"/>
                          </a:solidFill>
                          <a:effectLst/>
                        </a:rPr>
                        <a:t> 1.3</a:t>
                      </a:r>
                      <a:r>
                        <a:rPr lang="ja-JP" altLang="ja-JP" sz="800" kern="100" dirty="0" smtClean="0">
                          <a:solidFill>
                            <a:srgbClr val="FF0000"/>
                          </a:solidFill>
                          <a:effectLst/>
                        </a:rPr>
                        <a:t>億円／</a:t>
                      </a:r>
                      <a:r>
                        <a:rPr lang="en-US" altLang="ja-JP" sz="800" kern="100" dirty="0" smtClean="0">
                          <a:solidFill>
                            <a:srgbClr val="FF0000"/>
                          </a:solidFill>
                          <a:effectLst/>
                        </a:rPr>
                        <a:t>18.9</a:t>
                      </a:r>
                      <a:r>
                        <a:rPr lang="ja-JP" altLang="ja-JP" sz="800" kern="100" dirty="0" smtClean="0">
                          <a:solidFill>
                            <a:srgbClr val="FF0000"/>
                          </a:solidFill>
                          <a:effectLst/>
                        </a:rPr>
                        <a:t>億円）</a:t>
                      </a:r>
                    </a:p>
                    <a:p>
                      <a:pPr algn="just">
                        <a:spcAft>
                          <a:spcPts val="0"/>
                        </a:spcAft>
                      </a:pP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tc>
                <a:tc>
                  <a:txBody>
                    <a:bodyPr/>
                    <a:lstStyle/>
                    <a:p>
                      <a:pPr algn="just">
                        <a:spcAft>
                          <a:spcPts val="0"/>
                        </a:spcAft>
                      </a:pPr>
                      <a:r>
                        <a:rPr lang="ja-JP" sz="1000" kern="100" dirty="0">
                          <a:effectLst/>
                        </a:rPr>
                        <a:t>・事業認可区域拡大</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tc>
                <a:extLst>
                  <a:ext uri="{0D108BD9-81ED-4DB2-BD59-A6C34878D82A}">
                    <a16:rowId xmlns:a16="http://schemas.microsoft.com/office/drawing/2014/main" val="4118673809"/>
                  </a:ext>
                </a:extLst>
              </a:tr>
            </a:tbl>
          </a:graphicData>
        </a:graphic>
      </p:graphicFrame>
      <p:sp>
        <p:nvSpPr>
          <p:cNvPr id="4" name="スライド番号プレースホルダー 3"/>
          <p:cNvSpPr>
            <a:spLocks noGrp="1"/>
          </p:cNvSpPr>
          <p:nvPr>
            <p:ph type="sldNum" sz="quarter" idx="12"/>
          </p:nvPr>
        </p:nvSpPr>
        <p:spPr/>
        <p:txBody>
          <a:bodyPr/>
          <a:lstStyle/>
          <a:p>
            <a:fld id="{71F43457-8CDF-434C-BF4D-76CE5CCA85A3}" type="slidenum">
              <a:rPr kumimoji="1" lang="ja-JP" altLang="en-US" sz="1600" smtClean="0"/>
              <a:t>8</a:t>
            </a:fld>
            <a:endParaRPr kumimoji="1" lang="ja-JP" altLang="en-US" sz="1600" dirty="0"/>
          </a:p>
        </p:txBody>
      </p:sp>
      <p:sp>
        <p:nvSpPr>
          <p:cNvPr id="6" name="Rectangle 2"/>
          <p:cNvSpPr>
            <a:spLocks noChangeArrowheads="1"/>
          </p:cNvSpPr>
          <p:nvPr/>
        </p:nvSpPr>
        <p:spPr bwMode="auto">
          <a:xfrm>
            <a:off x="0" y="0"/>
            <a:ext cx="9144000" cy="554038"/>
          </a:xfrm>
          <a:prstGeom prst="rect">
            <a:avLst/>
          </a:prstGeom>
          <a:gradFill flip="none" rotWithShape="1">
            <a:gsLst>
              <a:gs pos="0">
                <a:schemeClr val="accent1"/>
              </a:gs>
              <a:gs pos="50000">
                <a:schemeClr val="bg1"/>
              </a:gs>
              <a:gs pos="100000">
                <a:schemeClr val="accent1"/>
              </a:gs>
            </a:gsLst>
            <a:lin ang="5400000" scaled="0"/>
            <a:tileRect/>
          </a:gradFill>
          <a:ln>
            <a:noFill/>
          </a:ln>
          <a:effectLst/>
          <a:extLst/>
        </p:spPr>
        <p:txBody>
          <a:bodyPr wrap="none" lIns="91435" tIns="45717" rIns="91435" bIns="45717" anchor="ct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l"/>
            <a:r>
              <a:rPr lang="ja-JP" altLang="en-US" sz="2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a:t>２事業の必要性等に関する視点</a:t>
            </a:r>
            <a:endParaRPr lang="en-US" altLang="ja-JP" sz="2800" dirty="0"/>
          </a:p>
        </p:txBody>
      </p:sp>
      <p:sp>
        <p:nvSpPr>
          <p:cNvPr id="7" name="テキスト ボックス 6"/>
          <p:cNvSpPr txBox="1"/>
          <p:nvPr/>
        </p:nvSpPr>
        <p:spPr>
          <a:xfrm>
            <a:off x="162876" y="647323"/>
            <a:ext cx="5221924" cy="400110"/>
          </a:xfrm>
          <a:prstGeom prst="rect">
            <a:avLst/>
          </a:prstGeom>
          <a:noFill/>
        </p:spPr>
        <p:txBody>
          <a:bodyPr wrap="square" rtlCol="0">
            <a:spAutoFit/>
          </a:bodyPr>
          <a:lstStyle/>
          <a:p>
            <a:r>
              <a:rPr lang="ja-JP" altLang="en-US" sz="2000" dirty="0"/>
              <a:t>③</a:t>
            </a:r>
            <a:r>
              <a:rPr lang="ja-JP" altLang="en-US" sz="2000" dirty="0" smtClean="0"/>
              <a:t>進捗</a:t>
            </a:r>
            <a:r>
              <a:rPr lang="ja-JP" altLang="en-US" sz="2000" dirty="0"/>
              <a:t>状況の数値を修正（</a:t>
            </a:r>
            <a:r>
              <a:rPr lang="en-US" altLang="ja-JP" sz="2000" dirty="0"/>
              <a:t>p.3</a:t>
            </a:r>
            <a:r>
              <a:rPr lang="ja-JP" altLang="en-US" sz="2000" dirty="0" smtClean="0"/>
              <a:t>）</a:t>
            </a:r>
            <a:endParaRPr kumimoji="1" lang="ja-JP" altLang="en-US" sz="2000" dirty="0"/>
          </a:p>
        </p:txBody>
      </p:sp>
      <p:sp>
        <p:nvSpPr>
          <p:cNvPr id="8" name="テキスト ボックス 7"/>
          <p:cNvSpPr txBox="1"/>
          <p:nvPr/>
        </p:nvSpPr>
        <p:spPr>
          <a:xfrm>
            <a:off x="660400" y="4013963"/>
            <a:ext cx="1511300" cy="369332"/>
          </a:xfrm>
          <a:prstGeom prst="rect">
            <a:avLst/>
          </a:prstGeom>
          <a:noFill/>
        </p:spPr>
        <p:txBody>
          <a:bodyPr wrap="square" rtlCol="0">
            <a:spAutoFit/>
          </a:bodyPr>
          <a:lstStyle/>
          <a:p>
            <a:r>
              <a:rPr kumimoji="1" lang="ja-JP" altLang="en-US" dirty="0" smtClean="0"/>
              <a:t>修正後</a:t>
            </a:r>
            <a:endParaRPr kumimoji="1" lang="ja-JP" altLang="en-US" dirty="0"/>
          </a:p>
        </p:txBody>
      </p:sp>
      <p:sp>
        <p:nvSpPr>
          <p:cNvPr id="9" name="テキスト ボックス 8"/>
          <p:cNvSpPr txBox="1"/>
          <p:nvPr/>
        </p:nvSpPr>
        <p:spPr>
          <a:xfrm>
            <a:off x="660400" y="1130738"/>
            <a:ext cx="1511300" cy="369332"/>
          </a:xfrm>
          <a:prstGeom prst="rect">
            <a:avLst/>
          </a:prstGeom>
          <a:noFill/>
        </p:spPr>
        <p:txBody>
          <a:bodyPr wrap="square" rtlCol="0">
            <a:spAutoFit/>
          </a:bodyPr>
          <a:lstStyle/>
          <a:p>
            <a:r>
              <a:rPr kumimoji="1" lang="ja-JP" altLang="en-US" dirty="0" smtClean="0"/>
              <a:t>修正前</a:t>
            </a:r>
            <a:endParaRPr kumimoji="1" lang="ja-JP" altLang="en-US" dirty="0"/>
          </a:p>
        </p:txBody>
      </p:sp>
      <p:sp>
        <p:nvSpPr>
          <p:cNvPr id="11" name="下矢印 10"/>
          <p:cNvSpPr/>
          <p:nvPr/>
        </p:nvSpPr>
        <p:spPr>
          <a:xfrm>
            <a:off x="3900327" y="3933665"/>
            <a:ext cx="1219201" cy="330200"/>
          </a:xfrm>
          <a:prstGeom prst="downArrow">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60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コンテンツ プレースホルダー 5"/>
          <p:cNvGraphicFramePr>
            <a:graphicFrameLocks noGrp="1"/>
          </p:cNvGraphicFramePr>
          <p:nvPr>
            <p:ph idx="1"/>
            <p:extLst/>
          </p:nvPr>
        </p:nvGraphicFramePr>
        <p:xfrm>
          <a:off x="1164906" y="4460559"/>
          <a:ext cx="6824345" cy="1060449"/>
        </p:xfrm>
        <a:graphic>
          <a:graphicData uri="http://schemas.openxmlformats.org/drawingml/2006/table">
            <a:tbl>
              <a:tblPr>
                <a:tableStyleId>{5C22544A-7EE6-4342-B048-85BDC9FD1C3A}</a:tableStyleId>
              </a:tblPr>
              <a:tblGrid>
                <a:gridCol w="1288415">
                  <a:extLst>
                    <a:ext uri="{9D8B030D-6E8A-4147-A177-3AD203B41FA5}">
                      <a16:colId xmlns:a16="http://schemas.microsoft.com/office/drawing/2014/main" val="1606056958"/>
                    </a:ext>
                  </a:extLst>
                </a:gridCol>
                <a:gridCol w="5535930">
                  <a:extLst>
                    <a:ext uri="{9D8B030D-6E8A-4147-A177-3AD203B41FA5}">
                      <a16:colId xmlns:a16="http://schemas.microsoft.com/office/drawing/2014/main" val="3651068499"/>
                    </a:ext>
                  </a:extLst>
                </a:gridCol>
              </a:tblGrid>
              <a:tr h="1060449">
                <a:tc>
                  <a:txBody>
                    <a:bodyPr/>
                    <a:lstStyle/>
                    <a:p>
                      <a:pPr algn="ctr">
                        <a:spcAft>
                          <a:spcPts val="0"/>
                        </a:spcAft>
                      </a:pPr>
                      <a:r>
                        <a:rPr lang="ja-JP" sz="1100" kern="100" dirty="0">
                          <a:effectLst/>
                        </a:rPr>
                        <a:t>事業の進捗の</a:t>
                      </a:r>
                    </a:p>
                    <a:p>
                      <a:pPr algn="ctr">
                        <a:spcAft>
                          <a:spcPts val="0"/>
                        </a:spcAft>
                      </a:pPr>
                      <a:r>
                        <a:rPr lang="ja-JP" sz="1100" kern="100" dirty="0">
                          <a:effectLst/>
                        </a:rPr>
                        <a:t>見込みの視点</a:t>
                      </a:r>
                    </a:p>
                    <a:p>
                      <a:pPr algn="ctr">
                        <a:spcAft>
                          <a:spcPts val="0"/>
                        </a:spcAft>
                      </a:pPr>
                      <a:r>
                        <a:rPr lang="en-US" sz="1100" kern="100" dirty="0">
                          <a:effectLst/>
                        </a:rPr>
                        <a:t> </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33350" indent="-133350" algn="just">
                        <a:spcAft>
                          <a:spcPts val="0"/>
                        </a:spcAft>
                      </a:pPr>
                      <a:endParaRPr lang="en-US" altLang="ja-JP" sz="1200" kern="100" dirty="0" smtClean="0">
                        <a:effectLst/>
                      </a:endParaRPr>
                    </a:p>
                    <a:p>
                      <a:r>
                        <a:rPr kumimoji="1" lang="ja-JP" altLang="ja-JP" sz="1200" kern="1200" smtClean="0">
                          <a:solidFill>
                            <a:schemeClr val="dk1"/>
                          </a:solidFill>
                          <a:effectLst/>
                          <a:latin typeface="+mn-lt"/>
                          <a:ea typeface="+mn-ea"/>
                          <a:cs typeface="+mn-cs"/>
                        </a:rPr>
                        <a:t>・</a:t>
                      </a:r>
                      <a:r>
                        <a:rPr kumimoji="1" lang="ja-JP" altLang="ja-JP" sz="1200" kern="1200" dirty="0" smtClean="0">
                          <a:solidFill>
                            <a:schemeClr val="dk1"/>
                          </a:solidFill>
                          <a:effectLst/>
                          <a:latin typeface="+mn-lt"/>
                          <a:ea typeface="+mn-ea"/>
                          <a:cs typeface="+mn-cs"/>
                        </a:rPr>
                        <a:t>公園全体の進捗率は、</a:t>
                      </a:r>
                      <a:r>
                        <a:rPr kumimoji="1" lang="ja-JP" altLang="ja-JP" sz="1200" kern="1200" dirty="0" smtClean="0">
                          <a:solidFill>
                            <a:srgbClr val="FF0000"/>
                          </a:solidFill>
                          <a:effectLst/>
                          <a:latin typeface="+mn-lt"/>
                          <a:ea typeface="+mn-ea"/>
                          <a:cs typeface="+mn-cs"/>
                        </a:rPr>
                        <a:t>全体で</a:t>
                      </a:r>
                      <a:r>
                        <a:rPr kumimoji="1" lang="en-US" altLang="ja-JP" sz="1200" kern="1200" dirty="0" smtClean="0">
                          <a:solidFill>
                            <a:srgbClr val="FF0000"/>
                          </a:solidFill>
                          <a:effectLst/>
                          <a:latin typeface="+mn-lt"/>
                          <a:ea typeface="+mn-ea"/>
                          <a:cs typeface="+mn-cs"/>
                        </a:rPr>
                        <a:t>85</a:t>
                      </a:r>
                      <a:r>
                        <a:rPr kumimoji="1" lang="ja-JP" altLang="ja-JP" sz="1200" kern="1200" dirty="0" smtClean="0">
                          <a:solidFill>
                            <a:srgbClr val="FF0000"/>
                          </a:solidFill>
                          <a:effectLst/>
                          <a:latin typeface="+mn-lt"/>
                          <a:ea typeface="+mn-ea"/>
                          <a:cs typeface="+mn-cs"/>
                        </a:rPr>
                        <a:t>％（用地</a:t>
                      </a:r>
                      <a:r>
                        <a:rPr kumimoji="1" lang="en-US" altLang="ja-JP" sz="1200" kern="1200" dirty="0" smtClean="0">
                          <a:solidFill>
                            <a:srgbClr val="FF0000"/>
                          </a:solidFill>
                          <a:effectLst/>
                          <a:latin typeface="+mn-lt"/>
                          <a:ea typeface="+mn-ea"/>
                          <a:cs typeface="+mn-cs"/>
                        </a:rPr>
                        <a:t>90</a:t>
                      </a:r>
                      <a:r>
                        <a:rPr kumimoji="1" lang="ja-JP" altLang="ja-JP" sz="1200" kern="1200" dirty="0" smtClean="0">
                          <a:solidFill>
                            <a:srgbClr val="FF0000"/>
                          </a:solidFill>
                          <a:effectLst/>
                          <a:latin typeface="+mn-lt"/>
                          <a:ea typeface="+mn-ea"/>
                          <a:cs typeface="+mn-cs"/>
                        </a:rPr>
                        <a:t>％、工事</a:t>
                      </a:r>
                      <a:r>
                        <a:rPr kumimoji="1" lang="en-US" altLang="ja-JP" sz="1200" kern="1200" dirty="0" smtClean="0">
                          <a:solidFill>
                            <a:srgbClr val="FF0000"/>
                          </a:solidFill>
                          <a:effectLst/>
                          <a:latin typeface="+mn-lt"/>
                          <a:ea typeface="+mn-ea"/>
                          <a:cs typeface="+mn-cs"/>
                        </a:rPr>
                        <a:t>73</a:t>
                      </a:r>
                      <a:r>
                        <a:rPr kumimoji="1" lang="ja-JP" altLang="ja-JP" sz="1200" kern="1200" dirty="0" smtClean="0">
                          <a:solidFill>
                            <a:srgbClr val="FF0000"/>
                          </a:solidFill>
                          <a:effectLst/>
                          <a:latin typeface="+mn-lt"/>
                          <a:ea typeface="+mn-ea"/>
                          <a:cs typeface="+mn-cs"/>
                        </a:rPr>
                        <a:t>％）</a:t>
                      </a:r>
                      <a:r>
                        <a:rPr kumimoji="1" lang="ja-JP" altLang="ja-JP" sz="1200" kern="1200" dirty="0" smtClean="0">
                          <a:solidFill>
                            <a:schemeClr val="dk1"/>
                          </a:solidFill>
                          <a:effectLst/>
                          <a:latin typeface="+mn-lt"/>
                          <a:ea typeface="+mn-ea"/>
                          <a:cs typeface="+mn-cs"/>
                        </a:rPr>
                        <a:t>に達している。</a:t>
                      </a:r>
                    </a:p>
                    <a:p>
                      <a:r>
                        <a:rPr kumimoji="1" lang="ja-JP" altLang="ja-JP" sz="1200" kern="1200" dirty="0" smtClean="0">
                          <a:solidFill>
                            <a:schemeClr val="dk1"/>
                          </a:solidFill>
                          <a:effectLst/>
                          <a:latin typeface="+mn-lt"/>
                          <a:ea typeface="+mn-ea"/>
                          <a:cs typeface="+mn-cs"/>
                        </a:rPr>
                        <a:t>・昨今の災害等をふまえ、早急な防災機能の向上が求められており、事業認可区域については令和</a:t>
                      </a:r>
                      <a:r>
                        <a:rPr kumimoji="1" lang="en-US" altLang="ja-JP" sz="1200" kern="1200" dirty="0" smtClean="0">
                          <a:solidFill>
                            <a:schemeClr val="dk1"/>
                          </a:solidFill>
                          <a:effectLst/>
                          <a:latin typeface="+mn-lt"/>
                          <a:ea typeface="+mn-ea"/>
                          <a:cs typeface="+mn-cs"/>
                        </a:rPr>
                        <a:t>6</a:t>
                      </a:r>
                      <a:r>
                        <a:rPr kumimoji="1" lang="ja-JP" altLang="ja-JP" sz="1200" kern="1200" dirty="0" smtClean="0">
                          <a:solidFill>
                            <a:schemeClr val="dk1"/>
                          </a:solidFill>
                          <a:effectLst/>
                          <a:latin typeface="+mn-lt"/>
                          <a:ea typeface="+mn-ea"/>
                          <a:cs typeface="+mn-cs"/>
                        </a:rPr>
                        <a:t>年度までの完了を目指している。</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72792967"/>
                  </a:ext>
                </a:extLst>
              </a:tr>
            </a:tbl>
          </a:graphicData>
        </a:graphic>
      </p:graphicFrame>
      <p:sp>
        <p:nvSpPr>
          <p:cNvPr id="4" name="スライド番号プレースホルダー 3"/>
          <p:cNvSpPr>
            <a:spLocks noGrp="1"/>
          </p:cNvSpPr>
          <p:nvPr>
            <p:ph type="sldNum" sz="quarter" idx="12"/>
          </p:nvPr>
        </p:nvSpPr>
        <p:spPr/>
        <p:txBody>
          <a:bodyPr/>
          <a:lstStyle/>
          <a:p>
            <a:fld id="{71F43457-8CDF-434C-BF4D-76CE5CCA85A3}" type="slidenum">
              <a:rPr kumimoji="1" lang="ja-JP" altLang="en-US" sz="1600" smtClean="0"/>
              <a:t>9</a:t>
            </a:fld>
            <a:endParaRPr kumimoji="1" lang="ja-JP" altLang="en-US" sz="1600" dirty="0"/>
          </a:p>
        </p:txBody>
      </p:sp>
      <p:sp>
        <p:nvSpPr>
          <p:cNvPr id="5" name="Rectangle 2"/>
          <p:cNvSpPr>
            <a:spLocks noChangeArrowheads="1"/>
          </p:cNvSpPr>
          <p:nvPr/>
        </p:nvSpPr>
        <p:spPr bwMode="auto">
          <a:xfrm>
            <a:off x="0" y="0"/>
            <a:ext cx="9144000" cy="554038"/>
          </a:xfrm>
          <a:prstGeom prst="rect">
            <a:avLst/>
          </a:prstGeom>
          <a:gradFill flip="none" rotWithShape="1">
            <a:gsLst>
              <a:gs pos="0">
                <a:schemeClr val="accent1"/>
              </a:gs>
              <a:gs pos="50000">
                <a:schemeClr val="bg1"/>
              </a:gs>
              <a:gs pos="100000">
                <a:schemeClr val="accent1"/>
              </a:gs>
            </a:gsLst>
            <a:lin ang="5400000" scaled="0"/>
            <a:tileRect/>
          </a:gradFill>
          <a:ln>
            <a:noFill/>
          </a:ln>
          <a:effectLst/>
          <a:extLst/>
        </p:spPr>
        <p:txBody>
          <a:bodyPr wrap="none" lIns="91435" tIns="45717" rIns="91435" bIns="45717" anchor="ct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l"/>
            <a:r>
              <a:rPr lang="ja-JP" altLang="en-US" sz="2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t>３事業の進捗の見込みの視点</a:t>
            </a:r>
            <a:endParaRPr lang="en-US" altLang="ja-JP" sz="2800" dirty="0"/>
          </a:p>
        </p:txBody>
      </p:sp>
      <p:sp>
        <p:nvSpPr>
          <p:cNvPr id="7" name="テキスト ボックス 6"/>
          <p:cNvSpPr txBox="1"/>
          <p:nvPr/>
        </p:nvSpPr>
        <p:spPr>
          <a:xfrm>
            <a:off x="162876" y="647323"/>
            <a:ext cx="5221924" cy="400110"/>
          </a:xfrm>
          <a:prstGeom prst="rect">
            <a:avLst/>
          </a:prstGeom>
          <a:noFill/>
        </p:spPr>
        <p:txBody>
          <a:bodyPr wrap="square" rtlCol="0">
            <a:spAutoFit/>
          </a:bodyPr>
          <a:lstStyle/>
          <a:p>
            <a:r>
              <a:rPr lang="ja-JP" altLang="en-US" sz="2000" dirty="0"/>
              <a:t>④</a:t>
            </a:r>
            <a:r>
              <a:rPr lang="ja-JP" altLang="en-US" sz="2000" dirty="0" smtClean="0"/>
              <a:t>文言を</a:t>
            </a:r>
            <a:r>
              <a:rPr lang="ja-JP" altLang="en-US" sz="2000" dirty="0"/>
              <a:t>修正（</a:t>
            </a:r>
            <a:r>
              <a:rPr lang="en-US" altLang="ja-JP" sz="2000" dirty="0" smtClean="0"/>
              <a:t>p.4</a:t>
            </a:r>
            <a:r>
              <a:rPr lang="ja-JP" altLang="en-US" sz="2000" dirty="0" smtClean="0"/>
              <a:t>）</a:t>
            </a:r>
            <a:endParaRPr kumimoji="1" lang="ja-JP" altLang="en-US" sz="2000" dirty="0"/>
          </a:p>
        </p:txBody>
      </p:sp>
      <p:sp>
        <p:nvSpPr>
          <p:cNvPr id="8" name="テキスト ボックス 7"/>
          <p:cNvSpPr txBox="1"/>
          <p:nvPr/>
        </p:nvSpPr>
        <p:spPr>
          <a:xfrm>
            <a:off x="660400" y="3893216"/>
            <a:ext cx="1511300" cy="369332"/>
          </a:xfrm>
          <a:prstGeom prst="rect">
            <a:avLst/>
          </a:prstGeom>
          <a:noFill/>
        </p:spPr>
        <p:txBody>
          <a:bodyPr wrap="square" rtlCol="0">
            <a:spAutoFit/>
          </a:bodyPr>
          <a:lstStyle/>
          <a:p>
            <a:r>
              <a:rPr kumimoji="1" lang="ja-JP" altLang="en-US" dirty="0" smtClean="0"/>
              <a:t>修正後</a:t>
            </a:r>
            <a:endParaRPr kumimoji="1" lang="ja-JP" altLang="en-US" dirty="0"/>
          </a:p>
        </p:txBody>
      </p:sp>
      <p:sp>
        <p:nvSpPr>
          <p:cNvPr id="9" name="テキスト ボックス 8"/>
          <p:cNvSpPr txBox="1"/>
          <p:nvPr/>
        </p:nvSpPr>
        <p:spPr>
          <a:xfrm>
            <a:off x="660400" y="1226305"/>
            <a:ext cx="1511300" cy="369332"/>
          </a:xfrm>
          <a:prstGeom prst="rect">
            <a:avLst/>
          </a:prstGeom>
          <a:noFill/>
        </p:spPr>
        <p:txBody>
          <a:bodyPr wrap="square" rtlCol="0">
            <a:spAutoFit/>
          </a:bodyPr>
          <a:lstStyle/>
          <a:p>
            <a:r>
              <a:rPr kumimoji="1" lang="ja-JP" altLang="en-US" dirty="0" smtClean="0"/>
              <a:t>修正前</a:t>
            </a:r>
            <a:endParaRPr kumimoji="1" lang="ja-JP" altLang="en-US" dirty="0"/>
          </a:p>
        </p:txBody>
      </p:sp>
      <p:graphicFrame>
        <p:nvGraphicFramePr>
          <p:cNvPr id="10" name="表 9"/>
          <p:cNvGraphicFramePr>
            <a:graphicFrameLocks noGrp="1"/>
          </p:cNvGraphicFramePr>
          <p:nvPr>
            <p:extLst/>
          </p:nvPr>
        </p:nvGraphicFramePr>
        <p:xfrm>
          <a:off x="1164906" y="1739803"/>
          <a:ext cx="6824345" cy="1051241"/>
        </p:xfrm>
        <a:graphic>
          <a:graphicData uri="http://schemas.openxmlformats.org/drawingml/2006/table">
            <a:tbl>
              <a:tblPr>
                <a:tableStyleId>{5C22544A-7EE6-4342-B048-85BDC9FD1C3A}</a:tableStyleId>
              </a:tblPr>
              <a:tblGrid>
                <a:gridCol w="1288415">
                  <a:extLst>
                    <a:ext uri="{9D8B030D-6E8A-4147-A177-3AD203B41FA5}">
                      <a16:colId xmlns:a16="http://schemas.microsoft.com/office/drawing/2014/main" val="2362865110"/>
                    </a:ext>
                  </a:extLst>
                </a:gridCol>
                <a:gridCol w="5535930">
                  <a:extLst>
                    <a:ext uri="{9D8B030D-6E8A-4147-A177-3AD203B41FA5}">
                      <a16:colId xmlns:a16="http://schemas.microsoft.com/office/drawing/2014/main" val="3881600408"/>
                    </a:ext>
                  </a:extLst>
                </a:gridCol>
              </a:tblGrid>
              <a:tr h="1051241">
                <a:tc>
                  <a:txBody>
                    <a:bodyPr/>
                    <a:lstStyle/>
                    <a:p>
                      <a:pPr algn="ctr">
                        <a:spcAft>
                          <a:spcPts val="0"/>
                        </a:spcAft>
                      </a:pPr>
                      <a:r>
                        <a:rPr lang="ja-JP" sz="1100" kern="100" dirty="0">
                          <a:effectLst/>
                        </a:rPr>
                        <a:t>事業の進捗の</a:t>
                      </a:r>
                    </a:p>
                    <a:p>
                      <a:pPr algn="ctr">
                        <a:spcAft>
                          <a:spcPts val="0"/>
                        </a:spcAft>
                      </a:pPr>
                      <a:r>
                        <a:rPr lang="ja-JP" sz="1100" kern="100" dirty="0">
                          <a:effectLst/>
                        </a:rPr>
                        <a:t>見込みの視点</a:t>
                      </a:r>
                    </a:p>
                    <a:p>
                      <a:pPr algn="ctr">
                        <a:spcAft>
                          <a:spcPts val="0"/>
                        </a:spcAft>
                      </a:pPr>
                      <a:r>
                        <a:rPr lang="en-US" sz="1100" kern="100" dirty="0">
                          <a:effectLst/>
                        </a:rPr>
                        <a:t> </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33350" indent="-133350" algn="just">
                        <a:spcAft>
                          <a:spcPts val="0"/>
                        </a:spcAft>
                      </a:pPr>
                      <a:endParaRPr lang="en-US" altLang="ja-JP" sz="1100" kern="100" dirty="0" smtClean="0">
                        <a:effectLst/>
                      </a:endParaRPr>
                    </a:p>
                    <a:p>
                      <a:r>
                        <a:rPr kumimoji="1" lang="ja-JP" altLang="ja-JP" sz="1200" kern="1200" dirty="0" smtClean="0">
                          <a:solidFill>
                            <a:schemeClr val="dk1"/>
                          </a:solidFill>
                          <a:effectLst/>
                          <a:latin typeface="+mn-lt"/>
                          <a:ea typeface="+mn-ea"/>
                          <a:cs typeface="+mn-cs"/>
                        </a:rPr>
                        <a:t>・公園全体の進捗率は、</a:t>
                      </a:r>
                      <a:r>
                        <a:rPr kumimoji="1" lang="ja-JP" altLang="ja-JP" sz="1200" kern="1200" dirty="0" smtClean="0">
                          <a:solidFill>
                            <a:srgbClr val="FF0000"/>
                          </a:solidFill>
                          <a:effectLst/>
                          <a:latin typeface="+mn-lt"/>
                          <a:ea typeface="+mn-ea"/>
                          <a:cs typeface="+mn-cs"/>
                        </a:rPr>
                        <a:t>全体で</a:t>
                      </a:r>
                      <a:r>
                        <a:rPr kumimoji="1" lang="en-US" altLang="ja-JP" sz="1200" kern="1200" dirty="0" smtClean="0">
                          <a:solidFill>
                            <a:srgbClr val="FF0000"/>
                          </a:solidFill>
                          <a:effectLst/>
                          <a:latin typeface="+mn-lt"/>
                          <a:ea typeface="+mn-ea"/>
                          <a:cs typeface="+mn-cs"/>
                        </a:rPr>
                        <a:t>72</a:t>
                      </a:r>
                      <a:r>
                        <a:rPr kumimoji="1" lang="ja-JP" altLang="ja-JP" sz="1200" kern="1200" dirty="0" smtClean="0">
                          <a:solidFill>
                            <a:srgbClr val="FF0000"/>
                          </a:solidFill>
                          <a:effectLst/>
                          <a:latin typeface="+mn-lt"/>
                          <a:ea typeface="+mn-ea"/>
                          <a:cs typeface="+mn-cs"/>
                        </a:rPr>
                        <a:t>％（用地</a:t>
                      </a:r>
                      <a:r>
                        <a:rPr kumimoji="1" lang="en-US" altLang="ja-JP" sz="1200" kern="1200" dirty="0" smtClean="0">
                          <a:solidFill>
                            <a:srgbClr val="FF0000"/>
                          </a:solidFill>
                          <a:effectLst/>
                          <a:latin typeface="+mn-lt"/>
                          <a:ea typeface="+mn-ea"/>
                          <a:cs typeface="+mn-cs"/>
                        </a:rPr>
                        <a:t>75</a:t>
                      </a:r>
                      <a:r>
                        <a:rPr kumimoji="1" lang="ja-JP" altLang="ja-JP" sz="1200" kern="1200" dirty="0" smtClean="0">
                          <a:solidFill>
                            <a:srgbClr val="FF0000"/>
                          </a:solidFill>
                          <a:effectLst/>
                          <a:latin typeface="+mn-lt"/>
                          <a:ea typeface="+mn-ea"/>
                          <a:cs typeface="+mn-cs"/>
                        </a:rPr>
                        <a:t>％、工事</a:t>
                      </a:r>
                      <a:r>
                        <a:rPr kumimoji="1" lang="en-US" altLang="ja-JP" sz="1200" kern="1200" dirty="0" smtClean="0">
                          <a:solidFill>
                            <a:srgbClr val="FF0000"/>
                          </a:solidFill>
                          <a:effectLst/>
                          <a:latin typeface="+mn-lt"/>
                          <a:ea typeface="+mn-ea"/>
                          <a:cs typeface="+mn-cs"/>
                        </a:rPr>
                        <a:t>67</a:t>
                      </a:r>
                      <a:r>
                        <a:rPr kumimoji="1" lang="ja-JP" altLang="ja-JP" sz="1200" kern="1200" dirty="0" smtClean="0">
                          <a:solidFill>
                            <a:srgbClr val="FF0000"/>
                          </a:solidFill>
                          <a:effectLst/>
                          <a:latin typeface="+mn-lt"/>
                          <a:ea typeface="+mn-ea"/>
                          <a:cs typeface="+mn-cs"/>
                        </a:rPr>
                        <a:t>％）</a:t>
                      </a:r>
                      <a:r>
                        <a:rPr kumimoji="1" lang="ja-JP" altLang="ja-JP" sz="1200" kern="1200" dirty="0" smtClean="0">
                          <a:solidFill>
                            <a:schemeClr val="dk1"/>
                          </a:solidFill>
                          <a:effectLst/>
                          <a:latin typeface="+mn-lt"/>
                          <a:ea typeface="+mn-ea"/>
                          <a:cs typeface="+mn-cs"/>
                        </a:rPr>
                        <a:t>に達している。</a:t>
                      </a:r>
                    </a:p>
                    <a:p>
                      <a:r>
                        <a:rPr kumimoji="1" lang="ja-JP" altLang="ja-JP" sz="1200" kern="1200" dirty="0" smtClean="0">
                          <a:solidFill>
                            <a:schemeClr val="dk1"/>
                          </a:solidFill>
                          <a:effectLst/>
                          <a:latin typeface="+mn-lt"/>
                          <a:ea typeface="+mn-ea"/>
                          <a:cs typeface="+mn-cs"/>
                        </a:rPr>
                        <a:t>・昨今の災害等をふまえ、早急な防災機能の向上が求められており、事業認可区域については令和</a:t>
                      </a:r>
                      <a:r>
                        <a:rPr kumimoji="1" lang="en-US" altLang="ja-JP" sz="1200" kern="1200" dirty="0" smtClean="0">
                          <a:solidFill>
                            <a:schemeClr val="dk1"/>
                          </a:solidFill>
                          <a:effectLst/>
                          <a:latin typeface="+mn-lt"/>
                          <a:ea typeface="+mn-ea"/>
                          <a:cs typeface="+mn-cs"/>
                        </a:rPr>
                        <a:t>6</a:t>
                      </a:r>
                      <a:r>
                        <a:rPr kumimoji="1" lang="ja-JP" altLang="ja-JP" sz="1200" kern="1200" dirty="0" smtClean="0">
                          <a:solidFill>
                            <a:schemeClr val="dk1"/>
                          </a:solidFill>
                          <a:effectLst/>
                          <a:latin typeface="+mn-lt"/>
                          <a:ea typeface="+mn-ea"/>
                          <a:cs typeface="+mn-cs"/>
                        </a:rPr>
                        <a:t>年度までの完了を目指している。</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05212434"/>
                  </a:ext>
                </a:extLst>
              </a:tr>
            </a:tbl>
          </a:graphicData>
        </a:graphic>
      </p:graphicFrame>
      <p:sp>
        <p:nvSpPr>
          <p:cNvPr id="13" name="下矢印 12"/>
          <p:cNvSpPr/>
          <p:nvPr/>
        </p:nvSpPr>
        <p:spPr>
          <a:xfrm>
            <a:off x="3962397" y="3365005"/>
            <a:ext cx="1219201" cy="330200"/>
          </a:xfrm>
          <a:prstGeom prst="downArrow">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81115668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85D4A840C0B79842806973E30B2A13A0" ma:contentTypeVersion="1" ma:contentTypeDescription="新しいドキュメントを作成します。" ma:contentTypeScope="" ma:versionID="17a047c5ff0483f8bed5e9b271a4b474">
  <xsd:schema xmlns:xsd="http://www.w3.org/2001/XMLSchema" xmlns:xs="http://www.w3.org/2001/XMLSchema" xmlns:p="http://schemas.microsoft.com/office/2006/metadata/properties" xmlns:ns1="http://schemas.microsoft.com/sharepoint/v3" targetNamespace="http://schemas.microsoft.com/office/2006/metadata/properties" ma:root="true" ma:fieldsID="b80dedcaabf93eecb3f8d093b26cd29b"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FF8688F3-5002-437D-A303-09F1D054A9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3E936F-8530-446E-9716-214D4B1E0563}">
  <ds:schemaRefs>
    <ds:schemaRef ds:uri="http://schemas.microsoft.com/sharepoint/v3/contenttype/forms"/>
  </ds:schemaRefs>
</ds:datastoreItem>
</file>

<file path=customXml/itemProps3.xml><?xml version="1.0" encoding="utf-8"?>
<ds:datastoreItem xmlns:ds="http://schemas.openxmlformats.org/officeDocument/2006/customXml" ds:itemID="{4DDE359E-0AAD-460D-AB87-A57E3F6B76E2}">
  <ds:schemaRefs>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schemas.microsoft.com/sharepoint/v3"/>
    <ds:schemaRef ds:uri="http://purl.org/dc/terms/"/>
    <ds:schemaRef ds:uri="http://schemas.openxmlformats.org/package/2006/metadata/core-properties"/>
    <ds:schemaRef ds:uri="http://purl.org/dc/dcmitype/"/>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2823</TotalTime>
  <Words>2979</Words>
  <Application>Microsoft Office PowerPoint</Application>
  <PresentationFormat>画面に合わせる (4:3)</PresentationFormat>
  <Paragraphs>712</Paragraphs>
  <Slides>25</Slides>
  <Notes>4</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25</vt:i4>
      </vt:variant>
    </vt:vector>
  </HeadingPairs>
  <TitlesOfParts>
    <vt:vector size="38" baseType="lpstr">
      <vt:lpstr>HGPｺﾞｼｯｸM</vt:lpstr>
      <vt:lpstr>Meiryo UI</vt:lpstr>
      <vt:lpstr>ＭＳ Ｐゴシック</vt:lpstr>
      <vt:lpstr>ＭＳ ゴシック</vt:lpstr>
      <vt:lpstr>ＭＳ 明朝</vt:lpstr>
      <vt:lpstr>游ゴシック</vt:lpstr>
      <vt:lpstr>游ゴシック Light</vt:lpstr>
      <vt:lpstr>Arial</vt:lpstr>
      <vt:lpstr>Calibri</vt:lpstr>
      <vt:lpstr>Calibri Light</vt:lpstr>
      <vt:lpstr>Century</vt:lpstr>
      <vt:lpstr>Times New Roman</vt:lpstr>
      <vt:lpstr>Office テーマ</vt:lpstr>
      <vt:lpstr>■調書の修正案件一覧</vt:lpstr>
      <vt:lpstr>PowerPoint プレゼンテーション</vt:lpstr>
      <vt:lpstr>〇文言の修正（p.1事業目的）</vt:lpstr>
      <vt:lpstr>〇文言の修正（p.5特記事項）</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■修正項目一覧</vt:lpstr>
      <vt:lpstr>①再々評価時点〔R1〕西暦表記の削除（p.2）</vt:lpstr>
      <vt:lpstr>②〔H26〕分析結果の数値修正（p.2）</vt:lpstr>
      <vt:lpstr>③進捗状況の数値修正（p.3）</vt:lpstr>
      <vt:lpstr>PowerPoint プレゼンテーション</vt:lpstr>
      <vt:lpstr>■修正項目一覧</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平橋　渉</dc:creator>
  <cp:lastModifiedBy>山下　豊</cp:lastModifiedBy>
  <cp:revision>130</cp:revision>
  <cp:lastPrinted>2019-06-18T11:39:01Z</cp:lastPrinted>
  <dcterms:created xsi:type="dcterms:W3CDTF">2019-05-28T05:35:47Z</dcterms:created>
  <dcterms:modified xsi:type="dcterms:W3CDTF">2019-06-18T12:01:31Z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0x01010085D4A840C0B79842806973E30B2A13A0</vt:lpwstr>
  </property>
</Properties>
</file>