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59" r:id="rId6"/>
    <p:sldId id="277" r:id="rId7"/>
    <p:sldId id="279" r:id="rId8"/>
    <p:sldId id="293" r:id="rId9"/>
    <p:sldId id="307" r:id="rId10"/>
    <p:sldId id="281" r:id="rId11"/>
    <p:sldId id="287" r:id="rId12"/>
    <p:sldId id="308" r:id="rId13"/>
    <p:sldId id="305" r:id="rId14"/>
    <p:sldId id="306" r:id="rId15"/>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1382" autoAdjust="0"/>
  </p:normalViewPr>
  <p:slideViewPr>
    <p:cSldViewPr snapToGrid="0">
      <p:cViewPr varScale="1">
        <p:scale>
          <a:sx n="68" d="100"/>
          <a:sy n="68" d="100"/>
        </p:scale>
        <p:origin x="1518" y="66"/>
      </p:cViewPr>
      <p:guideLst/>
    </p:cSldViewPr>
  </p:slideViewPr>
  <p:outlineViewPr>
    <p:cViewPr>
      <p:scale>
        <a:sx n="20" d="100"/>
        <a:sy n="20" d="100"/>
      </p:scale>
      <p:origin x="0" y="0"/>
    </p:cViewPr>
  </p:outlineViewPr>
  <p:notesTextViewPr>
    <p:cViewPr>
      <p:scale>
        <a:sx n="1" d="1"/>
        <a:sy n="1" d="1"/>
      </p:scale>
      <p:origin x="0" y="0"/>
    </p:cViewPr>
  </p:notesTextViewPr>
  <p:notesViewPr>
    <p:cSldViewPr snapToGrid="0">
      <p:cViewPr varScale="1">
        <p:scale>
          <a:sx n="76" d="100"/>
          <a:sy n="76" d="100"/>
        </p:scale>
        <p:origin x="16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BCC0D41C-8DF8-44EE-BE53-39FA2968ED1F}" type="datetimeFigureOut">
              <a:rPr kumimoji="1" lang="ja-JP" altLang="en-US" smtClean="0"/>
              <a:t>2019/7/8</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89647922-0047-4D39-AA46-7898F448F8DC}" type="slidenum">
              <a:rPr kumimoji="1" lang="ja-JP" altLang="en-US" smtClean="0"/>
              <a:t>‹#›</a:t>
            </a:fld>
            <a:endParaRPr kumimoji="1" lang="ja-JP" altLang="en-US"/>
          </a:p>
        </p:txBody>
      </p:sp>
    </p:spTree>
    <p:extLst>
      <p:ext uri="{BB962C8B-B14F-4D97-AF65-F5344CB8AC3E}">
        <p14:creationId xmlns:p14="http://schemas.microsoft.com/office/powerpoint/2010/main" val="1628461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307047" cy="341542"/>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6" y="2"/>
            <a:ext cx="4307047" cy="341542"/>
          </a:xfrm>
          <a:prstGeom prst="rect">
            <a:avLst/>
          </a:prstGeom>
        </p:spPr>
        <p:txBody>
          <a:bodyPr vert="horz" lIns="91417" tIns="45711" rIns="91417" bIns="45711" rtlCol="0"/>
          <a:lstStyle>
            <a:lvl1pPr algn="r">
              <a:defRPr sz="1200"/>
            </a:lvl1pPr>
          </a:lstStyle>
          <a:p>
            <a:fld id="{DE0C7EDF-7E8A-4F71-9C13-8E9FAF0451C0}" type="datetimeFigureOut">
              <a:rPr kumimoji="1" lang="ja-JP" altLang="en-US" smtClean="0"/>
              <a:t>2019/7/8</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993935" y="3275965"/>
            <a:ext cx="7951470" cy="2680335"/>
          </a:xfrm>
          <a:prstGeom prst="rect">
            <a:avLst/>
          </a:prstGeom>
        </p:spPr>
        <p:txBody>
          <a:bodyPr vert="horz" lIns="91417" tIns="45711" rIns="91417"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659"/>
            <a:ext cx="4307047" cy="341541"/>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6" y="6465659"/>
            <a:ext cx="4307047" cy="341541"/>
          </a:xfrm>
          <a:prstGeom prst="rect">
            <a:avLst/>
          </a:prstGeom>
        </p:spPr>
        <p:txBody>
          <a:bodyPr vert="horz" lIns="91417" tIns="45711" rIns="91417" bIns="45711" rtlCol="0" anchor="b"/>
          <a:lstStyle>
            <a:lvl1pPr algn="r">
              <a:defRPr sz="1200"/>
            </a:lvl1pPr>
          </a:lstStyle>
          <a:p>
            <a:fld id="{02E358F4-FE6A-4CD9-B4FC-DA73FFE39BC0}" type="slidenum">
              <a:rPr kumimoji="1" lang="ja-JP" altLang="en-US" smtClean="0"/>
              <a:t>‹#›</a:t>
            </a:fld>
            <a:endParaRPr kumimoji="1" lang="ja-JP" altLang="en-US"/>
          </a:p>
        </p:txBody>
      </p:sp>
    </p:spTree>
    <p:extLst>
      <p:ext uri="{BB962C8B-B14F-4D97-AF65-F5344CB8AC3E}">
        <p14:creationId xmlns:p14="http://schemas.microsoft.com/office/powerpoint/2010/main" val="24215014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1</a:t>
            </a:fld>
            <a:endParaRPr kumimoji="1" lang="ja-JP" altLang="en-US"/>
          </a:p>
        </p:txBody>
      </p:sp>
    </p:spTree>
    <p:extLst>
      <p:ext uri="{BB962C8B-B14F-4D97-AF65-F5344CB8AC3E}">
        <p14:creationId xmlns:p14="http://schemas.microsoft.com/office/powerpoint/2010/main" val="76369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10</a:t>
            </a:fld>
            <a:endParaRPr kumimoji="1" lang="ja-JP" altLang="en-US"/>
          </a:p>
        </p:txBody>
      </p:sp>
    </p:spTree>
    <p:extLst>
      <p:ext uri="{BB962C8B-B14F-4D97-AF65-F5344CB8AC3E}">
        <p14:creationId xmlns:p14="http://schemas.microsoft.com/office/powerpoint/2010/main" val="226676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11</a:t>
            </a:fld>
            <a:endParaRPr kumimoji="1" lang="ja-JP" altLang="en-US"/>
          </a:p>
        </p:txBody>
      </p:sp>
    </p:spTree>
    <p:extLst>
      <p:ext uri="{BB962C8B-B14F-4D97-AF65-F5344CB8AC3E}">
        <p14:creationId xmlns:p14="http://schemas.microsoft.com/office/powerpoint/2010/main" val="324882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2</a:t>
            </a:fld>
            <a:endParaRPr kumimoji="1" lang="ja-JP" altLang="en-US"/>
          </a:p>
        </p:txBody>
      </p:sp>
    </p:spTree>
    <p:extLst>
      <p:ext uri="{BB962C8B-B14F-4D97-AF65-F5344CB8AC3E}">
        <p14:creationId xmlns:p14="http://schemas.microsoft.com/office/powerpoint/2010/main" val="39297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ChangeArrowheads="1" noTextEdit="1"/>
          </p:cNvSpPr>
          <p:nvPr>
            <p:ph type="sldImg"/>
          </p:nvPr>
        </p:nvSpPr>
        <p:spPr>
          <a:ln/>
        </p:spPr>
      </p:sp>
      <p:sp>
        <p:nvSpPr>
          <p:cNvPr id="5018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9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2143" indent="-268225" defTabSz="91259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3686" indent="-212675" defTabSz="91259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3953" indent="-212675" defTabSz="91259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7872" indent="-212675" defTabSz="91259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4964" indent="-212675" defTabSz="91259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056" indent="-212675" defTabSz="91259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9149" indent="-212675" defTabSz="91259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66242" indent="-212675" defTabSz="91259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D14306C-9034-4959-8899-610DA3AB00C1}" type="slidenum">
              <a:rPr lang="en-US" altLang="ja-JP" sz="1100">
                <a:solidFill>
                  <a:srgbClr val="000000"/>
                </a:solidFill>
                <a:latin typeface="Times New Roman" panose="02020603050405020304" pitchFamily="18" charset="0"/>
                <a:ea typeface="ＭＳ Ｐゴシック" panose="020B0600070205080204" pitchFamily="50" charset="-128"/>
              </a:rPr>
              <a:pPr>
                <a:spcBef>
                  <a:spcPct val="0"/>
                </a:spcBef>
              </a:pPr>
              <a:t>3</a:t>
            </a:fld>
            <a:endParaRPr lang="en-US" altLang="ja-JP" sz="1100">
              <a:solidFill>
                <a:srgbClr val="000000"/>
              </a:solidFill>
              <a:latin typeface="Times New Roman" panose="02020603050405020304" pitchFamily="18" charset="0"/>
              <a:ea typeface="ＭＳ Ｐゴシック" panose="020B0600070205080204" pitchFamily="50" charset="-128"/>
            </a:endParaRPr>
          </a:p>
        </p:txBody>
      </p:sp>
      <p:sp>
        <p:nvSpPr>
          <p:cNvPr id="2" name="ノート プレースホルダー 1"/>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219402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4</a:t>
            </a:fld>
            <a:endParaRPr kumimoji="1" lang="ja-JP" altLang="en-US"/>
          </a:p>
        </p:txBody>
      </p:sp>
    </p:spTree>
    <p:extLst>
      <p:ext uri="{BB962C8B-B14F-4D97-AF65-F5344CB8AC3E}">
        <p14:creationId xmlns:p14="http://schemas.microsoft.com/office/powerpoint/2010/main" val="285164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5</a:t>
            </a:fld>
            <a:endParaRPr kumimoji="1" lang="ja-JP" altLang="en-US"/>
          </a:p>
        </p:txBody>
      </p:sp>
    </p:spTree>
    <p:extLst>
      <p:ext uri="{BB962C8B-B14F-4D97-AF65-F5344CB8AC3E}">
        <p14:creationId xmlns:p14="http://schemas.microsoft.com/office/powerpoint/2010/main" val="166834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6</a:t>
            </a:fld>
            <a:endParaRPr kumimoji="1" lang="ja-JP" altLang="en-US"/>
          </a:p>
        </p:txBody>
      </p:sp>
    </p:spTree>
    <p:extLst>
      <p:ext uri="{BB962C8B-B14F-4D97-AF65-F5344CB8AC3E}">
        <p14:creationId xmlns:p14="http://schemas.microsoft.com/office/powerpoint/2010/main" val="84948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7</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7114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8</a:t>
            </a:fld>
            <a:endParaRPr kumimoji="1" lang="ja-JP" altLang="en-US"/>
          </a:p>
        </p:txBody>
      </p:sp>
    </p:spTree>
    <p:extLst>
      <p:ext uri="{BB962C8B-B14F-4D97-AF65-F5344CB8AC3E}">
        <p14:creationId xmlns:p14="http://schemas.microsoft.com/office/powerpoint/2010/main" val="125483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E358F4-FE6A-4CD9-B4FC-DA73FFE39BC0}" type="slidenum">
              <a:rPr kumimoji="1" lang="ja-JP" altLang="en-US" smtClean="0"/>
              <a:t>9</a:t>
            </a:fld>
            <a:endParaRPr kumimoji="1" lang="ja-JP" altLang="en-US"/>
          </a:p>
        </p:txBody>
      </p:sp>
    </p:spTree>
    <p:extLst>
      <p:ext uri="{BB962C8B-B14F-4D97-AF65-F5344CB8AC3E}">
        <p14:creationId xmlns:p14="http://schemas.microsoft.com/office/powerpoint/2010/main" val="30379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8B3A01C-FD4C-433D-998E-0272C0FC708C}" type="datetime1">
              <a:rPr kumimoji="1" lang="ja-JP" altLang="en-US" smtClean="0"/>
              <a:t>2019/7/8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226671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27309A-E8E5-4E33-9A80-1F7821A174C3}" type="datetime1">
              <a:rPr kumimoji="1" lang="ja-JP" altLang="en-US" smtClean="0"/>
              <a:t>2019/7/8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31038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BF97CF-493C-4413-B3B3-7042E12C7C2B}" type="datetime1">
              <a:rPr kumimoji="1" lang="ja-JP" altLang="en-US" smtClean="0"/>
              <a:t>2019/7/8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418390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53471EB-FCF5-4865-93ED-B215AC323F1D}" type="datetime1">
              <a:rPr kumimoji="1" lang="ja-JP" altLang="en-US" smtClean="0"/>
              <a:t>2019/7/8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182579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FF40427-2E1D-4D34-833D-FA2442954514}" type="datetime1">
              <a:rPr kumimoji="1" lang="ja-JP" altLang="en-US" smtClean="0"/>
              <a:t>2019/7/8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40075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2ACF100-FBFE-486F-8670-2882F91C26AC}" type="datetime1">
              <a:rPr kumimoji="1" lang="ja-JP" altLang="en-US" smtClean="0"/>
              <a:t>2019/7/8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428647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A2384D9-F87D-4A0C-8913-1FE16BC3D28F}" type="datetime1">
              <a:rPr kumimoji="1" lang="ja-JP" altLang="en-US" smtClean="0"/>
              <a:t>2019/7/8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98259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2EC36D1-6D71-4FFE-9796-81990CF68E11}" type="datetime1">
              <a:rPr kumimoji="1" lang="ja-JP" altLang="en-US" smtClean="0"/>
              <a:t>2019/7/8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321385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D066C-16DE-4E50-BBEB-C3FAB056482B}" type="datetime1">
              <a:rPr kumimoji="1" lang="ja-JP" altLang="en-US" smtClean="0"/>
              <a:t>2019/7/8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201621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310FA5-7619-48D1-88F0-6F34EA07087D}" type="datetime1">
              <a:rPr kumimoji="1" lang="ja-JP" altLang="en-US" smtClean="0"/>
              <a:t>2019/7/8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155165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0E2B35-6A65-4409-9A04-34F83FA77A69}" type="datetime1">
              <a:rPr kumimoji="1" lang="ja-JP" altLang="en-US" smtClean="0"/>
              <a:t>2019/7/8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73574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30681-EE93-4AB3-8D2A-8698A18D10A8}" type="datetime1">
              <a:rPr kumimoji="1" lang="ja-JP" altLang="en-US" smtClean="0"/>
              <a:t>2019/7/8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43457-8CDF-434C-BF4D-76CE5CCA85A3}" type="slidenum">
              <a:rPr kumimoji="1" lang="ja-JP" altLang="en-US" smtClean="0"/>
              <a:t>‹#›</a:t>
            </a:fld>
            <a:endParaRPr kumimoji="1" lang="ja-JP" altLang="en-US"/>
          </a:p>
        </p:txBody>
      </p:sp>
    </p:spTree>
    <p:extLst>
      <p:ext uri="{BB962C8B-B14F-4D97-AF65-F5344CB8AC3E}">
        <p14:creationId xmlns:p14="http://schemas.microsoft.com/office/powerpoint/2010/main" val="2525345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eaLnBrk="1" hangingPunct="1">
              <a:defRPr/>
            </a:pP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令和元年度建設事業評価（道路改良事業）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4"/>
          <p:cNvSpPr txBox="1">
            <a:spLocks noChangeArrowheads="1"/>
          </p:cNvSpPr>
          <p:nvPr/>
        </p:nvSpPr>
        <p:spPr bwMode="auto">
          <a:xfrm>
            <a:off x="1556591" y="1268413"/>
            <a:ext cx="603081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dirty="0"/>
              <a:t>主要地方道　枚方高槻線</a:t>
            </a:r>
            <a:endParaRPr lang="en-US" altLang="ja-JP" sz="3600" dirty="0"/>
          </a:p>
          <a:p>
            <a:pPr algn="ctr" eaLnBrk="1" hangingPunct="1">
              <a:spcBef>
                <a:spcPct val="0"/>
              </a:spcBef>
              <a:buFontTx/>
              <a:buNone/>
            </a:pPr>
            <a:r>
              <a:rPr lang="ja-JP" altLang="en-US" sz="3600" dirty="0"/>
              <a:t>（都市計画道路　牧野高槻線）</a:t>
            </a:r>
            <a:endParaRPr lang="en-US" altLang="ja-JP" sz="3600" dirty="0"/>
          </a:p>
          <a:p>
            <a:pPr algn="ctr" eaLnBrk="1" hangingPunct="1">
              <a:spcBef>
                <a:spcPct val="0"/>
              </a:spcBef>
              <a:buFontTx/>
              <a:buNone/>
            </a:pPr>
            <a:r>
              <a:rPr lang="ja-JP" altLang="en-US" sz="3600" dirty="0"/>
              <a:t>道路改良事業</a:t>
            </a:r>
            <a:endParaRPr lang="en-US" altLang="ja-JP" sz="3600" dirty="0"/>
          </a:p>
          <a:p>
            <a:pPr algn="ctr" eaLnBrk="1" hangingPunct="1">
              <a:spcBef>
                <a:spcPct val="0"/>
              </a:spcBef>
              <a:buFontTx/>
              <a:buNone/>
            </a:pPr>
            <a:r>
              <a:rPr lang="ja-JP" altLang="en-US" sz="3600" dirty="0"/>
              <a:t>及び</a:t>
            </a:r>
            <a:endParaRPr lang="en-US" altLang="ja-JP" sz="3600" dirty="0"/>
          </a:p>
          <a:p>
            <a:pPr algn="ctr" eaLnBrk="1" hangingPunct="1">
              <a:spcBef>
                <a:spcPct val="0"/>
              </a:spcBef>
              <a:buFontTx/>
              <a:buNone/>
            </a:pPr>
            <a:r>
              <a:rPr lang="ja-JP" altLang="en-US" sz="3600" dirty="0"/>
              <a:t>関連道路改良事業</a:t>
            </a:r>
            <a:endParaRPr lang="en-US" altLang="ja-JP" sz="3600" dirty="0"/>
          </a:p>
          <a:p>
            <a:pPr algn="ctr" eaLnBrk="1" hangingPunct="1">
              <a:spcBef>
                <a:spcPct val="0"/>
              </a:spcBef>
              <a:buFontTx/>
              <a:buNone/>
            </a:pPr>
            <a:r>
              <a:rPr lang="en-US" altLang="ja-JP" sz="3600" dirty="0"/>
              <a:t>【</a:t>
            </a:r>
            <a:r>
              <a:rPr lang="ja-JP" altLang="en-US" sz="3600" dirty="0"/>
              <a:t>枚方市・高槻市</a:t>
            </a:r>
            <a:r>
              <a:rPr lang="en-US" altLang="ja-JP" sz="3600" dirty="0"/>
              <a:t>】</a:t>
            </a:r>
          </a:p>
          <a:p>
            <a:pPr algn="ctr" eaLnBrk="1" hangingPunct="1">
              <a:spcBef>
                <a:spcPct val="0"/>
              </a:spcBef>
              <a:buFontTx/>
              <a:buNone/>
            </a:pPr>
            <a:endParaRPr lang="en-US" altLang="ja-JP" sz="3600" dirty="0">
              <a:latin typeface="Arial" panose="020B0604020202020204" pitchFamily="34" charset="0"/>
            </a:endParaRPr>
          </a:p>
          <a:p>
            <a:pPr algn="ctr" eaLnBrk="1" hangingPunct="1">
              <a:spcBef>
                <a:spcPct val="0"/>
              </a:spcBef>
              <a:buFont typeface="Arial" panose="020B0604020202020204" pitchFamily="34" charset="0"/>
              <a:buNone/>
            </a:pPr>
            <a:r>
              <a:rPr lang="en-US" altLang="ja-JP" sz="3600" dirty="0">
                <a:latin typeface="Arial" panose="020B0604020202020204" pitchFamily="34" charset="0"/>
              </a:rPr>
              <a:t>【</a:t>
            </a:r>
            <a:r>
              <a:rPr lang="ja-JP" altLang="en-US" sz="3600" dirty="0">
                <a:latin typeface="Arial" panose="020B0604020202020204" pitchFamily="34" charset="0"/>
              </a:rPr>
              <a:t>事前評価</a:t>
            </a:r>
            <a:r>
              <a:rPr lang="en-US" altLang="ja-JP" sz="3600" dirty="0" smtClean="0">
                <a:latin typeface="Arial" panose="020B0604020202020204" pitchFamily="34" charset="0"/>
              </a:rPr>
              <a:t>】</a:t>
            </a:r>
          </a:p>
        </p:txBody>
      </p:sp>
      <p:sp>
        <p:nvSpPr>
          <p:cNvPr id="7" name="Rectangle 2"/>
          <p:cNvSpPr>
            <a:spLocks noChangeArrowheads="1"/>
          </p:cNvSpPr>
          <p:nvPr/>
        </p:nvSpPr>
        <p:spPr bwMode="auto">
          <a:xfrm>
            <a:off x="6848475" y="620713"/>
            <a:ext cx="218757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令和元年度 </a:t>
            </a:r>
            <a:r>
              <a:rPr lang="ja-JP" altLang="en-US" sz="1200" dirty="0" smtClean="0">
                <a:solidFill>
                  <a:srgbClr val="000000"/>
                </a:solidFill>
                <a:latin typeface="HGPｺﾞｼｯｸM" panose="020B0600000000000000" pitchFamily="50" charset="-128"/>
                <a:ea typeface="HGPｺﾞｼｯｸM" panose="020B0600000000000000" pitchFamily="50" charset="-128"/>
              </a:rPr>
              <a:t>第</a:t>
            </a:r>
            <a:r>
              <a:rPr lang="en-US" altLang="ja-JP" sz="1200" dirty="0" smtClean="0">
                <a:solidFill>
                  <a:srgbClr val="000000"/>
                </a:solidFill>
                <a:latin typeface="HGPｺﾞｼｯｸM" panose="020B0600000000000000" pitchFamily="50" charset="-128"/>
                <a:ea typeface="HGPｺﾞｼｯｸM" panose="020B0600000000000000" pitchFamily="50" charset="-128"/>
              </a:rPr>
              <a:t>2</a:t>
            </a:r>
            <a:r>
              <a:rPr lang="ja-JP" altLang="en-US" sz="1200" dirty="0" smtClean="0">
                <a:solidFill>
                  <a:srgbClr val="000000"/>
                </a:solidFill>
                <a:latin typeface="HGPｺﾞｼｯｸM" panose="020B0600000000000000" pitchFamily="50" charset="-128"/>
                <a:ea typeface="HGPｺﾞｼｯｸM" panose="020B0600000000000000" pitchFamily="50" charset="-128"/>
              </a:rPr>
              <a:t>回</a:t>
            </a:r>
            <a:r>
              <a:rPr lang="ja-JP" altLang="en-US" sz="1200" dirty="0">
                <a:solidFill>
                  <a:srgbClr val="000000"/>
                </a:solidFill>
                <a:latin typeface="HGPｺﾞｼｯｸM" panose="020B0600000000000000" pitchFamily="50" charset="-128"/>
                <a:ea typeface="HGPｺﾞｼｯｸM" panose="020B0600000000000000" pitchFamily="50" charset="-128"/>
              </a:rPr>
              <a:t>（</a:t>
            </a:r>
            <a:r>
              <a:rPr lang="en-US" altLang="ja-JP" sz="1200" dirty="0">
                <a:solidFill>
                  <a:srgbClr val="000000"/>
                </a:solidFill>
                <a:latin typeface="HGPｺﾞｼｯｸM" panose="020B0600000000000000" pitchFamily="50" charset="-128"/>
                <a:ea typeface="HGPｺﾞｼｯｸM" panose="020B0600000000000000" pitchFamily="50" charset="-128"/>
              </a:rPr>
              <a:t>R</a:t>
            </a:r>
            <a:r>
              <a:rPr lang="ja-JP" altLang="en-US" sz="1200" dirty="0">
                <a:solidFill>
                  <a:srgbClr val="000000"/>
                </a:solidFill>
                <a:latin typeface="HGPｺﾞｼｯｸM" panose="020B0600000000000000" pitchFamily="50" charset="-128"/>
                <a:ea typeface="HGPｺﾞｼｯｸM" panose="020B0600000000000000" pitchFamily="50" charset="-128"/>
              </a:rPr>
              <a:t>１</a:t>
            </a:r>
            <a:r>
              <a:rPr lang="en-US" altLang="ja-JP" sz="1200" dirty="0" smtClean="0">
                <a:solidFill>
                  <a:srgbClr val="000000"/>
                </a:solidFill>
                <a:latin typeface="HGPｺﾞｼｯｸM" panose="020B0600000000000000" pitchFamily="50" charset="-128"/>
                <a:ea typeface="HGPｺﾞｼｯｸM" panose="020B0600000000000000" pitchFamily="50" charset="-128"/>
              </a:rPr>
              <a:t>.6.19</a:t>
            </a:r>
            <a:r>
              <a:rPr lang="ja-JP" altLang="en-US" sz="1200" dirty="0" smtClean="0">
                <a:solidFill>
                  <a:srgbClr val="000000"/>
                </a:solidFill>
                <a:latin typeface="HGPｺﾞｼｯｸM" panose="020B0600000000000000" pitchFamily="50" charset="-128"/>
                <a:ea typeface="HGPｺﾞｼｯｸM" panose="020B0600000000000000" pitchFamily="50" charset="-128"/>
              </a:rPr>
              <a:t>）</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大阪府建設事業評価審議会　都市整備部会</a:t>
            </a:r>
            <a:endParaRPr lang="ja-JP" altLang="en-US" sz="1600" dirty="0">
              <a:solidFill>
                <a:srgbClr val="000000"/>
              </a:solidFill>
              <a:latin typeface="HGPｺﾞｼｯｸM" panose="020B0600000000000000" pitchFamily="50" charset="-128"/>
              <a:ea typeface="HGPｺﾞｼｯｸM" panose="020B0600000000000000" pitchFamily="50" charset="-128"/>
            </a:endParaRPr>
          </a:p>
          <a:p>
            <a:pPr eaLnBrk="1" hangingPunct="1">
              <a:lnSpc>
                <a:spcPts val="1300"/>
              </a:lnSpc>
              <a:spcBef>
                <a:spcPct val="0"/>
              </a:spcBef>
              <a:buFontTx/>
              <a:buNone/>
            </a:pPr>
            <a:endParaRPr lang="en-US" altLang="ja-JP" sz="1200" dirty="0">
              <a:solidFill>
                <a:srgbClr val="000000"/>
              </a:solidFill>
              <a:latin typeface="HGPｺﾞｼｯｸM" panose="020B0600000000000000" pitchFamily="50" charset="-128"/>
              <a:ea typeface="HGPｺﾞｼｯｸM" panose="020B0600000000000000" pitchFamily="50" charset="-128"/>
            </a:endParaRPr>
          </a:p>
        </p:txBody>
      </p:sp>
      <p:sp>
        <p:nvSpPr>
          <p:cNvPr id="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dirty="0" smtClean="0">
                <a:latin typeface="Arial" panose="020B0604020202020204" pitchFamily="34" charset="0"/>
              </a:rPr>
              <a:t>1</a:t>
            </a:r>
            <a:endParaRPr lang="ja-JP" altLang="en-US" sz="2000" dirty="0" smtClean="0">
              <a:latin typeface="Arial" panose="020B0604020202020204" pitchFamily="34" charset="0"/>
            </a:endParaRPr>
          </a:p>
        </p:txBody>
      </p:sp>
      <p:sp>
        <p:nvSpPr>
          <p:cNvPr id="2" name="テキスト ボックス 1"/>
          <p:cNvSpPr txBox="1"/>
          <p:nvPr/>
        </p:nvSpPr>
        <p:spPr>
          <a:xfrm>
            <a:off x="7573010" y="78860"/>
            <a:ext cx="1359975" cy="369332"/>
          </a:xfrm>
          <a:prstGeom prst="rect">
            <a:avLst/>
          </a:prstGeom>
          <a:noFill/>
          <a:ln>
            <a:solidFill>
              <a:schemeClr val="tx1"/>
            </a:solidFill>
          </a:ln>
        </p:spPr>
        <p:txBody>
          <a:bodyPr wrap="square" rtlCol="0">
            <a:spAutoFit/>
          </a:bodyPr>
          <a:lstStyle/>
          <a:p>
            <a:pPr algn="ctr"/>
            <a:r>
              <a:rPr kumimoji="1" lang="ja-JP" altLang="en-US" dirty="0" smtClean="0"/>
              <a:t>資料１－１</a:t>
            </a:r>
            <a:endParaRPr kumimoji="1" lang="ja-JP" altLang="en-US" dirty="0"/>
          </a:p>
        </p:txBody>
      </p:sp>
    </p:spTree>
    <p:extLst>
      <p:ext uri="{BB962C8B-B14F-4D97-AF65-F5344CB8AC3E}">
        <p14:creationId xmlns:p14="http://schemas.microsoft.com/office/powerpoint/2010/main" val="294540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113" y="-9525"/>
            <a:ext cx="9166226"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鵜殿ヨシ原と新名神高速道路</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412" name="グループ化 15"/>
          <p:cNvGrpSpPr>
            <a:grpSpLocks/>
          </p:cNvGrpSpPr>
          <p:nvPr/>
        </p:nvGrpSpPr>
        <p:grpSpPr bwMode="auto">
          <a:xfrm>
            <a:off x="51505" y="2656522"/>
            <a:ext cx="4535487" cy="4824412"/>
            <a:chOff x="394314" y="-26540"/>
            <a:chExt cx="4535487" cy="4824412"/>
          </a:xfrm>
        </p:grpSpPr>
        <p:grpSp>
          <p:nvGrpSpPr>
            <p:cNvPr id="17416" name="グループ化 14"/>
            <p:cNvGrpSpPr>
              <a:grpSpLocks/>
            </p:cNvGrpSpPr>
            <p:nvPr/>
          </p:nvGrpSpPr>
          <p:grpSpPr bwMode="auto">
            <a:xfrm>
              <a:off x="394314" y="-26540"/>
              <a:ext cx="4535487" cy="4824412"/>
              <a:chOff x="4356163" y="1131542"/>
              <a:chExt cx="4535487" cy="4824412"/>
            </a:xfrm>
          </p:grpSpPr>
          <p:pic>
            <p:nvPicPr>
              <p:cNvPr id="1741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63" y="1131542"/>
                <a:ext cx="453548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テキスト ボックス 4"/>
              <p:cNvSpPr txBox="1">
                <a:spLocks noChangeArrowheads="1"/>
              </p:cNvSpPr>
              <p:nvPr/>
            </p:nvSpPr>
            <p:spPr bwMode="auto">
              <a:xfrm>
                <a:off x="6858063" y="1142944"/>
                <a:ext cx="2016125" cy="646113"/>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chemeClr val="tx2"/>
                    </a:solidFill>
                    <a:latin typeface="Arial" panose="020B0604020202020204" pitchFamily="34" charset="0"/>
                  </a:rPr>
                  <a:t>　　　　</a:t>
                </a:r>
                <a:r>
                  <a:rPr lang="ja-JP" altLang="en-US" sz="1800" dirty="0">
                    <a:latin typeface="Arial" panose="020B0604020202020204" pitchFamily="34" charset="0"/>
                  </a:rPr>
                  <a:t>：鵜殿ヨシ原</a:t>
                </a:r>
                <a:endParaRPr lang="en-US" altLang="ja-JP" sz="1800" dirty="0">
                  <a:latin typeface="Arial" panose="020B0604020202020204" pitchFamily="34" charset="0"/>
                </a:endParaRPr>
              </a:p>
              <a:p>
                <a:pPr>
                  <a:spcBef>
                    <a:spcPct val="0"/>
                  </a:spcBef>
                  <a:buFontTx/>
                  <a:buNone/>
                </a:pPr>
                <a:r>
                  <a:rPr lang="ja-JP" altLang="en-US" sz="1800" dirty="0">
                    <a:latin typeface="Arial" panose="020B0604020202020204" pitchFamily="34" charset="0"/>
                  </a:rPr>
                  <a:t>　　　　　生息地</a:t>
                </a:r>
              </a:p>
            </p:txBody>
          </p:sp>
          <p:sp>
            <p:nvSpPr>
              <p:cNvPr id="13" name="正方形/長方形 12"/>
              <p:cNvSpPr/>
              <p:nvPr/>
            </p:nvSpPr>
            <p:spPr>
              <a:xfrm>
                <a:off x="6888225" y="1233142"/>
                <a:ext cx="647700" cy="215900"/>
              </a:xfrm>
              <a:prstGeom prst="rect">
                <a:avLst/>
              </a:prstGeom>
              <a:solidFill>
                <a:srgbClr val="9BBB59">
                  <a:alpha val="50196"/>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grpSp>
        <p:sp>
          <p:nvSpPr>
            <p:cNvPr id="14" name="フリーフォーム 13"/>
            <p:cNvSpPr/>
            <p:nvPr/>
          </p:nvSpPr>
          <p:spPr>
            <a:xfrm>
              <a:off x="2121514" y="703710"/>
              <a:ext cx="1414462" cy="1028700"/>
            </a:xfrm>
            <a:custGeom>
              <a:avLst/>
              <a:gdLst>
                <a:gd name="connsiteX0" fmla="*/ 1339403 w 1390919"/>
                <a:gd name="connsiteY0" fmla="*/ 0 h 991673"/>
                <a:gd name="connsiteX1" fmla="*/ 1197735 w 1390919"/>
                <a:gd name="connsiteY1" fmla="*/ 193183 h 991673"/>
                <a:gd name="connsiteX2" fmla="*/ 953037 w 1390919"/>
                <a:gd name="connsiteY2" fmla="*/ 270456 h 991673"/>
                <a:gd name="connsiteX3" fmla="*/ 734096 w 1390919"/>
                <a:gd name="connsiteY3" fmla="*/ 553792 h 991673"/>
                <a:gd name="connsiteX4" fmla="*/ 631065 w 1390919"/>
                <a:gd name="connsiteY4" fmla="*/ 643944 h 991673"/>
                <a:gd name="connsiteX5" fmla="*/ 218941 w 1390919"/>
                <a:gd name="connsiteY5" fmla="*/ 811369 h 991673"/>
                <a:gd name="connsiteX6" fmla="*/ 0 w 1390919"/>
                <a:gd name="connsiteY6" fmla="*/ 978795 h 991673"/>
                <a:gd name="connsiteX7" fmla="*/ 437882 w 1390919"/>
                <a:gd name="connsiteY7" fmla="*/ 978795 h 991673"/>
                <a:gd name="connsiteX8" fmla="*/ 772733 w 1390919"/>
                <a:gd name="connsiteY8" fmla="*/ 991673 h 991673"/>
                <a:gd name="connsiteX9" fmla="*/ 978795 w 1390919"/>
                <a:gd name="connsiteY9" fmla="*/ 824248 h 991673"/>
                <a:gd name="connsiteX10" fmla="*/ 1068947 w 1390919"/>
                <a:gd name="connsiteY10" fmla="*/ 605307 h 991673"/>
                <a:gd name="connsiteX11" fmla="*/ 1262130 w 1390919"/>
                <a:gd name="connsiteY11" fmla="*/ 373487 h 991673"/>
                <a:gd name="connsiteX12" fmla="*/ 1390919 w 1390919"/>
                <a:gd name="connsiteY12" fmla="*/ 51516 h 991673"/>
                <a:gd name="connsiteX13" fmla="*/ 1339403 w 1390919"/>
                <a:gd name="connsiteY13" fmla="*/ 0 h 991673"/>
                <a:gd name="connsiteX0" fmla="*/ 1339403 w 1390919"/>
                <a:gd name="connsiteY0" fmla="*/ 0 h 1133342"/>
                <a:gd name="connsiteX1" fmla="*/ 1197735 w 1390919"/>
                <a:gd name="connsiteY1" fmla="*/ 193183 h 1133342"/>
                <a:gd name="connsiteX2" fmla="*/ 953037 w 1390919"/>
                <a:gd name="connsiteY2" fmla="*/ 270456 h 1133342"/>
                <a:gd name="connsiteX3" fmla="*/ 734096 w 1390919"/>
                <a:gd name="connsiteY3" fmla="*/ 553792 h 1133342"/>
                <a:gd name="connsiteX4" fmla="*/ 631065 w 1390919"/>
                <a:gd name="connsiteY4" fmla="*/ 643944 h 1133342"/>
                <a:gd name="connsiteX5" fmla="*/ 218941 w 1390919"/>
                <a:gd name="connsiteY5" fmla="*/ 811369 h 1133342"/>
                <a:gd name="connsiteX6" fmla="*/ 0 w 1390919"/>
                <a:gd name="connsiteY6" fmla="*/ 978795 h 1133342"/>
                <a:gd name="connsiteX7" fmla="*/ 360608 w 1390919"/>
                <a:gd name="connsiteY7" fmla="*/ 1133342 h 1133342"/>
                <a:gd name="connsiteX8" fmla="*/ 772733 w 1390919"/>
                <a:gd name="connsiteY8" fmla="*/ 991673 h 1133342"/>
                <a:gd name="connsiteX9" fmla="*/ 978795 w 1390919"/>
                <a:gd name="connsiteY9" fmla="*/ 824248 h 1133342"/>
                <a:gd name="connsiteX10" fmla="*/ 1068947 w 1390919"/>
                <a:gd name="connsiteY10" fmla="*/ 605307 h 1133342"/>
                <a:gd name="connsiteX11" fmla="*/ 1262130 w 1390919"/>
                <a:gd name="connsiteY11" fmla="*/ 373487 h 1133342"/>
                <a:gd name="connsiteX12" fmla="*/ 1390919 w 1390919"/>
                <a:gd name="connsiteY12" fmla="*/ 51516 h 1133342"/>
                <a:gd name="connsiteX13" fmla="*/ 1339403 w 1390919"/>
                <a:gd name="connsiteY13" fmla="*/ 0 h 1133342"/>
                <a:gd name="connsiteX0" fmla="*/ 1506828 w 1558344"/>
                <a:gd name="connsiteY0" fmla="*/ 0 h 1223493"/>
                <a:gd name="connsiteX1" fmla="*/ 1365160 w 1558344"/>
                <a:gd name="connsiteY1" fmla="*/ 193183 h 1223493"/>
                <a:gd name="connsiteX2" fmla="*/ 1120462 w 1558344"/>
                <a:gd name="connsiteY2" fmla="*/ 270456 h 1223493"/>
                <a:gd name="connsiteX3" fmla="*/ 901521 w 1558344"/>
                <a:gd name="connsiteY3" fmla="*/ 553792 h 1223493"/>
                <a:gd name="connsiteX4" fmla="*/ 798490 w 1558344"/>
                <a:gd name="connsiteY4" fmla="*/ 643944 h 1223493"/>
                <a:gd name="connsiteX5" fmla="*/ 386366 w 1558344"/>
                <a:gd name="connsiteY5" fmla="*/ 811369 h 1223493"/>
                <a:gd name="connsiteX6" fmla="*/ 0 w 1558344"/>
                <a:gd name="connsiteY6" fmla="*/ 1223493 h 1223493"/>
                <a:gd name="connsiteX7" fmla="*/ 528033 w 1558344"/>
                <a:gd name="connsiteY7" fmla="*/ 1133342 h 1223493"/>
                <a:gd name="connsiteX8" fmla="*/ 940158 w 1558344"/>
                <a:gd name="connsiteY8" fmla="*/ 991673 h 1223493"/>
                <a:gd name="connsiteX9" fmla="*/ 1146220 w 1558344"/>
                <a:gd name="connsiteY9" fmla="*/ 824248 h 1223493"/>
                <a:gd name="connsiteX10" fmla="*/ 1236372 w 1558344"/>
                <a:gd name="connsiteY10" fmla="*/ 605307 h 1223493"/>
                <a:gd name="connsiteX11" fmla="*/ 1429555 w 1558344"/>
                <a:gd name="connsiteY11" fmla="*/ 373487 h 1223493"/>
                <a:gd name="connsiteX12" fmla="*/ 1558344 w 1558344"/>
                <a:gd name="connsiteY12" fmla="*/ 51516 h 1223493"/>
                <a:gd name="connsiteX13" fmla="*/ 1506828 w 1558344"/>
                <a:gd name="connsiteY13" fmla="*/ 0 h 1223493"/>
                <a:gd name="connsiteX0" fmla="*/ 1416676 w 1468192"/>
                <a:gd name="connsiteY0" fmla="*/ 0 h 1159099"/>
                <a:gd name="connsiteX1" fmla="*/ 1275008 w 1468192"/>
                <a:gd name="connsiteY1" fmla="*/ 193183 h 1159099"/>
                <a:gd name="connsiteX2" fmla="*/ 1030310 w 1468192"/>
                <a:gd name="connsiteY2" fmla="*/ 270456 h 1159099"/>
                <a:gd name="connsiteX3" fmla="*/ 811369 w 1468192"/>
                <a:gd name="connsiteY3" fmla="*/ 553792 h 1159099"/>
                <a:gd name="connsiteX4" fmla="*/ 708338 w 1468192"/>
                <a:gd name="connsiteY4" fmla="*/ 643944 h 1159099"/>
                <a:gd name="connsiteX5" fmla="*/ 296214 w 1468192"/>
                <a:gd name="connsiteY5" fmla="*/ 811369 h 1159099"/>
                <a:gd name="connsiteX6" fmla="*/ 0 w 1468192"/>
                <a:gd name="connsiteY6" fmla="*/ 1159099 h 1159099"/>
                <a:gd name="connsiteX7" fmla="*/ 437881 w 1468192"/>
                <a:gd name="connsiteY7" fmla="*/ 1133342 h 1159099"/>
                <a:gd name="connsiteX8" fmla="*/ 850006 w 1468192"/>
                <a:gd name="connsiteY8" fmla="*/ 991673 h 1159099"/>
                <a:gd name="connsiteX9" fmla="*/ 1056068 w 1468192"/>
                <a:gd name="connsiteY9" fmla="*/ 824248 h 1159099"/>
                <a:gd name="connsiteX10" fmla="*/ 1146220 w 1468192"/>
                <a:gd name="connsiteY10" fmla="*/ 605307 h 1159099"/>
                <a:gd name="connsiteX11" fmla="*/ 1339403 w 1468192"/>
                <a:gd name="connsiteY11" fmla="*/ 373487 h 1159099"/>
                <a:gd name="connsiteX12" fmla="*/ 1468192 w 1468192"/>
                <a:gd name="connsiteY12" fmla="*/ 51516 h 1159099"/>
                <a:gd name="connsiteX13" fmla="*/ 1416676 w 1468192"/>
                <a:gd name="connsiteY13" fmla="*/ 0 h 1159099"/>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296214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46220 w 1468192"/>
                <a:gd name="connsiteY10" fmla="*/ 605307 h 1185536"/>
                <a:gd name="connsiteX11" fmla="*/ 1339403 w 1468192"/>
                <a:gd name="connsiteY11" fmla="*/ 373487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296214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46220 w 1468192"/>
                <a:gd name="connsiteY10" fmla="*/ 605307 h 1185536"/>
                <a:gd name="connsiteX11" fmla="*/ 1339403 w 1468192"/>
                <a:gd name="connsiteY11" fmla="*/ 373487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46220 w 1468192"/>
                <a:gd name="connsiteY10" fmla="*/ 605307 h 1185536"/>
                <a:gd name="connsiteX11" fmla="*/ 1339403 w 1468192"/>
                <a:gd name="connsiteY11" fmla="*/ 373487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46220 w 1468192"/>
                <a:gd name="connsiteY10" fmla="*/ 605307 h 1185536"/>
                <a:gd name="connsiteX11" fmla="*/ 1339403 w 1468192"/>
                <a:gd name="connsiteY11" fmla="*/ 373487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39403 w 1468192"/>
                <a:gd name="connsiteY11" fmla="*/ 373487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39403 w 1468192"/>
                <a:gd name="connsiteY11" fmla="*/ 373487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73487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412124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412124 w 1468192"/>
                <a:gd name="connsiteY5" fmla="*/ 811369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708338 w 1468192"/>
                <a:gd name="connsiteY4" fmla="*/ 643944 h 1185536"/>
                <a:gd name="connsiteX5" fmla="*/ 399245 w 1468192"/>
                <a:gd name="connsiteY5" fmla="*/ 798490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30310 w 1468192"/>
                <a:gd name="connsiteY2" fmla="*/ 270456 h 1185536"/>
                <a:gd name="connsiteX3" fmla="*/ 811369 w 1468192"/>
                <a:gd name="connsiteY3" fmla="*/ 553792 h 1185536"/>
                <a:gd name="connsiteX4" fmla="*/ 656823 w 1468192"/>
                <a:gd name="connsiteY4" fmla="*/ 669702 h 1185536"/>
                <a:gd name="connsiteX5" fmla="*/ 399245 w 1468192"/>
                <a:gd name="connsiteY5" fmla="*/ 798490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68947 w 1468192"/>
                <a:gd name="connsiteY2" fmla="*/ 270456 h 1185536"/>
                <a:gd name="connsiteX3" fmla="*/ 811369 w 1468192"/>
                <a:gd name="connsiteY3" fmla="*/ 553792 h 1185536"/>
                <a:gd name="connsiteX4" fmla="*/ 656823 w 1468192"/>
                <a:gd name="connsiteY4" fmla="*/ 669702 h 1185536"/>
                <a:gd name="connsiteX5" fmla="*/ 399245 w 1468192"/>
                <a:gd name="connsiteY5" fmla="*/ 798490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68947 w 1468192"/>
                <a:gd name="connsiteY2" fmla="*/ 309093 h 1185536"/>
                <a:gd name="connsiteX3" fmla="*/ 811369 w 1468192"/>
                <a:gd name="connsiteY3" fmla="*/ 553792 h 1185536"/>
                <a:gd name="connsiteX4" fmla="*/ 656823 w 1468192"/>
                <a:gd name="connsiteY4" fmla="*/ 669702 h 1185536"/>
                <a:gd name="connsiteX5" fmla="*/ 399245 w 1468192"/>
                <a:gd name="connsiteY5" fmla="*/ 798490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68947 w 1468192"/>
                <a:gd name="connsiteY2" fmla="*/ 309093 h 1185536"/>
                <a:gd name="connsiteX3" fmla="*/ 811369 w 1468192"/>
                <a:gd name="connsiteY3" fmla="*/ 553792 h 1185536"/>
                <a:gd name="connsiteX4" fmla="*/ 656823 w 1468192"/>
                <a:gd name="connsiteY4" fmla="*/ 669702 h 1185536"/>
                <a:gd name="connsiteX5" fmla="*/ 399245 w 1468192"/>
                <a:gd name="connsiteY5" fmla="*/ 798490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 name="connsiteX0" fmla="*/ 1416676 w 1468192"/>
                <a:gd name="connsiteY0" fmla="*/ 0 h 1185536"/>
                <a:gd name="connsiteX1" fmla="*/ 1275008 w 1468192"/>
                <a:gd name="connsiteY1" fmla="*/ 193183 h 1185536"/>
                <a:gd name="connsiteX2" fmla="*/ 1068947 w 1468192"/>
                <a:gd name="connsiteY2" fmla="*/ 309093 h 1185536"/>
                <a:gd name="connsiteX3" fmla="*/ 811369 w 1468192"/>
                <a:gd name="connsiteY3" fmla="*/ 553792 h 1185536"/>
                <a:gd name="connsiteX4" fmla="*/ 656823 w 1468192"/>
                <a:gd name="connsiteY4" fmla="*/ 669702 h 1185536"/>
                <a:gd name="connsiteX5" fmla="*/ 399245 w 1468192"/>
                <a:gd name="connsiteY5" fmla="*/ 798490 h 1185536"/>
                <a:gd name="connsiteX6" fmla="*/ 0 w 1468192"/>
                <a:gd name="connsiteY6" fmla="*/ 1159099 h 1185536"/>
                <a:gd name="connsiteX7" fmla="*/ 437881 w 1468192"/>
                <a:gd name="connsiteY7" fmla="*/ 1133342 h 1185536"/>
                <a:gd name="connsiteX8" fmla="*/ 850006 w 1468192"/>
                <a:gd name="connsiteY8" fmla="*/ 991673 h 1185536"/>
                <a:gd name="connsiteX9" fmla="*/ 1056068 w 1468192"/>
                <a:gd name="connsiteY9" fmla="*/ 824248 h 1185536"/>
                <a:gd name="connsiteX10" fmla="*/ 1184856 w 1468192"/>
                <a:gd name="connsiteY10" fmla="*/ 592428 h 1185536"/>
                <a:gd name="connsiteX11" fmla="*/ 1390918 w 1468192"/>
                <a:gd name="connsiteY11" fmla="*/ 347729 h 1185536"/>
                <a:gd name="connsiteX12" fmla="*/ 1468192 w 1468192"/>
                <a:gd name="connsiteY12" fmla="*/ 51516 h 1185536"/>
                <a:gd name="connsiteX13" fmla="*/ 1416676 w 1468192"/>
                <a:gd name="connsiteY13" fmla="*/ 0 h 118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8192" h="1185536">
                  <a:moveTo>
                    <a:pt x="1416676" y="0"/>
                  </a:moveTo>
                  <a:lnTo>
                    <a:pt x="1275008" y="193183"/>
                  </a:lnTo>
                  <a:cubicBezTo>
                    <a:pt x="1206321" y="231820"/>
                    <a:pt x="1176270" y="257578"/>
                    <a:pt x="1068947" y="309093"/>
                  </a:cubicBezTo>
                  <a:lnTo>
                    <a:pt x="811369" y="553792"/>
                  </a:lnTo>
                  <a:lnTo>
                    <a:pt x="656823" y="669702"/>
                  </a:lnTo>
                  <a:cubicBezTo>
                    <a:pt x="519448" y="725510"/>
                    <a:pt x="562377" y="729803"/>
                    <a:pt x="399245" y="798490"/>
                  </a:cubicBezTo>
                  <a:cubicBezTo>
                    <a:pt x="313386" y="875763"/>
                    <a:pt x="124496" y="1043189"/>
                    <a:pt x="0" y="1159099"/>
                  </a:cubicBezTo>
                  <a:cubicBezTo>
                    <a:pt x="107323" y="1227786"/>
                    <a:pt x="291921" y="1141928"/>
                    <a:pt x="437881" y="1133342"/>
                  </a:cubicBezTo>
                  <a:lnTo>
                    <a:pt x="850006" y="991673"/>
                  </a:lnTo>
                  <a:lnTo>
                    <a:pt x="1056068" y="824248"/>
                  </a:lnTo>
                  <a:lnTo>
                    <a:pt x="1184856" y="592428"/>
                  </a:lnTo>
                  <a:cubicBezTo>
                    <a:pt x="1262130" y="480812"/>
                    <a:pt x="1339402" y="420709"/>
                    <a:pt x="1390918" y="347729"/>
                  </a:cubicBezTo>
                  <a:lnTo>
                    <a:pt x="1468192" y="51516"/>
                  </a:lnTo>
                  <a:lnTo>
                    <a:pt x="1416676" y="0"/>
                  </a:lnTo>
                  <a:close/>
                </a:path>
              </a:pathLst>
            </a:custGeom>
            <a:solidFill>
              <a:srgbClr val="9BBB59">
                <a:alpha val="50196"/>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grpSp>
      <p:sp>
        <p:nvSpPr>
          <p:cNvPr id="17413" name="テキスト ボックス 16"/>
          <p:cNvSpPr txBox="1">
            <a:spLocks noChangeArrowheads="1"/>
          </p:cNvSpPr>
          <p:nvPr/>
        </p:nvSpPr>
        <p:spPr bwMode="auto">
          <a:xfrm>
            <a:off x="36513" y="630238"/>
            <a:ext cx="89281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Arial" panose="020B0604020202020204" pitchFamily="34" charset="0"/>
              </a:rPr>
              <a:t>■鵜殿ヨシ原とは</a:t>
            </a:r>
          </a:p>
          <a:p>
            <a:pPr>
              <a:spcBef>
                <a:spcPct val="0"/>
              </a:spcBef>
              <a:buFontTx/>
              <a:buNone/>
            </a:pPr>
            <a:r>
              <a:rPr lang="ja-JP" altLang="en-US" sz="1800" dirty="0">
                <a:latin typeface="Arial" panose="020B0604020202020204" pitchFamily="34" charset="0"/>
              </a:rPr>
              <a:t>鵜殿ヨシ原は、大阪府高槻市の上牧（かんまき）及び道鵜（どうう）地区に広がる淀川河川敷に、長さ約</a:t>
            </a:r>
            <a:r>
              <a:rPr lang="en-US" altLang="ja-JP" sz="1800" dirty="0">
                <a:latin typeface="Arial" panose="020B0604020202020204" pitchFamily="34" charset="0"/>
              </a:rPr>
              <a:t>2.5</a:t>
            </a:r>
            <a:r>
              <a:rPr lang="ja-JP" altLang="en-US" sz="1800" dirty="0">
                <a:latin typeface="Arial" panose="020B0604020202020204" pitchFamily="34" charset="0"/>
              </a:rPr>
              <a:t>ｋｍ、幅約</a:t>
            </a:r>
            <a:r>
              <a:rPr lang="en-US" altLang="ja-JP" sz="1800" dirty="0">
                <a:latin typeface="Arial" panose="020B0604020202020204" pitchFamily="34" charset="0"/>
              </a:rPr>
              <a:t>400</a:t>
            </a:r>
            <a:r>
              <a:rPr lang="ja-JP" altLang="en-US" sz="1800" dirty="0" err="1">
                <a:latin typeface="Arial" panose="020B0604020202020204" pitchFamily="34" charset="0"/>
              </a:rPr>
              <a:t>ｍ</a:t>
            </a:r>
            <a:r>
              <a:rPr lang="ja-JP" altLang="en-US" sz="1800" dirty="0">
                <a:latin typeface="Arial" panose="020B0604020202020204" pitchFamily="34" charset="0"/>
              </a:rPr>
              <a:t>、面積約</a:t>
            </a:r>
            <a:r>
              <a:rPr lang="en-US" altLang="ja-JP" sz="1800" dirty="0">
                <a:latin typeface="Arial" panose="020B0604020202020204" pitchFamily="34" charset="0"/>
              </a:rPr>
              <a:t>75</a:t>
            </a:r>
            <a:r>
              <a:rPr lang="ja-JP" altLang="en-US" sz="1800" dirty="0">
                <a:latin typeface="Arial" panose="020B0604020202020204" pitchFamily="34" charset="0"/>
              </a:rPr>
              <a:t>ｈａにわたるエリアで、ヨシなどが自生しています。</a:t>
            </a:r>
          </a:p>
          <a:p>
            <a:pPr>
              <a:spcBef>
                <a:spcPct val="0"/>
              </a:spcBef>
              <a:buFontTx/>
              <a:buNone/>
            </a:pPr>
            <a:r>
              <a:rPr lang="ja-JP" altLang="en-US" sz="1800" dirty="0">
                <a:latin typeface="Arial" panose="020B0604020202020204" pitchFamily="34" charset="0"/>
              </a:rPr>
              <a:t>この地区に生えているヨシのうち良質なものは、雅楽で用いられる楽器「篳篥（ひちりき）」のリード「蘆舌（ろぜつ）」として珍重され、現在でも宮内庁の篳篥奏者は鵜殿のヨシを蘆舌に使用しています</a:t>
            </a:r>
            <a:r>
              <a:rPr lang="ja-JP" altLang="en-US" sz="1800" dirty="0" smtClean="0">
                <a:latin typeface="Arial" panose="020B0604020202020204" pitchFamily="34" charset="0"/>
              </a:rPr>
              <a:t>。</a:t>
            </a:r>
            <a:endParaRPr lang="en-US" altLang="ja-JP" sz="1800" dirty="0" smtClean="0">
              <a:latin typeface="Arial" panose="020B0604020202020204" pitchFamily="34" charset="0"/>
            </a:endParaRPr>
          </a:p>
          <a:p>
            <a:pPr algn="r">
              <a:spcBef>
                <a:spcPct val="0"/>
              </a:spcBef>
              <a:buFontTx/>
              <a:buNone/>
            </a:pPr>
            <a:r>
              <a:rPr lang="en-US" altLang="ja-JP" sz="1400" dirty="0" smtClean="0">
                <a:latin typeface="Arial" panose="020B0604020202020204" pitchFamily="34" charset="0"/>
              </a:rPr>
              <a:t>※NEXCO</a:t>
            </a:r>
            <a:r>
              <a:rPr lang="ja-JP" altLang="en-US" sz="1400" dirty="0" smtClean="0">
                <a:latin typeface="Arial" panose="020B0604020202020204" pitchFamily="34" charset="0"/>
              </a:rPr>
              <a:t>西日本</a:t>
            </a:r>
            <a:r>
              <a:rPr lang="en-US" altLang="ja-JP" sz="1400" dirty="0" smtClean="0">
                <a:latin typeface="Arial" panose="020B0604020202020204" pitchFamily="34" charset="0"/>
              </a:rPr>
              <a:t>HP</a:t>
            </a:r>
            <a:r>
              <a:rPr lang="ja-JP" altLang="en-US" sz="1400" dirty="0" smtClean="0">
                <a:latin typeface="Arial" panose="020B0604020202020204" pitchFamily="34" charset="0"/>
              </a:rPr>
              <a:t>　「篳篥用ヨシの採取等のモニタリング」より抜粋</a:t>
            </a:r>
            <a:endParaRPr lang="ja-JP" altLang="en-US" sz="1400" dirty="0">
              <a:latin typeface="Arial" panose="020B0604020202020204" pitchFamily="34" charset="0"/>
            </a:endParaRPr>
          </a:p>
        </p:txBody>
      </p:sp>
      <p:pic>
        <p:nvPicPr>
          <p:cNvPr id="5" name="図 4"/>
          <p:cNvPicPr>
            <a:picLocks noChangeAspect="1"/>
          </p:cNvPicPr>
          <p:nvPr/>
        </p:nvPicPr>
        <p:blipFill rotWithShape="1">
          <a:blip r:embed="rId4"/>
          <a:srcRect l="30556" t="42292" r="23645" b="28332"/>
          <a:stretch/>
        </p:blipFill>
        <p:spPr>
          <a:xfrm>
            <a:off x="4693920" y="3786991"/>
            <a:ext cx="4222978" cy="1522864"/>
          </a:xfrm>
          <a:prstGeom prst="rect">
            <a:avLst/>
          </a:prstGeom>
        </p:spPr>
      </p:pic>
      <p:sp>
        <p:nvSpPr>
          <p:cNvPr id="2" name="正方形/長方形 1"/>
          <p:cNvSpPr/>
          <p:nvPr/>
        </p:nvSpPr>
        <p:spPr>
          <a:xfrm>
            <a:off x="36513" y="630237"/>
            <a:ext cx="8928100" cy="19535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71F43457-8CDF-434C-BF4D-76CE5CCA85A3}" type="slidenum">
              <a:rPr kumimoji="1" lang="ja-JP" altLang="en-US" sz="1800" smtClean="0"/>
              <a:t>10</a:t>
            </a:fld>
            <a:endParaRPr kumimoji="1" lang="ja-JP" altLang="en-US" sz="1800"/>
          </a:p>
        </p:txBody>
      </p:sp>
    </p:spTree>
    <p:extLst>
      <p:ext uri="{BB962C8B-B14F-4D97-AF65-F5344CB8AC3E}">
        <p14:creationId xmlns:p14="http://schemas.microsoft.com/office/powerpoint/2010/main" val="397949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288"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鵜殿ヨシ</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原と</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新名神高速</a:t>
            </a:r>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800" b="1"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rotWithShape="1">
          <a:blip r:embed="rId3"/>
          <a:srcRect l="6540" t="18155" r="31142" b="11910"/>
          <a:stretch/>
        </p:blipFill>
        <p:spPr>
          <a:xfrm>
            <a:off x="388620" y="1297681"/>
            <a:ext cx="8200590" cy="5179319"/>
          </a:xfrm>
          <a:prstGeom prst="rect">
            <a:avLst/>
          </a:prstGeom>
        </p:spPr>
      </p:pic>
      <p:sp>
        <p:nvSpPr>
          <p:cNvPr id="8" name="テキスト ボックス 7"/>
          <p:cNvSpPr txBox="1"/>
          <p:nvPr/>
        </p:nvSpPr>
        <p:spPr>
          <a:xfrm>
            <a:off x="14288" y="801290"/>
            <a:ext cx="8392041" cy="400110"/>
          </a:xfrm>
          <a:prstGeom prst="rect">
            <a:avLst/>
          </a:prstGeom>
          <a:noFill/>
        </p:spPr>
        <p:txBody>
          <a:bodyPr wrap="none" rtlCol="0">
            <a:spAutoFit/>
          </a:bodyPr>
          <a:lstStyle/>
          <a:p>
            <a:r>
              <a:rPr lang="ja-JP" altLang="en-US" sz="2000" dirty="0"/>
              <a:t>篳篥用ヨシ</a:t>
            </a:r>
            <a:r>
              <a:rPr lang="ja-JP" altLang="en-US" sz="2000" dirty="0" smtClean="0"/>
              <a:t>の保全を目指し、橋梁計画を検討し、事業を進めています。</a:t>
            </a:r>
            <a:endParaRPr kumimoji="1" lang="ja-JP" altLang="en-US" sz="2000" dirty="0"/>
          </a:p>
        </p:txBody>
      </p:sp>
      <p:sp>
        <p:nvSpPr>
          <p:cNvPr id="2" name="正方形/長方形 1"/>
          <p:cNvSpPr/>
          <p:nvPr/>
        </p:nvSpPr>
        <p:spPr>
          <a:xfrm>
            <a:off x="105727" y="1201400"/>
            <a:ext cx="8906653" cy="56108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72852" y="6520934"/>
            <a:ext cx="5921814" cy="307777"/>
          </a:xfrm>
          <a:prstGeom prst="rect">
            <a:avLst/>
          </a:prstGeom>
          <a:noFill/>
        </p:spPr>
        <p:txBody>
          <a:bodyPr wrap="none" rtlCol="0">
            <a:spAutoFit/>
          </a:bodyPr>
          <a:lstStyle/>
          <a:p>
            <a:r>
              <a:rPr lang="en-US" altLang="ja-JP" sz="1400" dirty="0">
                <a:latin typeface="Arial" panose="020B0604020202020204" pitchFamily="34" charset="0"/>
              </a:rPr>
              <a:t>※NEXCO</a:t>
            </a:r>
            <a:r>
              <a:rPr lang="ja-JP" altLang="en-US" sz="1400" dirty="0">
                <a:latin typeface="Arial" panose="020B0604020202020204" pitchFamily="34" charset="0"/>
              </a:rPr>
              <a:t>西日本</a:t>
            </a:r>
            <a:r>
              <a:rPr lang="en-US" altLang="ja-JP" sz="1400" dirty="0">
                <a:latin typeface="Arial" panose="020B0604020202020204" pitchFamily="34" charset="0"/>
              </a:rPr>
              <a:t>HP</a:t>
            </a:r>
            <a:r>
              <a:rPr lang="ja-JP" altLang="en-US" sz="1400" dirty="0">
                <a:latin typeface="Arial" panose="020B0604020202020204" pitchFamily="34" charset="0"/>
              </a:rPr>
              <a:t>　「篳篥用ヨシの採取等のモニタリング」より抜粋</a:t>
            </a:r>
            <a:endParaRPr kumimoji="1" lang="ja-JP" altLang="en-US" sz="1400" dirty="0"/>
          </a:p>
        </p:txBody>
      </p:sp>
      <p:sp>
        <p:nvSpPr>
          <p:cNvPr id="3" name="スライド番号プレースホルダー 2"/>
          <p:cNvSpPr>
            <a:spLocks noGrp="1"/>
          </p:cNvSpPr>
          <p:nvPr>
            <p:ph type="sldNum" sz="quarter" idx="12"/>
          </p:nvPr>
        </p:nvSpPr>
        <p:spPr>
          <a:xfrm>
            <a:off x="7046419" y="6432231"/>
            <a:ext cx="2057400" cy="365125"/>
          </a:xfrm>
        </p:spPr>
        <p:txBody>
          <a:bodyPr/>
          <a:lstStyle/>
          <a:p>
            <a:fld id="{71F43457-8CDF-434C-BF4D-76CE5CCA85A3}" type="slidenum">
              <a:rPr kumimoji="1" lang="ja-JP" altLang="en-US" sz="1800" smtClean="0"/>
              <a:t>11</a:t>
            </a:fld>
            <a:endParaRPr kumimoji="1" lang="ja-JP" altLang="en-US" sz="1800" dirty="0"/>
          </a:p>
        </p:txBody>
      </p:sp>
    </p:spTree>
    <p:extLst>
      <p:ext uri="{BB962C8B-B14F-4D97-AF65-F5344CB8AC3E}">
        <p14:creationId xmlns:p14="http://schemas.microsoft.com/office/powerpoint/2010/main" val="3171580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7019"/>
            <a:ext cx="7886700" cy="1325563"/>
          </a:xfrm>
        </p:spPr>
        <p:txBody>
          <a:bodyPr>
            <a:normAutofit/>
          </a:bodyPr>
          <a:lstStyle/>
          <a:p>
            <a:r>
              <a:rPr lang="ja-JP" altLang="en-US" sz="3200" dirty="0" smtClean="0"/>
              <a:t>■質問項目一覧</a:t>
            </a:r>
            <a:endParaRPr kumimoji="1" lang="ja-JP" altLang="en-US" sz="3200" dirty="0"/>
          </a:p>
        </p:txBody>
      </p:sp>
      <p:sp>
        <p:nvSpPr>
          <p:cNvPr id="3" name="コンテンツ プレースホルダー 2"/>
          <p:cNvSpPr>
            <a:spLocks noGrp="1"/>
          </p:cNvSpPr>
          <p:nvPr>
            <p:ph idx="1"/>
          </p:nvPr>
        </p:nvSpPr>
        <p:spPr>
          <a:xfrm>
            <a:off x="430530" y="1879601"/>
            <a:ext cx="7886700" cy="4140199"/>
          </a:xfrm>
        </p:spPr>
        <p:txBody>
          <a:bodyPr>
            <a:normAutofit/>
          </a:bodyPr>
          <a:lstStyle/>
          <a:p>
            <a:pPr marL="0" indent="0">
              <a:buNone/>
            </a:pPr>
            <a:r>
              <a:rPr lang="ja-JP" altLang="en-US" dirty="0"/>
              <a:t>１</a:t>
            </a:r>
            <a:r>
              <a:rPr lang="ja-JP" altLang="en-US" dirty="0" smtClean="0"/>
              <a:t>．環境影響評価について</a:t>
            </a:r>
            <a:endParaRPr lang="en-US" altLang="ja-JP" dirty="0" smtClean="0"/>
          </a:p>
          <a:p>
            <a:pPr marL="0" indent="0">
              <a:buNone/>
            </a:pPr>
            <a:endParaRPr kumimoji="1" lang="en-US" altLang="ja-JP" dirty="0" smtClean="0"/>
          </a:p>
          <a:p>
            <a:pPr marL="0" indent="0">
              <a:buNone/>
            </a:pPr>
            <a:endParaRPr kumimoji="1" lang="en-US" altLang="ja-JP" dirty="0"/>
          </a:p>
          <a:p>
            <a:pPr marL="0" indent="0">
              <a:buNone/>
            </a:pPr>
            <a:r>
              <a:rPr lang="ja-JP" altLang="en-US" dirty="0"/>
              <a:t>２</a:t>
            </a:r>
            <a:r>
              <a:rPr lang="ja-JP" altLang="en-US" dirty="0" smtClean="0"/>
              <a:t>．交通事故減少便益の内訳について</a:t>
            </a:r>
            <a:endParaRPr lang="en-US" altLang="ja-JP" dirty="0" smtClean="0"/>
          </a:p>
          <a:p>
            <a:pPr marL="0" indent="0">
              <a:buNone/>
            </a:pPr>
            <a:endParaRPr kumimoji="1" lang="en-US" altLang="ja-JP" dirty="0" smtClean="0"/>
          </a:p>
          <a:p>
            <a:pPr marL="0" indent="0">
              <a:buNone/>
            </a:pPr>
            <a:endParaRPr kumimoji="1" lang="en-US" altLang="ja-JP" dirty="0"/>
          </a:p>
          <a:p>
            <a:pPr marL="0" indent="0">
              <a:buNone/>
            </a:pPr>
            <a:r>
              <a:rPr lang="ja-JP" altLang="en-US" dirty="0"/>
              <a:t>３</a:t>
            </a:r>
            <a:r>
              <a:rPr lang="ja-JP" altLang="en-US" dirty="0" smtClean="0"/>
              <a:t>．鵜殿ヨシ原について</a:t>
            </a:r>
            <a:endParaRPr kumimoji="1" lang="ja-JP" altLang="en-US" dirty="0"/>
          </a:p>
        </p:txBody>
      </p:sp>
      <p:sp>
        <p:nvSpPr>
          <p:cNvPr id="4"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令和元年度建設事業評価　</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質問項目一覧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dirty="0" smtClean="0">
                <a:latin typeface="Arial" panose="020B0604020202020204" pitchFamily="34" charset="0"/>
              </a:rPr>
              <a:t>2</a:t>
            </a:r>
            <a:endParaRPr lang="ja-JP" altLang="en-US" sz="2000" dirty="0" smtClean="0">
              <a:latin typeface="Arial" panose="020B0604020202020204" pitchFamily="34" charset="0"/>
            </a:endParaRPr>
          </a:p>
        </p:txBody>
      </p:sp>
    </p:spTree>
    <p:extLst>
      <p:ext uri="{BB962C8B-B14F-4D97-AF65-F5344CB8AC3E}">
        <p14:creationId xmlns:p14="http://schemas.microsoft.com/office/powerpoint/2010/main" val="146697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テキスト ボックス 1"/>
          <p:cNvSpPr txBox="1">
            <a:spLocks noChangeArrowheads="1"/>
          </p:cNvSpPr>
          <p:nvPr/>
        </p:nvSpPr>
        <p:spPr bwMode="auto">
          <a:xfrm>
            <a:off x="131763" y="580884"/>
            <a:ext cx="83518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000" b="1" dirty="0">
                <a:solidFill>
                  <a:schemeClr val="tx2"/>
                </a:solidFill>
                <a:latin typeface="Arial" panose="020B0604020202020204" pitchFamily="34" charset="0"/>
              </a:rPr>
              <a:t>■環境影響評価の対象事業</a:t>
            </a:r>
          </a:p>
          <a:p>
            <a:pPr>
              <a:spcBef>
                <a:spcPct val="0"/>
              </a:spcBef>
              <a:buFontTx/>
              <a:buNone/>
            </a:pPr>
            <a:endParaRPr lang="ja-JP" altLang="en-US" sz="2000" b="1" dirty="0">
              <a:solidFill>
                <a:schemeClr val="tx2"/>
              </a:solidFill>
              <a:latin typeface="Arial" panose="020B0604020202020204" pitchFamily="34" charset="0"/>
            </a:endParaRPr>
          </a:p>
        </p:txBody>
      </p:sp>
      <p:sp>
        <p:nvSpPr>
          <p:cNvPr id="49155" name="テキスト ボックス 11"/>
          <p:cNvSpPr txBox="1">
            <a:spLocks noChangeArrowheads="1"/>
          </p:cNvSpPr>
          <p:nvPr/>
        </p:nvSpPr>
        <p:spPr bwMode="auto">
          <a:xfrm>
            <a:off x="260728" y="4518574"/>
            <a:ext cx="8713788" cy="36933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smtClean="0">
                <a:solidFill>
                  <a:schemeClr val="tx2"/>
                </a:solidFill>
                <a:latin typeface="ＭＳ Ｐゴシック" panose="020B0600070205080204" pitchFamily="50" charset="-128"/>
              </a:rPr>
              <a:t>●都市計画変更区間は約４００ｍであることから環境影響評価の対象外。</a:t>
            </a:r>
            <a:endParaRPr lang="en-US" altLang="ja-JP" sz="1800" dirty="0">
              <a:solidFill>
                <a:schemeClr val="tx2"/>
              </a:solidFill>
              <a:latin typeface="ＭＳ Ｐゴシック" panose="020B0600070205080204" pitchFamily="50" charset="-128"/>
            </a:endParaRPr>
          </a:p>
        </p:txBody>
      </p:sp>
      <p:sp>
        <p:nvSpPr>
          <p:cNvPr id="14" name="下矢印 13"/>
          <p:cNvSpPr/>
          <p:nvPr/>
        </p:nvSpPr>
        <p:spPr>
          <a:xfrm>
            <a:off x="3696493" y="3950451"/>
            <a:ext cx="1728788" cy="2873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157" name="テキスト ボックス 41"/>
          <p:cNvSpPr txBox="1">
            <a:spLocks noChangeArrowheads="1"/>
          </p:cNvSpPr>
          <p:nvPr/>
        </p:nvSpPr>
        <p:spPr bwMode="auto">
          <a:xfrm>
            <a:off x="250825" y="5667607"/>
            <a:ext cx="8713788" cy="36933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solidFill>
                  <a:schemeClr val="tx2"/>
                </a:solidFill>
                <a:latin typeface="ＭＳ Ｐゴシック" panose="020B0600070205080204" pitchFamily="50" charset="-128"/>
              </a:rPr>
              <a:t>★法、大阪府</a:t>
            </a:r>
            <a:r>
              <a:rPr lang="ja-JP" altLang="en-US" sz="1800" dirty="0" smtClean="0">
                <a:solidFill>
                  <a:schemeClr val="tx2"/>
                </a:solidFill>
                <a:latin typeface="ＭＳ Ｐゴシック" panose="020B0600070205080204" pitchFamily="50" charset="-128"/>
              </a:rPr>
              <a:t>、枚方市</a:t>
            </a:r>
            <a:r>
              <a:rPr lang="ja-JP" altLang="en-US" sz="1800" dirty="0">
                <a:solidFill>
                  <a:schemeClr val="tx2"/>
                </a:solidFill>
                <a:latin typeface="ＭＳ Ｐゴシック" panose="020B0600070205080204" pitchFamily="50" charset="-128"/>
              </a:rPr>
              <a:t>条例の対象外であるが、事業者が</a:t>
            </a:r>
            <a:r>
              <a:rPr lang="ja-JP" altLang="en-US" sz="1800" u="sng" dirty="0" smtClean="0">
                <a:solidFill>
                  <a:srgbClr val="FF0000"/>
                </a:solidFill>
                <a:latin typeface="ＭＳ Ｐゴシック" panose="020B0600070205080204" pitchFamily="50" charset="-128"/>
              </a:rPr>
              <a:t>任意</a:t>
            </a:r>
            <a:r>
              <a:rPr lang="ja-JP" altLang="en-US" sz="1800" u="sng" dirty="0">
                <a:solidFill>
                  <a:srgbClr val="FF0000"/>
                </a:solidFill>
                <a:latin typeface="ＭＳ Ｐゴシック" panose="020B0600070205080204" pitchFamily="50" charset="-128"/>
              </a:rPr>
              <a:t>で環境影響評価を実施</a:t>
            </a:r>
            <a:r>
              <a:rPr lang="ja-JP" altLang="en-US" sz="1800" dirty="0">
                <a:solidFill>
                  <a:schemeClr val="tx2"/>
                </a:solidFill>
                <a:latin typeface="ＭＳ Ｐゴシック" panose="020B0600070205080204" pitchFamily="50" charset="-128"/>
              </a:rPr>
              <a:t>　　　　　　　　　　　　　　　　　　　　　　　　　　　　</a:t>
            </a:r>
            <a:endParaRPr lang="ja-JP" altLang="en-US" sz="1800" u="sng" dirty="0">
              <a:solidFill>
                <a:srgbClr val="FF0000"/>
              </a:solidFill>
              <a:latin typeface="ＭＳ Ｐゴシック" panose="020B0600070205080204" pitchFamily="50" charset="-128"/>
            </a:endParaRPr>
          </a:p>
        </p:txBody>
      </p:sp>
      <p:sp>
        <p:nvSpPr>
          <p:cNvPr id="43" name="下矢印 42"/>
          <p:cNvSpPr/>
          <p:nvPr/>
        </p:nvSpPr>
        <p:spPr>
          <a:xfrm>
            <a:off x="3696493" y="5221780"/>
            <a:ext cx="1728788" cy="2873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9159" name="グループ化 2"/>
          <p:cNvGrpSpPr>
            <a:grpSpLocks/>
          </p:cNvGrpSpPr>
          <p:nvPr/>
        </p:nvGrpSpPr>
        <p:grpSpPr bwMode="auto">
          <a:xfrm>
            <a:off x="241300" y="1095375"/>
            <a:ext cx="8718550" cy="2559050"/>
            <a:chOff x="251520" y="1503948"/>
            <a:chExt cx="8718952" cy="2933407"/>
          </a:xfrm>
        </p:grpSpPr>
        <p:sp>
          <p:nvSpPr>
            <p:cNvPr id="49162" name="テキスト ボックス 8"/>
            <p:cNvSpPr txBox="1">
              <a:spLocks noChangeArrowheads="1"/>
            </p:cNvSpPr>
            <p:nvPr/>
          </p:nvSpPr>
          <p:spPr bwMode="auto">
            <a:xfrm>
              <a:off x="319370" y="2432675"/>
              <a:ext cx="8640960" cy="10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60000"/>
                </a:lnSpc>
                <a:spcBef>
                  <a:spcPct val="0"/>
                </a:spcBef>
                <a:buFontTx/>
                <a:buNone/>
              </a:pPr>
              <a:r>
                <a:rPr lang="en-US" altLang="ja-JP" sz="1600" b="1" u="sng" dirty="0">
                  <a:solidFill>
                    <a:schemeClr val="tx2"/>
                  </a:solidFill>
                  <a:latin typeface="ＭＳ Ｐゴシック" panose="020B0600070205080204" pitchFamily="50" charset="-128"/>
                </a:rPr>
                <a:t>ⅱ</a:t>
              </a:r>
              <a:r>
                <a:rPr lang="ja-JP" altLang="en-US" sz="1600" b="1" u="sng" dirty="0">
                  <a:solidFill>
                    <a:schemeClr val="tx2"/>
                  </a:solidFill>
                  <a:latin typeface="ＭＳ Ｐゴシック" panose="020B0600070205080204" pitchFamily="50" charset="-128"/>
                </a:rPr>
                <a:t>）</a:t>
              </a:r>
              <a:r>
                <a:rPr lang="zh-TW" altLang="en-US" sz="1600" b="1" u="sng" dirty="0">
                  <a:solidFill>
                    <a:schemeClr val="tx2"/>
                  </a:solidFill>
                  <a:latin typeface="ＭＳ Ｐゴシック" panose="020B0600070205080204" pitchFamily="50" charset="-128"/>
                </a:rPr>
                <a:t>大阪府環境影響評価条例</a:t>
              </a:r>
              <a:endParaRPr lang="en-US" altLang="zh-TW" sz="1600" b="1" u="sng" dirty="0">
                <a:solidFill>
                  <a:schemeClr val="tx2"/>
                </a:solidFill>
                <a:latin typeface="ＭＳ Ｐゴシック" panose="020B0600070205080204" pitchFamily="50" charset="-128"/>
              </a:endParaRPr>
            </a:p>
            <a:p>
              <a:pPr>
                <a:lnSpc>
                  <a:spcPct val="160000"/>
                </a:lnSpc>
                <a:spcBef>
                  <a:spcPct val="0"/>
                </a:spcBef>
                <a:buFontTx/>
                <a:buNone/>
              </a:pPr>
              <a:r>
                <a:rPr lang="ja-JP" altLang="en-US" sz="1600" dirty="0">
                  <a:solidFill>
                    <a:schemeClr val="tx2"/>
                  </a:solidFill>
                  <a:latin typeface="ＭＳ Ｐゴシック" panose="020B0600070205080204" pitchFamily="50" charset="-128"/>
                </a:rPr>
                <a:t>　　対象路線</a:t>
              </a:r>
              <a:r>
                <a:rPr lang="ja-JP" altLang="en-US" sz="1600" dirty="0" smtClean="0">
                  <a:solidFill>
                    <a:schemeClr val="tx2"/>
                  </a:solidFill>
                  <a:latin typeface="ＭＳ Ｐゴシック" panose="020B0600070205080204" pitchFamily="50" charset="-128"/>
                </a:rPr>
                <a:t>：</a:t>
              </a:r>
              <a:r>
                <a:rPr lang="ja-JP" altLang="en-US" sz="1600" dirty="0" smtClean="0">
                  <a:solidFill>
                    <a:schemeClr val="tx2"/>
                  </a:solidFill>
                  <a:latin typeface="Arial" panose="020B0604020202020204" pitchFamily="34" charset="0"/>
                </a:rPr>
                <a:t>国道</a:t>
              </a:r>
              <a:r>
                <a:rPr lang="ja-JP" altLang="en-US" sz="1600" dirty="0">
                  <a:solidFill>
                    <a:schemeClr val="tx2"/>
                  </a:solidFill>
                  <a:latin typeface="Arial" panose="020B0604020202020204" pitchFamily="34" charset="0"/>
                </a:rPr>
                <a:t>等　　</a:t>
              </a:r>
              <a:r>
                <a:rPr lang="ja-JP" altLang="en-US" sz="1600" u="sng" dirty="0">
                  <a:solidFill>
                    <a:schemeClr val="tx2"/>
                  </a:solidFill>
                  <a:latin typeface="Arial" panose="020B0604020202020204" pitchFamily="34" charset="0"/>
                </a:rPr>
                <a:t>４車線以上かつ</a:t>
              </a:r>
              <a:r>
                <a:rPr lang="ja-JP" altLang="en-US" sz="1600" u="sng" dirty="0">
                  <a:solidFill>
                    <a:srgbClr val="FF0000"/>
                  </a:solidFill>
                  <a:latin typeface="Arial" panose="020B0604020202020204" pitchFamily="34" charset="0"/>
                </a:rPr>
                <a:t>長さ３キロメートル</a:t>
              </a:r>
              <a:r>
                <a:rPr lang="ja-JP" altLang="en-US" sz="1600" u="sng" dirty="0">
                  <a:solidFill>
                    <a:schemeClr val="tx2"/>
                  </a:solidFill>
                  <a:latin typeface="Arial" panose="020B0604020202020204" pitchFamily="34" charset="0"/>
                </a:rPr>
                <a:t>以上</a:t>
              </a:r>
              <a:endParaRPr lang="zh-TW" altLang="en-US" sz="1600" u="sng" dirty="0">
                <a:solidFill>
                  <a:schemeClr val="tx2"/>
                </a:solidFill>
                <a:latin typeface="ＭＳ Ｐゴシック" panose="020B0600070205080204" pitchFamily="50" charset="-128"/>
              </a:endParaRPr>
            </a:p>
          </p:txBody>
        </p:sp>
        <p:sp>
          <p:nvSpPr>
            <p:cNvPr id="49163" name="テキスト ボックス 40"/>
            <p:cNvSpPr txBox="1">
              <a:spLocks noChangeArrowheads="1"/>
            </p:cNvSpPr>
            <p:nvPr/>
          </p:nvSpPr>
          <p:spPr bwMode="auto">
            <a:xfrm>
              <a:off x="287524" y="3447441"/>
              <a:ext cx="8640960" cy="8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60000"/>
                </a:lnSpc>
                <a:spcBef>
                  <a:spcPct val="0"/>
                </a:spcBef>
                <a:buFontTx/>
                <a:buNone/>
              </a:pPr>
              <a:r>
                <a:rPr lang="en-US" altLang="ja-JP" sz="1600" b="1" u="sng" dirty="0">
                  <a:solidFill>
                    <a:schemeClr val="tx2"/>
                  </a:solidFill>
                  <a:latin typeface="ＭＳ Ｐゴシック" panose="020B0600070205080204" pitchFamily="50" charset="-128"/>
                </a:rPr>
                <a:t>ⅲ</a:t>
              </a:r>
              <a:r>
                <a:rPr lang="ja-JP" altLang="en-US" sz="1600" b="1" u="sng" dirty="0" smtClean="0">
                  <a:solidFill>
                    <a:schemeClr val="tx2"/>
                  </a:solidFill>
                  <a:latin typeface="ＭＳ Ｐゴシック" panose="020B0600070205080204" pitchFamily="50" charset="-128"/>
                </a:rPr>
                <a:t>）</a:t>
              </a:r>
              <a:r>
                <a:rPr lang="zh-TW" altLang="en-US" sz="1600" b="1" u="sng" dirty="0">
                  <a:solidFill>
                    <a:schemeClr val="tx2"/>
                  </a:solidFill>
                  <a:latin typeface="ＭＳ Ｐゴシック" panose="020B0600070205080204" pitchFamily="50" charset="-128"/>
                </a:rPr>
                <a:t>枚方市環境影響評価</a:t>
              </a:r>
              <a:r>
                <a:rPr lang="zh-TW" altLang="en-US" sz="1600" b="1" u="sng" dirty="0" smtClean="0">
                  <a:solidFill>
                    <a:schemeClr val="tx2"/>
                  </a:solidFill>
                  <a:latin typeface="ＭＳ Ｐゴシック" panose="020B0600070205080204" pitchFamily="50" charset="-128"/>
                </a:rPr>
                <a:t>条例</a:t>
              </a:r>
              <a:endParaRPr lang="en-US" altLang="zh-TW" sz="1600" b="1" u="sng" dirty="0" smtClean="0">
                <a:solidFill>
                  <a:schemeClr val="tx2"/>
                </a:solidFill>
                <a:latin typeface="ＭＳ Ｐゴシック" panose="020B0600070205080204" pitchFamily="50" charset="-128"/>
              </a:endParaRPr>
            </a:p>
            <a:p>
              <a:pPr>
                <a:lnSpc>
                  <a:spcPct val="160000"/>
                </a:lnSpc>
                <a:spcBef>
                  <a:spcPct val="0"/>
                </a:spcBef>
                <a:buFontTx/>
                <a:buNone/>
              </a:pPr>
              <a:r>
                <a:rPr lang="ja-JP" altLang="en-US" sz="1600" dirty="0">
                  <a:solidFill>
                    <a:schemeClr val="tx2"/>
                  </a:solidFill>
                  <a:latin typeface="ＭＳ Ｐゴシック" panose="020B0600070205080204" pitchFamily="50" charset="-128"/>
                </a:rPr>
                <a:t>　　対象路線：</a:t>
              </a:r>
              <a:r>
                <a:rPr lang="ja-JP" altLang="en-US" sz="1600" dirty="0">
                  <a:solidFill>
                    <a:schemeClr val="tx2"/>
                  </a:solidFill>
                  <a:latin typeface="Arial" panose="020B0604020202020204" pitchFamily="34" charset="0"/>
                </a:rPr>
                <a:t>一般道路及び自動車道　</a:t>
              </a:r>
              <a:r>
                <a:rPr lang="ja-JP" altLang="en-US" sz="1600" u="sng" dirty="0">
                  <a:solidFill>
                    <a:schemeClr val="tx2"/>
                  </a:solidFill>
                  <a:latin typeface="Arial" panose="020B0604020202020204" pitchFamily="34" charset="0"/>
                </a:rPr>
                <a:t>４車線以上かつ</a:t>
              </a:r>
              <a:r>
                <a:rPr lang="ja-JP" altLang="en-US" sz="1600" u="sng" dirty="0">
                  <a:solidFill>
                    <a:srgbClr val="FF0000"/>
                  </a:solidFill>
                  <a:latin typeface="Arial" panose="020B0604020202020204" pitchFamily="34" charset="0"/>
                </a:rPr>
                <a:t>長さ１キロメートル</a:t>
              </a:r>
              <a:r>
                <a:rPr lang="ja-JP" altLang="en-US" sz="1600" u="sng" dirty="0">
                  <a:solidFill>
                    <a:schemeClr val="tx2"/>
                  </a:solidFill>
                  <a:latin typeface="Arial" panose="020B0604020202020204" pitchFamily="34" charset="0"/>
                </a:rPr>
                <a:t>以上</a:t>
              </a:r>
              <a:endParaRPr lang="zh-TW" altLang="en-US" sz="1600" u="sng" dirty="0">
                <a:solidFill>
                  <a:schemeClr val="tx2"/>
                </a:solidFill>
                <a:latin typeface="ＭＳ Ｐゴシック" panose="020B0600070205080204" pitchFamily="50" charset="-128"/>
              </a:endParaRPr>
            </a:p>
          </p:txBody>
        </p:sp>
        <p:sp>
          <p:nvSpPr>
            <p:cNvPr id="10" name="正方形/長方形 9"/>
            <p:cNvSpPr/>
            <p:nvPr/>
          </p:nvSpPr>
          <p:spPr>
            <a:xfrm>
              <a:off x="251520" y="1503948"/>
              <a:ext cx="8712602" cy="2933407"/>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49165" name="テキスト ボックス 43"/>
            <p:cNvSpPr txBox="1">
              <a:spLocks noChangeArrowheads="1"/>
            </p:cNvSpPr>
            <p:nvPr/>
          </p:nvSpPr>
          <p:spPr bwMode="auto">
            <a:xfrm>
              <a:off x="329512" y="1509389"/>
              <a:ext cx="8640960" cy="10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60000"/>
                </a:lnSpc>
                <a:spcBef>
                  <a:spcPct val="0"/>
                </a:spcBef>
                <a:buFontTx/>
                <a:buNone/>
              </a:pPr>
              <a:r>
                <a:rPr lang="en-US" altLang="ja-JP" sz="1600" b="1" u="sng" dirty="0">
                  <a:solidFill>
                    <a:schemeClr val="tx2"/>
                  </a:solidFill>
                  <a:latin typeface="ＭＳ Ｐゴシック" panose="020B0600070205080204" pitchFamily="50" charset="-128"/>
                </a:rPr>
                <a:t>ⅰ</a:t>
              </a:r>
              <a:r>
                <a:rPr lang="ja-JP" altLang="en-US" sz="1600" b="1" u="sng" dirty="0">
                  <a:solidFill>
                    <a:schemeClr val="tx2"/>
                  </a:solidFill>
                  <a:latin typeface="ＭＳ Ｐゴシック" panose="020B0600070205080204" pitchFamily="50" charset="-128"/>
                </a:rPr>
                <a:t>）環境影響評価法</a:t>
              </a:r>
              <a:endParaRPr lang="en-US" altLang="zh-TW" sz="1600" b="1" u="sng" dirty="0">
                <a:solidFill>
                  <a:schemeClr val="tx2"/>
                </a:solidFill>
                <a:latin typeface="ＭＳ Ｐゴシック" panose="020B0600070205080204" pitchFamily="50" charset="-128"/>
              </a:endParaRPr>
            </a:p>
            <a:p>
              <a:pPr>
                <a:lnSpc>
                  <a:spcPct val="160000"/>
                </a:lnSpc>
                <a:spcBef>
                  <a:spcPct val="0"/>
                </a:spcBef>
                <a:buFontTx/>
                <a:buNone/>
              </a:pPr>
              <a:r>
                <a:rPr lang="ja-JP" altLang="en-US" sz="1600" dirty="0">
                  <a:solidFill>
                    <a:schemeClr val="tx2"/>
                  </a:solidFill>
                  <a:latin typeface="ＭＳ Ｐゴシック" panose="020B0600070205080204" pitchFamily="50" charset="-128"/>
                </a:rPr>
                <a:t>　　対象路線</a:t>
              </a:r>
              <a:r>
                <a:rPr lang="ja-JP" altLang="en-US" sz="1600" dirty="0" smtClean="0">
                  <a:solidFill>
                    <a:schemeClr val="tx2"/>
                  </a:solidFill>
                  <a:latin typeface="ＭＳ Ｐゴシック" panose="020B0600070205080204" pitchFamily="50" charset="-128"/>
                </a:rPr>
                <a:t>：</a:t>
              </a:r>
              <a:r>
                <a:rPr lang="ja-JP" altLang="en-US" sz="1600" dirty="0" smtClean="0">
                  <a:solidFill>
                    <a:schemeClr val="tx2"/>
                  </a:solidFill>
                  <a:latin typeface="Arial" panose="020B0604020202020204" pitchFamily="34" charset="0"/>
                </a:rPr>
                <a:t>国道</a:t>
              </a:r>
              <a:r>
                <a:rPr lang="ja-JP" altLang="en-US" sz="1600" dirty="0">
                  <a:solidFill>
                    <a:schemeClr val="tx2"/>
                  </a:solidFill>
                  <a:latin typeface="Arial" panose="020B0604020202020204" pitchFamily="34" charset="0"/>
                </a:rPr>
                <a:t>等　　</a:t>
              </a:r>
              <a:r>
                <a:rPr lang="ja-JP" altLang="en-US" sz="1600" u="sng" dirty="0">
                  <a:solidFill>
                    <a:schemeClr val="tx2"/>
                  </a:solidFill>
                  <a:latin typeface="Arial" panose="020B0604020202020204" pitchFamily="34" charset="0"/>
                </a:rPr>
                <a:t>４車線以</a:t>
              </a:r>
              <a:r>
                <a:rPr lang="ja-JP" altLang="en-US" sz="1600" u="sng" dirty="0">
                  <a:solidFill>
                    <a:srgbClr val="FF0000"/>
                  </a:solidFill>
                  <a:latin typeface="Arial" panose="020B0604020202020204" pitchFamily="34" charset="0"/>
                </a:rPr>
                <a:t>上</a:t>
              </a:r>
              <a:r>
                <a:rPr lang="ja-JP" altLang="en-US" sz="1600" u="sng" dirty="0">
                  <a:solidFill>
                    <a:schemeClr val="tx2"/>
                  </a:solidFill>
                  <a:latin typeface="Arial" panose="020B0604020202020204" pitchFamily="34" charset="0"/>
                </a:rPr>
                <a:t>かつ</a:t>
              </a:r>
              <a:r>
                <a:rPr lang="ja-JP" altLang="en-US" sz="1600" u="sng" dirty="0">
                  <a:solidFill>
                    <a:srgbClr val="FF0000"/>
                  </a:solidFill>
                  <a:latin typeface="Arial" panose="020B0604020202020204" pitchFamily="34" charset="0"/>
                </a:rPr>
                <a:t>長さ１０キロメートル</a:t>
              </a:r>
              <a:r>
                <a:rPr lang="ja-JP" altLang="en-US" sz="1600" u="sng" dirty="0">
                  <a:solidFill>
                    <a:schemeClr val="tx2"/>
                  </a:solidFill>
                  <a:latin typeface="Arial" panose="020B0604020202020204" pitchFamily="34" charset="0"/>
                </a:rPr>
                <a:t>以上</a:t>
              </a:r>
              <a:endParaRPr lang="zh-TW" altLang="en-US" sz="1600" u="sng" dirty="0">
                <a:solidFill>
                  <a:schemeClr val="tx2"/>
                </a:solidFill>
                <a:latin typeface="ＭＳ Ｐゴシック" panose="020B0600070205080204" pitchFamily="50" charset="-128"/>
              </a:endParaRPr>
            </a:p>
          </p:txBody>
        </p:sp>
      </p:grpSp>
      <p:sp>
        <p:nvSpPr>
          <p:cNvPr id="49160" name="テキスト ボックス 12"/>
          <p:cNvSpPr txBox="1">
            <a:spLocks noChangeArrowheads="1"/>
          </p:cNvSpPr>
          <p:nvPr/>
        </p:nvSpPr>
        <p:spPr bwMode="auto">
          <a:xfrm>
            <a:off x="8620125" y="64785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smtClean="0">
                <a:solidFill>
                  <a:schemeClr val="tx2"/>
                </a:solidFill>
                <a:latin typeface="Arial" panose="020B0604020202020204" pitchFamily="34" charset="0"/>
              </a:rPr>
              <a:t>3</a:t>
            </a:r>
            <a:endParaRPr lang="ja-JP" altLang="en-US" sz="1800" b="1" dirty="0">
              <a:solidFill>
                <a:schemeClr val="tx2"/>
              </a:solidFill>
              <a:latin typeface="Arial" panose="020B0604020202020204" pitchFamily="34" charset="0"/>
            </a:endParaRPr>
          </a:p>
        </p:txBody>
      </p:sp>
      <p:sp>
        <p:nvSpPr>
          <p:cNvPr id="15"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環境影響評価について</a:t>
            </a:r>
            <a:endParaRPr lang="en-US" altLang="ja-JP" sz="2800" dirty="0"/>
          </a:p>
        </p:txBody>
      </p:sp>
    </p:spTree>
    <p:extLst>
      <p:ext uri="{BB962C8B-B14F-4D97-AF65-F5344CB8AC3E}">
        <p14:creationId xmlns:p14="http://schemas.microsoft.com/office/powerpoint/2010/main" val="3318572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endParaRPr lang="en-US" altLang="ja-JP"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環境影響評価に</a:t>
            </a:r>
            <a:r>
              <a:rPr lang="ja-JP" altLang="en-US" sz="2800" dirty="0" smtClean="0"/>
              <a:t>ついて</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＜大気質＞</a:t>
            </a:r>
            <a:endParaRPr lang="en-US" altLang="ja-JP" sz="1800" dirty="0">
              <a:latin typeface="ＭＳ Ｐゴシック" panose="020B0600070205080204" pitchFamily="50" charset="-128"/>
              <a:ea typeface="ＭＳ Ｐゴシック" panose="020B0600070205080204" pitchFamily="50" charset="-128"/>
            </a:endParaRPr>
          </a:p>
          <a:p>
            <a:pPr algn="l">
              <a:defRPr/>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2"/>
          <p:cNvSpPr txBox="1">
            <a:spLocks noChangeArrowheads="1"/>
          </p:cNvSpPr>
          <p:nvPr/>
        </p:nvSpPr>
        <p:spPr bwMode="auto">
          <a:xfrm>
            <a:off x="8696325" y="64785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smtClean="0">
                <a:solidFill>
                  <a:schemeClr val="tx2"/>
                </a:solidFill>
                <a:latin typeface="Arial" panose="020B0604020202020204" pitchFamily="34" charset="0"/>
              </a:rPr>
              <a:t>4</a:t>
            </a:r>
            <a:endParaRPr lang="ja-JP" altLang="en-US" sz="1800" b="1" dirty="0">
              <a:solidFill>
                <a:schemeClr val="tx2"/>
              </a:solidFill>
              <a:latin typeface="Arial" panose="020B0604020202020204" pitchFamily="34" charset="0"/>
            </a:endParaRPr>
          </a:p>
        </p:txBody>
      </p:sp>
      <p:sp>
        <p:nvSpPr>
          <p:cNvPr id="19" name="テキスト ボックス 1"/>
          <p:cNvSpPr txBox="1">
            <a:spLocks noChangeArrowheads="1"/>
          </p:cNvSpPr>
          <p:nvPr/>
        </p:nvSpPr>
        <p:spPr bwMode="auto">
          <a:xfrm>
            <a:off x="240422" y="572264"/>
            <a:ext cx="8351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smtClean="0">
                <a:solidFill>
                  <a:schemeClr val="tx2"/>
                </a:solidFill>
                <a:latin typeface="Arial" panose="020B0604020202020204" pitchFamily="34" charset="0"/>
              </a:rPr>
              <a:t>■大気質の予測評価結果</a:t>
            </a:r>
            <a:endParaRPr lang="ja-JP" altLang="en-US" sz="2000" b="1" dirty="0">
              <a:solidFill>
                <a:schemeClr val="tx2"/>
              </a:solidFill>
              <a:latin typeface="Arial" panose="020B0604020202020204" pitchFamily="34" charset="0"/>
            </a:endParaRPr>
          </a:p>
        </p:txBody>
      </p:sp>
      <p:sp>
        <p:nvSpPr>
          <p:cNvPr id="23" name="角丸四角形 22"/>
          <p:cNvSpPr/>
          <p:nvPr/>
        </p:nvSpPr>
        <p:spPr>
          <a:xfrm>
            <a:off x="1641943" y="5465606"/>
            <a:ext cx="5882338" cy="591216"/>
          </a:xfrm>
          <a:prstGeom prst="roundRect">
            <a:avLst/>
          </a:prstGeom>
          <a:solidFill>
            <a:srgbClr val="FFFF99"/>
          </a:solidFill>
        </p:spPr>
        <p:style>
          <a:lnRef idx="2">
            <a:schemeClr val="dk1"/>
          </a:lnRef>
          <a:fillRef idx="1">
            <a:schemeClr val="lt1"/>
          </a:fillRef>
          <a:effectRef idx="0">
            <a:schemeClr val="dk1"/>
          </a:effectRef>
          <a:fontRef idx="minor">
            <a:schemeClr val="dk1"/>
          </a:fontRef>
        </p:style>
        <p:txBody>
          <a:bodyPr wrap="square" bIns="72000">
            <a:spAutoFit/>
          </a:bodyPr>
          <a:lstStyle/>
          <a:p>
            <a:pPr algn="ctr">
              <a:lnSpc>
                <a:spcPct val="150000"/>
              </a:lnSpc>
              <a:defRPr/>
            </a:pPr>
            <a:r>
              <a:rPr lang="ja-JP" altLang="en-US" b="1" u="sng" dirty="0">
                <a:solidFill>
                  <a:srgbClr val="FF0000"/>
                </a:solidFill>
                <a:latin typeface="ＭＳ Ｐゴシック" panose="020B0600070205080204" pitchFamily="50" charset="-128"/>
                <a:cs typeface="Times New Roman" pitchFamily="18" charset="0"/>
              </a:rPr>
              <a:t>二酸化窒素、浮遊粒子状物質とも、環境基準を満足。</a:t>
            </a:r>
          </a:p>
        </p:txBody>
      </p:sp>
      <p:grpSp>
        <p:nvGrpSpPr>
          <p:cNvPr id="4" name="グループ化 3"/>
          <p:cNvGrpSpPr/>
          <p:nvPr/>
        </p:nvGrpSpPr>
        <p:grpSpPr>
          <a:xfrm>
            <a:off x="4723138" y="1257300"/>
            <a:ext cx="4154162" cy="3619196"/>
            <a:chOff x="145239" y="1372123"/>
            <a:chExt cx="3562322" cy="2917165"/>
          </a:xfrm>
        </p:grpSpPr>
        <p:grpSp>
          <p:nvGrpSpPr>
            <p:cNvPr id="2" name="グループ化 1"/>
            <p:cNvGrpSpPr/>
            <p:nvPr/>
          </p:nvGrpSpPr>
          <p:grpSpPr>
            <a:xfrm>
              <a:off x="145239" y="1372123"/>
              <a:ext cx="3562322" cy="2917165"/>
              <a:chOff x="8592259" y="2683794"/>
              <a:chExt cx="3097151" cy="2574201"/>
            </a:xfrm>
          </p:grpSpPr>
          <p:grpSp>
            <p:nvGrpSpPr>
              <p:cNvPr id="12" name="グループ化 11"/>
              <p:cNvGrpSpPr/>
              <p:nvPr/>
            </p:nvGrpSpPr>
            <p:grpSpPr>
              <a:xfrm>
                <a:off x="8592259" y="2683794"/>
                <a:ext cx="3097151" cy="2574201"/>
                <a:chOff x="6071689" y="4092561"/>
                <a:chExt cx="2745466" cy="1718782"/>
              </a:xfrm>
            </p:grpSpPr>
            <p:grpSp>
              <p:nvGrpSpPr>
                <p:cNvPr id="13" name="グループ化 12"/>
                <p:cNvGrpSpPr/>
                <p:nvPr/>
              </p:nvGrpSpPr>
              <p:grpSpPr>
                <a:xfrm>
                  <a:off x="6071689" y="4176235"/>
                  <a:ext cx="2745466" cy="1635108"/>
                  <a:chOff x="9622972" y="2483370"/>
                  <a:chExt cx="4775202" cy="3091543"/>
                </a:xfrm>
              </p:grpSpPr>
              <p:pic>
                <p:nvPicPr>
                  <p:cNvPr id="17" name="図 7"/>
                  <p:cNvPicPr>
                    <a:picLocks noChangeAspect="1" noChangeArrowheads="1"/>
                  </p:cNvPicPr>
                  <p:nvPr/>
                </p:nvPicPr>
                <p:blipFill rotWithShape="1">
                  <a:blip r:embed="rId3">
                    <a:extLst>
                      <a:ext uri="{28A0092B-C50C-407E-A947-70E740481C1C}">
                        <a14:useLocalDpi xmlns:a14="http://schemas.microsoft.com/office/drawing/2010/main" val="0"/>
                      </a:ext>
                    </a:extLst>
                  </a:blip>
                  <a:srcRect l="16315" t="17618" r="49087" b="52316"/>
                  <a:stretch/>
                </p:blipFill>
                <p:spPr bwMode="auto">
                  <a:xfrm>
                    <a:off x="9622973" y="2483370"/>
                    <a:ext cx="4775201" cy="30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フリーフォーム 19"/>
                  <p:cNvSpPr/>
                  <p:nvPr/>
                </p:nvSpPr>
                <p:spPr bwMode="auto">
                  <a:xfrm>
                    <a:off x="9622972" y="2840631"/>
                    <a:ext cx="2608036" cy="1094081"/>
                  </a:xfrm>
                  <a:custGeom>
                    <a:avLst/>
                    <a:gdLst>
                      <a:gd name="connsiteX0" fmla="*/ 18614 w 4140671"/>
                      <a:gd name="connsiteY0" fmla="*/ 3991429 h 3991429"/>
                      <a:gd name="connsiteX1" fmla="*/ 33128 w 4140671"/>
                      <a:gd name="connsiteY1" fmla="*/ 3860800 h 3991429"/>
                      <a:gd name="connsiteX2" fmla="*/ 323414 w 4140671"/>
                      <a:gd name="connsiteY2" fmla="*/ 3657600 h 3991429"/>
                      <a:gd name="connsiteX3" fmla="*/ 483071 w 4140671"/>
                      <a:gd name="connsiteY3" fmla="*/ 3439886 h 3991429"/>
                      <a:gd name="connsiteX4" fmla="*/ 1470043 w 4140671"/>
                      <a:gd name="connsiteY4" fmla="*/ 2786743 h 3991429"/>
                      <a:gd name="connsiteX5" fmla="*/ 1586157 w 4140671"/>
                      <a:gd name="connsiteY5" fmla="*/ 2656114 h 3991429"/>
                      <a:gd name="connsiteX6" fmla="*/ 2065128 w 4140671"/>
                      <a:gd name="connsiteY6" fmla="*/ 2394857 h 3991429"/>
                      <a:gd name="connsiteX7" fmla="*/ 3066614 w 4140671"/>
                      <a:gd name="connsiteY7" fmla="*/ 1320800 h 3991429"/>
                      <a:gd name="connsiteX8" fmla="*/ 3327871 w 4140671"/>
                      <a:gd name="connsiteY8" fmla="*/ 943429 h 3991429"/>
                      <a:gd name="connsiteX9" fmla="*/ 3603643 w 4140671"/>
                      <a:gd name="connsiteY9" fmla="*/ 928914 h 3991429"/>
                      <a:gd name="connsiteX10" fmla="*/ 3806843 w 4140671"/>
                      <a:gd name="connsiteY10" fmla="*/ 696686 h 3991429"/>
                      <a:gd name="connsiteX11" fmla="*/ 3951985 w 4140671"/>
                      <a:gd name="connsiteY11" fmla="*/ 508000 h 3991429"/>
                      <a:gd name="connsiteX12" fmla="*/ 4039071 w 4140671"/>
                      <a:gd name="connsiteY12" fmla="*/ 130629 h 3991429"/>
                      <a:gd name="connsiteX13" fmla="*/ 4140671 w 4140671"/>
                      <a:gd name="connsiteY13" fmla="*/ 0 h 3991429"/>
                      <a:gd name="connsiteX0" fmla="*/ 18614 w 4039071"/>
                      <a:gd name="connsiteY0" fmla="*/ 3860800 h 3860800"/>
                      <a:gd name="connsiteX1" fmla="*/ 33128 w 4039071"/>
                      <a:gd name="connsiteY1" fmla="*/ 3730171 h 3860800"/>
                      <a:gd name="connsiteX2" fmla="*/ 323414 w 4039071"/>
                      <a:gd name="connsiteY2" fmla="*/ 3526971 h 3860800"/>
                      <a:gd name="connsiteX3" fmla="*/ 483071 w 4039071"/>
                      <a:gd name="connsiteY3" fmla="*/ 3309257 h 3860800"/>
                      <a:gd name="connsiteX4" fmla="*/ 1470043 w 4039071"/>
                      <a:gd name="connsiteY4" fmla="*/ 2656114 h 3860800"/>
                      <a:gd name="connsiteX5" fmla="*/ 1586157 w 4039071"/>
                      <a:gd name="connsiteY5" fmla="*/ 2525485 h 3860800"/>
                      <a:gd name="connsiteX6" fmla="*/ 2065128 w 4039071"/>
                      <a:gd name="connsiteY6" fmla="*/ 2264228 h 3860800"/>
                      <a:gd name="connsiteX7" fmla="*/ 3066614 w 4039071"/>
                      <a:gd name="connsiteY7" fmla="*/ 1190171 h 3860800"/>
                      <a:gd name="connsiteX8" fmla="*/ 3327871 w 4039071"/>
                      <a:gd name="connsiteY8" fmla="*/ 812800 h 3860800"/>
                      <a:gd name="connsiteX9" fmla="*/ 3603643 w 4039071"/>
                      <a:gd name="connsiteY9" fmla="*/ 798285 h 3860800"/>
                      <a:gd name="connsiteX10" fmla="*/ 3806843 w 4039071"/>
                      <a:gd name="connsiteY10" fmla="*/ 566057 h 3860800"/>
                      <a:gd name="connsiteX11" fmla="*/ 3951985 w 4039071"/>
                      <a:gd name="connsiteY11" fmla="*/ 377371 h 3860800"/>
                      <a:gd name="connsiteX12" fmla="*/ 4039071 w 4039071"/>
                      <a:gd name="connsiteY12" fmla="*/ 0 h 3860800"/>
                      <a:gd name="connsiteX0" fmla="*/ 18614 w 4039071"/>
                      <a:gd name="connsiteY0" fmla="*/ 3860800 h 3860800"/>
                      <a:gd name="connsiteX1" fmla="*/ 33128 w 4039071"/>
                      <a:gd name="connsiteY1" fmla="*/ 3730171 h 3860800"/>
                      <a:gd name="connsiteX2" fmla="*/ 323414 w 4039071"/>
                      <a:gd name="connsiteY2" fmla="*/ 3526971 h 3860800"/>
                      <a:gd name="connsiteX3" fmla="*/ 483071 w 4039071"/>
                      <a:gd name="connsiteY3" fmla="*/ 3309257 h 3860800"/>
                      <a:gd name="connsiteX4" fmla="*/ 1470043 w 4039071"/>
                      <a:gd name="connsiteY4" fmla="*/ 2656114 h 3860800"/>
                      <a:gd name="connsiteX5" fmla="*/ 1586157 w 4039071"/>
                      <a:gd name="connsiteY5" fmla="*/ 2525485 h 3860800"/>
                      <a:gd name="connsiteX6" fmla="*/ 2065128 w 4039071"/>
                      <a:gd name="connsiteY6" fmla="*/ 2264228 h 3860800"/>
                      <a:gd name="connsiteX7" fmla="*/ 3066614 w 4039071"/>
                      <a:gd name="connsiteY7" fmla="*/ 1190171 h 3860800"/>
                      <a:gd name="connsiteX8" fmla="*/ 3603643 w 4039071"/>
                      <a:gd name="connsiteY8" fmla="*/ 798285 h 3860800"/>
                      <a:gd name="connsiteX9" fmla="*/ 3806843 w 4039071"/>
                      <a:gd name="connsiteY9" fmla="*/ 566057 h 3860800"/>
                      <a:gd name="connsiteX10" fmla="*/ 3951985 w 4039071"/>
                      <a:gd name="connsiteY10" fmla="*/ 377371 h 3860800"/>
                      <a:gd name="connsiteX11" fmla="*/ 4039071 w 4039071"/>
                      <a:gd name="connsiteY11" fmla="*/ 0 h 3860800"/>
                      <a:gd name="connsiteX0" fmla="*/ 0 w 4005943"/>
                      <a:gd name="connsiteY0" fmla="*/ 3730171 h 3730171"/>
                      <a:gd name="connsiteX1" fmla="*/ 290286 w 4005943"/>
                      <a:gd name="connsiteY1" fmla="*/ 3526971 h 3730171"/>
                      <a:gd name="connsiteX2" fmla="*/ 449943 w 4005943"/>
                      <a:gd name="connsiteY2" fmla="*/ 3309257 h 3730171"/>
                      <a:gd name="connsiteX3" fmla="*/ 1436915 w 4005943"/>
                      <a:gd name="connsiteY3" fmla="*/ 2656114 h 3730171"/>
                      <a:gd name="connsiteX4" fmla="*/ 1553029 w 4005943"/>
                      <a:gd name="connsiteY4" fmla="*/ 2525485 h 3730171"/>
                      <a:gd name="connsiteX5" fmla="*/ 2032000 w 4005943"/>
                      <a:gd name="connsiteY5" fmla="*/ 2264228 h 3730171"/>
                      <a:gd name="connsiteX6" fmla="*/ 3033486 w 4005943"/>
                      <a:gd name="connsiteY6" fmla="*/ 1190171 h 3730171"/>
                      <a:gd name="connsiteX7" fmla="*/ 3570515 w 4005943"/>
                      <a:gd name="connsiteY7" fmla="*/ 798285 h 3730171"/>
                      <a:gd name="connsiteX8" fmla="*/ 3773715 w 4005943"/>
                      <a:gd name="connsiteY8" fmla="*/ 566057 h 3730171"/>
                      <a:gd name="connsiteX9" fmla="*/ 3918857 w 4005943"/>
                      <a:gd name="connsiteY9" fmla="*/ 377371 h 3730171"/>
                      <a:gd name="connsiteX10" fmla="*/ 4005943 w 4005943"/>
                      <a:gd name="connsiteY10" fmla="*/ 0 h 3730171"/>
                      <a:gd name="connsiteX0" fmla="*/ 0 w 3715657"/>
                      <a:gd name="connsiteY0" fmla="*/ 3526971 h 3526971"/>
                      <a:gd name="connsiteX1" fmla="*/ 159657 w 3715657"/>
                      <a:gd name="connsiteY1" fmla="*/ 3309257 h 3526971"/>
                      <a:gd name="connsiteX2" fmla="*/ 1146629 w 3715657"/>
                      <a:gd name="connsiteY2" fmla="*/ 2656114 h 3526971"/>
                      <a:gd name="connsiteX3" fmla="*/ 1262743 w 3715657"/>
                      <a:gd name="connsiteY3" fmla="*/ 2525485 h 3526971"/>
                      <a:gd name="connsiteX4" fmla="*/ 1741714 w 3715657"/>
                      <a:gd name="connsiteY4" fmla="*/ 2264228 h 3526971"/>
                      <a:gd name="connsiteX5" fmla="*/ 2743200 w 3715657"/>
                      <a:gd name="connsiteY5" fmla="*/ 1190171 h 3526971"/>
                      <a:gd name="connsiteX6" fmla="*/ 3280229 w 3715657"/>
                      <a:gd name="connsiteY6" fmla="*/ 798285 h 3526971"/>
                      <a:gd name="connsiteX7" fmla="*/ 3483429 w 3715657"/>
                      <a:gd name="connsiteY7" fmla="*/ 566057 h 3526971"/>
                      <a:gd name="connsiteX8" fmla="*/ 3628571 w 3715657"/>
                      <a:gd name="connsiteY8" fmla="*/ 377371 h 3526971"/>
                      <a:gd name="connsiteX9" fmla="*/ 3715657 w 3715657"/>
                      <a:gd name="connsiteY9" fmla="*/ 0 h 3526971"/>
                      <a:gd name="connsiteX0" fmla="*/ 0 w 3556000"/>
                      <a:gd name="connsiteY0" fmla="*/ 3309257 h 3309257"/>
                      <a:gd name="connsiteX1" fmla="*/ 986972 w 3556000"/>
                      <a:gd name="connsiteY1" fmla="*/ 2656114 h 3309257"/>
                      <a:gd name="connsiteX2" fmla="*/ 1103086 w 3556000"/>
                      <a:gd name="connsiteY2" fmla="*/ 2525485 h 3309257"/>
                      <a:gd name="connsiteX3" fmla="*/ 1582057 w 3556000"/>
                      <a:gd name="connsiteY3" fmla="*/ 2264228 h 3309257"/>
                      <a:gd name="connsiteX4" fmla="*/ 2583543 w 3556000"/>
                      <a:gd name="connsiteY4" fmla="*/ 1190171 h 3309257"/>
                      <a:gd name="connsiteX5" fmla="*/ 3120572 w 3556000"/>
                      <a:gd name="connsiteY5" fmla="*/ 798285 h 3309257"/>
                      <a:gd name="connsiteX6" fmla="*/ 3323772 w 3556000"/>
                      <a:gd name="connsiteY6" fmla="*/ 566057 h 3309257"/>
                      <a:gd name="connsiteX7" fmla="*/ 3468914 w 3556000"/>
                      <a:gd name="connsiteY7" fmla="*/ 377371 h 3309257"/>
                      <a:gd name="connsiteX8" fmla="*/ 3556000 w 3556000"/>
                      <a:gd name="connsiteY8" fmla="*/ 0 h 3309257"/>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336800 w 2569028"/>
                      <a:gd name="connsiteY5" fmla="*/ 566057 h 2656114"/>
                      <a:gd name="connsiteX6" fmla="*/ 2481942 w 2569028"/>
                      <a:gd name="connsiteY6" fmla="*/ 377371 h 2656114"/>
                      <a:gd name="connsiteX7" fmla="*/ 2569028 w 2569028"/>
                      <a:gd name="connsiteY7"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336800 w 2569028"/>
                      <a:gd name="connsiteY5" fmla="*/ 566057 h 2656114"/>
                      <a:gd name="connsiteX6" fmla="*/ 2569028 w 2569028"/>
                      <a:gd name="connsiteY6"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569028 w 2569028"/>
                      <a:gd name="connsiteY5"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569028 w 2569028"/>
                      <a:gd name="connsiteY4"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2569028 w 2569028"/>
                      <a:gd name="connsiteY3" fmla="*/ 0 h 2656114"/>
                      <a:gd name="connsiteX0" fmla="*/ 63610 w 2632638"/>
                      <a:gd name="connsiteY0" fmla="*/ 2656114 h 2727477"/>
                      <a:gd name="connsiteX1" fmla="*/ 179724 w 2632638"/>
                      <a:gd name="connsiteY1" fmla="*/ 2525485 h 2727477"/>
                      <a:gd name="connsiteX2" fmla="*/ 2632638 w 2632638"/>
                      <a:gd name="connsiteY2" fmla="*/ 0 h 2727477"/>
                      <a:gd name="connsiteX0" fmla="*/ 2809573 w 2817867"/>
                      <a:gd name="connsiteY0" fmla="*/ 493939 h 2527696"/>
                      <a:gd name="connsiteX1" fmla="*/ 1512 w 2817867"/>
                      <a:gd name="connsiteY1" fmla="*/ 2525485 h 2527696"/>
                      <a:gd name="connsiteX2" fmla="*/ 2454426 w 2817867"/>
                      <a:gd name="connsiteY2" fmla="*/ 0 h 2527696"/>
                      <a:gd name="connsiteX0" fmla="*/ 749976 w 787857"/>
                      <a:gd name="connsiteY0" fmla="*/ 493939 h 493939"/>
                      <a:gd name="connsiteX1" fmla="*/ 332690 w 787857"/>
                      <a:gd name="connsiteY1" fmla="*/ 344260 h 493939"/>
                      <a:gd name="connsiteX2" fmla="*/ 394829 w 787857"/>
                      <a:gd name="connsiteY2" fmla="*/ 0 h 493939"/>
                      <a:gd name="connsiteX0" fmla="*/ 500852 w 2698405"/>
                      <a:gd name="connsiteY0" fmla="*/ 318666 h 2868880"/>
                      <a:gd name="connsiteX1" fmla="*/ 83566 w 2698405"/>
                      <a:gd name="connsiteY1" fmla="*/ 168987 h 2868880"/>
                      <a:gd name="connsiteX2" fmla="*/ 2698405 w 2698405"/>
                      <a:gd name="connsiteY2" fmla="*/ 2720327 h 2868880"/>
                      <a:gd name="connsiteX0" fmla="*/ 500852 w 2706338"/>
                      <a:gd name="connsiteY0" fmla="*/ 318666 h 2720327"/>
                      <a:gd name="connsiteX1" fmla="*/ 83566 w 2706338"/>
                      <a:gd name="connsiteY1" fmla="*/ 168987 h 2720327"/>
                      <a:gd name="connsiteX2" fmla="*/ 2698405 w 2706338"/>
                      <a:gd name="connsiteY2" fmla="*/ 2720327 h 2720327"/>
                      <a:gd name="connsiteX0" fmla="*/ 3335536 w 3342737"/>
                      <a:gd name="connsiteY0" fmla="*/ 1369150 h 2570661"/>
                      <a:gd name="connsiteX1" fmla="*/ 3600 w 3342737"/>
                      <a:gd name="connsiteY1" fmla="*/ 19321 h 2570661"/>
                      <a:gd name="connsiteX2" fmla="*/ 2618439 w 3342737"/>
                      <a:gd name="connsiteY2" fmla="*/ 2570661 h 2570661"/>
                      <a:gd name="connsiteX0" fmla="*/ 3335536 w 3335536"/>
                      <a:gd name="connsiteY0" fmla="*/ 1365189 h 2566700"/>
                      <a:gd name="connsiteX1" fmla="*/ 3600 w 3335536"/>
                      <a:gd name="connsiteY1" fmla="*/ 15360 h 2566700"/>
                      <a:gd name="connsiteX2" fmla="*/ 2618439 w 3335536"/>
                      <a:gd name="connsiteY2" fmla="*/ 2566700 h 2566700"/>
                      <a:gd name="connsiteX0" fmla="*/ 717097 w 717097"/>
                      <a:gd name="connsiteY0" fmla="*/ 0 h 1201511"/>
                      <a:gd name="connsiteX1" fmla="*/ 452211 w 717097"/>
                      <a:gd name="connsiteY1" fmla="*/ 564696 h 1201511"/>
                      <a:gd name="connsiteX2" fmla="*/ 0 w 717097"/>
                      <a:gd name="connsiteY2" fmla="*/ 1201511 h 1201511"/>
                      <a:gd name="connsiteX0" fmla="*/ 1050472 w 1050472"/>
                      <a:gd name="connsiteY0" fmla="*/ 0 h 569797"/>
                      <a:gd name="connsiteX1" fmla="*/ 785586 w 1050472"/>
                      <a:gd name="connsiteY1" fmla="*/ 564696 h 569797"/>
                      <a:gd name="connsiteX2" fmla="*/ 0 w 1050472"/>
                      <a:gd name="connsiteY2" fmla="*/ 353786 h 569797"/>
                      <a:gd name="connsiteX0" fmla="*/ 1050472 w 1050472"/>
                      <a:gd name="connsiteY0" fmla="*/ 0 h 575063"/>
                      <a:gd name="connsiteX1" fmla="*/ 785586 w 1050472"/>
                      <a:gd name="connsiteY1" fmla="*/ 564696 h 575063"/>
                      <a:gd name="connsiteX2" fmla="*/ 0 w 1050472"/>
                      <a:gd name="connsiteY2" fmla="*/ 353786 h 575063"/>
                      <a:gd name="connsiteX0" fmla="*/ 2079172 w 2079172"/>
                      <a:gd name="connsiteY0" fmla="*/ 741589 h 807718"/>
                      <a:gd name="connsiteX1" fmla="*/ 785586 w 2079172"/>
                      <a:gd name="connsiteY1" fmla="*/ 210910 h 807718"/>
                      <a:gd name="connsiteX2" fmla="*/ 0 w 2079172"/>
                      <a:gd name="connsiteY2" fmla="*/ 0 h 807718"/>
                      <a:gd name="connsiteX0" fmla="*/ 2079172 w 2079172"/>
                      <a:gd name="connsiteY0" fmla="*/ 741589 h 741589"/>
                      <a:gd name="connsiteX1" fmla="*/ 785586 w 2079172"/>
                      <a:gd name="connsiteY1" fmla="*/ 210910 h 741589"/>
                      <a:gd name="connsiteX2" fmla="*/ 0 w 2079172"/>
                      <a:gd name="connsiteY2" fmla="*/ 0 h 741589"/>
                      <a:gd name="connsiteX0" fmla="*/ 2079172 w 2079172"/>
                      <a:gd name="connsiteY0" fmla="*/ 741589 h 741589"/>
                      <a:gd name="connsiteX1" fmla="*/ 785586 w 2079172"/>
                      <a:gd name="connsiteY1" fmla="*/ 210910 h 741589"/>
                      <a:gd name="connsiteX2" fmla="*/ 0 w 2079172"/>
                      <a:gd name="connsiteY2" fmla="*/ 0 h 741589"/>
                      <a:gd name="connsiteX0" fmla="*/ 2060122 w 2060122"/>
                      <a:gd name="connsiteY0" fmla="*/ 789214 h 789214"/>
                      <a:gd name="connsiteX1" fmla="*/ 785586 w 2060122"/>
                      <a:gd name="connsiteY1" fmla="*/ 210910 h 789214"/>
                      <a:gd name="connsiteX2" fmla="*/ 0 w 2060122"/>
                      <a:gd name="connsiteY2" fmla="*/ 0 h 789214"/>
                      <a:gd name="connsiteX0" fmla="*/ 2060122 w 2060122"/>
                      <a:gd name="connsiteY0" fmla="*/ 789214 h 789214"/>
                      <a:gd name="connsiteX1" fmla="*/ 785586 w 2060122"/>
                      <a:gd name="connsiteY1" fmla="*/ 210910 h 789214"/>
                      <a:gd name="connsiteX2" fmla="*/ 0 w 2060122"/>
                      <a:gd name="connsiteY2" fmla="*/ 0 h 789214"/>
                      <a:gd name="connsiteX0" fmla="*/ 2060122 w 2060122"/>
                      <a:gd name="connsiteY0" fmla="*/ 789214 h 789214"/>
                      <a:gd name="connsiteX1" fmla="*/ 1596588 w 2060122"/>
                      <a:gd name="connsiteY1" fmla="*/ 484607 h 789214"/>
                      <a:gd name="connsiteX2" fmla="*/ 785586 w 2060122"/>
                      <a:gd name="connsiteY2" fmla="*/ 210910 h 789214"/>
                      <a:gd name="connsiteX3" fmla="*/ 0 w 2060122"/>
                      <a:gd name="connsiteY3" fmla="*/ 0 h 789214"/>
                      <a:gd name="connsiteX0" fmla="*/ 2060122 w 2060122"/>
                      <a:gd name="connsiteY0" fmla="*/ 789214 h 789214"/>
                      <a:gd name="connsiteX1" fmla="*/ 1596588 w 2060122"/>
                      <a:gd name="connsiteY1" fmla="*/ 484607 h 789214"/>
                      <a:gd name="connsiteX2" fmla="*/ 0 w 2060122"/>
                      <a:gd name="connsiteY2" fmla="*/ 0 h 789214"/>
                      <a:gd name="connsiteX0" fmla="*/ 2060122 w 2060122"/>
                      <a:gd name="connsiteY0" fmla="*/ 789214 h 789214"/>
                      <a:gd name="connsiteX1" fmla="*/ 1596588 w 2060122"/>
                      <a:gd name="connsiteY1" fmla="*/ 484607 h 789214"/>
                      <a:gd name="connsiteX2" fmla="*/ 0 w 2060122"/>
                      <a:gd name="connsiteY2" fmla="*/ 0 h 789214"/>
                      <a:gd name="connsiteX0" fmla="*/ 2060122 w 2060122"/>
                      <a:gd name="connsiteY0" fmla="*/ 789214 h 789214"/>
                      <a:gd name="connsiteX1" fmla="*/ 1596588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Lst>
                    <a:ahLst/>
                    <a:cxnLst>
                      <a:cxn ang="0">
                        <a:pos x="connsiteX0" y="connsiteY0"/>
                      </a:cxn>
                      <a:cxn ang="0">
                        <a:pos x="connsiteX1" y="connsiteY1"/>
                      </a:cxn>
                      <a:cxn ang="0">
                        <a:pos x="connsiteX2" y="connsiteY2"/>
                      </a:cxn>
                    </a:cxnLst>
                    <a:rect l="l" t="t" r="r" b="b"/>
                    <a:pathLst>
                      <a:path w="2060122" h="789214">
                        <a:moveTo>
                          <a:pt x="2060122" y="789214"/>
                        </a:moveTo>
                        <a:cubicBezTo>
                          <a:pt x="1909841" y="649546"/>
                          <a:pt x="1701817" y="530418"/>
                          <a:pt x="1568013" y="446507"/>
                        </a:cubicBezTo>
                        <a:cubicBezTo>
                          <a:pt x="1224659" y="314971"/>
                          <a:pt x="351673" y="72385"/>
                          <a:pt x="0" y="0"/>
                        </a:cubicBezTo>
                      </a:path>
                    </a:pathLst>
                  </a:custGeom>
                  <a:noFill/>
                  <a:ln w="57150">
                    <a:solidFill>
                      <a:srgbClr val="FF0000"/>
                    </a:solidFill>
                    <a:prstDash val="sysDash"/>
                    <a:headEnd type="none" w="med" len="sm"/>
                    <a:tailEnd type="none"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 name="テキスト ボックス 3"/>
                <p:cNvSpPr txBox="1">
                  <a:spLocks noChangeArrowheads="1"/>
                </p:cNvSpPr>
                <p:nvPr/>
              </p:nvSpPr>
              <p:spPr bwMode="auto">
                <a:xfrm>
                  <a:off x="6071690" y="4092561"/>
                  <a:ext cx="680697" cy="160782"/>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2"/>
                      </a:solidFill>
                      <a:latin typeface="Arial" panose="020B0604020202020204" pitchFamily="34" charset="0"/>
                      <a:ea typeface="ＭＳ Ｐゴシック" panose="020B0600070205080204" pitchFamily="50" charset="-128"/>
                    </a:defRPr>
                  </a:lvl1pPr>
                  <a:lvl2pPr marL="742950" indent="-285750">
                    <a:defRPr kumimoji="1">
                      <a:solidFill>
                        <a:schemeClr val="tx2"/>
                      </a:solidFill>
                      <a:latin typeface="Arial" panose="020B0604020202020204" pitchFamily="34" charset="0"/>
                      <a:ea typeface="ＭＳ Ｐゴシック" panose="020B0600070205080204" pitchFamily="50" charset="-128"/>
                    </a:defRPr>
                  </a:lvl2pPr>
                  <a:lvl3pPr marL="1143000" indent="-228600">
                    <a:defRPr kumimoji="1">
                      <a:solidFill>
                        <a:schemeClr val="tx2"/>
                      </a:solidFill>
                      <a:latin typeface="Arial" panose="020B0604020202020204" pitchFamily="34" charset="0"/>
                      <a:ea typeface="ＭＳ Ｐゴシック" panose="020B0600070205080204" pitchFamily="50" charset="-128"/>
                    </a:defRPr>
                  </a:lvl3pPr>
                  <a:lvl4pPr marL="1600200" indent="-228600">
                    <a:defRPr kumimoji="1">
                      <a:solidFill>
                        <a:schemeClr val="tx2"/>
                      </a:solidFill>
                      <a:latin typeface="Arial" panose="020B0604020202020204" pitchFamily="34" charset="0"/>
                      <a:ea typeface="ＭＳ Ｐゴシック" panose="020B0600070205080204" pitchFamily="50" charset="-128"/>
                    </a:defRPr>
                  </a:lvl4pPr>
                  <a:lvl5pPr marL="2057400" indent="-228600">
                    <a:defRPr kumimoji="1">
                      <a:solidFill>
                        <a:schemeClr val="tx2"/>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pPr algn="ctr"/>
                  <a:r>
                    <a:rPr lang="ja-JP" altLang="en-US" sz="1600" dirty="0">
                      <a:solidFill>
                        <a:schemeClr val="tx1"/>
                      </a:solidFill>
                    </a:rPr>
                    <a:t>位置図</a:t>
                  </a:r>
                </a:p>
              </p:txBody>
            </p:sp>
          </p:grpSp>
          <p:sp>
            <p:nvSpPr>
              <p:cNvPr id="21" name="テキスト ボックス 20"/>
              <p:cNvSpPr txBox="1"/>
              <p:nvPr/>
            </p:nvSpPr>
            <p:spPr>
              <a:xfrm rot="1422598">
                <a:off x="8834104" y="3538359"/>
                <a:ext cx="1207857" cy="197019"/>
              </a:xfrm>
              <a:prstGeom prst="rect">
                <a:avLst/>
              </a:prstGeom>
              <a:solidFill>
                <a:schemeClr val="bg1"/>
              </a:solidFill>
              <a:ln>
                <a:solidFill>
                  <a:schemeClr val="tx1"/>
                </a:solidFill>
              </a:ln>
            </p:spPr>
            <p:txBody>
              <a:bodyPr wrap="square" rtlCol="0">
                <a:spAutoFit/>
              </a:bodyPr>
              <a:lstStyle/>
              <a:p>
                <a:pPr algn="ctr"/>
                <a:r>
                  <a:rPr kumimoji="1" lang="ja-JP" altLang="en-US" sz="1200" dirty="0"/>
                  <a:t>府道</a:t>
                </a:r>
                <a:r>
                  <a:rPr kumimoji="1" lang="ja-JP" altLang="en-US" sz="1200" dirty="0" smtClean="0"/>
                  <a:t>枚方高槻線</a:t>
                </a:r>
                <a:endParaRPr kumimoji="1" lang="en-US" altLang="ja-JP" sz="1200" dirty="0" smtClean="0"/>
              </a:p>
            </p:txBody>
          </p:sp>
          <p:sp>
            <p:nvSpPr>
              <p:cNvPr id="22" name="テキスト ボックス 21"/>
              <p:cNvSpPr txBox="1"/>
              <p:nvPr/>
            </p:nvSpPr>
            <p:spPr>
              <a:xfrm rot="18186985">
                <a:off x="9626106" y="4216323"/>
                <a:ext cx="1566701" cy="206518"/>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t>主要地方道　京都守口線</a:t>
                </a:r>
                <a:endParaRPr kumimoji="1" lang="ja-JP" altLang="en-US" sz="1200" dirty="0"/>
              </a:p>
            </p:txBody>
          </p:sp>
        </p:grpSp>
        <p:sp>
          <p:nvSpPr>
            <p:cNvPr id="24" name="星 5 23">
              <a:extLst/>
            </p:cNvPr>
            <p:cNvSpPr/>
            <p:nvPr/>
          </p:nvSpPr>
          <p:spPr bwMode="auto">
            <a:xfrm>
              <a:off x="2630397" y="1735603"/>
              <a:ext cx="246969" cy="23213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aphicFrame>
        <p:nvGraphicFramePr>
          <p:cNvPr id="25" name="表 24"/>
          <p:cNvGraphicFramePr>
            <a:graphicFrameLocks noGrp="1"/>
          </p:cNvGraphicFramePr>
          <p:nvPr>
            <p:extLst>
              <p:ext uri="{D42A27DB-BD31-4B8C-83A1-F6EECF244321}">
                <p14:modId xmlns:p14="http://schemas.microsoft.com/office/powerpoint/2010/main" val="835237575"/>
              </p:ext>
            </p:extLst>
          </p:nvPr>
        </p:nvGraphicFramePr>
        <p:xfrm>
          <a:off x="115802" y="972374"/>
          <a:ext cx="4300538" cy="2344738"/>
        </p:xfrm>
        <a:graphic>
          <a:graphicData uri="http://schemas.openxmlformats.org/drawingml/2006/table">
            <a:tbl>
              <a:tblPr/>
              <a:tblGrid>
                <a:gridCol w="986068">
                  <a:extLst>
                    <a:ext uri="{9D8B030D-6E8A-4147-A177-3AD203B41FA5}">
                      <a16:colId xmlns:a16="http://schemas.microsoft.com/office/drawing/2014/main" val="20000"/>
                    </a:ext>
                  </a:extLst>
                </a:gridCol>
                <a:gridCol w="799993">
                  <a:extLst>
                    <a:ext uri="{9D8B030D-6E8A-4147-A177-3AD203B41FA5}">
                      <a16:colId xmlns:a16="http://schemas.microsoft.com/office/drawing/2014/main" val="20001"/>
                    </a:ext>
                  </a:extLst>
                </a:gridCol>
                <a:gridCol w="2034481">
                  <a:extLst>
                    <a:ext uri="{9D8B030D-6E8A-4147-A177-3AD203B41FA5}">
                      <a16:colId xmlns:a16="http://schemas.microsoft.com/office/drawing/2014/main" val="20002"/>
                    </a:ext>
                  </a:extLst>
                </a:gridCol>
                <a:gridCol w="479996">
                  <a:extLst>
                    <a:ext uri="{9D8B030D-6E8A-4147-A177-3AD203B41FA5}">
                      <a16:colId xmlns:a16="http://schemas.microsoft.com/office/drawing/2014/main" val="20003"/>
                    </a:ext>
                  </a:extLst>
                </a:gridCol>
              </a:tblGrid>
              <a:tr h="407563">
                <a:tc gridSpan="4">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二</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酸化窒素（ＮＯ</a:t>
                      </a:r>
                      <a:r>
                        <a:rPr lang="ja-JP" altLang="en-US" sz="16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２</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）の予測結果</a:t>
                      </a:r>
                    </a:p>
                  </a:txBody>
                  <a:tcPr marL="9523" marR="9523" marT="9538" marB="0" anchor="ctr">
                    <a:lnL>
                      <a:noFill/>
                    </a:lnL>
                    <a:lnR>
                      <a:noFill/>
                    </a:lnR>
                    <a:lnT>
                      <a:noFill/>
                    </a:lnT>
                    <a:lnB w="635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821500">
                <a:tc>
                  <a:txBody>
                    <a:bodyPr/>
                    <a:lstStyle/>
                    <a:p>
                      <a:pPr algn="ctr" font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予測地点</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予測値</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ppm</a:t>
                      </a: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lnSpc>
                          <a:spcPts val="2160"/>
                        </a:lnSpc>
                      </a:pP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環境基準</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lnSpc>
                          <a:spcPts val="2160"/>
                        </a:lnSpc>
                      </a:pP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ppm</a:t>
                      </a: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noProof="0" dirty="0" smtClean="0">
                          <a:solidFill>
                            <a:srgbClr val="000000"/>
                          </a:solidFill>
                          <a:effectLst/>
                          <a:latin typeface="ＭＳ Ｐゴシック" panose="020B0600070205080204" pitchFamily="50" charset="-128"/>
                          <a:ea typeface="ＭＳ Ｐゴシック" panose="020B0600070205080204" pitchFamily="50" charset="-128"/>
                          <a:cs typeface="+mn-cs"/>
                        </a:rPr>
                        <a:t>評価</a:t>
                      </a:r>
                      <a:endParaRPr kumimoji="1" lang="ja-JP" altLang="en-US" sz="1500" b="0" i="0" u="none" strike="noStrike" kern="1200" noProof="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61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★の位置</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0.030</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kumimoji="1" lang="ja-JP" altLang="en-US"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１時間値の１日平均値が０．０４</a:t>
                      </a:r>
                      <a:r>
                        <a:rPr kumimoji="1" lang="en-US" altLang="ja-JP"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ppm</a:t>
                      </a:r>
                      <a:r>
                        <a:rPr kumimoji="1" lang="ja-JP" altLang="en-US"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から０．０６</a:t>
                      </a:r>
                      <a:r>
                        <a:rPr kumimoji="1" lang="en-US" altLang="ja-JP"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ppm</a:t>
                      </a:r>
                      <a:r>
                        <a:rPr kumimoji="1" lang="ja-JP" altLang="en-US" sz="1200" b="0" i="0" u="none" strike="noStrike" kern="1200" baseline="0" dirty="0" smtClean="0">
                          <a:solidFill>
                            <a:srgbClr val="000000"/>
                          </a:solidFill>
                          <a:effectLst/>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までのゾーン内又はそれ以下であること</a:t>
                      </a:r>
                      <a:endPar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3" marR="9523" marT="953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9486">
                <a:tc gridSpan="4">
                  <a:txBody>
                    <a:bodyPr/>
                    <a:lstStyle/>
                    <a:p>
                      <a:pPr algn="l" fontAlgn="ctr"/>
                      <a:endParaRPr lang="en-US" altLang="ja-JP" sz="15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3" marR="9523" marT="9538"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003222472"/>
              </p:ext>
            </p:extLst>
          </p:nvPr>
        </p:nvGraphicFramePr>
        <p:xfrm>
          <a:off x="115801" y="3068559"/>
          <a:ext cx="4287838" cy="2266950"/>
        </p:xfrm>
        <a:graphic>
          <a:graphicData uri="http://schemas.openxmlformats.org/drawingml/2006/table">
            <a:tbl>
              <a:tblPr/>
              <a:tblGrid>
                <a:gridCol w="941220">
                  <a:extLst>
                    <a:ext uri="{9D8B030D-6E8A-4147-A177-3AD203B41FA5}">
                      <a16:colId xmlns:a16="http://schemas.microsoft.com/office/drawing/2014/main" val="20000"/>
                    </a:ext>
                  </a:extLst>
                </a:gridCol>
                <a:gridCol w="827016">
                  <a:extLst>
                    <a:ext uri="{9D8B030D-6E8A-4147-A177-3AD203B41FA5}">
                      <a16:colId xmlns:a16="http://schemas.microsoft.com/office/drawing/2014/main" val="20001"/>
                    </a:ext>
                  </a:extLst>
                </a:gridCol>
                <a:gridCol w="2059548">
                  <a:extLst>
                    <a:ext uri="{9D8B030D-6E8A-4147-A177-3AD203B41FA5}">
                      <a16:colId xmlns:a16="http://schemas.microsoft.com/office/drawing/2014/main" val="20002"/>
                    </a:ext>
                  </a:extLst>
                </a:gridCol>
                <a:gridCol w="460054">
                  <a:extLst>
                    <a:ext uri="{9D8B030D-6E8A-4147-A177-3AD203B41FA5}">
                      <a16:colId xmlns:a16="http://schemas.microsoft.com/office/drawing/2014/main" val="20003"/>
                    </a:ext>
                  </a:extLst>
                </a:gridCol>
              </a:tblGrid>
              <a:tr h="378956">
                <a:tc gridSpan="4">
                  <a:txBody>
                    <a:bodyPr/>
                    <a:lstStyle/>
                    <a:p>
                      <a:pPr algn="ctr" fontAlgn="ctr"/>
                      <a:r>
                        <a:rPr lang="ja-JP" altLang="en-US" sz="1600" b="0" i="0" u="none" strike="noStrike" dirty="0" smtClean="0">
                          <a:solidFill>
                            <a:srgbClr val="000000"/>
                          </a:solidFill>
                          <a:effectLst/>
                          <a:latin typeface="ＭＳ ゴシック" panose="020B0609070205080204" pitchFamily="49" charset="-128"/>
                          <a:ea typeface="ＭＳ ゴシック" panose="020B0609070205080204" pitchFamily="49" charset="-128"/>
                        </a:rPr>
                        <a:t>浮遊粒子状物質（ＳＰＭ）の予測結果</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4" marR="9524" marT="9529" marB="0" anchor="ctr">
                    <a:lnL>
                      <a:noFill/>
                    </a:lnL>
                    <a:lnR>
                      <a:noFill/>
                    </a:lnR>
                    <a:lnT>
                      <a:noFill/>
                    </a:lnT>
                    <a:lnB w="6350" cap="flat" cmpd="sng" algn="ctr">
                      <a:solidFill>
                        <a:schemeClr val="tx1"/>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90543">
                <a:tc>
                  <a:txBody>
                    <a:bodyPr/>
                    <a:lstStyle/>
                    <a:p>
                      <a:pPr algn="ctr" font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予測地点</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予測値</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lang="en-US" altLang="ja-JP" sz="15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（mg/m</a:t>
                      </a:r>
                      <a:r>
                        <a:rPr lang="en-US" altLang="ja-JP" sz="1500" b="0" i="0" u="none" strike="noStrike" baseline="30000" dirty="0" smtClean="0">
                          <a:solidFill>
                            <a:srgbClr val="000000"/>
                          </a:solidFill>
                          <a:effectLst/>
                          <a:latin typeface="ＭＳ Ｐゴシック" panose="020B0600070205080204" pitchFamily="50" charset="-128"/>
                          <a:ea typeface="ＭＳ Ｐゴシック" panose="020B0600070205080204" pitchFamily="50" charset="-128"/>
                        </a:rPr>
                        <a:t>３</a:t>
                      </a:r>
                      <a:r>
                        <a:rPr lang="en-US" altLang="ja-JP" sz="15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ctr">
                        <a:lnSpc>
                          <a:spcPts val="2160"/>
                        </a:lnSpc>
                      </a:pP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環境基準</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fontAlgn="ctr">
                        <a:lnSpc>
                          <a:spcPts val="2160"/>
                        </a:lnSpc>
                      </a:pPr>
                      <a:r>
                        <a:rPr lang="en-US" altLang="ja-JP" sz="15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（mg/m</a:t>
                      </a:r>
                      <a:r>
                        <a:rPr lang="en-US" altLang="ja-JP" sz="1500" b="0" i="0" u="none" strike="noStrike" baseline="30000" dirty="0" smtClean="0">
                          <a:solidFill>
                            <a:srgbClr val="000000"/>
                          </a:solidFill>
                          <a:effectLst/>
                          <a:latin typeface="ＭＳ Ｐゴシック" panose="020B0600070205080204" pitchFamily="50" charset="-128"/>
                          <a:ea typeface="ＭＳ Ｐゴシック" panose="020B0600070205080204" pitchFamily="50" charset="-128"/>
                        </a:rPr>
                        <a:t>３</a:t>
                      </a:r>
                      <a:r>
                        <a:rPr lang="en-US" altLang="ja-JP" sz="15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noProof="0" dirty="0" smtClean="0">
                          <a:solidFill>
                            <a:srgbClr val="000000"/>
                          </a:solidFill>
                          <a:effectLst/>
                          <a:latin typeface="ＭＳ Ｐゴシック" panose="020B0600070205080204" pitchFamily="50" charset="-128"/>
                          <a:ea typeface="ＭＳ Ｐゴシック" panose="020B0600070205080204" pitchFamily="50" charset="-128"/>
                          <a:cs typeface="+mn-cs"/>
                        </a:rPr>
                        <a:t>評価</a:t>
                      </a:r>
                      <a:endParaRPr kumimoji="1" lang="ja-JP" altLang="en-US" sz="1500" b="0" i="0" u="none" strike="noStrike" kern="1200" noProof="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08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500" b="0" i="0" u="none" strike="noStrike" kern="1200" dirty="0" smtClean="0">
                          <a:solidFill>
                            <a:srgbClr val="000000"/>
                          </a:solidFill>
                          <a:effectLst/>
                          <a:latin typeface="ＭＳ Ｐゴシック" panose="020B0600070205080204" pitchFamily="50" charset="-128"/>
                          <a:ea typeface="+mn-ea"/>
                          <a:cs typeface="+mn-cs"/>
                        </a:rPr>
                        <a:t>★の位置</a:t>
                      </a:r>
                      <a:endParaRPr kumimoji="1" lang="ja-JP" altLang="en-US" sz="1500" b="0" i="0" u="none" strike="noStrike" kern="1200" dirty="0">
                        <a:solidFill>
                          <a:srgbClr val="000000"/>
                        </a:solidFill>
                        <a:effectLst/>
                        <a:latin typeface="ＭＳ Ｐゴシック" panose="020B0600070205080204" pitchFamily="50" charset="-128"/>
                        <a:ea typeface="+mn-ea"/>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pPr>
                      <a:r>
                        <a:rPr kumimoji="1" lang="en-US" altLang="ja-JP" sz="1500" b="0" i="0" u="none" strike="noStrike" kern="1200" dirty="0" smtClean="0">
                          <a:solidFill>
                            <a:schemeClr val="tx1"/>
                          </a:solidFill>
                          <a:effectLst/>
                          <a:latin typeface="ＭＳ Ｐゴシック" panose="020B0600070205080204" pitchFamily="50" charset="-128"/>
                          <a:ea typeface="ＭＳ Ｐゴシック" panose="020B0600070205080204" pitchFamily="50" charset="-128"/>
                          <a:cs typeface="+mn-cs"/>
                        </a:rPr>
                        <a:t>0.047</a:t>
                      </a:r>
                      <a:endParaRPr kumimoji="1" lang="ja-JP" altLang="en-US" sz="15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0000"/>
                        </a:lnSpc>
                      </a:pPr>
                      <a:r>
                        <a:rPr kumimoji="1" lang="en-US" altLang="ja-JP"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時間値の１日平均値が０．１０ｍｇ</a:t>
                      </a:r>
                      <a:r>
                        <a:rPr kumimoji="1" lang="en-US" altLang="ja-JP"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ｍ３以下であり、かつ１時間値が０．２０ｍｇ</a:t>
                      </a:r>
                      <a:r>
                        <a:rPr kumimoji="1" lang="en-US" altLang="ja-JP"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ｍ３以下であること</a:t>
                      </a:r>
                      <a:endParaRPr kumimoji="1" lang="ja-JP" altLang="en-US" sz="12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6" marR="9526" marT="95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6645">
                <a:tc gridSpan="4">
                  <a:txBody>
                    <a:bodyPr/>
                    <a:lstStyle/>
                    <a:p>
                      <a:pPr algn="l" fontAlgn="ctr"/>
                      <a:endParaRPr lang="en-US" altLang="ja-JP" sz="15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4" marR="9524" marT="9529"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27" name="テキスト ボックス 1"/>
          <p:cNvSpPr txBox="1">
            <a:spLocks noChangeArrowheads="1"/>
          </p:cNvSpPr>
          <p:nvPr/>
        </p:nvSpPr>
        <p:spPr bwMode="auto">
          <a:xfrm>
            <a:off x="115801" y="5098158"/>
            <a:ext cx="601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smtClean="0">
                <a:latin typeface="Arial" panose="020B0604020202020204" pitchFamily="34" charset="0"/>
              </a:rPr>
              <a:t>※</a:t>
            </a:r>
            <a:r>
              <a:rPr lang="ja-JP" altLang="en-US" sz="1200" b="1" dirty="0" smtClean="0">
                <a:latin typeface="Arial" panose="020B0604020202020204" pitchFamily="34" charset="0"/>
              </a:rPr>
              <a:t>環境基準：人</a:t>
            </a:r>
            <a:r>
              <a:rPr lang="ja-JP" altLang="en-US" sz="1200" b="1" dirty="0">
                <a:latin typeface="Arial" panose="020B0604020202020204" pitchFamily="34" charset="0"/>
              </a:rPr>
              <a:t>の健康の保護及び生活環境の保全のうえ</a:t>
            </a:r>
            <a:r>
              <a:rPr lang="ja-JP" altLang="en-US" sz="1200" b="1" dirty="0" smtClean="0">
                <a:latin typeface="Arial" panose="020B0604020202020204" pitchFamily="34" charset="0"/>
              </a:rPr>
              <a:t>で維持</a:t>
            </a:r>
            <a:r>
              <a:rPr lang="ja-JP" altLang="en-US" sz="1200" b="1" dirty="0">
                <a:latin typeface="Arial" panose="020B0604020202020204" pitchFamily="34" charset="0"/>
              </a:rPr>
              <a:t>される</a:t>
            </a:r>
            <a:r>
              <a:rPr lang="ja-JP" altLang="en-US" sz="1200" b="1" dirty="0" smtClean="0">
                <a:latin typeface="Arial" panose="020B0604020202020204" pitchFamily="34" charset="0"/>
              </a:rPr>
              <a:t>ことが</a:t>
            </a:r>
            <a:r>
              <a:rPr lang="ja-JP" altLang="en-US" sz="1200" b="1" dirty="0">
                <a:latin typeface="Arial" panose="020B0604020202020204" pitchFamily="34" charset="0"/>
              </a:rPr>
              <a:t>望ましい</a:t>
            </a:r>
            <a:r>
              <a:rPr lang="ja-JP" altLang="en-US" sz="1200" b="1" dirty="0" smtClean="0">
                <a:latin typeface="Arial" panose="020B0604020202020204" pitchFamily="34" charset="0"/>
              </a:rPr>
              <a:t>基準</a:t>
            </a:r>
            <a:endParaRPr lang="en-US" altLang="ja-JP" sz="1200" b="1" dirty="0" smtClean="0">
              <a:latin typeface="Arial" panose="020B0604020202020204" pitchFamily="34" charset="0"/>
            </a:endParaRPr>
          </a:p>
        </p:txBody>
      </p:sp>
    </p:spTree>
    <p:extLst>
      <p:ext uri="{BB962C8B-B14F-4D97-AF65-F5344CB8AC3E}">
        <p14:creationId xmlns:p14="http://schemas.microsoft.com/office/powerpoint/2010/main" val="101773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endParaRPr lang="en-US" altLang="ja-JP"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環境影響評価について</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＜騒音＞</a:t>
            </a:r>
            <a:endParaRPr lang="en-US" altLang="ja-JP" sz="1800" dirty="0">
              <a:latin typeface="ＭＳ Ｐゴシック" panose="020B0600070205080204" pitchFamily="50" charset="-128"/>
              <a:ea typeface="ＭＳ Ｐゴシック" panose="020B0600070205080204" pitchFamily="50" charset="-128"/>
            </a:endParaRPr>
          </a:p>
          <a:p>
            <a:pPr algn="l">
              <a:defRPr/>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1"/>
          <p:cNvSpPr txBox="1">
            <a:spLocks noChangeArrowheads="1"/>
          </p:cNvSpPr>
          <p:nvPr/>
        </p:nvSpPr>
        <p:spPr bwMode="auto">
          <a:xfrm>
            <a:off x="140751" y="529999"/>
            <a:ext cx="8351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smtClean="0">
                <a:solidFill>
                  <a:schemeClr val="tx2"/>
                </a:solidFill>
                <a:latin typeface="Arial" panose="020B0604020202020204" pitchFamily="34" charset="0"/>
              </a:rPr>
              <a:t>■騒音の予測評価結果</a:t>
            </a:r>
            <a:endParaRPr lang="ja-JP" altLang="en-US" sz="1800" b="1" dirty="0">
              <a:solidFill>
                <a:schemeClr val="tx2"/>
              </a:solidFill>
              <a:latin typeface="Arial" panose="020B0604020202020204" pitchFamily="34" charset="0"/>
            </a:endParaRPr>
          </a:p>
        </p:txBody>
      </p:sp>
      <p:sp>
        <p:nvSpPr>
          <p:cNvPr id="6" name="角丸四角形 5"/>
          <p:cNvSpPr/>
          <p:nvPr/>
        </p:nvSpPr>
        <p:spPr>
          <a:xfrm>
            <a:off x="3338171" y="5426010"/>
            <a:ext cx="5632792" cy="1323331"/>
          </a:xfrm>
          <a:prstGeom prst="roundRect">
            <a:avLst/>
          </a:prstGeom>
          <a:solidFill>
            <a:srgbClr val="FFFF99"/>
          </a:solidFill>
        </p:spPr>
        <p:style>
          <a:lnRef idx="2">
            <a:schemeClr val="dk1"/>
          </a:lnRef>
          <a:fillRef idx="1">
            <a:schemeClr val="lt1"/>
          </a:fillRef>
          <a:effectRef idx="0">
            <a:schemeClr val="dk1"/>
          </a:effectRef>
          <a:fontRef idx="minor">
            <a:schemeClr val="dk1"/>
          </a:fontRef>
        </p:style>
        <p:txBody>
          <a:bodyPr wrap="square" bIns="72000">
            <a:spAutoFit/>
          </a:bodyPr>
          <a:lstStyle/>
          <a:p>
            <a:pPr>
              <a:defRPr/>
            </a:pPr>
            <a:r>
              <a:rPr lang="ja-JP" altLang="en-US" sz="1400" b="1" dirty="0" smtClean="0">
                <a:solidFill>
                  <a:srgbClr val="FF0000"/>
                </a:solidFill>
                <a:latin typeface="ＭＳ Ｐゴシック" panose="020B0600070205080204" pitchFamily="50" charset="-128"/>
                <a:cs typeface="Times New Roman" pitchFamily="18" charset="0"/>
              </a:rPr>
              <a:t>・「排水性舗装の敷設」を講じることで、官民境界位置の予測値</a:t>
            </a:r>
            <a:endParaRPr lang="en-US" altLang="ja-JP" sz="1400" b="1" dirty="0" smtClean="0">
              <a:solidFill>
                <a:srgbClr val="FF0000"/>
              </a:solidFill>
              <a:latin typeface="ＭＳ Ｐゴシック" panose="020B0600070205080204" pitchFamily="50" charset="-128"/>
              <a:cs typeface="Times New Roman" pitchFamily="18" charset="0"/>
            </a:endParaRPr>
          </a:p>
          <a:p>
            <a:pPr>
              <a:defRPr/>
            </a:pPr>
            <a:r>
              <a:rPr lang="ja-JP" altLang="en-US" sz="1400" b="1" dirty="0">
                <a:solidFill>
                  <a:srgbClr val="FF0000"/>
                </a:solidFill>
                <a:latin typeface="ＭＳ Ｐゴシック" panose="020B0600070205080204" pitchFamily="50" charset="-128"/>
                <a:cs typeface="Times New Roman" pitchFamily="18" charset="0"/>
              </a:rPr>
              <a:t>　</a:t>
            </a:r>
            <a:r>
              <a:rPr lang="ja-JP" altLang="en-US" sz="1400" b="1" dirty="0" smtClean="0">
                <a:solidFill>
                  <a:srgbClr val="FF0000"/>
                </a:solidFill>
                <a:latin typeface="ＭＳ Ｐゴシック" panose="020B0600070205080204" pitchFamily="50" charset="-128"/>
                <a:cs typeface="Times New Roman" pitchFamily="18" charset="0"/>
              </a:rPr>
              <a:t>は一部で環境基準を満足しないが、現況値とほぼ同じレベルに</a:t>
            </a:r>
            <a:endParaRPr lang="en-US" altLang="ja-JP" sz="1400" b="1" dirty="0" smtClean="0">
              <a:solidFill>
                <a:srgbClr val="FF0000"/>
              </a:solidFill>
              <a:latin typeface="ＭＳ Ｐゴシック" panose="020B0600070205080204" pitchFamily="50" charset="-128"/>
              <a:cs typeface="Times New Roman" pitchFamily="18" charset="0"/>
            </a:endParaRPr>
          </a:p>
          <a:p>
            <a:pPr>
              <a:defRPr/>
            </a:pPr>
            <a:r>
              <a:rPr lang="ja-JP" altLang="en-US" sz="1400" b="1" dirty="0">
                <a:solidFill>
                  <a:srgbClr val="FF0000"/>
                </a:solidFill>
                <a:latin typeface="ＭＳ Ｐゴシック" panose="020B0600070205080204" pitchFamily="50" charset="-128"/>
                <a:cs typeface="Times New Roman" pitchFamily="18" charset="0"/>
              </a:rPr>
              <a:t>　</a:t>
            </a:r>
            <a:r>
              <a:rPr lang="ja-JP" altLang="en-US" sz="1400" b="1" dirty="0" smtClean="0">
                <a:solidFill>
                  <a:srgbClr val="FF0000"/>
                </a:solidFill>
                <a:latin typeface="ＭＳ Ｐゴシック" panose="020B0600070205080204" pitchFamily="50" charset="-128"/>
                <a:cs typeface="Times New Roman" pitchFamily="18" charset="0"/>
              </a:rPr>
              <a:t>低減。</a:t>
            </a:r>
            <a:endParaRPr lang="en-US" altLang="ja-JP" sz="1400" b="1" dirty="0" smtClean="0">
              <a:solidFill>
                <a:srgbClr val="FF0000"/>
              </a:solidFill>
              <a:latin typeface="ＭＳ Ｐゴシック" panose="020B0600070205080204" pitchFamily="50" charset="-128"/>
              <a:cs typeface="Times New Roman" pitchFamily="18" charset="0"/>
            </a:endParaRPr>
          </a:p>
          <a:p>
            <a:pPr>
              <a:defRPr/>
            </a:pPr>
            <a:r>
              <a:rPr lang="ja-JP" altLang="en-US" sz="1400" b="1" dirty="0" smtClean="0">
                <a:solidFill>
                  <a:srgbClr val="FF0000"/>
                </a:solidFill>
                <a:latin typeface="ＭＳ Ｐゴシック" panose="020B0600070205080204" pitchFamily="50" charset="-128"/>
                <a:cs typeface="Times New Roman" pitchFamily="18" charset="0"/>
              </a:rPr>
              <a:t>・環境基準を超過する箇所については、事業実施時に行う詳細設　</a:t>
            </a:r>
            <a:endParaRPr lang="en-US" altLang="ja-JP" sz="1400" b="1" dirty="0" smtClean="0">
              <a:solidFill>
                <a:srgbClr val="FF0000"/>
              </a:solidFill>
              <a:latin typeface="ＭＳ Ｐゴシック" panose="020B0600070205080204" pitchFamily="50" charset="-128"/>
              <a:cs typeface="Times New Roman" pitchFamily="18" charset="0"/>
            </a:endParaRPr>
          </a:p>
          <a:p>
            <a:pPr>
              <a:defRPr/>
            </a:pPr>
            <a:r>
              <a:rPr lang="ja-JP" altLang="en-US" sz="1400" b="1" dirty="0">
                <a:solidFill>
                  <a:srgbClr val="FF0000"/>
                </a:solidFill>
                <a:latin typeface="ＭＳ Ｐゴシック" panose="020B0600070205080204" pitchFamily="50" charset="-128"/>
                <a:cs typeface="Times New Roman" pitchFamily="18" charset="0"/>
              </a:rPr>
              <a:t>　</a:t>
            </a:r>
            <a:r>
              <a:rPr lang="ja-JP" altLang="en-US" sz="1400" b="1" dirty="0" smtClean="0">
                <a:solidFill>
                  <a:srgbClr val="FF0000"/>
                </a:solidFill>
                <a:latin typeface="ＭＳ Ｐゴシック" panose="020B0600070205080204" pitchFamily="50" charset="-128"/>
                <a:cs typeface="Times New Roman" pitchFamily="18" charset="0"/>
              </a:rPr>
              <a:t>計で遮音壁等の必要な対策を検討。</a:t>
            </a:r>
            <a:endParaRPr lang="en-US" altLang="ja-JP" sz="1400" b="1" dirty="0" smtClean="0">
              <a:solidFill>
                <a:srgbClr val="FF0000"/>
              </a:solidFill>
              <a:latin typeface="ＭＳ Ｐゴシック" panose="020B0600070205080204" pitchFamily="50" charset="-128"/>
              <a:cs typeface="Times New Roman" pitchFamily="18" charset="0"/>
            </a:endParaRPr>
          </a:p>
        </p:txBody>
      </p:sp>
      <p:sp>
        <p:nvSpPr>
          <p:cNvPr id="2" name="正方形/長方形 1"/>
          <p:cNvSpPr/>
          <p:nvPr/>
        </p:nvSpPr>
        <p:spPr>
          <a:xfrm>
            <a:off x="7291559" y="801705"/>
            <a:ext cx="419100" cy="139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618294" y="741036"/>
            <a:ext cx="1563688" cy="276999"/>
          </a:xfrm>
          <a:prstGeom prst="rect">
            <a:avLst/>
          </a:prstGeom>
          <a:noFill/>
        </p:spPr>
        <p:txBody>
          <a:bodyPr wrap="square" rtlCol="0">
            <a:spAutoFit/>
          </a:bodyPr>
          <a:lstStyle/>
          <a:p>
            <a:r>
              <a:rPr kumimoji="1" lang="ja-JP" altLang="en-US" sz="1200" dirty="0" smtClean="0"/>
              <a:t>：環境基準超過箇所</a:t>
            </a:r>
            <a:endParaRPr kumimoji="1" lang="ja-JP" altLang="en-US" sz="1200" dirty="0"/>
          </a:p>
        </p:txBody>
      </p:sp>
      <p:sp>
        <p:nvSpPr>
          <p:cNvPr id="12" name="テキスト ボックス 1"/>
          <p:cNvSpPr txBox="1">
            <a:spLocks noChangeArrowheads="1"/>
          </p:cNvSpPr>
          <p:nvPr/>
        </p:nvSpPr>
        <p:spPr bwMode="auto">
          <a:xfrm>
            <a:off x="3228993" y="4521151"/>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smtClean="0">
                <a:latin typeface="Arial" panose="020B0604020202020204" pitchFamily="34" charset="0"/>
              </a:rPr>
              <a:t>※</a:t>
            </a:r>
            <a:r>
              <a:rPr lang="ja-JP" altLang="en-US" sz="1200" b="1" dirty="0" smtClean="0">
                <a:latin typeface="Arial" panose="020B0604020202020204" pitchFamily="34" charset="0"/>
              </a:rPr>
              <a:t>環境基準：人</a:t>
            </a:r>
            <a:r>
              <a:rPr lang="ja-JP" altLang="en-US" sz="1200" b="1" dirty="0">
                <a:latin typeface="Arial" panose="020B0604020202020204" pitchFamily="34" charset="0"/>
              </a:rPr>
              <a:t>の健康の保護及び生活環境の保全のうえ</a:t>
            </a:r>
            <a:r>
              <a:rPr lang="ja-JP" altLang="en-US" sz="1200" b="1" dirty="0" smtClean="0">
                <a:latin typeface="Arial" panose="020B0604020202020204" pitchFamily="34" charset="0"/>
              </a:rPr>
              <a:t>で維持</a:t>
            </a:r>
            <a:r>
              <a:rPr lang="ja-JP" altLang="en-US" sz="1200" b="1" dirty="0">
                <a:latin typeface="Arial" panose="020B0604020202020204" pitchFamily="34" charset="0"/>
              </a:rPr>
              <a:t>される</a:t>
            </a:r>
            <a:r>
              <a:rPr lang="ja-JP" altLang="en-US" sz="1200" b="1" dirty="0" smtClean="0">
                <a:latin typeface="Arial" panose="020B0604020202020204" pitchFamily="34" charset="0"/>
              </a:rPr>
              <a:t>ことが</a:t>
            </a:r>
            <a:r>
              <a:rPr lang="ja-JP" altLang="en-US" sz="1200" b="1" dirty="0">
                <a:latin typeface="Arial" panose="020B0604020202020204" pitchFamily="34" charset="0"/>
              </a:rPr>
              <a:t>望ましい基準</a:t>
            </a:r>
            <a:endParaRPr lang="en-US" altLang="ja-JP" sz="1200" b="1" dirty="0" smtClean="0">
              <a:latin typeface="Arial" panose="020B0604020202020204" pitchFamily="34" charset="0"/>
            </a:endParaRPr>
          </a:p>
          <a:p>
            <a:pPr>
              <a:spcBef>
                <a:spcPct val="0"/>
              </a:spcBef>
              <a:buFontTx/>
              <a:buNone/>
            </a:pPr>
            <a:r>
              <a:rPr lang="en-US" altLang="ja-JP" sz="1200" b="1" dirty="0" smtClean="0">
                <a:latin typeface="Arial" panose="020B0604020202020204" pitchFamily="34" charset="0"/>
              </a:rPr>
              <a:t>※</a:t>
            </a:r>
            <a:r>
              <a:rPr lang="ja-JP" altLang="en-US" sz="1200" b="1" dirty="0" smtClean="0">
                <a:latin typeface="Arial" panose="020B0604020202020204" pitchFamily="34" charset="0"/>
              </a:rPr>
              <a:t>要請限度：人</a:t>
            </a:r>
            <a:r>
              <a:rPr lang="ja-JP" altLang="en-US" sz="1200" b="1" dirty="0">
                <a:latin typeface="Arial" panose="020B0604020202020204" pitchFamily="34" charset="0"/>
              </a:rPr>
              <a:t>の健康の保護及び生活環境の保全の</a:t>
            </a:r>
            <a:r>
              <a:rPr lang="ja-JP" altLang="en-US" sz="1200" b="1" dirty="0" smtClean="0">
                <a:latin typeface="Arial" panose="020B0604020202020204" pitchFamily="34" charset="0"/>
              </a:rPr>
              <a:t>ために守るべき限度</a:t>
            </a:r>
            <a:endParaRPr lang="en-US" altLang="ja-JP" sz="1200" b="1" dirty="0" smtClean="0">
              <a:latin typeface="Arial" panose="020B0604020202020204" pitchFamily="34" charset="0"/>
            </a:endParaRPr>
          </a:p>
          <a:p>
            <a:pPr>
              <a:spcBef>
                <a:spcPct val="0"/>
              </a:spcBef>
              <a:buFontTx/>
              <a:buNone/>
            </a:pPr>
            <a:r>
              <a:rPr lang="en-US" altLang="ja-JP" sz="1200" b="1" dirty="0" smtClean="0">
                <a:latin typeface="Arial" panose="020B0604020202020204" pitchFamily="34" charset="0"/>
              </a:rPr>
              <a:t>※</a:t>
            </a:r>
            <a:r>
              <a:rPr lang="ja-JP" altLang="en-US" sz="1200" b="1" dirty="0" smtClean="0">
                <a:latin typeface="Arial" panose="020B0604020202020204" pitchFamily="34" charset="0"/>
              </a:rPr>
              <a:t>Ａ地域：都市計画法によって定められた</a:t>
            </a:r>
            <a:r>
              <a:rPr lang="zh-TW" altLang="en-US" sz="1200" b="1" dirty="0" smtClean="0">
                <a:latin typeface="Arial" panose="020B0604020202020204" pitchFamily="34" charset="0"/>
              </a:rPr>
              <a:t>第一種</a:t>
            </a:r>
            <a:r>
              <a:rPr lang="zh-TW" altLang="en-US" sz="1200" b="1" dirty="0">
                <a:latin typeface="Arial" panose="020B0604020202020204" pitchFamily="34" charset="0"/>
              </a:rPr>
              <a:t>低層住居専用</a:t>
            </a:r>
            <a:r>
              <a:rPr lang="zh-TW" altLang="en-US" sz="1200" b="1" dirty="0" smtClean="0">
                <a:latin typeface="Arial" panose="020B0604020202020204" pitchFamily="34" charset="0"/>
              </a:rPr>
              <a:t>地域</a:t>
            </a:r>
            <a:r>
              <a:rPr lang="ja-JP" altLang="en-US" sz="1200" b="1" dirty="0" smtClean="0">
                <a:latin typeface="Arial" panose="020B0604020202020204" pitchFamily="34" charset="0"/>
              </a:rPr>
              <a:t>等</a:t>
            </a:r>
            <a:endParaRPr lang="en-US" altLang="ja-JP" sz="1200" b="1" dirty="0" smtClean="0">
              <a:latin typeface="Arial" panose="020B0604020202020204" pitchFamily="34" charset="0"/>
            </a:endParaRPr>
          </a:p>
          <a:p>
            <a:pPr>
              <a:spcBef>
                <a:spcPct val="0"/>
              </a:spcBef>
              <a:buFontTx/>
              <a:buNone/>
            </a:pPr>
            <a:r>
              <a:rPr lang="en-US" altLang="ja-JP" sz="1200" b="1" dirty="0" smtClean="0">
                <a:latin typeface="Arial" panose="020B0604020202020204" pitchFamily="34" charset="0"/>
              </a:rPr>
              <a:t>※B</a:t>
            </a:r>
            <a:r>
              <a:rPr lang="ja-JP" altLang="en-US" sz="1200" b="1" dirty="0" smtClean="0">
                <a:latin typeface="Arial" panose="020B0604020202020204" pitchFamily="34" charset="0"/>
              </a:rPr>
              <a:t>地域：都市計画法によって定められた</a:t>
            </a:r>
            <a:r>
              <a:rPr lang="zh-TW" altLang="en-US" sz="1200" b="1" dirty="0" smtClean="0">
                <a:latin typeface="Arial" panose="020B0604020202020204" pitchFamily="34" charset="0"/>
              </a:rPr>
              <a:t>第一種</a:t>
            </a:r>
            <a:r>
              <a:rPr lang="zh-TW" altLang="en-US" sz="1200" b="1" dirty="0">
                <a:latin typeface="Arial" panose="020B0604020202020204" pitchFamily="34" charset="0"/>
              </a:rPr>
              <a:t>住居</a:t>
            </a:r>
            <a:r>
              <a:rPr lang="zh-TW" altLang="en-US" sz="1200" b="1" dirty="0" smtClean="0">
                <a:latin typeface="Arial" panose="020B0604020202020204" pitchFamily="34" charset="0"/>
              </a:rPr>
              <a:t>地域</a:t>
            </a:r>
            <a:r>
              <a:rPr lang="ja-JP" altLang="en-US" sz="1200" b="1" dirty="0" smtClean="0">
                <a:latin typeface="Arial" panose="020B0604020202020204" pitchFamily="34" charset="0"/>
              </a:rPr>
              <a:t>等</a:t>
            </a:r>
            <a:endParaRPr lang="ja-JP" altLang="en-US" sz="1200" b="1" dirty="0">
              <a:latin typeface="Arial" panose="020B0604020202020204" pitchFamily="34" charset="0"/>
            </a:endParaRPr>
          </a:p>
        </p:txBody>
      </p:sp>
      <p:sp>
        <p:nvSpPr>
          <p:cNvPr id="10" name="テキスト ボックス 12"/>
          <p:cNvSpPr txBox="1">
            <a:spLocks noChangeArrowheads="1"/>
          </p:cNvSpPr>
          <p:nvPr/>
        </p:nvSpPr>
        <p:spPr bwMode="auto">
          <a:xfrm>
            <a:off x="8696325" y="64785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smtClean="0">
                <a:solidFill>
                  <a:schemeClr val="tx2"/>
                </a:solidFill>
                <a:latin typeface="Arial" panose="020B0604020202020204" pitchFamily="34" charset="0"/>
              </a:rPr>
              <a:t>5</a:t>
            </a:r>
            <a:endParaRPr lang="ja-JP" altLang="en-US" sz="1800" b="1" dirty="0">
              <a:solidFill>
                <a:schemeClr val="tx2"/>
              </a:solidFill>
              <a:latin typeface="Arial" panose="020B0604020202020204" pitchFamily="34" charset="0"/>
            </a:endParaRPr>
          </a:p>
        </p:txBody>
      </p:sp>
      <p:grpSp>
        <p:nvGrpSpPr>
          <p:cNvPr id="11" name="グループ化 10"/>
          <p:cNvGrpSpPr/>
          <p:nvPr/>
        </p:nvGrpSpPr>
        <p:grpSpPr>
          <a:xfrm>
            <a:off x="177802" y="4417254"/>
            <a:ext cx="3051191" cy="2448491"/>
            <a:chOff x="131842" y="4239056"/>
            <a:chExt cx="3097151" cy="2626690"/>
          </a:xfrm>
        </p:grpSpPr>
        <p:grpSp>
          <p:nvGrpSpPr>
            <p:cNvPr id="8" name="グループ化 7"/>
            <p:cNvGrpSpPr/>
            <p:nvPr/>
          </p:nvGrpSpPr>
          <p:grpSpPr>
            <a:xfrm>
              <a:off x="131842" y="4239056"/>
              <a:ext cx="3097151" cy="2534581"/>
              <a:chOff x="6071687" y="4118261"/>
              <a:chExt cx="2745466" cy="1692328"/>
            </a:xfrm>
          </p:grpSpPr>
          <p:grpSp>
            <p:nvGrpSpPr>
              <p:cNvPr id="7" name="グループ化 6"/>
              <p:cNvGrpSpPr/>
              <p:nvPr/>
            </p:nvGrpSpPr>
            <p:grpSpPr>
              <a:xfrm>
                <a:off x="6071688" y="4175481"/>
                <a:ext cx="2745465" cy="1635108"/>
                <a:chOff x="9622971" y="2481943"/>
                <a:chExt cx="4775200" cy="3091543"/>
              </a:xfrm>
            </p:grpSpPr>
            <p:pic>
              <p:nvPicPr>
                <p:cNvPr id="15" name="図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15" t="17618" r="49087" b="52316"/>
                <a:stretch/>
              </p:blipFill>
              <p:spPr bwMode="auto">
                <a:xfrm>
                  <a:off x="9622971" y="2481943"/>
                  <a:ext cx="4775200" cy="30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フリーフォーム 19"/>
                <p:cNvSpPr/>
                <p:nvPr/>
              </p:nvSpPr>
              <p:spPr bwMode="auto">
                <a:xfrm>
                  <a:off x="9622972" y="2840631"/>
                  <a:ext cx="2608036" cy="1094081"/>
                </a:xfrm>
                <a:custGeom>
                  <a:avLst/>
                  <a:gdLst>
                    <a:gd name="connsiteX0" fmla="*/ 18614 w 4140671"/>
                    <a:gd name="connsiteY0" fmla="*/ 3991429 h 3991429"/>
                    <a:gd name="connsiteX1" fmla="*/ 33128 w 4140671"/>
                    <a:gd name="connsiteY1" fmla="*/ 3860800 h 3991429"/>
                    <a:gd name="connsiteX2" fmla="*/ 323414 w 4140671"/>
                    <a:gd name="connsiteY2" fmla="*/ 3657600 h 3991429"/>
                    <a:gd name="connsiteX3" fmla="*/ 483071 w 4140671"/>
                    <a:gd name="connsiteY3" fmla="*/ 3439886 h 3991429"/>
                    <a:gd name="connsiteX4" fmla="*/ 1470043 w 4140671"/>
                    <a:gd name="connsiteY4" fmla="*/ 2786743 h 3991429"/>
                    <a:gd name="connsiteX5" fmla="*/ 1586157 w 4140671"/>
                    <a:gd name="connsiteY5" fmla="*/ 2656114 h 3991429"/>
                    <a:gd name="connsiteX6" fmla="*/ 2065128 w 4140671"/>
                    <a:gd name="connsiteY6" fmla="*/ 2394857 h 3991429"/>
                    <a:gd name="connsiteX7" fmla="*/ 3066614 w 4140671"/>
                    <a:gd name="connsiteY7" fmla="*/ 1320800 h 3991429"/>
                    <a:gd name="connsiteX8" fmla="*/ 3327871 w 4140671"/>
                    <a:gd name="connsiteY8" fmla="*/ 943429 h 3991429"/>
                    <a:gd name="connsiteX9" fmla="*/ 3603643 w 4140671"/>
                    <a:gd name="connsiteY9" fmla="*/ 928914 h 3991429"/>
                    <a:gd name="connsiteX10" fmla="*/ 3806843 w 4140671"/>
                    <a:gd name="connsiteY10" fmla="*/ 696686 h 3991429"/>
                    <a:gd name="connsiteX11" fmla="*/ 3951985 w 4140671"/>
                    <a:gd name="connsiteY11" fmla="*/ 508000 h 3991429"/>
                    <a:gd name="connsiteX12" fmla="*/ 4039071 w 4140671"/>
                    <a:gd name="connsiteY12" fmla="*/ 130629 h 3991429"/>
                    <a:gd name="connsiteX13" fmla="*/ 4140671 w 4140671"/>
                    <a:gd name="connsiteY13" fmla="*/ 0 h 3991429"/>
                    <a:gd name="connsiteX0" fmla="*/ 18614 w 4039071"/>
                    <a:gd name="connsiteY0" fmla="*/ 3860800 h 3860800"/>
                    <a:gd name="connsiteX1" fmla="*/ 33128 w 4039071"/>
                    <a:gd name="connsiteY1" fmla="*/ 3730171 h 3860800"/>
                    <a:gd name="connsiteX2" fmla="*/ 323414 w 4039071"/>
                    <a:gd name="connsiteY2" fmla="*/ 3526971 h 3860800"/>
                    <a:gd name="connsiteX3" fmla="*/ 483071 w 4039071"/>
                    <a:gd name="connsiteY3" fmla="*/ 3309257 h 3860800"/>
                    <a:gd name="connsiteX4" fmla="*/ 1470043 w 4039071"/>
                    <a:gd name="connsiteY4" fmla="*/ 2656114 h 3860800"/>
                    <a:gd name="connsiteX5" fmla="*/ 1586157 w 4039071"/>
                    <a:gd name="connsiteY5" fmla="*/ 2525485 h 3860800"/>
                    <a:gd name="connsiteX6" fmla="*/ 2065128 w 4039071"/>
                    <a:gd name="connsiteY6" fmla="*/ 2264228 h 3860800"/>
                    <a:gd name="connsiteX7" fmla="*/ 3066614 w 4039071"/>
                    <a:gd name="connsiteY7" fmla="*/ 1190171 h 3860800"/>
                    <a:gd name="connsiteX8" fmla="*/ 3327871 w 4039071"/>
                    <a:gd name="connsiteY8" fmla="*/ 812800 h 3860800"/>
                    <a:gd name="connsiteX9" fmla="*/ 3603643 w 4039071"/>
                    <a:gd name="connsiteY9" fmla="*/ 798285 h 3860800"/>
                    <a:gd name="connsiteX10" fmla="*/ 3806843 w 4039071"/>
                    <a:gd name="connsiteY10" fmla="*/ 566057 h 3860800"/>
                    <a:gd name="connsiteX11" fmla="*/ 3951985 w 4039071"/>
                    <a:gd name="connsiteY11" fmla="*/ 377371 h 3860800"/>
                    <a:gd name="connsiteX12" fmla="*/ 4039071 w 4039071"/>
                    <a:gd name="connsiteY12" fmla="*/ 0 h 3860800"/>
                    <a:gd name="connsiteX0" fmla="*/ 18614 w 4039071"/>
                    <a:gd name="connsiteY0" fmla="*/ 3860800 h 3860800"/>
                    <a:gd name="connsiteX1" fmla="*/ 33128 w 4039071"/>
                    <a:gd name="connsiteY1" fmla="*/ 3730171 h 3860800"/>
                    <a:gd name="connsiteX2" fmla="*/ 323414 w 4039071"/>
                    <a:gd name="connsiteY2" fmla="*/ 3526971 h 3860800"/>
                    <a:gd name="connsiteX3" fmla="*/ 483071 w 4039071"/>
                    <a:gd name="connsiteY3" fmla="*/ 3309257 h 3860800"/>
                    <a:gd name="connsiteX4" fmla="*/ 1470043 w 4039071"/>
                    <a:gd name="connsiteY4" fmla="*/ 2656114 h 3860800"/>
                    <a:gd name="connsiteX5" fmla="*/ 1586157 w 4039071"/>
                    <a:gd name="connsiteY5" fmla="*/ 2525485 h 3860800"/>
                    <a:gd name="connsiteX6" fmla="*/ 2065128 w 4039071"/>
                    <a:gd name="connsiteY6" fmla="*/ 2264228 h 3860800"/>
                    <a:gd name="connsiteX7" fmla="*/ 3066614 w 4039071"/>
                    <a:gd name="connsiteY7" fmla="*/ 1190171 h 3860800"/>
                    <a:gd name="connsiteX8" fmla="*/ 3603643 w 4039071"/>
                    <a:gd name="connsiteY8" fmla="*/ 798285 h 3860800"/>
                    <a:gd name="connsiteX9" fmla="*/ 3806843 w 4039071"/>
                    <a:gd name="connsiteY9" fmla="*/ 566057 h 3860800"/>
                    <a:gd name="connsiteX10" fmla="*/ 3951985 w 4039071"/>
                    <a:gd name="connsiteY10" fmla="*/ 377371 h 3860800"/>
                    <a:gd name="connsiteX11" fmla="*/ 4039071 w 4039071"/>
                    <a:gd name="connsiteY11" fmla="*/ 0 h 3860800"/>
                    <a:gd name="connsiteX0" fmla="*/ 0 w 4005943"/>
                    <a:gd name="connsiteY0" fmla="*/ 3730171 h 3730171"/>
                    <a:gd name="connsiteX1" fmla="*/ 290286 w 4005943"/>
                    <a:gd name="connsiteY1" fmla="*/ 3526971 h 3730171"/>
                    <a:gd name="connsiteX2" fmla="*/ 449943 w 4005943"/>
                    <a:gd name="connsiteY2" fmla="*/ 3309257 h 3730171"/>
                    <a:gd name="connsiteX3" fmla="*/ 1436915 w 4005943"/>
                    <a:gd name="connsiteY3" fmla="*/ 2656114 h 3730171"/>
                    <a:gd name="connsiteX4" fmla="*/ 1553029 w 4005943"/>
                    <a:gd name="connsiteY4" fmla="*/ 2525485 h 3730171"/>
                    <a:gd name="connsiteX5" fmla="*/ 2032000 w 4005943"/>
                    <a:gd name="connsiteY5" fmla="*/ 2264228 h 3730171"/>
                    <a:gd name="connsiteX6" fmla="*/ 3033486 w 4005943"/>
                    <a:gd name="connsiteY6" fmla="*/ 1190171 h 3730171"/>
                    <a:gd name="connsiteX7" fmla="*/ 3570515 w 4005943"/>
                    <a:gd name="connsiteY7" fmla="*/ 798285 h 3730171"/>
                    <a:gd name="connsiteX8" fmla="*/ 3773715 w 4005943"/>
                    <a:gd name="connsiteY8" fmla="*/ 566057 h 3730171"/>
                    <a:gd name="connsiteX9" fmla="*/ 3918857 w 4005943"/>
                    <a:gd name="connsiteY9" fmla="*/ 377371 h 3730171"/>
                    <a:gd name="connsiteX10" fmla="*/ 4005943 w 4005943"/>
                    <a:gd name="connsiteY10" fmla="*/ 0 h 3730171"/>
                    <a:gd name="connsiteX0" fmla="*/ 0 w 3715657"/>
                    <a:gd name="connsiteY0" fmla="*/ 3526971 h 3526971"/>
                    <a:gd name="connsiteX1" fmla="*/ 159657 w 3715657"/>
                    <a:gd name="connsiteY1" fmla="*/ 3309257 h 3526971"/>
                    <a:gd name="connsiteX2" fmla="*/ 1146629 w 3715657"/>
                    <a:gd name="connsiteY2" fmla="*/ 2656114 h 3526971"/>
                    <a:gd name="connsiteX3" fmla="*/ 1262743 w 3715657"/>
                    <a:gd name="connsiteY3" fmla="*/ 2525485 h 3526971"/>
                    <a:gd name="connsiteX4" fmla="*/ 1741714 w 3715657"/>
                    <a:gd name="connsiteY4" fmla="*/ 2264228 h 3526971"/>
                    <a:gd name="connsiteX5" fmla="*/ 2743200 w 3715657"/>
                    <a:gd name="connsiteY5" fmla="*/ 1190171 h 3526971"/>
                    <a:gd name="connsiteX6" fmla="*/ 3280229 w 3715657"/>
                    <a:gd name="connsiteY6" fmla="*/ 798285 h 3526971"/>
                    <a:gd name="connsiteX7" fmla="*/ 3483429 w 3715657"/>
                    <a:gd name="connsiteY7" fmla="*/ 566057 h 3526971"/>
                    <a:gd name="connsiteX8" fmla="*/ 3628571 w 3715657"/>
                    <a:gd name="connsiteY8" fmla="*/ 377371 h 3526971"/>
                    <a:gd name="connsiteX9" fmla="*/ 3715657 w 3715657"/>
                    <a:gd name="connsiteY9" fmla="*/ 0 h 3526971"/>
                    <a:gd name="connsiteX0" fmla="*/ 0 w 3556000"/>
                    <a:gd name="connsiteY0" fmla="*/ 3309257 h 3309257"/>
                    <a:gd name="connsiteX1" fmla="*/ 986972 w 3556000"/>
                    <a:gd name="connsiteY1" fmla="*/ 2656114 h 3309257"/>
                    <a:gd name="connsiteX2" fmla="*/ 1103086 w 3556000"/>
                    <a:gd name="connsiteY2" fmla="*/ 2525485 h 3309257"/>
                    <a:gd name="connsiteX3" fmla="*/ 1582057 w 3556000"/>
                    <a:gd name="connsiteY3" fmla="*/ 2264228 h 3309257"/>
                    <a:gd name="connsiteX4" fmla="*/ 2583543 w 3556000"/>
                    <a:gd name="connsiteY4" fmla="*/ 1190171 h 3309257"/>
                    <a:gd name="connsiteX5" fmla="*/ 3120572 w 3556000"/>
                    <a:gd name="connsiteY5" fmla="*/ 798285 h 3309257"/>
                    <a:gd name="connsiteX6" fmla="*/ 3323772 w 3556000"/>
                    <a:gd name="connsiteY6" fmla="*/ 566057 h 3309257"/>
                    <a:gd name="connsiteX7" fmla="*/ 3468914 w 3556000"/>
                    <a:gd name="connsiteY7" fmla="*/ 377371 h 3309257"/>
                    <a:gd name="connsiteX8" fmla="*/ 3556000 w 3556000"/>
                    <a:gd name="connsiteY8" fmla="*/ 0 h 3309257"/>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336800 w 2569028"/>
                    <a:gd name="connsiteY5" fmla="*/ 566057 h 2656114"/>
                    <a:gd name="connsiteX6" fmla="*/ 2481942 w 2569028"/>
                    <a:gd name="connsiteY6" fmla="*/ 377371 h 2656114"/>
                    <a:gd name="connsiteX7" fmla="*/ 2569028 w 2569028"/>
                    <a:gd name="connsiteY7"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336800 w 2569028"/>
                    <a:gd name="connsiteY5" fmla="*/ 566057 h 2656114"/>
                    <a:gd name="connsiteX6" fmla="*/ 2569028 w 2569028"/>
                    <a:gd name="connsiteY6"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569028 w 2569028"/>
                    <a:gd name="connsiteY5"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569028 w 2569028"/>
                    <a:gd name="connsiteY4"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2569028 w 2569028"/>
                    <a:gd name="connsiteY3" fmla="*/ 0 h 2656114"/>
                    <a:gd name="connsiteX0" fmla="*/ 63610 w 2632638"/>
                    <a:gd name="connsiteY0" fmla="*/ 2656114 h 2727477"/>
                    <a:gd name="connsiteX1" fmla="*/ 179724 w 2632638"/>
                    <a:gd name="connsiteY1" fmla="*/ 2525485 h 2727477"/>
                    <a:gd name="connsiteX2" fmla="*/ 2632638 w 2632638"/>
                    <a:gd name="connsiteY2" fmla="*/ 0 h 2727477"/>
                    <a:gd name="connsiteX0" fmla="*/ 2809573 w 2817867"/>
                    <a:gd name="connsiteY0" fmla="*/ 493939 h 2527696"/>
                    <a:gd name="connsiteX1" fmla="*/ 1512 w 2817867"/>
                    <a:gd name="connsiteY1" fmla="*/ 2525485 h 2527696"/>
                    <a:gd name="connsiteX2" fmla="*/ 2454426 w 2817867"/>
                    <a:gd name="connsiteY2" fmla="*/ 0 h 2527696"/>
                    <a:gd name="connsiteX0" fmla="*/ 749976 w 787857"/>
                    <a:gd name="connsiteY0" fmla="*/ 493939 h 493939"/>
                    <a:gd name="connsiteX1" fmla="*/ 332690 w 787857"/>
                    <a:gd name="connsiteY1" fmla="*/ 344260 h 493939"/>
                    <a:gd name="connsiteX2" fmla="*/ 394829 w 787857"/>
                    <a:gd name="connsiteY2" fmla="*/ 0 h 493939"/>
                    <a:gd name="connsiteX0" fmla="*/ 500852 w 2698405"/>
                    <a:gd name="connsiteY0" fmla="*/ 318666 h 2868880"/>
                    <a:gd name="connsiteX1" fmla="*/ 83566 w 2698405"/>
                    <a:gd name="connsiteY1" fmla="*/ 168987 h 2868880"/>
                    <a:gd name="connsiteX2" fmla="*/ 2698405 w 2698405"/>
                    <a:gd name="connsiteY2" fmla="*/ 2720327 h 2868880"/>
                    <a:gd name="connsiteX0" fmla="*/ 500852 w 2706338"/>
                    <a:gd name="connsiteY0" fmla="*/ 318666 h 2720327"/>
                    <a:gd name="connsiteX1" fmla="*/ 83566 w 2706338"/>
                    <a:gd name="connsiteY1" fmla="*/ 168987 h 2720327"/>
                    <a:gd name="connsiteX2" fmla="*/ 2698405 w 2706338"/>
                    <a:gd name="connsiteY2" fmla="*/ 2720327 h 2720327"/>
                    <a:gd name="connsiteX0" fmla="*/ 3335536 w 3342737"/>
                    <a:gd name="connsiteY0" fmla="*/ 1369150 h 2570661"/>
                    <a:gd name="connsiteX1" fmla="*/ 3600 w 3342737"/>
                    <a:gd name="connsiteY1" fmla="*/ 19321 h 2570661"/>
                    <a:gd name="connsiteX2" fmla="*/ 2618439 w 3342737"/>
                    <a:gd name="connsiteY2" fmla="*/ 2570661 h 2570661"/>
                    <a:gd name="connsiteX0" fmla="*/ 3335536 w 3335536"/>
                    <a:gd name="connsiteY0" fmla="*/ 1365189 h 2566700"/>
                    <a:gd name="connsiteX1" fmla="*/ 3600 w 3335536"/>
                    <a:gd name="connsiteY1" fmla="*/ 15360 h 2566700"/>
                    <a:gd name="connsiteX2" fmla="*/ 2618439 w 3335536"/>
                    <a:gd name="connsiteY2" fmla="*/ 2566700 h 2566700"/>
                    <a:gd name="connsiteX0" fmla="*/ 717097 w 717097"/>
                    <a:gd name="connsiteY0" fmla="*/ 0 h 1201511"/>
                    <a:gd name="connsiteX1" fmla="*/ 452211 w 717097"/>
                    <a:gd name="connsiteY1" fmla="*/ 564696 h 1201511"/>
                    <a:gd name="connsiteX2" fmla="*/ 0 w 717097"/>
                    <a:gd name="connsiteY2" fmla="*/ 1201511 h 1201511"/>
                    <a:gd name="connsiteX0" fmla="*/ 1050472 w 1050472"/>
                    <a:gd name="connsiteY0" fmla="*/ 0 h 569797"/>
                    <a:gd name="connsiteX1" fmla="*/ 785586 w 1050472"/>
                    <a:gd name="connsiteY1" fmla="*/ 564696 h 569797"/>
                    <a:gd name="connsiteX2" fmla="*/ 0 w 1050472"/>
                    <a:gd name="connsiteY2" fmla="*/ 353786 h 569797"/>
                    <a:gd name="connsiteX0" fmla="*/ 1050472 w 1050472"/>
                    <a:gd name="connsiteY0" fmla="*/ 0 h 575063"/>
                    <a:gd name="connsiteX1" fmla="*/ 785586 w 1050472"/>
                    <a:gd name="connsiteY1" fmla="*/ 564696 h 575063"/>
                    <a:gd name="connsiteX2" fmla="*/ 0 w 1050472"/>
                    <a:gd name="connsiteY2" fmla="*/ 353786 h 575063"/>
                    <a:gd name="connsiteX0" fmla="*/ 2079172 w 2079172"/>
                    <a:gd name="connsiteY0" fmla="*/ 741589 h 807718"/>
                    <a:gd name="connsiteX1" fmla="*/ 785586 w 2079172"/>
                    <a:gd name="connsiteY1" fmla="*/ 210910 h 807718"/>
                    <a:gd name="connsiteX2" fmla="*/ 0 w 2079172"/>
                    <a:gd name="connsiteY2" fmla="*/ 0 h 807718"/>
                    <a:gd name="connsiteX0" fmla="*/ 2079172 w 2079172"/>
                    <a:gd name="connsiteY0" fmla="*/ 741589 h 741589"/>
                    <a:gd name="connsiteX1" fmla="*/ 785586 w 2079172"/>
                    <a:gd name="connsiteY1" fmla="*/ 210910 h 741589"/>
                    <a:gd name="connsiteX2" fmla="*/ 0 w 2079172"/>
                    <a:gd name="connsiteY2" fmla="*/ 0 h 741589"/>
                    <a:gd name="connsiteX0" fmla="*/ 2079172 w 2079172"/>
                    <a:gd name="connsiteY0" fmla="*/ 741589 h 741589"/>
                    <a:gd name="connsiteX1" fmla="*/ 785586 w 2079172"/>
                    <a:gd name="connsiteY1" fmla="*/ 210910 h 741589"/>
                    <a:gd name="connsiteX2" fmla="*/ 0 w 2079172"/>
                    <a:gd name="connsiteY2" fmla="*/ 0 h 741589"/>
                    <a:gd name="connsiteX0" fmla="*/ 2060122 w 2060122"/>
                    <a:gd name="connsiteY0" fmla="*/ 789214 h 789214"/>
                    <a:gd name="connsiteX1" fmla="*/ 785586 w 2060122"/>
                    <a:gd name="connsiteY1" fmla="*/ 210910 h 789214"/>
                    <a:gd name="connsiteX2" fmla="*/ 0 w 2060122"/>
                    <a:gd name="connsiteY2" fmla="*/ 0 h 789214"/>
                    <a:gd name="connsiteX0" fmla="*/ 2060122 w 2060122"/>
                    <a:gd name="connsiteY0" fmla="*/ 789214 h 789214"/>
                    <a:gd name="connsiteX1" fmla="*/ 785586 w 2060122"/>
                    <a:gd name="connsiteY1" fmla="*/ 210910 h 789214"/>
                    <a:gd name="connsiteX2" fmla="*/ 0 w 2060122"/>
                    <a:gd name="connsiteY2" fmla="*/ 0 h 789214"/>
                    <a:gd name="connsiteX0" fmla="*/ 2060122 w 2060122"/>
                    <a:gd name="connsiteY0" fmla="*/ 789214 h 789214"/>
                    <a:gd name="connsiteX1" fmla="*/ 1596588 w 2060122"/>
                    <a:gd name="connsiteY1" fmla="*/ 484607 h 789214"/>
                    <a:gd name="connsiteX2" fmla="*/ 785586 w 2060122"/>
                    <a:gd name="connsiteY2" fmla="*/ 210910 h 789214"/>
                    <a:gd name="connsiteX3" fmla="*/ 0 w 2060122"/>
                    <a:gd name="connsiteY3" fmla="*/ 0 h 789214"/>
                    <a:gd name="connsiteX0" fmla="*/ 2060122 w 2060122"/>
                    <a:gd name="connsiteY0" fmla="*/ 789214 h 789214"/>
                    <a:gd name="connsiteX1" fmla="*/ 1596588 w 2060122"/>
                    <a:gd name="connsiteY1" fmla="*/ 484607 h 789214"/>
                    <a:gd name="connsiteX2" fmla="*/ 0 w 2060122"/>
                    <a:gd name="connsiteY2" fmla="*/ 0 h 789214"/>
                    <a:gd name="connsiteX0" fmla="*/ 2060122 w 2060122"/>
                    <a:gd name="connsiteY0" fmla="*/ 789214 h 789214"/>
                    <a:gd name="connsiteX1" fmla="*/ 1596588 w 2060122"/>
                    <a:gd name="connsiteY1" fmla="*/ 484607 h 789214"/>
                    <a:gd name="connsiteX2" fmla="*/ 0 w 2060122"/>
                    <a:gd name="connsiteY2" fmla="*/ 0 h 789214"/>
                    <a:gd name="connsiteX0" fmla="*/ 2060122 w 2060122"/>
                    <a:gd name="connsiteY0" fmla="*/ 789214 h 789214"/>
                    <a:gd name="connsiteX1" fmla="*/ 1596588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Lst>
                  <a:ahLst/>
                  <a:cxnLst>
                    <a:cxn ang="0">
                      <a:pos x="connsiteX0" y="connsiteY0"/>
                    </a:cxn>
                    <a:cxn ang="0">
                      <a:pos x="connsiteX1" y="connsiteY1"/>
                    </a:cxn>
                    <a:cxn ang="0">
                      <a:pos x="connsiteX2" y="connsiteY2"/>
                    </a:cxn>
                  </a:cxnLst>
                  <a:rect l="l" t="t" r="r" b="b"/>
                  <a:pathLst>
                    <a:path w="2060122" h="789214">
                      <a:moveTo>
                        <a:pt x="2060122" y="789214"/>
                      </a:moveTo>
                      <a:cubicBezTo>
                        <a:pt x="1909841" y="649546"/>
                        <a:pt x="1701817" y="530418"/>
                        <a:pt x="1568013" y="446507"/>
                      </a:cubicBezTo>
                      <a:cubicBezTo>
                        <a:pt x="1224659" y="314971"/>
                        <a:pt x="351673" y="72385"/>
                        <a:pt x="0" y="0"/>
                      </a:cubicBezTo>
                    </a:path>
                  </a:pathLst>
                </a:custGeom>
                <a:noFill/>
                <a:ln w="57150">
                  <a:solidFill>
                    <a:srgbClr val="FF0000"/>
                  </a:solidFill>
                  <a:prstDash val="sysDash"/>
                  <a:headEnd type="none" w="med" len="sm"/>
                  <a:tailEnd type="none"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5" name="テキスト ボックス 3"/>
              <p:cNvSpPr txBox="1">
                <a:spLocks noChangeArrowheads="1"/>
              </p:cNvSpPr>
              <p:nvPr/>
            </p:nvSpPr>
            <p:spPr bwMode="auto">
              <a:xfrm>
                <a:off x="6071687" y="4118261"/>
                <a:ext cx="858431" cy="205501"/>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2"/>
                    </a:solidFill>
                    <a:latin typeface="Arial" panose="020B0604020202020204" pitchFamily="34" charset="0"/>
                    <a:ea typeface="ＭＳ Ｐゴシック" panose="020B0600070205080204" pitchFamily="50" charset="-128"/>
                  </a:defRPr>
                </a:lvl1pPr>
                <a:lvl2pPr marL="742950" indent="-285750">
                  <a:defRPr kumimoji="1">
                    <a:solidFill>
                      <a:schemeClr val="tx2"/>
                    </a:solidFill>
                    <a:latin typeface="Arial" panose="020B0604020202020204" pitchFamily="34" charset="0"/>
                    <a:ea typeface="ＭＳ Ｐゴシック" panose="020B0600070205080204" pitchFamily="50" charset="-128"/>
                  </a:defRPr>
                </a:lvl2pPr>
                <a:lvl3pPr marL="1143000" indent="-228600">
                  <a:defRPr kumimoji="1">
                    <a:solidFill>
                      <a:schemeClr val="tx2"/>
                    </a:solidFill>
                    <a:latin typeface="Arial" panose="020B0604020202020204" pitchFamily="34" charset="0"/>
                    <a:ea typeface="ＭＳ Ｐゴシック" panose="020B0600070205080204" pitchFamily="50" charset="-128"/>
                  </a:defRPr>
                </a:lvl3pPr>
                <a:lvl4pPr marL="1600200" indent="-228600">
                  <a:defRPr kumimoji="1">
                    <a:solidFill>
                      <a:schemeClr val="tx2"/>
                    </a:solidFill>
                    <a:latin typeface="Arial" panose="020B0604020202020204" pitchFamily="34" charset="0"/>
                    <a:ea typeface="ＭＳ Ｐゴシック" panose="020B0600070205080204" pitchFamily="50" charset="-128"/>
                  </a:defRPr>
                </a:lvl4pPr>
                <a:lvl5pPr marL="2057400" indent="-228600">
                  <a:defRPr kumimoji="1">
                    <a:solidFill>
                      <a:schemeClr val="tx2"/>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pPr algn="ctr"/>
                <a:r>
                  <a:rPr lang="ja-JP" altLang="en-US" sz="1400" dirty="0">
                    <a:solidFill>
                      <a:schemeClr val="tx1"/>
                    </a:solidFill>
                  </a:rPr>
                  <a:t>位置図</a:t>
                </a:r>
              </a:p>
            </p:txBody>
          </p:sp>
        </p:grpSp>
        <p:sp>
          <p:nvSpPr>
            <p:cNvPr id="21" name="テキスト ボックス 20"/>
            <p:cNvSpPr txBox="1"/>
            <p:nvPr/>
          </p:nvSpPr>
          <p:spPr>
            <a:xfrm rot="1422598">
              <a:off x="354864" y="5102429"/>
              <a:ext cx="1274542" cy="270027"/>
            </a:xfrm>
            <a:prstGeom prst="rect">
              <a:avLst/>
            </a:prstGeom>
            <a:solidFill>
              <a:schemeClr val="bg1"/>
            </a:solidFill>
            <a:ln>
              <a:solidFill>
                <a:schemeClr val="tx1"/>
              </a:solidFill>
            </a:ln>
          </p:spPr>
          <p:txBody>
            <a:bodyPr wrap="square" rtlCol="0">
              <a:spAutoFit/>
            </a:bodyPr>
            <a:lstStyle/>
            <a:p>
              <a:pPr algn="ctr"/>
              <a:r>
                <a:rPr kumimoji="1" lang="ja-JP" altLang="en-US" sz="1100" dirty="0"/>
                <a:t>府道</a:t>
              </a:r>
              <a:r>
                <a:rPr kumimoji="1" lang="ja-JP" altLang="en-US" sz="1100" dirty="0" smtClean="0"/>
                <a:t>枚方高槻線</a:t>
              </a:r>
              <a:endParaRPr kumimoji="1" lang="en-US" altLang="ja-JP" sz="1100" dirty="0" smtClean="0"/>
            </a:p>
          </p:txBody>
        </p:sp>
        <p:sp>
          <p:nvSpPr>
            <p:cNvPr id="22" name="テキスト ボックス 21"/>
            <p:cNvSpPr txBox="1"/>
            <p:nvPr/>
          </p:nvSpPr>
          <p:spPr>
            <a:xfrm rot="18186985">
              <a:off x="1104340" y="5694365"/>
              <a:ext cx="2065763" cy="276999"/>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t>主要地方道　京都守口線</a:t>
              </a:r>
              <a:endParaRPr kumimoji="1" lang="ja-JP" altLang="en-US" sz="1200" dirty="0"/>
            </a:p>
          </p:txBody>
        </p:sp>
        <p:sp>
          <p:nvSpPr>
            <p:cNvPr id="26" name="星 5 25">
              <a:extLst/>
            </p:cNvPr>
            <p:cNvSpPr/>
            <p:nvPr/>
          </p:nvSpPr>
          <p:spPr bwMode="auto">
            <a:xfrm>
              <a:off x="2205500" y="4509710"/>
              <a:ext cx="288000" cy="2880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pSp>
      <p:graphicFrame>
        <p:nvGraphicFramePr>
          <p:cNvPr id="18" name="表 17"/>
          <p:cNvGraphicFramePr>
            <a:graphicFrameLocks noGrp="1"/>
          </p:cNvGraphicFramePr>
          <p:nvPr>
            <p:extLst>
              <p:ext uri="{D42A27DB-BD31-4B8C-83A1-F6EECF244321}">
                <p14:modId xmlns:p14="http://schemas.microsoft.com/office/powerpoint/2010/main" val="3611423796"/>
              </p:ext>
            </p:extLst>
          </p:nvPr>
        </p:nvGraphicFramePr>
        <p:xfrm>
          <a:off x="177802" y="1109801"/>
          <a:ext cx="8793160" cy="3304835"/>
        </p:xfrm>
        <a:graphic>
          <a:graphicData uri="http://schemas.openxmlformats.org/drawingml/2006/table">
            <a:tbl>
              <a:tblPr firstRow="1" firstCol="1" bandRow="1">
                <a:tableStyleId>{5C22544A-7EE6-4342-B048-85BDC9FD1C3A}</a:tableStyleId>
              </a:tblPr>
              <a:tblGrid>
                <a:gridCol w="1346845">
                  <a:extLst>
                    <a:ext uri="{9D8B030D-6E8A-4147-A177-3AD203B41FA5}">
                      <a16:colId xmlns:a16="http://schemas.microsoft.com/office/drawing/2014/main" val="2915945654"/>
                    </a:ext>
                  </a:extLst>
                </a:gridCol>
                <a:gridCol w="643157">
                  <a:extLst>
                    <a:ext uri="{9D8B030D-6E8A-4147-A177-3AD203B41FA5}">
                      <a16:colId xmlns:a16="http://schemas.microsoft.com/office/drawing/2014/main" val="1977596580"/>
                    </a:ext>
                  </a:extLst>
                </a:gridCol>
                <a:gridCol w="714860">
                  <a:extLst>
                    <a:ext uri="{9D8B030D-6E8A-4147-A177-3AD203B41FA5}">
                      <a16:colId xmlns:a16="http://schemas.microsoft.com/office/drawing/2014/main" val="715483868"/>
                    </a:ext>
                  </a:extLst>
                </a:gridCol>
                <a:gridCol w="559456">
                  <a:extLst>
                    <a:ext uri="{9D8B030D-6E8A-4147-A177-3AD203B41FA5}">
                      <a16:colId xmlns:a16="http://schemas.microsoft.com/office/drawing/2014/main" val="3541062659"/>
                    </a:ext>
                  </a:extLst>
                </a:gridCol>
                <a:gridCol w="595029">
                  <a:extLst>
                    <a:ext uri="{9D8B030D-6E8A-4147-A177-3AD203B41FA5}">
                      <a16:colId xmlns:a16="http://schemas.microsoft.com/office/drawing/2014/main" val="1915774577"/>
                    </a:ext>
                  </a:extLst>
                </a:gridCol>
                <a:gridCol w="572959">
                  <a:extLst>
                    <a:ext uri="{9D8B030D-6E8A-4147-A177-3AD203B41FA5}">
                      <a16:colId xmlns:a16="http://schemas.microsoft.com/office/drawing/2014/main" val="3928932180"/>
                    </a:ext>
                  </a:extLst>
                </a:gridCol>
                <a:gridCol w="557044">
                  <a:extLst>
                    <a:ext uri="{9D8B030D-6E8A-4147-A177-3AD203B41FA5}">
                      <a16:colId xmlns:a16="http://schemas.microsoft.com/office/drawing/2014/main" val="2517177324"/>
                    </a:ext>
                  </a:extLst>
                </a:gridCol>
                <a:gridCol w="684368">
                  <a:extLst>
                    <a:ext uri="{9D8B030D-6E8A-4147-A177-3AD203B41FA5}">
                      <a16:colId xmlns:a16="http://schemas.microsoft.com/office/drawing/2014/main" val="1708733117"/>
                    </a:ext>
                  </a:extLst>
                </a:gridCol>
                <a:gridCol w="525212">
                  <a:extLst>
                    <a:ext uri="{9D8B030D-6E8A-4147-A177-3AD203B41FA5}">
                      <a16:colId xmlns:a16="http://schemas.microsoft.com/office/drawing/2014/main" val="2453221432"/>
                    </a:ext>
                  </a:extLst>
                </a:gridCol>
                <a:gridCol w="742004">
                  <a:extLst>
                    <a:ext uri="{9D8B030D-6E8A-4147-A177-3AD203B41FA5}">
                      <a16:colId xmlns:a16="http://schemas.microsoft.com/office/drawing/2014/main" val="3831178530"/>
                    </a:ext>
                  </a:extLst>
                </a:gridCol>
                <a:gridCol w="642921">
                  <a:extLst>
                    <a:ext uri="{9D8B030D-6E8A-4147-A177-3AD203B41FA5}">
                      <a16:colId xmlns:a16="http://schemas.microsoft.com/office/drawing/2014/main" val="3387473007"/>
                    </a:ext>
                  </a:extLst>
                </a:gridCol>
                <a:gridCol w="684412">
                  <a:extLst>
                    <a:ext uri="{9D8B030D-6E8A-4147-A177-3AD203B41FA5}">
                      <a16:colId xmlns:a16="http://schemas.microsoft.com/office/drawing/2014/main" val="1875154220"/>
                    </a:ext>
                  </a:extLst>
                </a:gridCol>
                <a:gridCol w="524893">
                  <a:extLst>
                    <a:ext uri="{9D8B030D-6E8A-4147-A177-3AD203B41FA5}">
                      <a16:colId xmlns:a16="http://schemas.microsoft.com/office/drawing/2014/main" val="1158230464"/>
                    </a:ext>
                  </a:extLst>
                </a:gridCol>
              </a:tblGrid>
              <a:tr h="574293">
                <a:tc rowSpan="2">
                  <a:txBody>
                    <a:bodyPr/>
                    <a:lstStyle/>
                    <a:p>
                      <a:pPr algn="ctr">
                        <a:lnSpc>
                          <a:spcPct val="100000"/>
                        </a:lnSpc>
                        <a:spcAft>
                          <a:spcPts val="0"/>
                        </a:spcAft>
                      </a:pPr>
                      <a:r>
                        <a:rPr lang="ja-JP" altLang="en-US" sz="1200" b="0" i="0" kern="100" dirty="0" smtClean="0">
                          <a:solidFill>
                            <a:schemeClr val="tx1"/>
                          </a:solidFill>
                          <a:effectLst/>
                        </a:rPr>
                        <a:t>予測地点</a:t>
                      </a:r>
                      <a:endParaRPr lang="en-US" altLang="ja-JP" sz="1200" b="0" i="0" kern="100" dirty="0" smtClean="0">
                        <a:solidFill>
                          <a:schemeClr val="tx1"/>
                        </a:solidFill>
                        <a:effectLst/>
                      </a:endParaRPr>
                    </a:p>
                    <a:p>
                      <a:pPr algn="ctr">
                        <a:lnSpc>
                          <a:spcPct val="100000"/>
                        </a:lnSpc>
                        <a:spcAft>
                          <a:spcPts val="0"/>
                        </a:spcAft>
                      </a:pPr>
                      <a:r>
                        <a:rPr lang="ja-JP" altLang="en-US" sz="1200" b="0" i="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★の位置</a:t>
                      </a:r>
                      <a:endParaRPr lang="ja-JP" sz="1200" b="0" i="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solidFill>
                            <a:schemeClr val="tx1"/>
                          </a:solidFill>
                          <a:effectLst/>
                        </a:rPr>
                        <a:t>方面</a:t>
                      </a:r>
                      <a:endParaRPr lang="ja-JP" altLang="ja-JP" sz="12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ja-JP" sz="1200" kern="100" dirty="0">
                          <a:solidFill>
                            <a:schemeClr val="tx1"/>
                          </a:solidFill>
                          <a:effectLst/>
                        </a:rPr>
                        <a:t>予測</a:t>
                      </a:r>
                    </a:p>
                    <a:p>
                      <a:pPr algn="ctr">
                        <a:lnSpc>
                          <a:spcPct val="100000"/>
                        </a:lnSpc>
                        <a:spcAft>
                          <a:spcPts val="0"/>
                        </a:spcAft>
                      </a:pPr>
                      <a:r>
                        <a:rPr lang="ja-JP" sz="1200" kern="100" dirty="0">
                          <a:solidFill>
                            <a:schemeClr val="tx1"/>
                          </a:solidFill>
                          <a:effectLst/>
                        </a:rPr>
                        <a:t>高さ</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TW" altLang="en-US" sz="1050" b="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現地調査結果</a:t>
                      </a:r>
                      <a:endParaRPr lang="en-US" altLang="zh-TW" sz="1050" b="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00000"/>
                        </a:lnSpc>
                        <a:spcAft>
                          <a:spcPts val="0"/>
                        </a:spcAft>
                      </a:pPr>
                      <a:r>
                        <a:rPr lang="en-US" altLang="zh-TW" sz="1200" b="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zh-TW" altLang="en-US" sz="1200" b="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平日調査</a:t>
                      </a:r>
                      <a:r>
                        <a:rPr lang="en-US" altLang="zh-TW" sz="1200" b="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(dB</a:t>
                      </a:r>
                      <a:r>
                        <a:rPr lang="en-US" altLang="ja-JP" sz="1200" b="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200" b="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00000"/>
                        </a:lnSpc>
                        <a:spcAft>
                          <a:spcPts val="0"/>
                        </a:spcAft>
                      </a:pPr>
                      <a:r>
                        <a:rPr lang="ja-JP" altLang="en-US" sz="1200" b="0" kern="100" dirty="0" smtClean="0">
                          <a:solidFill>
                            <a:schemeClr val="tx1"/>
                          </a:solidFill>
                          <a:effectLst/>
                        </a:rPr>
                        <a:t>予測値</a:t>
                      </a:r>
                      <a:endParaRPr lang="ja-JP" sz="1200" b="0" kern="100" dirty="0" smtClean="0">
                        <a:solidFill>
                          <a:schemeClr val="tx1"/>
                        </a:solidFill>
                        <a:effectLst/>
                      </a:endParaRPr>
                    </a:p>
                    <a:p>
                      <a:pPr algn="ctr">
                        <a:lnSpc>
                          <a:spcPct val="100000"/>
                        </a:lnSpc>
                        <a:spcAft>
                          <a:spcPts val="0"/>
                        </a:spcAft>
                      </a:pPr>
                      <a:r>
                        <a:rPr lang="ja-JP" sz="1100" b="0" kern="100" dirty="0" smtClean="0">
                          <a:solidFill>
                            <a:schemeClr val="tx1"/>
                          </a:solidFill>
                          <a:effectLst/>
                        </a:rPr>
                        <a:t>（</a:t>
                      </a:r>
                      <a:r>
                        <a:rPr lang="ja-JP" altLang="en-US" sz="1100" b="0" kern="100" dirty="0" smtClean="0">
                          <a:solidFill>
                            <a:schemeClr val="tx1"/>
                          </a:solidFill>
                          <a:effectLst/>
                        </a:rPr>
                        <a:t>無対策</a:t>
                      </a:r>
                      <a:r>
                        <a:rPr lang="ja-JP" sz="1100" b="0" kern="100" dirty="0" smtClean="0">
                          <a:solidFill>
                            <a:schemeClr val="tx1"/>
                          </a:solidFill>
                          <a:effectLst/>
                        </a:rPr>
                        <a:t>）</a:t>
                      </a:r>
                      <a:endParaRPr lang="en-US" altLang="ja-JP" sz="1100" b="0" kern="100" dirty="0" smtClean="0">
                        <a:solidFill>
                          <a:schemeClr val="tx1"/>
                        </a:solidFill>
                        <a:effectLst/>
                      </a:endParaRPr>
                    </a:p>
                    <a:p>
                      <a:pPr algn="ctr">
                        <a:lnSpc>
                          <a:spcPct val="100000"/>
                        </a:lnSpc>
                        <a:spcAft>
                          <a:spcPts val="0"/>
                        </a:spcAft>
                      </a:pPr>
                      <a:r>
                        <a:rPr lang="en-US" altLang="ja-JP" sz="1200" b="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(dB)</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00000"/>
                        </a:lnSpc>
                        <a:spcAft>
                          <a:spcPts val="0"/>
                        </a:spcAft>
                      </a:pPr>
                      <a:r>
                        <a:rPr lang="ja-JP" altLang="en-US" sz="1200" b="0" kern="100" dirty="0" smtClean="0">
                          <a:solidFill>
                            <a:schemeClr val="tx1"/>
                          </a:solidFill>
                          <a:effectLst/>
                        </a:rPr>
                        <a:t>予測値</a:t>
                      </a:r>
                      <a:endParaRPr lang="en-US" altLang="ja-JP" sz="1200" b="0" kern="100" dirty="0" smtClean="0">
                        <a:solidFill>
                          <a:schemeClr val="tx1"/>
                        </a:solidFill>
                        <a:effectLst/>
                      </a:endParaRPr>
                    </a:p>
                    <a:p>
                      <a:pPr algn="ctr">
                        <a:lnSpc>
                          <a:spcPct val="100000"/>
                        </a:lnSpc>
                        <a:spcAft>
                          <a:spcPts val="0"/>
                        </a:spcAft>
                      </a:pPr>
                      <a:r>
                        <a:rPr lang="ja-JP" altLang="ja-JP" sz="1000" b="0" kern="100" dirty="0" smtClean="0">
                          <a:solidFill>
                            <a:schemeClr val="tx1"/>
                          </a:solidFill>
                          <a:effectLst/>
                        </a:rPr>
                        <a:t>（</a:t>
                      </a:r>
                      <a:r>
                        <a:rPr lang="ja-JP" altLang="en-US" sz="1000" b="0" kern="100" dirty="0" smtClean="0">
                          <a:solidFill>
                            <a:schemeClr val="tx1"/>
                          </a:solidFill>
                          <a:effectLst/>
                        </a:rPr>
                        <a:t>排水性舗装</a:t>
                      </a:r>
                      <a:r>
                        <a:rPr lang="ja-JP" altLang="ja-JP" sz="1000" b="0" kern="100" dirty="0" smtClean="0">
                          <a:solidFill>
                            <a:schemeClr val="tx1"/>
                          </a:solidFill>
                          <a:effectLst/>
                        </a:rPr>
                        <a:t>）</a:t>
                      </a:r>
                      <a:endParaRPr lang="en-US" altLang="ja-JP" sz="1000" b="0" kern="100" dirty="0" smtClean="0">
                        <a:solidFill>
                          <a:schemeClr val="tx1"/>
                        </a:solidFill>
                        <a:effectLst/>
                      </a:endParaRPr>
                    </a:p>
                    <a:p>
                      <a:pPr algn="ctr">
                        <a:lnSpc>
                          <a:spcPct val="100000"/>
                        </a:lnSpc>
                        <a:spcAft>
                          <a:spcPts val="0"/>
                        </a:spcAft>
                      </a:pPr>
                      <a:r>
                        <a:rPr lang="en-US" altLang="ja-JP" sz="1200" b="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(dB)</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00000"/>
                        </a:lnSpc>
                        <a:spcAft>
                          <a:spcPts val="0"/>
                        </a:spcAft>
                      </a:pPr>
                      <a:r>
                        <a:rPr lang="ja-JP" sz="1200" b="0" kern="100" dirty="0" smtClean="0">
                          <a:solidFill>
                            <a:schemeClr val="tx1"/>
                          </a:solidFill>
                          <a:effectLst/>
                        </a:rPr>
                        <a:t>環境基準</a:t>
                      </a:r>
                      <a:endParaRPr lang="en-US" altLang="ja-JP" sz="1200" b="0" kern="100" dirty="0" smtClean="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(dB)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lnSpc>
                          <a:spcPct val="100000"/>
                        </a:lnSpc>
                        <a:spcAft>
                          <a:spcPts val="0"/>
                        </a:spcAft>
                      </a:pPr>
                      <a:r>
                        <a:rPr lang="ja-JP" sz="1200" b="0" kern="100" dirty="0">
                          <a:solidFill>
                            <a:schemeClr val="tx1"/>
                          </a:solidFill>
                          <a:effectLst/>
                        </a:rPr>
                        <a:t>要請</a:t>
                      </a:r>
                      <a:r>
                        <a:rPr lang="ja-JP" sz="1200" b="0" kern="100" dirty="0" smtClean="0">
                          <a:solidFill>
                            <a:schemeClr val="tx1"/>
                          </a:solidFill>
                          <a:effectLst/>
                        </a:rPr>
                        <a:t>限度</a:t>
                      </a:r>
                      <a:endParaRPr lang="en-US" altLang="ja-JP" sz="1200" b="0" kern="100" dirty="0" smtClean="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(dB)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395482381"/>
                  </a:ext>
                </a:extLst>
              </a:tr>
              <a:tr h="2089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50" dirty="0" smtClean="0"/>
                        <a:t>昼間</a:t>
                      </a:r>
                      <a:endParaRPr kumimoji="1" lang="ja-JP" altLang="en-US" sz="1050" dirty="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t>夜間</a:t>
                      </a:r>
                      <a:endParaRPr kumimoji="1" lang="ja-JP" altLang="en-US" sz="1050" dirty="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1050" kern="100" dirty="0">
                          <a:solidFill>
                            <a:schemeClr val="tx1"/>
                          </a:solidFill>
                          <a:effectLst/>
                        </a:rPr>
                        <a:t>昼間</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1050" kern="100" dirty="0" smtClean="0">
                          <a:solidFill>
                            <a:schemeClr val="tx1"/>
                          </a:solidFill>
                          <a:effectLst/>
                          <a:latin typeface="+mn-ea"/>
                          <a:ea typeface="+mn-ea"/>
                          <a:cs typeface="Times New Roman" panose="02020603050405020304" pitchFamily="18" charset="0"/>
                        </a:rPr>
                        <a:t>夜間</a:t>
                      </a:r>
                      <a:endParaRPr lang="ja-JP" sz="1050" kern="100" dirty="0">
                        <a:solidFill>
                          <a:schemeClr val="tx1"/>
                        </a:solidFill>
                        <a:effectLst/>
                        <a:latin typeface="+mn-ea"/>
                        <a:ea typeface="+mn-ea"/>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1050" kern="100" dirty="0" smtClean="0">
                          <a:solidFill>
                            <a:schemeClr val="tx1"/>
                          </a:solidFill>
                          <a:effectLst/>
                          <a:latin typeface="+mn-ea"/>
                          <a:ea typeface="+mn-ea"/>
                          <a:cs typeface="+mn-cs"/>
                        </a:rPr>
                        <a:t>昼間</a:t>
                      </a:r>
                      <a:endParaRPr lang="ja-JP" sz="105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altLang="en-US" sz="1050" kern="100" dirty="0" smtClean="0">
                          <a:solidFill>
                            <a:schemeClr val="tx1"/>
                          </a:solidFill>
                          <a:effectLst/>
                          <a:latin typeface="+mn-ea"/>
                          <a:ea typeface="+mn-ea"/>
                          <a:cs typeface="Times New Roman" panose="02020603050405020304" pitchFamily="18" charset="0"/>
                        </a:rPr>
                        <a:t>夜間</a:t>
                      </a:r>
                      <a:endParaRPr lang="ja-JP" sz="105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1050" kern="100" dirty="0">
                          <a:solidFill>
                            <a:schemeClr val="tx1"/>
                          </a:solidFill>
                          <a:effectLst/>
                        </a:rPr>
                        <a:t>昼間</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1050" kern="100" dirty="0">
                          <a:solidFill>
                            <a:schemeClr val="tx1"/>
                          </a:solidFill>
                          <a:effectLst/>
                        </a:rPr>
                        <a:t>夜間</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1050" kern="100" dirty="0">
                          <a:solidFill>
                            <a:schemeClr val="tx1"/>
                          </a:solidFill>
                          <a:effectLst/>
                        </a:rPr>
                        <a:t>昼間</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1050" kern="100" dirty="0">
                          <a:solidFill>
                            <a:schemeClr val="tx1"/>
                          </a:solidFill>
                          <a:effectLst/>
                        </a:rPr>
                        <a:t>夜間</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634837"/>
                  </a:ext>
                </a:extLst>
              </a:tr>
              <a:tr h="208952">
                <a:tc rowSpan="2">
                  <a:txBody>
                    <a:bodyPr/>
                    <a:lstStyle/>
                    <a:p>
                      <a:pPr algn="ctr">
                        <a:lnSpc>
                          <a:spcPct val="100000"/>
                        </a:lnSpc>
                        <a:spcAft>
                          <a:spcPts val="0"/>
                        </a:spcAft>
                      </a:pPr>
                      <a:r>
                        <a:rPr lang="ja-JP" sz="1200" kern="100" dirty="0" smtClean="0">
                          <a:solidFill>
                            <a:schemeClr val="tx1"/>
                          </a:solidFill>
                          <a:effectLst/>
                        </a:rPr>
                        <a:t>官民境界</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lnSpc>
                          <a:spcPct val="100000"/>
                        </a:lnSpc>
                        <a:spcAft>
                          <a:spcPts val="0"/>
                        </a:spcAft>
                      </a:pPr>
                      <a:r>
                        <a:rPr lang="ja-JP" altLang="en-US" sz="1200" kern="100" dirty="0" smtClean="0">
                          <a:solidFill>
                            <a:schemeClr val="tx1"/>
                          </a:solidFill>
                          <a:effectLst/>
                          <a:latin typeface="+mn-lt"/>
                          <a:ea typeface="+mn-ea"/>
                          <a:cs typeface="+mn-cs"/>
                        </a:rPr>
                        <a:t>大阪</a:t>
                      </a:r>
                      <a:endParaRPr lang="en-US" altLang="ja-JP" sz="1200" kern="100" dirty="0" smtClean="0">
                        <a:solidFill>
                          <a:schemeClr val="tx1"/>
                        </a:solidFill>
                        <a:effectLst/>
                        <a:latin typeface="+mn-lt"/>
                        <a:ea typeface="+mn-ea"/>
                        <a:cs typeface="+mn-cs"/>
                      </a:endParaRPr>
                    </a:p>
                    <a:p>
                      <a:pPr algn="ctr">
                        <a:lnSpc>
                          <a:spcPct val="100000"/>
                        </a:lnSpc>
                        <a:spcAft>
                          <a:spcPts val="0"/>
                        </a:spcAft>
                      </a:pPr>
                      <a:r>
                        <a:rPr lang="ja-JP" altLang="en-US" sz="1200" kern="100" dirty="0" smtClean="0">
                          <a:solidFill>
                            <a:schemeClr val="tx1"/>
                          </a:solidFill>
                          <a:effectLst/>
                          <a:latin typeface="+mn-lt"/>
                          <a:ea typeface="+mn-ea"/>
                          <a:cs typeface="+mn-cs"/>
                        </a:rPr>
                        <a:t>方面</a:t>
                      </a:r>
                      <a:endParaRPr lang="ja-JP" altLang="ja-JP" sz="12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4.2m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00484"/>
                  </a:ext>
                </a:extLst>
              </a:tr>
              <a:tr h="208952">
                <a:tc vMerge="1">
                  <a:txBody>
                    <a:bodyPr/>
                    <a:lstStyle/>
                    <a:p>
                      <a:endParaRPr kumimoji="1" lang="ja-JP" altLang="en-US"/>
                    </a:p>
                  </a:txBody>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1.2m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69</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67</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010999"/>
                  </a:ext>
                </a:extLst>
              </a:tr>
              <a:tr h="208952">
                <a:tc rowSpan="2">
                  <a:txBody>
                    <a:bodyPr/>
                    <a:lstStyle/>
                    <a:p>
                      <a:pPr algn="ctr">
                        <a:lnSpc>
                          <a:spcPct val="100000"/>
                        </a:lnSpc>
                        <a:spcAft>
                          <a:spcPts val="0"/>
                        </a:spcAft>
                      </a:pPr>
                      <a:r>
                        <a:rPr lang="ja-JP" altLang="en-US" sz="1200" kern="100" dirty="0" smtClean="0">
                          <a:solidFill>
                            <a:schemeClr val="tx1"/>
                          </a:solidFill>
                          <a:effectLst/>
                        </a:rPr>
                        <a:t>官民境界から</a:t>
                      </a:r>
                      <a:r>
                        <a:rPr lang="en-US" altLang="ja-JP" sz="1200" kern="100" dirty="0" smtClean="0">
                          <a:solidFill>
                            <a:schemeClr val="tx1"/>
                          </a:solidFill>
                          <a:effectLst/>
                        </a:rPr>
                        <a:t>20m</a:t>
                      </a:r>
                      <a:r>
                        <a:rPr lang="ja-JP" altLang="en-US" sz="1200" kern="100" dirty="0" smtClean="0">
                          <a:solidFill>
                            <a:schemeClr val="tx1"/>
                          </a:solidFill>
                          <a:effectLst/>
                        </a:rPr>
                        <a:t>地点</a:t>
                      </a:r>
                      <a:r>
                        <a:rPr lang="en-US" sz="1200" kern="100" dirty="0" smtClean="0">
                          <a:solidFill>
                            <a:schemeClr val="tx1"/>
                          </a:solidFill>
                          <a:effectLst/>
                        </a:rPr>
                        <a:t>(B</a:t>
                      </a:r>
                      <a:r>
                        <a:rPr lang="ja-JP" altLang="en-US" sz="1200" kern="100" dirty="0" smtClean="0">
                          <a:solidFill>
                            <a:schemeClr val="tx1"/>
                          </a:solidFill>
                          <a:effectLst/>
                        </a:rPr>
                        <a:t>地域</a:t>
                      </a:r>
                      <a:r>
                        <a:rPr lang="en-US" sz="1200" kern="100" dirty="0" smtClean="0">
                          <a:solidFill>
                            <a:schemeClr val="tx1"/>
                          </a:solidFill>
                          <a:effectLst/>
                        </a:rPr>
                        <a:t>)</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4.2m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5069183"/>
                  </a:ext>
                </a:extLst>
              </a:tr>
              <a:tr h="208952">
                <a:tc vMerge="1">
                  <a:txBody>
                    <a:bodyPr/>
                    <a:lstStyle/>
                    <a:p>
                      <a:endParaRPr kumimoji="1" lang="ja-JP" altLang="en-US"/>
                    </a:p>
                  </a:txBody>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1.2m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665083"/>
                  </a:ext>
                </a:extLst>
              </a:tr>
              <a:tr h="208952">
                <a:tc rowSpan="2">
                  <a:txBody>
                    <a:bodyPr/>
                    <a:lstStyle/>
                    <a:p>
                      <a:pPr algn="ctr">
                        <a:lnSpc>
                          <a:spcPct val="100000"/>
                        </a:lnSpc>
                        <a:spcAft>
                          <a:spcPts val="0"/>
                        </a:spcAft>
                      </a:pPr>
                      <a:r>
                        <a:rPr lang="ja-JP" altLang="en-US" sz="1200" kern="100" dirty="0" smtClean="0">
                          <a:solidFill>
                            <a:schemeClr val="tx1"/>
                          </a:solidFill>
                          <a:effectLst/>
                        </a:rPr>
                        <a:t>官民境界から</a:t>
                      </a:r>
                      <a:r>
                        <a:rPr lang="en-US" altLang="ja-JP" sz="1200" kern="100" dirty="0" smtClean="0">
                          <a:solidFill>
                            <a:schemeClr val="tx1"/>
                          </a:solidFill>
                          <a:effectLst/>
                        </a:rPr>
                        <a:t>20m</a:t>
                      </a:r>
                      <a:r>
                        <a:rPr lang="ja-JP" altLang="en-US" sz="1200" kern="100" dirty="0" smtClean="0">
                          <a:solidFill>
                            <a:schemeClr val="tx1"/>
                          </a:solidFill>
                          <a:effectLst/>
                        </a:rPr>
                        <a:t>地点</a:t>
                      </a:r>
                      <a:r>
                        <a:rPr lang="en-US" altLang="ja-JP" sz="1200" kern="100" dirty="0" smtClean="0">
                          <a:solidFill>
                            <a:schemeClr val="tx1"/>
                          </a:solidFill>
                          <a:effectLst/>
                        </a:rPr>
                        <a:t>(A</a:t>
                      </a:r>
                      <a:r>
                        <a:rPr lang="ja-JP" altLang="en-US" sz="1200" kern="100" dirty="0" smtClean="0">
                          <a:solidFill>
                            <a:schemeClr val="tx1"/>
                          </a:solidFill>
                          <a:effectLst/>
                        </a:rPr>
                        <a:t>地域</a:t>
                      </a:r>
                      <a:r>
                        <a:rPr lang="en-US" altLang="ja-JP" sz="1200" kern="100" dirty="0" smtClean="0">
                          <a:solidFill>
                            <a:schemeClr val="tx1"/>
                          </a:solidFill>
                          <a:effectLst/>
                        </a:rPr>
                        <a:t>)</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4.2m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altLang="ja-JP"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altLang="ja-JP"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55</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1025419"/>
                  </a:ext>
                </a:extLst>
              </a:tr>
              <a:tr h="208952">
                <a:tc vMerge="1">
                  <a:txBody>
                    <a:bodyPr/>
                    <a:lstStyle/>
                    <a:p>
                      <a:endParaRPr kumimoji="1" lang="ja-JP" altLang="en-US"/>
                    </a:p>
                  </a:txBody>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1.2m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altLang="ja-JP"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altLang="ja-JP"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55</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1951467"/>
                  </a:ext>
                </a:extLst>
              </a:tr>
              <a:tr h="208952">
                <a:tc rowSpan="2">
                  <a:txBody>
                    <a:bodyPr/>
                    <a:lstStyle/>
                    <a:p>
                      <a:pPr algn="ctr">
                        <a:lnSpc>
                          <a:spcPct val="100000"/>
                        </a:lnSpc>
                        <a:spcAft>
                          <a:spcPts val="0"/>
                        </a:spcAft>
                      </a:pPr>
                      <a:r>
                        <a:rPr lang="ja-JP" altLang="en-US" sz="1200" kern="100" dirty="0" smtClean="0">
                          <a:solidFill>
                            <a:schemeClr val="tx1"/>
                          </a:solidFill>
                          <a:effectLst/>
                        </a:rPr>
                        <a:t>官民境界</a:t>
                      </a:r>
                      <a:endParaRPr lang="ja-JP" alt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lnSpc>
                          <a:spcPct val="100000"/>
                        </a:lnSpc>
                        <a:spcAft>
                          <a:spcPts val="0"/>
                        </a:spcAft>
                      </a:pPr>
                      <a:r>
                        <a:rPr lang="ja-JP" altLang="en-US" sz="12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京都</a:t>
                      </a:r>
                      <a:endParaRPr lang="en-US" altLang="ja-JP" sz="12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00000"/>
                        </a:lnSpc>
                        <a:spcAft>
                          <a:spcPts val="0"/>
                        </a:spcAft>
                      </a:pPr>
                      <a:r>
                        <a:rPr lang="ja-JP" altLang="en-US" sz="12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方面</a:t>
                      </a:r>
                      <a:endParaRPr lang="en-US" altLang="ja-JP" sz="12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4.2m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a:t>
                      </a:r>
                      <a:r>
                        <a:rPr lang="en-US" altLang="ja-JP"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822611"/>
                  </a:ext>
                </a:extLst>
              </a:tr>
              <a:tr h="218710">
                <a:tc vMerge="1">
                  <a:txBody>
                    <a:bodyPr/>
                    <a:lstStyle/>
                    <a:p>
                      <a:endParaRPr kumimoji="1" lang="ja-JP" altLang="en-US"/>
                    </a:p>
                  </a:txBody>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1.2m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69</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67</a:t>
                      </a:r>
                      <a:endParaRPr lang="ja-JP" sz="1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471566"/>
                  </a:ext>
                </a:extLst>
              </a:tr>
              <a:tr h="208952">
                <a:tc rowSpan="2">
                  <a:txBody>
                    <a:bodyPr/>
                    <a:lstStyle/>
                    <a:p>
                      <a:pPr algn="ctr">
                        <a:lnSpc>
                          <a:spcPct val="100000"/>
                        </a:lnSpc>
                        <a:spcAft>
                          <a:spcPts val="0"/>
                        </a:spcAft>
                      </a:pPr>
                      <a:r>
                        <a:rPr lang="ja-JP" altLang="en-US" sz="1200" kern="100" dirty="0" smtClean="0">
                          <a:solidFill>
                            <a:schemeClr val="tx1"/>
                          </a:solidFill>
                          <a:effectLst/>
                        </a:rPr>
                        <a:t>官民境界から</a:t>
                      </a:r>
                      <a:r>
                        <a:rPr lang="en-US" altLang="ja-JP" sz="1200" kern="100" dirty="0" smtClean="0">
                          <a:solidFill>
                            <a:schemeClr val="tx1"/>
                          </a:solidFill>
                          <a:effectLst/>
                        </a:rPr>
                        <a:t>20m</a:t>
                      </a:r>
                      <a:r>
                        <a:rPr lang="ja-JP" altLang="en-US" sz="1200" kern="100" dirty="0" smtClean="0">
                          <a:solidFill>
                            <a:schemeClr val="tx1"/>
                          </a:solidFill>
                          <a:effectLst/>
                        </a:rPr>
                        <a:t>地点</a:t>
                      </a:r>
                      <a:r>
                        <a:rPr lang="en-US" altLang="ja-JP" sz="1200" kern="100" dirty="0" smtClean="0">
                          <a:solidFill>
                            <a:schemeClr val="tx1"/>
                          </a:solidFill>
                          <a:effectLst/>
                        </a:rPr>
                        <a:t>(B</a:t>
                      </a:r>
                      <a:r>
                        <a:rPr lang="ja-JP" altLang="en-US" sz="1200" kern="100" dirty="0" smtClean="0">
                          <a:solidFill>
                            <a:schemeClr val="tx1"/>
                          </a:solidFill>
                          <a:effectLst/>
                        </a:rPr>
                        <a:t>地域</a:t>
                      </a:r>
                      <a:r>
                        <a:rPr lang="en-US" altLang="ja-JP" sz="1200" kern="100" dirty="0" smtClean="0">
                          <a:solidFill>
                            <a:schemeClr val="tx1"/>
                          </a:solidFill>
                          <a:effectLst/>
                        </a:rPr>
                        <a:t>)</a:t>
                      </a:r>
                      <a:endParaRPr lang="ja-JP" alt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4.2m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354419"/>
                  </a:ext>
                </a:extLst>
              </a:tr>
              <a:tr h="208952">
                <a:tc vMerge="1">
                  <a:txBody>
                    <a:bodyPr/>
                    <a:lstStyle/>
                    <a:p>
                      <a:endParaRPr kumimoji="1" lang="ja-JP" altLang="en-US"/>
                    </a:p>
                  </a:txBody>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1.2m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a:effectLst/>
                          <a:latin typeface="HG丸ｺﾞｼｯｸM-PRO" panose="020F0600000000000000" pitchFamily="50" charset="-128"/>
                          <a:ea typeface="ＭＳ 明朝" panose="02020609040205080304" pitchFamily="17" charset="-128"/>
                          <a:cs typeface="Times New Roman" panose="02020603050405020304" pitchFamily="18" charset="0"/>
                        </a:rPr>
                        <a:t>69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159919"/>
                  </a:ext>
                </a:extLst>
              </a:tr>
              <a:tr h="208952">
                <a:tc rowSpan="2">
                  <a:txBody>
                    <a:bodyPr/>
                    <a:lstStyle/>
                    <a:p>
                      <a:pPr algn="ctr">
                        <a:lnSpc>
                          <a:spcPct val="100000"/>
                        </a:lnSpc>
                        <a:spcAft>
                          <a:spcPts val="0"/>
                        </a:spcAft>
                      </a:pPr>
                      <a:r>
                        <a:rPr lang="ja-JP" altLang="en-US" sz="1200" kern="100" dirty="0" smtClean="0">
                          <a:solidFill>
                            <a:schemeClr val="tx1"/>
                          </a:solidFill>
                          <a:effectLst/>
                        </a:rPr>
                        <a:t>官民境界から</a:t>
                      </a:r>
                      <a:r>
                        <a:rPr lang="en-US" altLang="ja-JP" sz="1200" kern="100" dirty="0" smtClean="0">
                          <a:solidFill>
                            <a:schemeClr val="tx1"/>
                          </a:solidFill>
                          <a:effectLst/>
                        </a:rPr>
                        <a:t>20m</a:t>
                      </a:r>
                      <a:r>
                        <a:rPr lang="ja-JP" altLang="en-US" sz="1200" kern="100" dirty="0" smtClean="0">
                          <a:solidFill>
                            <a:schemeClr val="tx1"/>
                          </a:solidFill>
                          <a:effectLst/>
                        </a:rPr>
                        <a:t>地点</a:t>
                      </a:r>
                      <a:r>
                        <a:rPr lang="en-US" altLang="ja-JP" sz="1200" kern="100" dirty="0" smtClean="0">
                          <a:solidFill>
                            <a:schemeClr val="tx1"/>
                          </a:solidFill>
                          <a:effectLst/>
                        </a:rPr>
                        <a:t>(A</a:t>
                      </a:r>
                      <a:r>
                        <a:rPr lang="ja-JP" altLang="en-US" sz="1200" kern="100" dirty="0" smtClean="0">
                          <a:solidFill>
                            <a:schemeClr val="tx1"/>
                          </a:solidFill>
                          <a:effectLst/>
                        </a:rPr>
                        <a:t>地域</a:t>
                      </a:r>
                      <a:r>
                        <a:rPr lang="en-US" altLang="ja-JP" sz="1200" kern="100" dirty="0" smtClean="0">
                          <a:solidFill>
                            <a:schemeClr val="tx1"/>
                          </a:solidFill>
                          <a:effectLst/>
                        </a:rPr>
                        <a:t>)</a:t>
                      </a:r>
                      <a:endParaRPr lang="ja-JP" alt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spcAft>
                          <a:spcPts val="0"/>
                        </a:spcAft>
                      </a:pP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200" kern="100" dirty="0">
                          <a:solidFill>
                            <a:schemeClr val="tx1"/>
                          </a:solidFill>
                          <a:effectLst/>
                        </a:rPr>
                        <a:t>4.2m</a:t>
                      </a:r>
                      <a:endParaRPr lang="ja-JP" sz="1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a:effectLst/>
                          <a:latin typeface="HG丸ｺﾞｼｯｸM-PRO" panose="020F0600000000000000" pitchFamily="50" charset="-128"/>
                          <a:ea typeface="ＭＳ 明朝" panose="02020609040205080304" pitchFamily="17" charset="-128"/>
                          <a:cs typeface="Times New Roman" panose="02020603050405020304" pitchFamily="18" charset="0"/>
                        </a:rPr>
                        <a:t>62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57</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57</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985733"/>
                  </a:ext>
                </a:extLst>
              </a:tr>
              <a:tr h="208952">
                <a:tc vMerge="1">
                  <a:txBody>
                    <a:bodyPr/>
                    <a:lstStyle/>
                    <a:p>
                      <a:endParaRPr kumimoji="1" lang="ja-JP" altLang="en-US"/>
                    </a:p>
                  </a:txBody>
                  <a:tcPr/>
                </a:tc>
                <a:tc vMerge="1">
                  <a:txBody>
                    <a:bodyPr/>
                    <a:lstStyle/>
                    <a:p>
                      <a:pPr algn="ctr">
                        <a:lnSpc>
                          <a:spcPct val="100000"/>
                        </a:lnSpc>
                        <a:spcAft>
                          <a:spcPts val="0"/>
                        </a:spcAft>
                      </a:pPr>
                      <a:endParaRPr lang="ja-JP" sz="16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400" kern="100" dirty="0">
                          <a:solidFill>
                            <a:schemeClr val="tx1"/>
                          </a:solidFill>
                          <a:effectLst/>
                        </a:rPr>
                        <a:t>1.2m</a:t>
                      </a:r>
                      <a:endParaRPr lang="ja-JP" sz="16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0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62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57</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57</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55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70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spcAft>
                          <a:spcPts val="0"/>
                        </a:spcAft>
                      </a:pPr>
                      <a:r>
                        <a:rPr lang="en-US" sz="1000" kern="100" dirty="0" smtClean="0">
                          <a:solidFill>
                            <a:srgbClr val="000000"/>
                          </a:solidFill>
                          <a:effectLst/>
                          <a:latin typeface="HG丸ｺﾞｼｯｸM-PRO" panose="020F0600000000000000" pitchFamily="50" charset="-128"/>
                          <a:ea typeface="ＭＳ 明朝" panose="02020609040205080304" pitchFamily="17" charset="-128"/>
                          <a:cs typeface="Times New Roman" panose="02020603050405020304" pitchFamily="18" charset="0"/>
                        </a:rPr>
                        <a:t>65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820526"/>
                  </a:ext>
                </a:extLst>
              </a:tr>
            </a:tbl>
          </a:graphicData>
        </a:graphic>
      </p:graphicFrame>
      <p:sp>
        <p:nvSpPr>
          <p:cNvPr id="9" name="テキスト ボックス 8"/>
          <p:cNvSpPr txBox="1"/>
          <p:nvPr/>
        </p:nvSpPr>
        <p:spPr>
          <a:xfrm>
            <a:off x="177802" y="792407"/>
            <a:ext cx="6860538" cy="307777"/>
          </a:xfrm>
          <a:prstGeom prst="rect">
            <a:avLst/>
          </a:prstGeom>
          <a:noFill/>
        </p:spPr>
        <p:txBody>
          <a:bodyPr wrap="square" rtlCol="0">
            <a:spAutoFit/>
          </a:bodyPr>
          <a:lstStyle/>
          <a:p>
            <a:pPr>
              <a:spcBef>
                <a:spcPct val="0"/>
              </a:spcBef>
              <a:buFontTx/>
              <a:buNone/>
            </a:pPr>
            <a:r>
              <a:rPr lang="en-US" altLang="ja-JP" sz="1400" b="1" dirty="0">
                <a:latin typeface="Arial" panose="020B0604020202020204" pitchFamily="34" charset="0"/>
              </a:rPr>
              <a:t>(</a:t>
            </a:r>
            <a:r>
              <a:rPr lang="ja-JP" altLang="en-US" sz="1400" b="1" dirty="0">
                <a:latin typeface="Arial" panose="020B0604020202020204" pitchFamily="34" charset="0"/>
              </a:rPr>
              <a:t>注</a:t>
            </a:r>
            <a:r>
              <a:rPr lang="en-US" altLang="ja-JP" sz="1400" b="1" dirty="0">
                <a:latin typeface="Arial" panose="020B0604020202020204" pitchFamily="34" charset="0"/>
              </a:rPr>
              <a:t>)</a:t>
            </a:r>
            <a:r>
              <a:rPr lang="ja-JP" altLang="en-US" sz="1400" b="1" dirty="0">
                <a:latin typeface="Arial" panose="020B0604020202020204" pitchFamily="34" charset="0"/>
              </a:rPr>
              <a:t>予測に際し、建物群の影響による騒音の低減効果等については考慮していない。</a:t>
            </a:r>
            <a:endParaRPr lang="en-US" altLang="ja-JP" sz="1400" b="1" dirty="0">
              <a:latin typeface="Arial" panose="020B0604020202020204" pitchFamily="34" charset="0"/>
            </a:endParaRPr>
          </a:p>
        </p:txBody>
      </p:sp>
    </p:spTree>
    <p:extLst>
      <p:ext uri="{BB962C8B-B14F-4D97-AF65-F5344CB8AC3E}">
        <p14:creationId xmlns:p14="http://schemas.microsoft.com/office/powerpoint/2010/main" val="323702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endParaRPr lang="en-US" altLang="ja-JP"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環境影響評価について</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＜騒音＞</a:t>
            </a:r>
            <a:endParaRPr lang="en-US" altLang="ja-JP" sz="1800" dirty="0">
              <a:latin typeface="ＭＳ Ｐゴシック" panose="020B0600070205080204" pitchFamily="50" charset="-128"/>
              <a:ea typeface="ＭＳ Ｐゴシック" panose="020B0600070205080204" pitchFamily="50" charset="-128"/>
            </a:endParaRPr>
          </a:p>
          <a:p>
            <a:pPr algn="l">
              <a:defRPr/>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1"/>
          <p:cNvSpPr txBox="1">
            <a:spLocks noChangeArrowheads="1"/>
          </p:cNvSpPr>
          <p:nvPr/>
        </p:nvSpPr>
        <p:spPr bwMode="auto">
          <a:xfrm>
            <a:off x="309563" y="651919"/>
            <a:ext cx="8351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smtClean="0">
                <a:solidFill>
                  <a:schemeClr val="tx2"/>
                </a:solidFill>
                <a:latin typeface="Arial" panose="020B0604020202020204" pitchFamily="34" charset="0"/>
              </a:rPr>
              <a:t>■騒音の主な対策事例</a:t>
            </a:r>
            <a:endParaRPr lang="ja-JP" altLang="en-US" sz="1800" b="1" dirty="0">
              <a:solidFill>
                <a:schemeClr val="tx2"/>
              </a:solidFill>
              <a:latin typeface="Arial" panose="020B0604020202020204" pitchFamily="34" charset="0"/>
            </a:endParaRPr>
          </a:p>
        </p:txBody>
      </p:sp>
      <p:sp>
        <p:nvSpPr>
          <p:cNvPr id="11" name="テキスト ボックス 10"/>
          <p:cNvSpPr txBox="1"/>
          <p:nvPr/>
        </p:nvSpPr>
        <p:spPr>
          <a:xfrm>
            <a:off x="1197478" y="5908980"/>
            <a:ext cx="1828800" cy="338554"/>
          </a:xfrm>
          <a:prstGeom prst="rect">
            <a:avLst/>
          </a:prstGeom>
          <a:noFill/>
        </p:spPr>
        <p:txBody>
          <a:bodyPr wrap="square" rtlCol="0">
            <a:spAutoFit/>
          </a:bodyPr>
          <a:lstStyle/>
          <a:p>
            <a:pPr algn="ctr"/>
            <a:r>
              <a:rPr kumimoji="1" lang="ja-JP" altLang="en-US" sz="1600" dirty="0" smtClean="0"/>
              <a:t>遮音壁</a:t>
            </a:r>
            <a:endParaRPr kumimoji="1" lang="ja-JP" altLang="en-US" sz="1600" dirty="0"/>
          </a:p>
        </p:txBody>
      </p:sp>
      <p:sp>
        <p:nvSpPr>
          <p:cNvPr id="28" name="テキスト ボックス 27"/>
          <p:cNvSpPr txBox="1"/>
          <p:nvPr/>
        </p:nvSpPr>
        <p:spPr>
          <a:xfrm>
            <a:off x="3668712" y="3326463"/>
            <a:ext cx="1828800" cy="338554"/>
          </a:xfrm>
          <a:prstGeom prst="rect">
            <a:avLst/>
          </a:prstGeom>
          <a:noFill/>
        </p:spPr>
        <p:txBody>
          <a:bodyPr wrap="square" rtlCol="0">
            <a:spAutoFit/>
          </a:bodyPr>
          <a:lstStyle/>
          <a:p>
            <a:pPr algn="ctr"/>
            <a:r>
              <a:rPr kumimoji="1" lang="ja-JP" altLang="en-US" sz="1600" dirty="0" smtClean="0"/>
              <a:t>排水性舗装</a:t>
            </a:r>
            <a:endParaRPr kumimoji="1" lang="ja-JP" altLang="en-US" sz="1600" dirty="0"/>
          </a:p>
        </p:txBody>
      </p:sp>
      <p:sp>
        <p:nvSpPr>
          <p:cNvPr id="31" name="スライド番号プレースホルダー 30"/>
          <p:cNvSpPr>
            <a:spLocks noGrp="1"/>
          </p:cNvSpPr>
          <p:nvPr>
            <p:ph type="sldNum" sz="quarter" idx="12"/>
          </p:nvPr>
        </p:nvSpPr>
        <p:spPr>
          <a:xfrm>
            <a:off x="7039429" y="6492875"/>
            <a:ext cx="2057400" cy="365125"/>
          </a:xfrm>
        </p:spPr>
        <p:txBody>
          <a:bodyPr/>
          <a:lstStyle/>
          <a:p>
            <a:fld id="{71F43457-8CDF-434C-BF4D-76CE5CCA85A3}" type="slidenum">
              <a:rPr kumimoji="1" lang="ja-JP" altLang="en-US" sz="1800" smtClean="0"/>
              <a:t>6</a:t>
            </a:fld>
            <a:endParaRPr kumimoji="1" lang="ja-JP" altLang="en-US" sz="1800" dirty="0"/>
          </a:p>
        </p:txBody>
      </p:sp>
      <p:sp>
        <p:nvSpPr>
          <p:cNvPr id="21" name="テキスト ボックス 20"/>
          <p:cNvSpPr txBox="1"/>
          <p:nvPr/>
        </p:nvSpPr>
        <p:spPr>
          <a:xfrm>
            <a:off x="5058298" y="5908978"/>
            <a:ext cx="3167515" cy="338554"/>
          </a:xfrm>
          <a:prstGeom prst="rect">
            <a:avLst/>
          </a:prstGeom>
          <a:noFill/>
        </p:spPr>
        <p:txBody>
          <a:bodyPr wrap="square" rtlCol="0">
            <a:spAutoFit/>
          </a:bodyPr>
          <a:lstStyle/>
          <a:p>
            <a:pPr algn="ctr"/>
            <a:r>
              <a:rPr kumimoji="1" lang="ja-JP" altLang="en-US" sz="1600" dirty="0" smtClean="0"/>
              <a:t>低層遮音壁</a:t>
            </a:r>
            <a:endParaRPr kumimoji="1" lang="ja-JP" altLang="en-US" sz="1600" dirty="0"/>
          </a:p>
        </p:txBody>
      </p:sp>
      <p:pic>
        <p:nvPicPr>
          <p:cNvPr id="6" name="図 5"/>
          <p:cNvPicPr>
            <a:picLocks noChangeAspect="1"/>
          </p:cNvPicPr>
          <p:nvPr/>
        </p:nvPicPr>
        <p:blipFill>
          <a:blip r:embed="rId3"/>
          <a:stretch>
            <a:fillRect/>
          </a:stretch>
        </p:blipFill>
        <p:spPr>
          <a:xfrm>
            <a:off x="4890618" y="3664549"/>
            <a:ext cx="3390246" cy="2224174"/>
          </a:xfrm>
          <a:prstGeom prst="rect">
            <a:avLst/>
          </a:prstGeom>
        </p:spPr>
      </p:pic>
      <p:pic>
        <p:nvPicPr>
          <p:cNvPr id="7" name="図 6"/>
          <p:cNvPicPr>
            <a:picLocks noChangeAspect="1"/>
          </p:cNvPicPr>
          <p:nvPr/>
        </p:nvPicPr>
        <p:blipFill>
          <a:blip r:embed="rId4"/>
          <a:stretch>
            <a:fillRect/>
          </a:stretch>
        </p:blipFill>
        <p:spPr>
          <a:xfrm>
            <a:off x="543406" y="3678616"/>
            <a:ext cx="3280050" cy="2210107"/>
          </a:xfrm>
          <a:prstGeom prst="rect">
            <a:avLst/>
          </a:prstGeom>
        </p:spPr>
      </p:pic>
      <p:pic>
        <p:nvPicPr>
          <p:cNvPr id="8" name="図 7"/>
          <p:cNvPicPr>
            <a:picLocks noChangeAspect="1"/>
          </p:cNvPicPr>
          <p:nvPr/>
        </p:nvPicPr>
        <p:blipFill>
          <a:blip r:embed="rId5"/>
          <a:stretch>
            <a:fillRect/>
          </a:stretch>
        </p:blipFill>
        <p:spPr>
          <a:xfrm>
            <a:off x="2374188" y="978993"/>
            <a:ext cx="4222586" cy="2371042"/>
          </a:xfrm>
          <a:prstGeom prst="rect">
            <a:avLst/>
          </a:prstGeom>
        </p:spPr>
      </p:pic>
      <p:sp>
        <p:nvSpPr>
          <p:cNvPr id="25" name="テキスト ボックス 24"/>
          <p:cNvSpPr txBox="1"/>
          <p:nvPr/>
        </p:nvSpPr>
        <p:spPr>
          <a:xfrm>
            <a:off x="4247960" y="6245089"/>
            <a:ext cx="4725763" cy="584775"/>
          </a:xfrm>
          <a:prstGeom prst="rect">
            <a:avLst/>
          </a:prstGeom>
          <a:noFill/>
        </p:spPr>
        <p:txBody>
          <a:bodyPr wrap="square" rtlCol="0">
            <a:spAutoFit/>
          </a:bodyPr>
          <a:lstStyle/>
          <a:p>
            <a:pPr algn="ctr"/>
            <a:r>
              <a:rPr kumimoji="1" lang="ja-JP" altLang="en-US" sz="1600" dirty="0" smtClean="0"/>
              <a:t>出典：国土交通省　国土技術政策総合研究所資料</a:t>
            </a:r>
            <a:endParaRPr kumimoji="1" lang="en-US" altLang="ja-JP" sz="1600" dirty="0" smtClean="0"/>
          </a:p>
          <a:p>
            <a:pPr algn="ctr"/>
            <a:r>
              <a:rPr kumimoji="1" lang="ja-JP" altLang="en-US" sz="1600" dirty="0"/>
              <a:t>　</a:t>
            </a:r>
            <a:r>
              <a:rPr kumimoji="1" lang="ja-JP" altLang="en-US" sz="1600" dirty="0" smtClean="0"/>
              <a:t>　　</a:t>
            </a:r>
            <a:r>
              <a:rPr kumimoji="1" lang="ja-JP" altLang="en-US" sz="1600" dirty="0"/>
              <a:t>（</a:t>
            </a:r>
            <a:r>
              <a:rPr kumimoji="1" lang="ja-JP" altLang="en-US" sz="1600" dirty="0" smtClean="0"/>
              <a:t>道路</a:t>
            </a:r>
            <a:r>
              <a:rPr kumimoji="1" lang="ja-JP" altLang="en-US" sz="1600" dirty="0"/>
              <a:t>交通騒音対策の参考資料（</a:t>
            </a:r>
            <a:r>
              <a:rPr kumimoji="1" lang="en-US" altLang="ja-JP" sz="1600" dirty="0"/>
              <a:t>2014</a:t>
            </a:r>
            <a:r>
              <a:rPr kumimoji="1" lang="ja-JP" altLang="en-US" sz="1600" dirty="0" smtClean="0"/>
              <a:t>））</a:t>
            </a:r>
            <a:endParaRPr kumimoji="1" lang="ja-JP" altLang="en-US" sz="1600" dirty="0"/>
          </a:p>
        </p:txBody>
      </p:sp>
    </p:spTree>
    <p:extLst>
      <p:ext uri="{BB962C8B-B14F-4D97-AF65-F5344CB8AC3E}">
        <p14:creationId xmlns:p14="http://schemas.microsoft.com/office/powerpoint/2010/main" val="105644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endParaRPr lang="en-US" altLang="ja-JP"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環境影響評価について</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a:latin typeface="ＭＳ Ｐゴシック" panose="020B0600070205080204" pitchFamily="50" charset="-128"/>
                <a:ea typeface="ＭＳ Ｐゴシック" panose="020B0600070205080204" pitchFamily="50" charset="-128"/>
              </a:rPr>
              <a:t>振動</a:t>
            </a:r>
            <a:r>
              <a:rPr lang="ja-JP" altLang="en-US" sz="1800" dirty="0" smtClean="0">
                <a:latin typeface="ＭＳ Ｐゴシック" panose="020B0600070205080204" pitchFamily="50" charset="-128"/>
                <a:ea typeface="ＭＳ Ｐゴシック" panose="020B0600070205080204" pitchFamily="50" charset="-128"/>
              </a:rPr>
              <a:t>＞</a:t>
            </a:r>
            <a:endParaRPr lang="en-US" altLang="ja-JP" sz="1800" dirty="0">
              <a:latin typeface="ＭＳ Ｐゴシック" panose="020B0600070205080204" pitchFamily="50" charset="-128"/>
              <a:ea typeface="ＭＳ Ｐゴシック" panose="020B0600070205080204" pitchFamily="50" charset="-128"/>
            </a:endParaRPr>
          </a:p>
          <a:p>
            <a:pPr algn="l">
              <a:defRPr/>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347262" y="4927376"/>
            <a:ext cx="3865210" cy="591216"/>
          </a:xfrm>
          <a:prstGeom prst="roundRect">
            <a:avLst/>
          </a:prstGeom>
          <a:solidFill>
            <a:srgbClr val="FFFF99"/>
          </a:solidFill>
        </p:spPr>
        <p:style>
          <a:lnRef idx="2">
            <a:schemeClr val="dk1"/>
          </a:lnRef>
          <a:fillRef idx="1">
            <a:schemeClr val="lt1"/>
          </a:fillRef>
          <a:effectRef idx="0">
            <a:schemeClr val="dk1"/>
          </a:effectRef>
          <a:fontRef idx="minor">
            <a:schemeClr val="dk1"/>
          </a:fontRef>
        </p:style>
        <p:txBody>
          <a:bodyPr wrap="square" bIns="72000">
            <a:spAutoFit/>
          </a:bodyPr>
          <a:lstStyle/>
          <a:p>
            <a:pPr algn="ctr">
              <a:lnSpc>
                <a:spcPct val="150000"/>
              </a:lnSpc>
              <a:defRPr/>
            </a:pPr>
            <a:r>
              <a:rPr lang="ja-JP" altLang="en-US" b="1" u="sng" dirty="0" smtClean="0">
                <a:solidFill>
                  <a:srgbClr val="FF0000"/>
                </a:solidFill>
                <a:latin typeface="ＭＳ Ｐゴシック" panose="020B0600070205080204" pitchFamily="50" charset="-128"/>
                <a:cs typeface="Times New Roman" pitchFamily="18" charset="0"/>
              </a:rPr>
              <a:t>予測値は、要請限度を満足</a:t>
            </a:r>
            <a:endParaRPr lang="en-US" altLang="ja-JP" b="1" u="sng" dirty="0">
              <a:solidFill>
                <a:srgbClr val="FF0000"/>
              </a:solidFill>
              <a:latin typeface="ＭＳ Ｐゴシック" panose="020B0600070205080204" pitchFamily="50" charset="-128"/>
              <a:cs typeface="Times New Roman" pitchFamily="18" charset="0"/>
            </a:endParaRPr>
          </a:p>
        </p:txBody>
      </p:sp>
      <p:sp>
        <p:nvSpPr>
          <p:cNvPr id="12" name="テキスト ボックス 1"/>
          <p:cNvSpPr txBox="1">
            <a:spLocks noChangeArrowheads="1"/>
          </p:cNvSpPr>
          <p:nvPr/>
        </p:nvSpPr>
        <p:spPr bwMode="auto">
          <a:xfrm>
            <a:off x="4021135" y="4122721"/>
            <a:ext cx="49577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latin typeface="Arial" panose="020B0604020202020204" pitchFamily="34" charset="0"/>
              </a:rPr>
              <a:t>※</a:t>
            </a:r>
            <a:r>
              <a:rPr lang="ja-JP" altLang="en-US" sz="1200" b="1" dirty="0">
                <a:latin typeface="Arial" panose="020B0604020202020204" pitchFamily="34" charset="0"/>
              </a:rPr>
              <a:t>要請限度：人の健康の保護及び生活環境の保全のために守るべき限度</a:t>
            </a:r>
            <a:endParaRPr lang="en-US" altLang="ja-JP" sz="1200" b="1" dirty="0">
              <a:latin typeface="Arial" panose="020B0604020202020204" pitchFamily="34" charset="0"/>
            </a:endParaRPr>
          </a:p>
        </p:txBody>
      </p:sp>
      <p:grpSp>
        <p:nvGrpSpPr>
          <p:cNvPr id="13" name="グループ化 12"/>
          <p:cNvGrpSpPr/>
          <p:nvPr/>
        </p:nvGrpSpPr>
        <p:grpSpPr>
          <a:xfrm>
            <a:off x="78158" y="1426332"/>
            <a:ext cx="3833442" cy="2877166"/>
            <a:chOff x="6053092" y="4143539"/>
            <a:chExt cx="2764061" cy="1667050"/>
          </a:xfrm>
        </p:grpSpPr>
        <p:grpSp>
          <p:nvGrpSpPr>
            <p:cNvPr id="14" name="グループ化 13"/>
            <p:cNvGrpSpPr/>
            <p:nvPr/>
          </p:nvGrpSpPr>
          <p:grpSpPr>
            <a:xfrm>
              <a:off x="6071688" y="4175481"/>
              <a:ext cx="2745465" cy="1635108"/>
              <a:chOff x="9622971" y="2481943"/>
              <a:chExt cx="4775200" cy="3091543"/>
            </a:xfrm>
          </p:grpSpPr>
          <p:pic>
            <p:nvPicPr>
              <p:cNvPr id="16" name="図 7"/>
              <p:cNvPicPr>
                <a:picLocks noChangeAspect="1" noChangeArrowheads="1"/>
              </p:cNvPicPr>
              <p:nvPr/>
            </p:nvPicPr>
            <p:blipFill rotWithShape="1">
              <a:blip r:embed="rId3">
                <a:extLst>
                  <a:ext uri="{28A0092B-C50C-407E-A947-70E740481C1C}">
                    <a14:useLocalDpi xmlns:a14="http://schemas.microsoft.com/office/drawing/2010/main" val="0"/>
                  </a:ext>
                </a:extLst>
              </a:blip>
              <a:srcRect l="16315" t="17618" r="49087" b="52316"/>
              <a:stretch/>
            </p:blipFill>
            <p:spPr bwMode="auto">
              <a:xfrm>
                <a:off x="9622971" y="2481943"/>
                <a:ext cx="4775200" cy="30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フリーフォーム 16"/>
              <p:cNvSpPr/>
              <p:nvPr/>
            </p:nvSpPr>
            <p:spPr bwMode="auto">
              <a:xfrm>
                <a:off x="9622972" y="2840631"/>
                <a:ext cx="2608036" cy="1094081"/>
              </a:xfrm>
              <a:custGeom>
                <a:avLst/>
                <a:gdLst>
                  <a:gd name="connsiteX0" fmla="*/ 18614 w 4140671"/>
                  <a:gd name="connsiteY0" fmla="*/ 3991429 h 3991429"/>
                  <a:gd name="connsiteX1" fmla="*/ 33128 w 4140671"/>
                  <a:gd name="connsiteY1" fmla="*/ 3860800 h 3991429"/>
                  <a:gd name="connsiteX2" fmla="*/ 323414 w 4140671"/>
                  <a:gd name="connsiteY2" fmla="*/ 3657600 h 3991429"/>
                  <a:gd name="connsiteX3" fmla="*/ 483071 w 4140671"/>
                  <a:gd name="connsiteY3" fmla="*/ 3439886 h 3991429"/>
                  <a:gd name="connsiteX4" fmla="*/ 1470043 w 4140671"/>
                  <a:gd name="connsiteY4" fmla="*/ 2786743 h 3991429"/>
                  <a:gd name="connsiteX5" fmla="*/ 1586157 w 4140671"/>
                  <a:gd name="connsiteY5" fmla="*/ 2656114 h 3991429"/>
                  <a:gd name="connsiteX6" fmla="*/ 2065128 w 4140671"/>
                  <a:gd name="connsiteY6" fmla="*/ 2394857 h 3991429"/>
                  <a:gd name="connsiteX7" fmla="*/ 3066614 w 4140671"/>
                  <a:gd name="connsiteY7" fmla="*/ 1320800 h 3991429"/>
                  <a:gd name="connsiteX8" fmla="*/ 3327871 w 4140671"/>
                  <a:gd name="connsiteY8" fmla="*/ 943429 h 3991429"/>
                  <a:gd name="connsiteX9" fmla="*/ 3603643 w 4140671"/>
                  <a:gd name="connsiteY9" fmla="*/ 928914 h 3991429"/>
                  <a:gd name="connsiteX10" fmla="*/ 3806843 w 4140671"/>
                  <a:gd name="connsiteY10" fmla="*/ 696686 h 3991429"/>
                  <a:gd name="connsiteX11" fmla="*/ 3951985 w 4140671"/>
                  <a:gd name="connsiteY11" fmla="*/ 508000 h 3991429"/>
                  <a:gd name="connsiteX12" fmla="*/ 4039071 w 4140671"/>
                  <a:gd name="connsiteY12" fmla="*/ 130629 h 3991429"/>
                  <a:gd name="connsiteX13" fmla="*/ 4140671 w 4140671"/>
                  <a:gd name="connsiteY13" fmla="*/ 0 h 3991429"/>
                  <a:gd name="connsiteX0" fmla="*/ 18614 w 4039071"/>
                  <a:gd name="connsiteY0" fmla="*/ 3860800 h 3860800"/>
                  <a:gd name="connsiteX1" fmla="*/ 33128 w 4039071"/>
                  <a:gd name="connsiteY1" fmla="*/ 3730171 h 3860800"/>
                  <a:gd name="connsiteX2" fmla="*/ 323414 w 4039071"/>
                  <a:gd name="connsiteY2" fmla="*/ 3526971 h 3860800"/>
                  <a:gd name="connsiteX3" fmla="*/ 483071 w 4039071"/>
                  <a:gd name="connsiteY3" fmla="*/ 3309257 h 3860800"/>
                  <a:gd name="connsiteX4" fmla="*/ 1470043 w 4039071"/>
                  <a:gd name="connsiteY4" fmla="*/ 2656114 h 3860800"/>
                  <a:gd name="connsiteX5" fmla="*/ 1586157 w 4039071"/>
                  <a:gd name="connsiteY5" fmla="*/ 2525485 h 3860800"/>
                  <a:gd name="connsiteX6" fmla="*/ 2065128 w 4039071"/>
                  <a:gd name="connsiteY6" fmla="*/ 2264228 h 3860800"/>
                  <a:gd name="connsiteX7" fmla="*/ 3066614 w 4039071"/>
                  <a:gd name="connsiteY7" fmla="*/ 1190171 h 3860800"/>
                  <a:gd name="connsiteX8" fmla="*/ 3327871 w 4039071"/>
                  <a:gd name="connsiteY8" fmla="*/ 812800 h 3860800"/>
                  <a:gd name="connsiteX9" fmla="*/ 3603643 w 4039071"/>
                  <a:gd name="connsiteY9" fmla="*/ 798285 h 3860800"/>
                  <a:gd name="connsiteX10" fmla="*/ 3806843 w 4039071"/>
                  <a:gd name="connsiteY10" fmla="*/ 566057 h 3860800"/>
                  <a:gd name="connsiteX11" fmla="*/ 3951985 w 4039071"/>
                  <a:gd name="connsiteY11" fmla="*/ 377371 h 3860800"/>
                  <a:gd name="connsiteX12" fmla="*/ 4039071 w 4039071"/>
                  <a:gd name="connsiteY12" fmla="*/ 0 h 3860800"/>
                  <a:gd name="connsiteX0" fmla="*/ 18614 w 4039071"/>
                  <a:gd name="connsiteY0" fmla="*/ 3860800 h 3860800"/>
                  <a:gd name="connsiteX1" fmla="*/ 33128 w 4039071"/>
                  <a:gd name="connsiteY1" fmla="*/ 3730171 h 3860800"/>
                  <a:gd name="connsiteX2" fmla="*/ 323414 w 4039071"/>
                  <a:gd name="connsiteY2" fmla="*/ 3526971 h 3860800"/>
                  <a:gd name="connsiteX3" fmla="*/ 483071 w 4039071"/>
                  <a:gd name="connsiteY3" fmla="*/ 3309257 h 3860800"/>
                  <a:gd name="connsiteX4" fmla="*/ 1470043 w 4039071"/>
                  <a:gd name="connsiteY4" fmla="*/ 2656114 h 3860800"/>
                  <a:gd name="connsiteX5" fmla="*/ 1586157 w 4039071"/>
                  <a:gd name="connsiteY5" fmla="*/ 2525485 h 3860800"/>
                  <a:gd name="connsiteX6" fmla="*/ 2065128 w 4039071"/>
                  <a:gd name="connsiteY6" fmla="*/ 2264228 h 3860800"/>
                  <a:gd name="connsiteX7" fmla="*/ 3066614 w 4039071"/>
                  <a:gd name="connsiteY7" fmla="*/ 1190171 h 3860800"/>
                  <a:gd name="connsiteX8" fmla="*/ 3603643 w 4039071"/>
                  <a:gd name="connsiteY8" fmla="*/ 798285 h 3860800"/>
                  <a:gd name="connsiteX9" fmla="*/ 3806843 w 4039071"/>
                  <a:gd name="connsiteY9" fmla="*/ 566057 h 3860800"/>
                  <a:gd name="connsiteX10" fmla="*/ 3951985 w 4039071"/>
                  <a:gd name="connsiteY10" fmla="*/ 377371 h 3860800"/>
                  <a:gd name="connsiteX11" fmla="*/ 4039071 w 4039071"/>
                  <a:gd name="connsiteY11" fmla="*/ 0 h 3860800"/>
                  <a:gd name="connsiteX0" fmla="*/ 0 w 4005943"/>
                  <a:gd name="connsiteY0" fmla="*/ 3730171 h 3730171"/>
                  <a:gd name="connsiteX1" fmla="*/ 290286 w 4005943"/>
                  <a:gd name="connsiteY1" fmla="*/ 3526971 h 3730171"/>
                  <a:gd name="connsiteX2" fmla="*/ 449943 w 4005943"/>
                  <a:gd name="connsiteY2" fmla="*/ 3309257 h 3730171"/>
                  <a:gd name="connsiteX3" fmla="*/ 1436915 w 4005943"/>
                  <a:gd name="connsiteY3" fmla="*/ 2656114 h 3730171"/>
                  <a:gd name="connsiteX4" fmla="*/ 1553029 w 4005943"/>
                  <a:gd name="connsiteY4" fmla="*/ 2525485 h 3730171"/>
                  <a:gd name="connsiteX5" fmla="*/ 2032000 w 4005943"/>
                  <a:gd name="connsiteY5" fmla="*/ 2264228 h 3730171"/>
                  <a:gd name="connsiteX6" fmla="*/ 3033486 w 4005943"/>
                  <a:gd name="connsiteY6" fmla="*/ 1190171 h 3730171"/>
                  <a:gd name="connsiteX7" fmla="*/ 3570515 w 4005943"/>
                  <a:gd name="connsiteY7" fmla="*/ 798285 h 3730171"/>
                  <a:gd name="connsiteX8" fmla="*/ 3773715 w 4005943"/>
                  <a:gd name="connsiteY8" fmla="*/ 566057 h 3730171"/>
                  <a:gd name="connsiteX9" fmla="*/ 3918857 w 4005943"/>
                  <a:gd name="connsiteY9" fmla="*/ 377371 h 3730171"/>
                  <a:gd name="connsiteX10" fmla="*/ 4005943 w 4005943"/>
                  <a:gd name="connsiteY10" fmla="*/ 0 h 3730171"/>
                  <a:gd name="connsiteX0" fmla="*/ 0 w 3715657"/>
                  <a:gd name="connsiteY0" fmla="*/ 3526971 h 3526971"/>
                  <a:gd name="connsiteX1" fmla="*/ 159657 w 3715657"/>
                  <a:gd name="connsiteY1" fmla="*/ 3309257 h 3526971"/>
                  <a:gd name="connsiteX2" fmla="*/ 1146629 w 3715657"/>
                  <a:gd name="connsiteY2" fmla="*/ 2656114 h 3526971"/>
                  <a:gd name="connsiteX3" fmla="*/ 1262743 w 3715657"/>
                  <a:gd name="connsiteY3" fmla="*/ 2525485 h 3526971"/>
                  <a:gd name="connsiteX4" fmla="*/ 1741714 w 3715657"/>
                  <a:gd name="connsiteY4" fmla="*/ 2264228 h 3526971"/>
                  <a:gd name="connsiteX5" fmla="*/ 2743200 w 3715657"/>
                  <a:gd name="connsiteY5" fmla="*/ 1190171 h 3526971"/>
                  <a:gd name="connsiteX6" fmla="*/ 3280229 w 3715657"/>
                  <a:gd name="connsiteY6" fmla="*/ 798285 h 3526971"/>
                  <a:gd name="connsiteX7" fmla="*/ 3483429 w 3715657"/>
                  <a:gd name="connsiteY7" fmla="*/ 566057 h 3526971"/>
                  <a:gd name="connsiteX8" fmla="*/ 3628571 w 3715657"/>
                  <a:gd name="connsiteY8" fmla="*/ 377371 h 3526971"/>
                  <a:gd name="connsiteX9" fmla="*/ 3715657 w 3715657"/>
                  <a:gd name="connsiteY9" fmla="*/ 0 h 3526971"/>
                  <a:gd name="connsiteX0" fmla="*/ 0 w 3556000"/>
                  <a:gd name="connsiteY0" fmla="*/ 3309257 h 3309257"/>
                  <a:gd name="connsiteX1" fmla="*/ 986972 w 3556000"/>
                  <a:gd name="connsiteY1" fmla="*/ 2656114 h 3309257"/>
                  <a:gd name="connsiteX2" fmla="*/ 1103086 w 3556000"/>
                  <a:gd name="connsiteY2" fmla="*/ 2525485 h 3309257"/>
                  <a:gd name="connsiteX3" fmla="*/ 1582057 w 3556000"/>
                  <a:gd name="connsiteY3" fmla="*/ 2264228 h 3309257"/>
                  <a:gd name="connsiteX4" fmla="*/ 2583543 w 3556000"/>
                  <a:gd name="connsiteY4" fmla="*/ 1190171 h 3309257"/>
                  <a:gd name="connsiteX5" fmla="*/ 3120572 w 3556000"/>
                  <a:gd name="connsiteY5" fmla="*/ 798285 h 3309257"/>
                  <a:gd name="connsiteX6" fmla="*/ 3323772 w 3556000"/>
                  <a:gd name="connsiteY6" fmla="*/ 566057 h 3309257"/>
                  <a:gd name="connsiteX7" fmla="*/ 3468914 w 3556000"/>
                  <a:gd name="connsiteY7" fmla="*/ 377371 h 3309257"/>
                  <a:gd name="connsiteX8" fmla="*/ 3556000 w 3556000"/>
                  <a:gd name="connsiteY8" fmla="*/ 0 h 3309257"/>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336800 w 2569028"/>
                  <a:gd name="connsiteY5" fmla="*/ 566057 h 2656114"/>
                  <a:gd name="connsiteX6" fmla="*/ 2481942 w 2569028"/>
                  <a:gd name="connsiteY6" fmla="*/ 377371 h 2656114"/>
                  <a:gd name="connsiteX7" fmla="*/ 2569028 w 2569028"/>
                  <a:gd name="connsiteY7"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336800 w 2569028"/>
                  <a:gd name="connsiteY5" fmla="*/ 566057 h 2656114"/>
                  <a:gd name="connsiteX6" fmla="*/ 2569028 w 2569028"/>
                  <a:gd name="connsiteY6"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133600 w 2569028"/>
                  <a:gd name="connsiteY4" fmla="*/ 798285 h 2656114"/>
                  <a:gd name="connsiteX5" fmla="*/ 2569028 w 2569028"/>
                  <a:gd name="connsiteY5"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1596571 w 2569028"/>
                  <a:gd name="connsiteY3" fmla="*/ 1190171 h 2656114"/>
                  <a:gd name="connsiteX4" fmla="*/ 2569028 w 2569028"/>
                  <a:gd name="connsiteY4" fmla="*/ 0 h 2656114"/>
                  <a:gd name="connsiteX0" fmla="*/ 0 w 2569028"/>
                  <a:gd name="connsiteY0" fmla="*/ 2656114 h 2656114"/>
                  <a:gd name="connsiteX1" fmla="*/ 116114 w 2569028"/>
                  <a:gd name="connsiteY1" fmla="*/ 2525485 h 2656114"/>
                  <a:gd name="connsiteX2" fmla="*/ 595085 w 2569028"/>
                  <a:gd name="connsiteY2" fmla="*/ 2264228 h 2656114"/>
                  <a:gd name="connsiteX3" fmla="*/ 2569028 w 2569028"/>
                  <a:gd name="connsiteY3" fmla="*/ 0 h 2656114"/>
                  <a:gd name="connsiteX0" fmla="*/ 63610 w 2632638"/>
                  <a:gd name="connsiteY0" fmla="*/ 2656114 h 2727477"/>
                  <a:gd name="connsiteX1" fmla="*/ 179724 w 2632638"/>
                  <a:gd name="connsiteY1" fmla="*/ 2525485 h 2727477"/>
                  <a:gd name="connsiteX2" fmla="*/ 2632638 w 2632638"/>
                  <a:gd name="connsiteY2" fmla="*/ 0 h 2727477"/>
                  <a:gd name="connsiteX0" fmla="*/ 2809573 w 2817867"/>
                  <a:gd name="connsiteY0" fmla="*/ 493939 h 2527696"/>
                  <a:gd name="connsiteX1" fmla="*/ 1512 w 2817867"/>
                  <a:gd name="connsiteY1" fmla="*/ 2525485 h 2527696"/>
                  <a:gd name="connsiteX2" fmla="*/ 2454426 w 2817867"/>
                  <a:gd name="connsiteY2" fmla="*/ 0 h 2527696"/>
                  <a:gd name="connsiteX0" fmla="*/ 749976 w 787857"/>
                  <a:gd name="connsiteY0" fmla="*/ 493939 h 493939"/>
                  <a:gd name="connsiteX1" fmla="*/ 332690 w 787857"/>
                  <a:gd name="connsiteY1" fmla="*/ 344260 h 493939"/>
                  <a:gd name="connsiteX2" fmla="*/ 394829 w 787857"/>
                  <a:gd name="connsiteY2" fmla="*/ 0 h 493939"/>
                  <a:gd name="connsiteX0" fmla="*/ 500852 w 2698405"/>
                  <a:gd name="connsiteY0" fmla="*/ 318666 h 2868880"/>
                  <a:gd name="connsiteX1" fmla="*/ 83566 w 2698405"/>
                  <a:gd name="connsiteY1" fmla="*/ 168987 h 2868880"/>
                  <a:gd name="connsiteX2" fmla="*/ 2698405 w 2698405"/>
                  <a:gd name="connsiteY2" fmla="*/ 2720327 h 2868880"/>
                  <a:gd name="connsiteX0" fmla="*/ 500852 w 2706338"/>
                  <a:gd name="connsiteY0" fmla="*/ 318666 h 2720327"/>
                  <a:gd name="connsiteX1" fmla="*/ 83566 w 2706338"/>
                  <a:gd name="connsiteY1" fmla="*/ 168987 h 2720327"/>
                  <a:gd name="connsiteX2" fmla="*/ 2698405 w 2706338"/>
                  <a:gd name="connsiteY2" fmla="*/ 2720327 h 2720327"/>
                  <a:gd name="connsiteX0" fmla="*/ 3335536 w 3342737"/>
                  <a:gd name="connsiteY0" fmla="*/ 1369150 h 2570661"/>
                  <a:gd name="connsiteX1" fmla="*/ 3600 w 3342737"/>
                  <a:gd name="connsiteY1" fmla="*/ 19321 h 2570661"/>
                  <a:gd name="connsiteX2" fmla="*/ 2618439 w 3342737"/>
                  <a:gd name="connsiteY2" fmla="*/ 2570661 h 2570661"/>
                  <a:gd name="connsiteX0" fmla="*/ 3335536 w 3335536"/>
                  <a:gd name="connsiteY0" fmla="*/ 1365189 h 2566700"/>
                  <a:gd name="connsiteX1" fmla="*/ 3600 w 3335536"/>
                  <a:gd name="connsiteY1" fmla="*/ 15360 h 2566700"/>
                  <a:gd name="connsiteX2" fmla="*/ 2618439 w 3335536"/>
                  <a:gd name="connsiteY2" fmla="*/ 2566700 h 2566700"/>
                  <a:gd name="connsiteX0" fmla="*/ 717097 w 717097"/>
                  <a:gd name="connsiteY0" fmla="*/ 0 h 1201511"/>
                  <a:gd name="connsiteX1" fmla="*/ 452211 w 717097"/>
                  <a:gd name="connsiteY1" fmla="*/ 564696 h 1201511"/>
                  <a:gd name="connsiteX2" fmla="*/ 0 w 717097"/>
                  <a:gd name="connsiteY2" fmla="*/ 1201511 h 1201511"/>
                  <a:gd name="connsiteX0" fmla="*/ 1050472 w 1050472"/>
                  <a:gd name="connsiteY0" fmla="*/ 0 h 569797"/>
                  <a:gd name="connsiteX1" fmla="*/ 785586 w 1050472"/>
                  <a:gd name="connsiteY1" fmla="*/ 564696 h 569797"/>
                  <a:gd name="connsiteX2" fmla="*/ 0 w 1050472"/>
                  <a:gd name="connsiteY2" fmla="*/ 353786 h 569797"/>
                  <a:gd name="connsiteX0" fmla="*/ 1050472 w 1050472"/>
                  <a:gd name="connsiteY0" fmla="*/ 0 h 575063"/>
                  <a:gd name="connsiteX1" fmla="*/ 785586 w 1050472"/>
                  <a:gd name="connsiteY1" fmla="*/ 564696 h 575063"/>
                  <a:gd name="connsiteX2" fmla="*/ 0 w 1050472"/>
                  <a:gd name="connsiteY2" fmla="*/ 353786 h 575063"/>
                  <a:gd name="connsiteX0" fmla="*/ 2079172 w 2079172"/>
                  <a:gd name="connsiteY0" fmla="*/ 741589 h 807718"/>
                  <a:gd name="connsiteX1" fmla="*/ 785586 w 2079172"/>
                  <a:gd name="connsiteY1" fmla="*/ 210910 h 807718"/>
                  <a:gd name="connsiteX2" fmla="*/ 0 w 2079172"/>
                  <a:gd name="connsiteY2" fmla="*/ 0 h 807718"/>
                  <a:gd name="connsiteX0" fmla="*/ 2079172 w 2079172"/>
                  <a:gd name="connsiteY0" fmla="*/ 741589 h 741589"/>
                  <a:gd name="connsiteX1" fmla="*/ 785586 w 2079172"/>
                  <a:gd name="connsiteY1" fmla="*/ 210910 h 741589"/>
                  <a:gd name="connsiteX2" fmla="*/ 0 w 2079172"/>
                  <a:gd name="connsiteY2" fmla="*/ 0 h 741589"/>
                  <a:gd name="connsiteX0" fmla="*/ 2079172 w 2079172"/>
                  <a:gd name="connsiteY0" fmla="*/ 741589 h 741589"/>
                  <a:gd name="connsiteX1" fmla="*/ 785586 w 2079172"/>
                  <a:gd name="connsiteY1" fmla="*/ 210910 h 741589"/>
                  <a:gd name="connsiteX2" fmla="*/ 0 w 2079172"/>
                  <a:gd name="connsiteY2" fmla="*/ 0 h 741589"/>
                  <a:gd name="connsiteX0" fmla="*/ 2060122 w 2060122"/>
                  <a:gd name="connsiteY0" fmla="*/ 789214 h 789214"/>
                  <a:gd name="connsiteX1" fmla="*/ 785586 w 2060122"/>
                  <a:gd name="connsiteY1" fmla="*/ 210910 h 789214"/>
                  <a:gd name="connsiteX2" fmla="*/ 0 w 2060122"/>
                  <a:gd name="connsiteY2" fmla="*/ 0 h 789214"/>
                  <a:gd name="connsiteX0" fmla="*/ 2060122 w 2060122"/>
                  <a:gd name="connsiteY0" fmla="*/ 789214 h 789214"/>
                  <a:gd name="connsiteX1" fmla="*/ 785586 w 2060122"/>
                  <a:gd name="connsiteY1" fmla="*/ 210910 h 789214"/>
                  <a:gd name="connsiteX2" fmla="*/ 0 w 2060122"/>
                  <a:gd name="connsiteY2" fmla="*/ 0 h 789214"/>
                  <a:gd name="connsiteX0" fmla="*/ 2060122 w 2060122"/>
                  <a:gd name="connsiteY0" fmla="*/ 789214 h 789214"/>
                  <a:gd name="connsiteX1" fmla="*/ 1596588 w 2060122"/>
                  <a:gd name="connsiteY1" fmla="*/ 484607 h 789214"/>
                  <a:gd name="connsiteX2" fmla="*/ 785586 w 2060122"/>
                  <a:gd name="connsiteY2" fmla="*/ 210910 h 789214"/>
                  <a:gd name="connsiteX3" fmla="*/ 0 w 2060122"/>
                  <a:gd name="connsiteY3" fmla="*/ 0 h 789214"/>
                  <a:gd name="connsiteX0" fmla="*/ 2060122 w 2060122"/>
                  <a:gd name="connsiteY0" fmla="*/ 789214 h 789214"/>
                  <a:gd name="connsiteX1" fmla="*/ 1596588 w 2060122"/>
                  <a:gd name="connsiteY1" fmla="*/ 484607 h 789214"/>
                  <a:gd name="connsiteX2" fmla="*/ 0 w 2060122"/>
                  <a:gd name="connsiteY2" fmla="*/ 0 h 789214"/>
                  <a:gd name="connsiteX0" fmla="*/ 2060122 w 2060122"/>
                  <a:gd name="connsiteY0" fmla="*/ 789214 h 789214"/>
                  <a:gd name="connsiteX1" fmla="*/ 1596588 w 2060122"/>
                  <a:gd name="connsiteY1" fmla="*/ 484607 h 789214"/>
                  <a:gd name="connsiteX2" fmla="*/ 0 w 2060122"/>
                  <a:gd name="connsiteY2" fmla="*/ 0 h 789214"/>
                  <a:gd name="connsiteX0" fmla="*/ 2060122 w 2060122"/>
                  <a:gd name="connsiteY0" fmla="*/ 789214 h 789214"/>
                  <a:gd name="connsiteX1" fmla="*/ 1596588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 name="connsiteX0" fmla="*/ 2060122 w 2060122"/>
                  <a:gd name="connsiteY0" fmla="*/ 789214 h 789214"/>
                  <a:gd name="connsiteX1" fmla="*/ 1568013 w 2060122"/>
                  <a:gd name="connsiteY1" fmla="*/ 446507 h 789214"/>
                  <a:gd name="connsiteX2" fmla="*/ 0 w 2060122"/>
                  <a:gd name="connsiteY2" fmla="*/ 0 h 789214"/>
                </a:gdLst>
                <a:ahLst/>
                <a:cxnLst>
                  <a:cxn ang="0">
                    <a:pos x="connsiteX0" y="connsiteY0"/>
                  </a:cxn>
                  <a:cxn ang="0">
                    <a:pos x="connsiteX1" y="connsiteY1"/>
                  </a:cxn>
                  <a:cxn ang="0">
                    <a:pos x="connsiteX2" y="connsiteY2"/>
                  </a:cxn>
                </a:cxnLst>
                <a:rect l="l" t="t" r="r" b="b"/>
                <a:pathLst>
                  <a:path w="2060122" h="789214">
                    <a:moveTo>
                      <a:pt x="2060122" y="789214"/>
                    </a:moveTo>
                    <a:cubicBezTo>
                      <a:pt x="1909841" y="649546"/>
                      <a:pt x="1701817" y="530418"/>
                      <a:pt x="1568013" y="446507"/>
                    </a:cubicBezTo>
                    <a:cubicBezTo>
                      <a:pt x="1224659" y="314971"/>
                      <a:pt x="351673" y="72385"/>
                      <a:pt x="0" y="0"/>
                    </a:cubicBezTo>
                  </a:path>
                </a:pathLst>
              </a:custGeom>
              <a:noFill/>
              <a:ln w="57150">
                <a:solidFill>
                  <a:srgbClr val="FF0000"/>
                </a:solidFill>
                <a:prstDash val="sysDash"/>
                <a:headEnd type="none" w="med" len="sm"/>
                <a:tailEnd type="none"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テキスト ボックス 3"/>
            <p:cNvSpPr txBox="1">
              <a:spLocks noChangeArrowheads="1"/>
            </p:cNvSpPr>
            <p:nvPr/>
          </p:nvSpPr>
          <p:spPr bwMode="auto">
            <a:xfrm>
              <a:off x="6053092" y="4143539"/>
              <a:ext cx="694503" cy="195109"/>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2"/>
                  </a:solidFill>
                  <a:latin typeface="Arial" panose="020B0604020202020204" pitchFamily="34" charset="0"/>
                  <a:ea typeface="ＭＳ Ｐゴシック" panose="020B0600070205080204" pitchFamily="50" charset="-128"/>
                </a:defRPr>
              </a:lvl1pPr>
              <a:lvl2pPr marL="742950" indent="-285750">
                <a:defRPr kumimoji="1">
                  <a:solidFill>
                    <a:schemeClr val="tx2"/>
                  </a:solidFill>
                  <a:latin typeface="Arial" panose="020B0604020202020204" pitchFamily="34" charset="0"/>
                  <a:ea typeface="ＭＳ Ｐゴシック" panose="020B0600070205080204" pitchFamily="50" charset="-128"/>
                </a:defRPr>
              </a:lvl2pPr>
              <a:lvl3pPr marL="1143000" indent="-228600">
                <a:defRPr kumimoji="1">
                  <a:solidFill>
                    <a:schemeClr val="tx2"/>
                  </a:solidFill>
                  <a:latin typeface="Arial" panose="020B0604020202020204" pitchFamily="34" charset="0"/>
                  <a:ea typeface="ＭＳ Ｐゴシック" panose="020B0600070205080204" pitchFamily="50" charset="-128"/>
                </a:defRPr>
              </a:lvl3pPr>
              <a:lvl4pPr marL="1600200" indent="-228600">
                <a:defRPr kumimoji="1">
                  <a:solidFill>
                    <a:schemeClr val="tx2"/>
                  </a:solidFill>
                  <a:latin typeface="Arial" panose="020B0604020202020204" pitchFamily="34" charset="0"/>
                  <a:ea typeface="ＭＳ Ｐゴシック" panose="020B0600070205080204" pitchFamily="50" charset="-128"/>
                </a:defRPr>
              </a:lvl4pPr>
              <a:lvl5pPr marL="2057400" indent="-228600">
                <a:defRPr kumimoji="1">
                  <a:solidFill>
                    <a:schemeClr val="tx2"/>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2"/>
                  </a:solidFill>
                  <a:latin typeface="Arial" panose="020B0604020202020204" pitchFamily="34" charset="0"/>
                  <a:ea typeface="ＭＳ Ｐゴシック" panose="020B0600070205080204" pitchFamily="50" charset="-128"/>
                </a:defRPr>
              </a:lvl9pPr>
            </a:lstStyle>
            <a:p>
              <a:pPr algn="ctr"/>
              <a:r>
                <a:rPr lang="ja-JP" altLang="en-US" sz="1600" dirty="0">
                  <a:solidFill>
                    <a:schemeClr val="tx1"/>
                  </a:solidFill>
                </a:rPr>
                <a:t>位置図</a:t>
              </a:r>
            </a:p>
          </p:txBody>
        </p:sp>
      </p:grpSp>
      <p:sp>
        <p:nvSpPr>
          <p:cNvPr id="18" name="テキスト ボックス 17"/>
          <p:cNvSpPr txBox="1"/>
          <p:nvPr/>
        </p:nvSpPr>
        <p:spPr>
          <a:xfrm rot="1422598">
            <a:off x="404085" y="2376941"/>
            <a:ext cx="1274542" cy="270027"/>
          </a:xfrm>
          <a:prstGeom prst="rect">
            <a:avLst/>
          </a:prstGeom>
          <a:solidFill>
            <a:schemeClr val="bg1"/>
          </a:solidFill>
          <a:ln>
            <a:solidFill>
              <a:schemeClr val="tx1"/>
            </a:solidFill>
          </a:ln>
        </p:spPr>
        <p:txBody>
          <a:bodyPr wrap="square" rtlCol="0">
            <a:spAutoFit/>
          </a:bodyPr>
          <a:lstStyle/>
          <a:p>
            <a:pPr algn="ctr"/>
            <a:r>
              <a:rPr kumimoji="1" lang="ja-JP" altLang="en-US" sz="1100" dirty="0"/>
              <a:t>府道</a:t>
            </a:r>
            <a:r>
              <a:rPr kumimoji="1" lang="ja-JP" altLang="en-US" sz="1100" dirty="0" smtClean="0"/>
              <a:t>枚方高槻線</a:t>
            </a:r>
            <a:endParaRPr kumimoji="1" lang="en-US" altLang="ja-JP" sz="1100" dirty="0" smtClean="0"/>
          </a:p>
        </p:txBody>
      </p:sp>
      <p:sp>
        <p:nvSpPr>
          <p:cNvPr id="19" name="テキスト ボックス 18"/>
          <p:cNvSpPr txBox="1"/>
          <p:nvPr/>
        </p:nvSpPr>
        <p:spPr>
          <a:xfrm rot="18186985">
            <a:off x="1613990" y="2996503"/>
            <a:ext cx="1405814" cy="276999"/>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t>府道京都守口線</a:t>
            </a:r>
            <a:endParaRPr kumimoji="1" lang="ja-JP" altLang="en-US" sz="1200" dirty="0"/>
          </a:p>
        </p:txBody>
      </p:sp>
      <p:sp>
        <p:nvSpPr>
          <p:cNvPr id="20" name="テキスト ボックス 1"/>
          <p:cNvSpPr txBox="1">
            <a:spLocks noChangeArrowheads="1"/>
          </p:cNvSpPr>
          <p:nvPr/>
        </p:nvSpPr>
        <p:spPr bwMode="auto">
          <a:xfrm>
            <a:off x="103949" y="615005"/>
            <a:ext cx="8351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smtClean="0">
                <a:solidFill>
                  <a:schemeClr val="tx2"/>
                </a:solidFill>
                <a:latin typeface="Arial" panose="020B0604020202020204" pitchFamily="34" charset="0"/>
              </a:rPr>
              <a:t>■</a:t>
            </a:r>
            <a:r>
              <a:rPr lang="ja-JP" altLang="en-US" sz="2000" b="1" dirty="0">
                <a:solidFill>
                  <a:schemeClr val="tx2"/>
                </a:solidFill>
                <a:latin typeface="Arial" panose="020B0604020202020204" pitchFamily="34" charset="0"/>
              </a:rPr>
              <a:t>振動</a:t>
            </a:r>
            <a:r>
              <a:rPr lang="ja-JP" altLang="en-US" sz="2000" b="1" dirty="0" smtClean="0">
                <a:solidFill>
                  <a:schemeClr val="tx2"/>
                </a:solidFill>
                <a:latin typeface="Arial" panose="020B0604020202020204" pitchFamily="34" charset="0"/>
              </a:rPr>
              <a:t>の予測評価結果</a:t>
            </a:r>
            <a:endParaRPr lang="ja-JP" altLang="en-US" sz="2000" b="1" dirty="0">
              <a:solidFill>
                <a:schemeClr val="tx2"/>
              </a:solidFill>
              <a:latin typeface="Arial" panose="020B0604020202020204" pitchFamily="34" charset="0"/>
            </a:endParaRPr>
          </a:p>
        </p:txBody>
      </p:sp>
      <p:graphicFrame>
        <p:nvGraphicFramePr>
          <p:cNvPr id="21" name="表 20"/>
          <p:cNvGraphicFramePr>
            <a:graphicFrameLocks noGrp="1"/>
          </p:cNvGraphicFramePr>
          <p:nvPr>
            <p:extLst>
              <p:ext uri="{D42A27DB-BD31-4B8C-83A1-F6EECF244321}">
                <p14:modId xmlns:p14="http://schemas.microsoft.com/office/powerpoint/2010/main" val="3964851267"/>
              </p:ext>
            </p:extLst>
          </p:nvPr>
        </p:nvGraphicFramePr>
        <p:xfrm>
          <a:off x="4021135" y="1874763"/>
          <a:ext cx="5084765" cy="2158328"/>
        </p:xfrm>
        <a:graphic>
          <a:graphicData uri="http://schemas.openxmlformats.org/drawingml/2006/table">
            <a:tbl>
              <a:tblPr firstRow="1" bandRow="1">
                <a:tableStyleId>{5940675A-B579-460E-94D1-54222C63F5DA}</a:tableStyleId>
              </a:tblPr>
              <a:tblGrid>
                <a:gridCol w="779465">
                  <a:extLst>
                    <a:ext uri="{9D8B030D-6E8A-4147-A177-3AD203B41FA5}">
                      <a16:colId xmlns:a16="http://schemas.microsoft.com/office/drawing/2014/main" val="20000"/>
                    </a:ext>
                  </a:extLst>
                </a:gridCol>
                <a:gridCol w="748112">
                  <a:extLst>
                    <a:ext uri="{9D8B030D-6E8A-4147-A177-3AD203B41FA5}">
                      <a16:colId xmlns:a16="http://schemas.microsoft.com/office/drawing/2014/main" val="20002"/>
                    </a:ext>
                  </a:extLst>
                </a:gridCol>
                <a:gridCol w="604724">
                  <a:extLst>
                    <a:ext uri="{9D8B030D-6E8A-4147-A177-3AD203B41FA5}">
                      <a16:colId xmlns:a16="http://schemas.microsoft.com/office/drawing/2014/main" val="20003"/>
                    </a:ext>
                  </a:extLst>
                </a:gridCol>
                <a:gridCol w="590264">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5461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tblGrid>
              <a:tr h="531192">
                <a:tc rowSpan="2">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予測</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地点</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★の</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位置</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mn-ea"/>
                          <a:cs typeface="+mn-cs"/>
                        </a:rPr>
                        <a:t>方面</a:t>
                      </a:r>
                      <a:endParaRPr kumimoji="1" lang="ja-JP" altLang="en-US" sz="1500" b="0" i="0" u="none" strike="noStrike" kern="1200" dirty="0">
                        <a:solidFill>
                          <a:srgbClr val="000000"/>
                        </a:solidFill>
                        <a:effectLst/>
                        <a:latin typeface="ＭＳ Ｐゴシック" panose="020B0600070205080204" pitchFamily="50" charset="-128"/>
                        <a:ea typeface="+mn-ea"/>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予測値</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dB</a:t>
                      </a: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sz="18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要請限度</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r>
                        <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dB</a:t>
                      </a: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sz="18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評価</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sz="18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9863">
                <a:tc vMerge="1">
                  <a:txBody>
                    <a:bodyPr/>
                    <a:lstStyle/>
                    <a:p>
                      <a:endParaRPr kumimoji="1" lang="ja-JP" altLang="en-US" sz="18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8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昼間</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夜間</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昼間</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夜間</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昼間</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夜間</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3792">
                <a:tc rowSpan="2">
                  <a:txBody>
                    <a:bodyPr/>
                    <a:lstStyle/>
                    <a:p>
                      <a:pPr algn="ctr"/>
                      <a:r>
                        <a:rPr kumimoji="1" lang="ja-JP" altLang="en-US" sz="1500" b="0" i="0" u="none" strike="noStrike" kern="1200" dirty="0" smtClean="0">
                          <a:solidFill>
                            <a:schemeClr val="tx1"/>
                          </a:solidFill>
                          <a:effectLst/>
                          <a:latin typeface="ＭＳ Ｐゴシック" panose="020B0600070205080204" pitchFamily="50" charset="-128"/>
                          <a:ea typeface="+mn-ea"/>
                          <a:cs typeface="+mn-cs"/>
                        </a:rPr>
                        <a:t>官民</a:t>
                      </a:r>
                      <a:endParaRPr kumimoji="1" lang="en-US" altLang="ja-JP" sz="1500" b="0" i="0" u="none" strike="noStrike" kern="1200" dirty="0" smtClean="0">
                        <a:solidFill>
                          <a:schemeClr val="tx1"/>
                        </a:solidFill>
                        <a:effectLst/>
                        <a:latin typeface="ＭＳ Ｐゴシック" panose="020B0600070205080204" pitchFamily="50" charset="-128"/>
                        <a:ea typeface="+mn-ea"/>
                        <a:cs typeface="+mn-cs"/>
                      </a:endParaRPr>
                    </a:p>
                    <a:p>
                      <a:pPr algn="ctr"/>
                      <a:r>
                        <a:rPr kumimoji="1" lang="ja-JP" altLang="en-US" sz="1500" b="0" i="0" u="none" strike="noStrike" kern="1200" dirty="0" smtClean="0">
                          <a:solidFill>
                            <a:schemeClr val="tx1"/>
                          </a:solidFill>
                          <a:effectLst/>
                          <a:latin typeface="ＭＳ Ｐゴシック" panose="020B0600070205080204" pitchFamily="50" charset="-128"/>
                          <a:ea typeface="+mn-ea"/>
                          <a:cs typeface="+mn-cs"/>
                        </a:rPr>
                        <a:t>境界</a:t>
                      </a:r>
                      <a:endParaRPr kumimoji="1" lang="ja-JP" altLang="en-US" sz="1500" b="0" i="0" u="none" strike="noStrike" kern="1200" dirty="0">
                        <a:solidFill>
                          <a:schemeClr val="tx1"/>
                        </a:solidFill>
                        <a:effectLst/>
                        <a:latin typeface="ＭＳ Ｐゴシック" panose="020B0600070205080204" pitchFamily="50" charset="-128"/>
                        <a:ea typeface="+mn-ea"/>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大阪方面</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b="0" i="0" u="none" strike="noStrike" kern="1200" dirty="0" smtClean="0">
                          <a:solidFill>
                            <a:schemeClr val="tx1"/>
                          </a:solidFill>
                          <a:effectLst/>
                          <a:latin typeface="ＭＳ Ｐゴシック" panose="020B0600070205080204" pitchFamily="50" charset="-128"/>
                          <a:ea typeface="ＭＳ Ｐゴシック" panose="020B0600070205080204" pitchFamily="50" charset="-128"/>
                          <a:cs typeface="+mn-cs"/>
                        </a:rPr>
                        <a:t>51</a:t>
                      </a:r>
                      <a:endParaRPr kumimoji="1" lang="ja-JP" altLang="en-US" sz="16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dirty="0" smtClean="0">
                          <a:solidFill>
                            <a:schemeClr val="tx1"/>
                          </a:solidFill>
                          <a:effectLst/>
                          <a:latin typeface="ＭＳ Ｐゴシック" panose="020B0600070205080204" pitchFamily="50" charset="-128"/>
                          <a:ea typeface="ＭＳ Ｐゴシック" panose="020B0600070205080204" pitchFamily="50" charset="-128"/>
                          <a:cs typeface="+mn-cs"/>
                        </a:rPr>
                        <a:t>49</a:t>
                      </a:r>
                      <a:endParaRPr kumimoji="1" lang="ja-JP" altLang="en-US" sz="16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en-US" altLang="ja-JP" sz="16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65</a:t>
                      </a:r>
                      <a:endParaRPr kumimoji="1" lang="ja-JP" altLang="en-US"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en-US" altLang="ja-JP" sz="16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60</a:t>
                      </a:r>
                      <a:endParaRPr kumimoji="1" lang="ja-JP" altLang="en-US" sz="16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5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1192">
                <a:tc vMerge="1">
                  <a:txBody>
                    <a:bodyPr/>
                    <a:lstStyle/>
                    <a:p>
                      <a:endParaRPr kumimoji="1" lang="ja-JP" altLang="en-US"/>
                    </a:p>
                  </a:txBody>
                  <a:tcPr/>
                </a:tc>
                <a:tc>
                  <a:txBody>
                    <a:bodyPr/>
                    <a:lstStyle/>
                    <a:p>
                      <a:pPr algn="ctr"/>
                      <a:r>
                        <a:rPr kumimoji="1" lang="ja-JP" altLang="en-US"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rPr>
                        <a:t>京都方面</a:t>
                      </a:r>
                      <a:endParaRPr kumimoji="1" lang="en-US" altLang="ja-JP" sz="15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b="0" i="0" u="none" strike="noStrike" kern="1200" dirty="0" smtClean="0">
                          <a:solidFill>
                            <a:schemeClr val="tx1"/>
                          </a:solidFill>
                          <a:effectLst/>
                          <a:latin typeface="ＭＳ Ｐゴシック" panose="020B0600070205080204" pitchFamily="50" charset="-128"/>
                          <a:ea typeface="ＭＳ Ｐゴシック" panose="020B0600070205080204" pitchFamily="50" charset="-128"/>
                          <a:cs typeface="+mn-cs"/>
                        </a:rPr>
                        <a:t>51</a:t>
                      </a:r>
                      <a:endParaRPr kumimoji="1" lang="ja-JP" altLang="en-US" sz="16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dirty="0" smtClean="0">
                          <a:solidFill>
                            <a:schemeClr val="tx1"/>
                          </a:solidFill>
                          <a:effectLst/>
                          <a:latin typeface="ＭＳ Ｐゴシック" panose="020B0600070205080204" pitchFamily="50" charset="-128"/>
                          <a:ea typeface="ＭＳ Ｐゴシック" panose="020B0600070205080204" pitchFamily="50" charset="-128"/>
                          <a:cs typeface="+mn-cs"/>
                        </a:rPr>
                        <a:t>49</a:t>
                      </a:r>
                      <a:endParaRPr kumimoji="1" lang="ja-JP" altLang="en-US" sz="1600" b="0" i="0" u="none" strike="noStrike" kern="1200" dirty="0">
                        <a:solidFill>
                          <a:schemeClr val="tx1"/>
                        </a:solidFill>
                        <a:effectLst/>
                        <a:latin typeface="ＭＳ Ｐゴシック" panose="020B0600070205080204" pitchFamily="50" charset="-128"/>
                        <a:ea typeface="ＭＳ Ｐゴシック" panose="020B0600070205080204" pitchFamily="50" charset="-128"/>
                        <a:cs typeface="+mn-cs"/>
                      </a:endParaRPr>
                    </a:p>
                  </a:txBody>
                  <a:tcPr marL="91426" marR="91426" marT="45734" marB="4573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22" name="星 5 21">
            <a:extLst/>
          </p:cNvPr>
          <p:cNvSpPr/>
          <p:nvPr/>
        </p:nvSpPr>
        <p:spPr bwMode="auto">
          <a:xfrm>
            <a:off x="2759573" y="1657647"/>
            <a:ext cx="288000" cy="2880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2" name="スライド番号プレースホルダー 1"/>
          <p:cNvSpPr>
            <a:spLocks noGrp="1"/>
          </p:cNvSpPr>
          <p:nvPr>
            <p:ph type="sldNum" sz="quarter" idx="12"/>
          </p:nvPr>
        </p:nvSpPr>
        <p:spPr>
          <a:xfrm>
            <a:off x="7048500" y="6492875"/>
            <a:ext cx="2057400" cy="365125"/>
          </a:xfrm>
        </p:spPr>
        <p:txBody>
          <a:bodyPr/>
          <a:lstStyle/>
          <a:p>
            <a:fld id="{71F43457-8CDF-434C-BF4D-76CE5CCA85A3}" type="slidenum">
              <a:rPr kumimoji="1" lang="ja-JP" altLang="en-US" sz="1800" smtClean="0"/>
              <a:t>7</a:t>
            </a:fld>
            <a:endParaRPr kumimoji="1" lang="ja-JP" altLang="en-US" sz="1800"/>
          </a:p>
        </p:txBody>
      </p:sp>
    </p:spTree>
    <p:extLst>
      <p:ext uri="{BB962C8B-B14F-4D97-AF65-F5344CB8AC3E}">
        <p14:creationId xmlns:p14="http://schemas.microsoft.com/office/powerpoint/2010/main" val="103100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２</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交通事故減少便益の構成に</a:t>
            </a:r>
            <a:r>
              <a:rPr lang="ja-JP" altLang="en-US" sz="2800" dirty="0" smtClean="0"/>
              <a:t>ついて</a:t>
            </a:r>
            <a:endParaRPr lang="en-US" altLang="ja-JP" sz="2800" dirty="0"/>
          </a:p>
        </p:txBody>
      </p:sp>
      <p:sp>
        <p:nvSpPr>
          <p:cNvPr id="5" name="テキスト ボックス 4"/>
          <p:cNvSpPr txBox="1"/>
          <p:nvPr/>
        </p:nvSpPr>
        <p:spPr>
          <a:xfrm>
            <a:off x="38100" y="754744"/>
            <a:ext cx="908669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b="1" dirty="0" smtClean="0"/>
              <a:t>交通事故減少便益の算出について、各地点間の道路延長または各地点間の交差点数による影響なのか内訳を確認</a:t>
            </a:r>
            <a:endParaRPr kumimoji="1" lang="ja-JP" altLang="en-US" sz="1400" b="1" dirty="0"/>
          </a:p>
        </p:txBody>
      </p:sp>
      <p:sp>
        <p:nvSpPr>
          <p:cNvPr id="32" name="正方形/長方形 31">
            <a:extLst/>
          </p:cNvPr>
          <p:cNvSpPr/>
          <p:nvPr/>
        </p:nvSpPr>
        <p:spPr>
          <a:xfrm>
            <a:off x="38100" y="1151129"/>
            <a:ext cx="3425370" cy="391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600" b="1" u="sng" dirty="0" smtClean="0">
                <a:solidFill>
                  <a:schemeClr val="tx1"/>
                </a:solidFill>
                <a:latin typeface="+mn-ea"/>
              </a:rPr>
              <a:t>◆交通事故減少便益分析の構成</a:t>
            </a:r>
            <a:endParaRPr lang="ja-JP" altLang="en-US" sz="1600" dirty="0">
              <a:solidFill>
                <a:schemeClr val="tx1"/>
              </a:solidFill>
              <a:latin typeface="+mn-ea"/>
            </a:endParaRPr>
          </a:p>
        </p:txBody>
      </p:sp>
      <p:sp>
        <p:nvSpPr>
          <p:cNvPr id="44" name="正方形/長方形 43">
            <a:extLst/>
          </p:cNvPr>
          <p:cNvSpPr/>
          <p:nvPr/>
        </p:nvSpPr>
        <p:spPr>
          <a:xfrm>
            <a:off x="9297145" y="1735937"/>
            <a:ext cx="1636327" cy="43822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altLang="ja-JP" sz="1400" dirty="0" smtClean="0">
                <a:solidFill>
                  <a:schemeClr val="tx1"/>
                </a:solidFill>
                <a:latin typeface="+mn-ea"/>
              </a:rPr>
              <a:t>※</a:t>
            </a:r>
            <a:r>
              <a:rPr lang="ja-JP" altLang="en-US" sz="1400" dirty="0" smtClean="0">
                <a:solidFill>
                  <a:schemeClr val="tx1"/>
                </a:solidFill>
                <a:latin typeface="+mn-ea"/>
              </a:rPr>
              <a:t>整備イメージ</a:t>
            </a:r>
            <a:endParaRPr lang="ja-JP" altLang="en-US" sz="1400" dirty="0">
              <a:solidFill>
                <a:schemeClr val="tx1"/>
              </a:solidFill>
              <a:latin typeface="+mn-ea"/>
            </a:endParaRPr>
          </a:p>
        </p:txBody>
      </p:sp>
      <p:sp>
        <p:nvSpPr>
          <p:cNvPr id="34" name="正方形/長方形 33">
            <a:extLst/>
          </p:cNvPr>
          <p:cNvSpPr/>
          <p:nvPr/>
        </p:nvSpPr>
        <p:spPr>
          <a:xfrm>
            <a:off x="9663592" y="2109252"/>
            <a:ext cx="771371" cy="34096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ja-JP" altLang="en-US" sz="1400" dirty="0" smtClean="0">
                <a:solidFill>
                  <a:schemeClr val="tx1"/>
                </a:solidFill>
                <a:latin typeface="+mn-ea"/>
              </a:rPr>
              <a:t>整備前</a:t>
            </a:r>
            <a:endParaRPr lang="ja-JP" altLang="en-US" sz="1400" dirty="0">
              <a:solidFill>
                <a:schemeClr val="tx1"/>
              </a:solidFill>
              <a:latin typeface="+mn-ea"/>
            </a:endParaRPr>
          </a:p>
        </p:txBody>
      </p:sp>
      <p:grpSp>
        <p:nvGrpSpPr>
          <p:cNvPr id="42" name="グループ化 41"/>
          <p:cNvGrpSpPr/>
          <p:nvPr/>
        </p:nvGrpSpPr>
        <p:grpSpPr>
          <a:xfrm>
            <a:off x="10676773" y="1850143"/>
            <a:ext cx="2447106" cy="1599040"/>
            <a:chOff x="1632344" y="2415471"/>
            <a:chExt cx="2181927" cy="1349212"/>
          </a:xfrm>
        </p:grpSpPr>
        <p:grpSp>
          <p:nvGrpSpPr>
            <p:cNvPr id="28" name="グループ化 27"/>
            <p:cNvGrpSpPr/>
            <p:nvPr/>
          </p:nvGrpSpPr>
          <p:grpSpPr>
            <a:xfrm>
              <a:off x="1632344" y="2415471"/>
              <a:ext cx="2181927" cy="1096485"/>
              <a:chOff x="4109027" y="2808209"/>
              <a:chExt cx="2745629" cy="1041419"/>
            </a:xfrm>
          </p:grpSpPr>
          <p:grpSp>
            <p:nvGrpSpPr>
              <p:cNvPr id="21" name="グループ化 20"/>
              <p:cNvGrpSpPr/>
              <p:nvPr/>
            </p:nvGrpSpPr>
            <p:grpSpPr>
              <a:xfrm>
                <a:off x="4111042" y="3057224"/>
                <a:ext cx="2112216" cy="792404"/>
                <a:chOff x="2154523" y="3187877"/>
                <a:chExt cx="2838500" cy="1014315"/>
              </a:xfrm>
            </p:grpSpPr>
            <p:pic>
              <p:nvPicPr>
                <p:cNvPr id="18" name="図 3"/>
                <p:cNvPicPr>
                  <a:picLocks noChangeAspect="1"/>
                </p:cNvPicPr>
                <p:nvPr/>
              </p:nvPicPr>
              <p:blipFill rotWithShape="1">
                <a:blip r:embed="rId3" cstate="print">
                  <a:extLst>
                    <a:ext uri="{28A0092B-C50C-407E-A947-70E740481C1C}">
                      <a14:useLocalDpi xmlns:a14="http://schemas.microsoft.com/office/drawing/2010/main" val="0"/>
                    </a:ext>
                  </a:extLst>
                </a:blip>
                <a:srcRect l="7835" t="32321" r="44405" b="24861"/>
                <a:stretch/>
              </p:blipFill>
              <p:spPr bwMode="auto">
                <a:xfrm>
                  <a:off x="2154523" y="3187877"/>
                  <a:ext cx="2838500" cy="10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フリーフォーム 19"/>
                <p:cNvSpPr/>
                <p:nvPr/>
              </p:nvSpPr>
              <p:spPr>
                <a:xfrm>
                  <a:off x="3009899" y="3619500"/>
                  <a:ext cx="1357312" cy="129540"/>
                </a:xfrm>
                <a:custGeom>
                  <a:avLst/>
                  <a:gdLst>
                    <a:gd name="connsiteX0" fmla="*/ 0 w 1348740"/>
                    <a:gd name="connsiteY0" fmla="*/ 0 h 129540"/>
                    <a:gd name="connsiteX1" fmla="*/ 76200 w 1348740"/>
                    <a:gd name="connsiteY1" fmla="*/ 60960 h 129540"/>
                    <a:gd name="connsiteX2" fmla="*/ 53340 w 1348740"/>
                    <a:gd name="connsiteY2" fmla="*/ 129540 h 129540"/>
                    <a:gd name="connsiteX3" fmla="*/ 1348740 w 1348740"/>
                    <a:gd name="connsiteY3" fmla="*/ 129540 h 129540"/>
                    <a:gd name="connsiteX4" fmla="*/ 1310640 w 1348740"/>
                    <a:gd name="connsiteY4" fmla="*/ 68580 h 129540"/>
                    <a:gd name="connsiteX5" fmla="*/ 45720 w 1348740"/>
                    <a:gd name="connsiteY5" fmla="*/ 22860 h 129540"/>
                    <a:gd name="connsiteX0" fmla="*/ 0 w 1348740"/>
                    <a:gd name="connsiteY0" fmla="*/ 0 h 129540"/>
                    <a:gd name="connsiteX1" fmla="*/ 76200 w 1348740"/>
                    <a:gd name="connsiteY1" fmla="*/ 60960 h 129540"/>
                    <a:gd name="connsiteX2" fmla="*/ 53340 w 1348740"/>
                    <a:gd name="connsiteY2" fmla="*/ 129540 h 129540"/>
                    <a:gd name="connsiteX3" fmla="*/ 1348740 w 1348740"/>
                    <a:gd name="connsiteY3" fmla="*/ 129540 h 129540"/>
                    <a:gd name="connsiteX4" fmla="*/ 1310640 w 1348740"/>
                    <a:gd name="connsiteY4" fmla="*/ 68580 h 129540"/>
                    <a:gd name="connsiteX5" fmla="*/ 26670 w 1348740"/>
                    <a:gd name="connsiteY5" fmla="*/ 22860 h 129540"/>
                    <a:gd name="connsiteX0" fmla="*/ 0 w 1348740"/>
                    <a:gd name="connsiteY0" fmla="*/ 0 h 129540"/>
                    <a:gd name="connsiteX1" fmla="*/ 76200 w 1348740"/>
                    <a:gd name="connsiteY1" fmla="*/ 60960 h 129540"/>
                    <a:gd name="connsiteX2" fmla="*/ 53340 w 1348740"/>
                    <a:gd name="connsiteY2" fmla="*/ 129540 h 129540"/>
                    <a:gd name="connsiteX3" fmla="*/ 1348740 w 1348740"/>
                    <a:gd name="connsiteY3" fmla="*/ 129540 h 129540"/>
                    <a:gd name="connsiteX4" fmla="*/ 1310640 w 1348740"/>
                    <a:gd name="connsiteY4" fmla="*/ 68580 h 129540"/>
                    <a:gd name="connsiteX5" fmla="*/ 17145 w 1348740"/>
                    <a:gd name="connsiteY5" fmla="*/ 46672 h 129540"/>
                    <a:gd name="connsiteX0" fmla="*/ 0 w 1348740"/>
                    <a:gd name="connsiteY0" fmla="*/ 0 h 129540"/>
                    <a:gd name="connsiteX1" fmla="*/ 52388 w 1348740"/>
                    <a:gd name="connsiteY1" fmla="*/ 118110 h 129540"/>
                    <a:gd name="connsiteX2" fmla="*/ 53340 w 1348740"/>
                    <a:gd name="connsiteY2" fmla="*/ 129540 h 129540"/>
                    <a:gd name="connsiteX3" fmla="*/ 1348740 w 1348740"/>
                    <a:gd name="connsiteY3" fmla="*/ 129540 h 129540"/>
                    <a:gd name="connsiteX4" fmla="*/ 1310640 w 1348740"/>
                    <a:gd name="connsiteY4" fmla="*/ 68580 h 129540"/>
                    <a:gd name="connsiteX5" fmla="*/ 17145 w 1348740"/>
                    <a:gd name="connsiteY5"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7145 w 1348740"/>
                    <a:gd name="connsiteY5"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257300 w 1348740"/>
                    <a:gd name="connsiteY5" fmla="*/ 57150 h 129540"/>
                    <a:gd name="connsiteX6" fmla="*/ 17145 w 1348740"/>
                    <a:gd name="connsiteY6"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257300 w 1348740"/>
                    <a:gd name="connsiteY5" fmla="*/ 57150 h 129540"/>
                    <a:gd name="connsiteX6" fmla="*/ 1252538 w 1348740"/>
                    <a:gd name="connsiteY6" fmla="*/ 66675 h 129540"/>
                    <a:gd name="connsiteX7" fmla="*/ 17145 w 1348740"/>
                    <a:gd name="connsiteY7"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257300 w 1348740"/>
                    <a:gd name="connsiteY5" fmla="*/ 57150 h 129540"/>
                    <a:gd name="connsiteX6" fmla="*/ 1338263 w 1348740"/>
                    <a:gd name="connsiteY6" fmla="*/ 33338 h 129540"/>
                    <a:gd name="connsiteX7" fmla="*/ 17145 w 1348740"/>
                    <a:gd name="connsiteY7"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323975 w 1348740"/>
                    <a:gd name="connsiteY5" fmla="*/ 52387 h 129540"/>
                    <a:gd name="connsiteX6" fmla="*/ 1338263 w 1348740"/>
                    <a:gd name="connsiteY6" fmla="*/ 33338 h 129540"/>
                    <a:gd name="connsiteX7" fmla="*/ 17145 w 1348740"/>
                    <a:gd name="connsiteY7"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323975 w 1348740"/>
                    <a:gd name="connsiteY5" fmla="*/ 52387 h 129540"/>
                    <a:gd name="connsiteX6" fmla="*/ 1338263 w 1348740"/>
                    <a:gd name="connsiteY6" fmla="*/ 33338 h 129540"/>
                    <a:gd name="connsiteX7" fmla="*/ 17145 w 1348740"/>
                    <a:gd name="connsiteY7" fmla="*/ 46672 h 129540"/>
                    <a:gd name="connsiteX0" fmla="*/ 6667 w 1355407"/>
                    <a:gd name="connsiteY0" fmla="*/ 0 h 129540"/>
                    <a:gd name="connsiteX1" fmla="*/ 59055 w 1355407"/>
                    <a:gd name="connsiteY1" fmla="*/ 118110 h 129540"/>
                    <a:gd name="connsiteX2" fmla="*/ 40957 w 1355407"/>
                    <a:gd name="connsiteY2" fmla="*/ 120015 h 129540"/>
                    <a:gd name="connsiteX3" fmla="*/ 1355407 w 1355407"/>
                    <a:gd name="connsiteY3" fmla="*/ 129540 h 129540"/>
                    <a:gd name="connsiteX4" fmla="*/ 1317307 w 1355407"/>
                    <a:gd name="connsiteY4" fmla="*/ 68580 h 129540"/>
                    <a:gd name="connsiteX5" fmla="*/ 1330642 w 1355407"/>
                    <a:gd name="connsiteY5" fmla="*/ 52387 h 129540"/>
                    <a:gd name="connsiteX6" fmla="*/ 1344930 w 1355407"/>
                    <a:gd name="connsiteY6" fmla="*/ 33338 h 129540"/>
                    <a:gd name="connsiteX7" fmla="*/ 0 w 1355407"/>
                    <a:gd name="connsiteY7" fmla="*/ 13335 h 129540"/>
                    <a:gd name="connsiteX0" fmla="*/ 6667 w 1355407"/>
                    <a:gd name="connsiteY0" fmla="*/ 0 h 129540"/>
                    <a:gd name="connsiteX1" fmla="*/ 59055 w 1355407"/>
                    <a:gd name="connsiteY1" fmla="*/ 118110 h 129540"/>
                    <a:gd name="connsiteX2" fmla="*/ 31432 w 1355407"/>
                    <a:gd name="connsiteY2" fmla="*/ 120015 h 129540"/>
                    <a:gd name="connsiteX3" fmla="*/ 1355407 w 1355407"/>
                    <a:gd name="connsiteY3" fmla="*/ 129540 h 129540"/>
                    <a:gd name="connsiteX4" fmla="*/ 1317307 w 1355407"/>
                    <a:gd name="connsiteY4" fmla="*/ 68580 h 129540"/>
                    <a:gd name="connsiteX5" fmla="*/ 1330642 w 1355407"/>
                    <a:gd name="connsiteY5" fmla="*/ 52387 h 129540"/>
                    <a:gd name="connsiteX6" fmla="*/ 1344930 w 1355407"/>
                    <a:gd name="connsiteY6" fmla="*/ 33338 h 129540"/>
                    <a:gd name="connsiteX7" fmla="*/ 0 w 1355407"/>
                    <a:gd name="connsiteY7" fmla="*/ 13335 h 129540"/>
                    <a:gd name="connsiteX0" fmla="*/ 6667 w 1355407"/>
                    <a:gd name="connsiteY0" fmla="*/ 0 h 129540"/>
                    <a:gd name="connsiteX1" fmla="*/ 49530 w 1355407"/>
                    <a:gd name="connsiteY1" fmla="*/ 75247 h 129540"/>
                    <a:gd name="connsiteX2" fmla="*/ 31432 w 1355407"/>
                    <a:gd name="connsiteY2" fmla="*/ 120015 h 129540"/>
                    <a:gd name="connsiteX3" fmla="*/ 1355407 w 1355407"/>
                    <a:gd name="connsiteY3" fmla="*/ 129540 h 129540"/>
                    <a:gd name="connsiteX4" fmla="*/ 1317307 w 1355407"/>
                    <a:gd name="connsiteY4" fmla="*/ 68580 h 129540"/>
                    <a:gd name="connsiteX5" fmla="*/ 1330642 w 1355407"/>
                    <a:gd name="connsiteY5" fmla="*/ 52387 h 129540"/>
                    <a:gd name="connsiteX6" fmla="*/ 1344930 w 1355407"/>
                    <a:gd name="connsiteY6" fmla="*/ 33338 h 129540"/>
                    <a:gd name="connsiteX7" fmla="*/ 0 w 1355407"/>
                    <a:gd name="connsiteY7" fmla="*/ 13335 h 129540"/>
                    <a:gd name="connsiteX0" fmla="*/ 6667 w 1363980"/>
                    <a:gd name="connsiteY0" fmla="*/ 0 h 129540"/>
                    <a:gd name="connsiteX1" fmla="*/ 49530 w 1363980"/>
                    <a:gd name="connsiteY1" fmla="*/ 75247 h 129540"/>
                    <a:gd name="connsiteX2" fmla="*/ 31432 w 1363980"/>
                    <a:gd name="connsiteY2" fmla="*/ 120015 h 129540"/>
                    <a:gd name="connsiteX3" fmla="*/ 1355407 w 1363980"/>
                    <a:gd name="connsiteY3" fmla="*/ 129540 h 129540"/>
                    <a:gd name="connsiteX4" fmla="*/ 1317307 w 1363980"/>
                    <a:gd name="connsiteY4" fmla="*/ 68580 h 129540"/>
                    <a:gd name="connsiteX5" fmla="*/ 1330642 w 1363980"/>
                    <a:gd name="connsiteY5" fmla="*/ 52387 h 129540"/>
                    <a:gd name="connsiteX6" fmla="*/ 1363980 w 1363980"/>
                    <a:gd name="connsiteY6" fmla="*/ 19051 h 129540"/>
                    <a:gd name="connsiteX7" fmla="*/ 0 w 1363980"/>
                    <a:gd name="connsiteY7" fmla="*/ 13335 h 129540"/>
                    <a:gd name="connsiteX0" fmla="*/ 0 w 1357313"/>
                    <a:gd name="connsiteY0" fmla="*/ 0 h 129540"/>
                    <a:gd name="connsiteX1" fmla="*/ 42863 w 1357313"/>
                    <a:gd name="connsiteY1" fmla="*/ 75247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5238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5238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5238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7143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8737 w 1357313"/>
                    <a:gd name="connsiteY5" fmla="*/ 57150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80010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8737 w 1357313"/>
                    <a:gd name="connsiteY5" fmla="*/ 57150 h 129540"/>
                    <a:gd name="connsiteX6" fmla="*/ 1357313 w 1357313"/>
                    <a:gd name="connsiteY6" fmla="*/ 19051 h 129540"/>
                    <a:gd name="connsiteX7" fmla="*/ 12383 w 1357313"/>
                    <a:gd name="connsiteY7" fmla="*/ 27622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0641 w 1359217"/>
                    <a:gd name="connsiteY5" fmla="*/ 57150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5403 w 1359217"/>
                    <a:gd name="connsiteY5" fmla="*/ 90487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5403 w 1359217"/>
                    <a:gd name="connsiteY5" fmla="*/ 61912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0640 w 1359217"/>
                    <a:gd name="connsiteY5" fmla="*/ 42862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82867 h 129540"/>
                    <a:gd name="connsiteX5" fmla="*/ 1330640 w 1359217"/>
                    <a:gd name="connsiteY5" fmla="*/ 42862 h 129540"/>
                    <a:gd name="connsiteX6" fmla="*/ 1359217 w 1359217"/>
                    <a:gd name="connsiteY6" fmla="*/ 19051 h 129540"/>
                    <a:gd name="connsiteX7" fmla="*/ 0 w 1359217"/>
                    <a:gd name="connsiteY7" fmla="*/ 32384 h 129540"/>
                    <a:gd name="connsiteX0" fmla="*/ 0 w 1357313"/>
                    <a:gd name="connsiteY0" fmla="*/ 0 h 129540"/>
                    <a:gd name="connsiteX1" fmla="*/ 42863 w 1357313"/>
                    <a:gd name="connsiteY1" fmla="*/ 80010 h 129540"/>
                    <a:gd name="connsiteX2" fmla="*/ 24765 w 1357313"/>
                    <a:gd name="connsiteY2" fmla="*/ 120015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7621 w 1357313"/>
                    <a:gd name="connsiteY7" fmla="*/ 32384 h 129540"/>
                    <a:gd name="connsiteX0" fmla="*/ 0 w 1357313"/>
                    <a:gd name="connsiteY0" fmla="*/ 0 h 129540"/>
                    <a:gd name="connsiteX1" fmla="*/ 38101 w 1357313"/>
                    <a:gd name="connsiteY1" fmla="*/ 75248 h 129540"/>
                    <a:gd name="connsiteX2" fmla="*/ 24765 w 1357313"/>
                    <a:gd name="connsiteY2" fmla="*/ 120015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7621 w 1357313"/>
                    <a:gd name="connsiteY7" fmla="*/ 32384 h 129540"/>
                    <a:gd name="connsiteX0" fmla="*/ 0 w 1357313"/>
                    <a:gd name="connsiteY0" fmla="*/ 0 h 129540"/>
                    <a:gd name="connsiteX1" fmla="*/ 38101 w 1357313"/>
                    <a:gd name="connsiteY1" fmla="*/ 75248 h 129540"/>
                    <a:gd name="connsiteX2" fmla="*/ 24765 w 1357313"/>
                    <a:gd name="connsiteY2" fmla="*/ 120015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26671 w 1357313"/>
                    <a:gd name="connsiteY7" fmla="*/ 13334 h 129540"/>
                    <a:gd name="connsiteX0" fmla="*/ 0 w 1357313"/>
                    <a:gd name="connsiteY0" fmla="*/ 0 h 129540"/>
                    <a:gd name="connsiteX1" fmla="*/ 38101 w 1357313"/>
                    <a:gd name="connsiteY1" fmla="*/ 75248 h 129540"/>
                    <a:gd name="connsiteX2" fmla="*/ 34290 w 1357313"/>
                    <a:gd name="connsiteY2" fmla="*/ 129540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26671 w 1357313"/>
                    <a:gd name="connsiteY7" fmla="*/ 13334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313" h="129540">
                      <a:moveTo>
                        <a:pt x="0" y="0"/>
                      </a:moveTo>
                      <a:lnTo>
                        <a:pt x="38101" y="75248"/>
                      </a:lnTo>
                      <a:cubicBezTo>
                        <a:pt x="38418" y="79058"/>
                        <a:pt x="33973" y="125730"/>
                        <a:pt x="34290" y="129540"/>
                      </a:cubicBezTo>
                      <a:lnTo>
                        <a:pt x="1348740" y="129540"/>
                      </a:lnTo>
                      <a:lnTo>
                        <a:pt x="1310640" y="82867"/>
                      </a:lnTo>
                      <a:lnTo>
                        <a:pt x="1328736" y="42862"/>
                      </a:lnTo>
                      <a:lnTo>
                        <a:pt x="1357313" y="19051"/>
                      </a:lnTo>
                      <a:lnTo>
                        <a:pt x="26671" y="1333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4109027" y="2808209"/>
                <a:ext cx="2745629" cy="332976"/>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smtClean="0"/>
                  <a:t>2</a:t>
                </a:r>
                <a:r>
                  <a:rPr kumimoji="1" lang="ja-JP" altLang="en-US" sz="1050" dirty="0"/>
                  <a:t>千</a:t>
                </a:r>
                <a:r>
                  <a:rPr kumimoji="1" lang="ja-JP" altLang="en-US" sz="1050" dirty="0" smtClean="0"/>
                  <a:t>台</a:t>
                </a:r>
                <a:r>
                  <a:rPr kumimoji="1" lang="en-US" altLang="ja-JP" sz="1050" dirty="0"/>
                  <a:t>/</a:t>
                </a:r>
                <a:r>
                  <a:rPr kumimoji="1" lang="ja-JP" altLang="en-US" sz="1050" dirty="0" smtClean="0"/>
                  <a:t>日</a:t>
                </a:r>
                <a:endParaRPr kumimoji="1" lang="en-US" altLang="ja-JP" sz="1050" dirty="0" smtClean="0"/>
              </a:p>
              <a:p>
                <a:r>
                  <a:rPr kumimoji="1" lang="ja-JP" altLang="en-US" sz="1050" dirty="0" smtClean="0"/>
                  <a:t>　係数</a:t>
                </a:r>
                <a:r>
                  <a:rPr kumimoji="1" lang="en-US" altLang="ja-JP" sz="1050" dirty="0" smtClean="0"/>
                  <a:t>1</a:t>
                </a:r>
                <a:r>
                  <a:rPr kumimoji="1" lang="ja-JP" altLang="en-US" sz="1050" dirty="0" smtClean="0"/>
                  <a:t>：</a:t>
                </a:r>
                <a:r>
                  <a:rPr kumimoji="1" lang="en-US" altLang="ja-JP" sz="1050" dirty="0" smtClean="0"/>
                  <a:t>280</a:t>
                </a:r>
              </a:p>
            </p:txBody>
          </p:sp>
        </p:grpSp>
        <p:sp>
          <p:nvSpPr>
            <p:cNvPr id="50" name="楕円 49"/>
            <p:cNvSpPr/>
            <p:nvPr/>
          </p:nvSpPr>
          <p:spPr>
            <a:xfrm>
              <a:off x="2915336" y="29818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1" name="楕円 50"/>
            <p:cNvSpPr/>
            <p:nvPr/>
          </p:nvSpPr>
          <p:spPr>
            <a:xfrm>
              <a:off x="3067736" y="31342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2" name="楕円 51"/>
            <p:cNvSpPr/>
            <p:nvPr/>
          </p:nvSpPr>
          <p:spPr>
            <a:xfrm>
              <a:off x="1912036" y="29310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3" name="楕円 52"/>
            <p:cNvSpPr/>
            <p:nvPr/>
          </p:nvSpPr>
          <p:spPr>
            <a:xfrm>
              <a:off x="2026336" y="31469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4" name="テキスト ボックス 53"/>
            <p:cNvSpPr txBox="1"/>
            <p:nvPr/>
          </p:nvSpPr>
          <p:spPr>
            <a:xfrm>
              <a:off x="1736663" y="3414101"/>
              <a:ext cx="2077608" cy="350582"/>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ja-JP" altLang="en-US" sz="1050" dirty="0"/>
                <a:t>：</a:t>
              </a:r>
              <a:r>
                <a:rPr kumimoji="1" lang="en-US" altLang="ja-JP" sz="1050" dirty="0" smtClean="0"/>
                <a:t>1.0km</a:t>
              </a:r>
              <a:r>
                <a:rPr kumimoji="1" lang="ja-JP" altLang="en-US" sz="1050" dirty="0" err="1"/>
                <a:t>、</a:t>
              </a:r>
              <a:r>
                <a:rPr kumimoji="1" lang="ja-JP" altLang="en-US" sz="1050" dirty="0"/>
                <a:t>交通量：</a:t>
              </a:r>
              <a:r>
                <a:rPr kumimoji="1" lang="en-US" altLang="ja-JP" sz="1050" dirty="0"/>
                <a:t>2</a:t>
              </a:r>
              <a:r>
                <a:rPr kumimoji="1" lang="ja-JP" altLang="en-US" sz="1050" dirty="0"/>
                <a:t>千台</a:t>
              </a:r>
              <a:r>
                <a:rPr kumimoji="1" lang="en-US" altLang="ja-JP" sz="1050" dirty="0"/>
                <a:t>/</a:t>
              </a:r>
              <a:r>
                <a:rPr kumimoji="1" lang="ja-JP" altLang="en-US" sz="1050" dirty="0"/>
                <a:t>日</a:t>
              </a:r>
              <a:endParaRPr kumimoji="1" lang="en-US" altLang="ja-JP" sz="1050" dirty="0"/>
            </a:p>
            <a:p>
              <a:r>
                <a:rPr kumimoji="1" lang="ja-JP" altLang="en-US" sz="1050" dirty="0" smtClean="0"/>
                <a:t>　係数</a:t>
              </a:r>
              <a:r>
                <a:rPr kumimoji="1" lang="en-US" altLang="ja-JP" sz="1050" dirty="0" smtClean="0"/>
                <a:t>1</a:t>
              </a:r>
              <a:r>
                <a:rPr kumimoji="1" lang="ja-JP" altLang="en-US" sz="1050" dirty="0" smtClean="0"/>
                <a:t>：</a:t>
              </a:r>
              <a:r>
                <a:rPr kumimoji="1" lang="en-US" altLang="ja-JP" sz="1050" dirty="0" smtClean="0"/>
                <a:t>1100</a:t>
              </a:r>
              <a:r>
                <a:rPr kumimoji="1" lang="ja-JP" altLang="en-US" sz="1050" dirty="0" err="1" smtClean="0"/>
                <a:t>、</a:t>
              </a:r>
              <a:r>
                <a:rPr kumimoji="1" lang="ja-JP" altLang="en-US" sz="1050" dirty="0" smtClean="0"/>
                <a:t>係数</a:t>
              </a:r>
              <a:r>
                <a:rPr kumimoji="1" lang="en-US" altLang="ja-JP" sz="1050" dirty="0" smtClean="0"/>
                <a:t>2</a:t>
              </a:r>
              <a:r>
                <a:rPr kumimoji="1" lang="ja-JP" altLang="en-US" sz="1050" dirty="0" smtClean="0"/>
                <a:t>：</a:t>
              </a:r>
              <a:r>
                <a:rPr kumimoji="1" lang="en-US" altLang="ja-JP" sz="1050" dirty="0" smtClean="0"/>
                <a:t>310</a:t>
              </a:r>
              <a:endParaRPr kumimoji="1" lang="en-US" altLang="ja-JP" sz="1050" dirty="0"/>
            </a:p>
          </p:txBody>
        </p:sp>
      </p:grpSp>
      <p:grpSp>
        <p:nvGrpSpPr>
          <p:cNvPr id="62" name="グループ化 61"/>
          <p:cNvGrpSpPr/>
          <p:nvPr/>
        </p:nvGrpSpPr>
        <p:grpSpPr>
          <a:xfrm>
            <a:off x="13645122" y="2150928"/>
            <a:ext cx="1865636" cy="984373"/>
            <a:chOff x="4564623" y="2726030"/>
            <a:chExt cx="1698268" cy="798056"/>
          </a:xfrm>
        </p:grpSpPr>
        <p:pic>
          <p:nvPicPr>
            <p:cNvPr id="17" name="図 3"/>
            <p:cNvPicPr>
              <a:picLocks noChangeAspect="1"/>
            </p:cNvPicPr>
            <p:nvPr/>
          </p:nvPicPr>
          <p:blipFill rotWithShape="1">
            <a:blip r:embed="rId4" cstate="print">
              <a:extLst>
                <a:ext uri="{28A0092B-C50C-407E-A947-70E740481C1C}">
                  <a14:useLocalDpi xmlns:a14="http://schemas.microsoft.com/office/drawing/2010/main" val="0"/>
                </a:ext>
              </a:extLst>
            </a:blip>
            <a:srcRect l="7834" t="32321" r="43550" b="24861"/>
            <a:stretch/>
          </p:blipFill>
          <p:spPr bwMode="auto">
            <a:xfrm>
              <a:off x="4564623" y="2726030"/>
              <a:ext cx="1698268" cy="7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楕円 39"/>
            <p:cNvSpPr/>
            <p:nvPr/>
          </p:nvSpPr>
          <p:spPr>
            <a:xfrm>
              <a:off x="5849036" y="29691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楕円 44"/>
            <p:cNvSpPr/>
            <p:nvPr/>
          </p:nvSpPr>
          <p:spPr>
            <a:xfrm>
              <a:off x="5810936" y="307070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5988736" y="31850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7" name="楕円 46"/>
            <p:cNvSpPr/>
            <p:nvPr/>
          </p:nvSpPr>
          <p:spPr>
            <a:xfrm>
              <a:off x="4909236" y="31723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8" name="楕円 47"/>
            <p:cNvSpPr/>
            <p:nvPr/>
          </p:nvSpPr>
          <p:spPr>
            <a:xfrm>
              <a:off x="5023536" y="307070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9" name="楕円 48"/>
            <p:cNvSpPr/>
            <p:nvPr/>
          </p:nvSpPr>
          <p:spPr>
            <a:xfrm>
              <a:off x="4858436" y="29818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55" name="正方形/長方形 54">
            <a:extLst/>
          </p:cNvPr>
          <p:cNvSpPr/>
          <p:nvPr/>
        </p:nvSpPr>
        <p:spPr>
          <a:xfrm>
            <a:off x="13018874" y="2108598"/>
            <a:ext cx="771371" cy="34096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ja-JP" altLang="en-US" sz="1400" dirty="0" smtClean="0">
                <a:solidFill>
                  <a:schemeClr val="tx1"/>
                </a:solidFill>
                <a:latin typeface="+mn-ea"/>
              </a:rPr>
              <a:t>整備</a:t>
            </a:r>
            <a:r>
              <a:rPr lang="ja-JP" altLang="en-US" sz="1400" dirty="0">
                <a:solidFill>
                  <a:schemeClr val="tx1"/>
                </a:solidFill>
                <a:latin typeface="+mn-ea"/>
              </a:rPr>
              <a:t>後</a:t>
            </a:r>
          </a:p>
        </p:txBody>
      </p:sp>
      <p:sp>
        <p:nvSpPr>
          <p:cNvPr id="30" name="正方形/長方形 29">
            <a:extLst/>
          </p:cNvPr>
          <p:cNvSpPr/>
          <p:nvPr/>
        </p:nvSpPr>
        <p:spPr>
          <a:xfrm>
            <a:off x="87645" y="3786409"/>
            <a:ext cx="8929544" cy="741907"/>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lnSpc>
                <a:spcPts val="1400"/>
              </a:lnSpc>
              <a:defRPr/>
            </a:pPr>
            <a:r>
              <a:rPr lang="ja-JP" altLang="en-US" sz="1200" b="1" dirty="0" smtClean="0">
                <a:solidFill>
                  <a:schemeClr val="tx1"/>
                </a:solidFill>
                <a:latin typeface="+mn-ea"/>
              </a:rPr>
              <a:t>（各地点間における府道枚方高槻線整備なしの①の総和－各地点間における府道枚方高槻線整備ありの①の総和）</a:t>
            </a:r>
            <a:endParaRPr lang="en-US" altLang="ja-JP" sz="1200" b="1" dirty="0" smtClean="0">
              <a:solidFill>
                <a:schemeClr val="tx1"/>
              </a:solidFill>
              <a:latin typeface="+mn-ea"/>
            </a:endParaRPr>
          </a:p>
          <a:p>
            <a:pPr algn="ctr">
              <a:lnSpc>
                <a:spcPts val="1400"/>
              </a:lnSpc>
              <a:defRPr/>
            </a:pPr>
            <a:r>
              <a:rPr lang="ja-JP" altLang="en-US" sz="1200" b="1" dirty="0" smtClean="0">
                <a:solidFill>
                  <a:schemeClr val="tx1"/>
                </a:solidFill>
                <a:latin typeface="+mn-ea"/>
              </a:rPr>
              <a:t>＋</a:t>
            </a:r>
            <a:endParaRPr lang="en-US" altLang="ja-JP" sz="1200" b="1" dirty="0" smtClean="0">
              <a:solidFill>
                <a:schemeClr val="tx1"/>
              </a:solidFill>
              <a:latin typeface="+mn-ea"/>
            </a:endParaRPr>
          </a:p>
          <a:p>
            <a:pPr algn="ctr">
              <a:lnSpc>
                <a:spcPts val="1400"/>
              </a:lnSpc>
              <a:defRPr/>
            </a:pPr>
            <a:r>
              <a:rPr lang="ja-JP" altLang="en-US" sz="1200" b="1" dirty="0" smtClean="0">
                <a:solidFill>
                  <a:schemeClr val="tx1"/>
                </a:solidFill>
                <a:latin typeface="+mn-ea"/>
              </a:rPr>
              <a:t>（各地点間における府道枚方高槻線整備なしの②の総和－各地点間における府道枚方高槻線整備ありの②の総和）</a:t>
            </a:r>
          </a:p>
          <a:p>
            <a:pPr algn="ctr">
              <a:lnSpc>
                <a:spcPts val="1400"/>
              </a:lnSpc>
              <a:defRPr/>
            </a:pPr>
            <a:r>
              <a:rPr lang="ja-JP" altLang="en-US" sz="1200" b="1" dirty="0" smtClean="0">
                <a:solidFill>
                  <a:schemeClr val="tx1"/>
                </a:solidFill>
                <a:latin typeface="+mn-ea"/>
              </a:rPr>
              <a:t>＝交通事故減少便益</a:t>
            </a:r>
            <a:endParaRPr lang="ja-JP" altLang="en-US" sz="1200" b="1" dirty="0">
              <a:solidFill>
                <a:schemeClr val="tx1"/>
              </a:solidFill>
              <a:latin typeface="+mn-ea"/>
            </a:endParaRPr>
          </a:p>
        </p:txBody>
      </p:sp>
      <p:sp>
        <p:nvSpPr>
          <p:cNvPr id="11" name="正方形/長方形 10">
            <a:extLst/>
          </p:cNvPr>
          <p:cNvSpPr/>
          <p:nvPr/>
        </p:nvSpPr>
        <p:spPr>
          <a:xfrm>
            <a:off x="50225" y="1720336"/>
            <a:ext cx="8529376" cy="7672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solidFill>
                  <a:schemeClr val="tx1"/>
                </a:solidFill>
                <a:latin typeface="+mn-ea"/>
              </a:rPr>
              <a:t>　①推計交通量</a:t>
            </a:r>
            <a:r>
              <a:rPr lang="en-US" altLang="ja-JP" dirty="0" smtClean="0">
                <a:solidFill>
                  <a:schemeClr val="tx1"/>
                </a:solidFill>
                <a:latin typeface="+mn-ea"/>
              </a:rPr>
              <a:t>(</a:t>
            </a:r>
            <a:r>
              <a:rPr lang="ja-JP" altLang="en-US" dirty="0" smtClean="0">
                <a:solidFill>
                  <a:schemeClr val="tx1"/>
                </a:solidFill>
                <a:latin typeface="+mn-ea"/>
              </a:rPr>
              <a:t>台</a:t>
            </a:r>
            <a:r>
              <a:rPr lang="en-US" altLang="ja-JP" dirty="0" smtClean="0">
                <a:solidFill>
                  <a:schemeClr val="tx1"/>
                </a:solidFill>
                <a:latin typeface="+mn-ea"/>
              </a:rPr>
              <a:t>/</a:t>
            </a:r>
            <a:r>
              <a:rPr lang="ja-JP" altLang="en-US" dirty="0" smtClean="0">
                <a:solidFill>
                  <a:schemeClr val="tx1"/>
                </a:solidFill>
                <a:latin typeface="+mn-ea"/>
              </a:rPr>
              <a:t>日</a:t>
            </a:r>
            <a:r>
              <a:rPr lang="en-US" altLang="ja-JP" dirty="0" smtClean="0">
                <a:solidFill>
                  <a:schemeClr val="tx1"/>
                </a:solidFill>
                <a:latin typeface="+mn-ea"/>
              </a:rPr>
              <a:t>)×</a:t>
            </a:r>
            <a:r>
              <a:rPr lang="ja-JP" altLang="en-US" dirty="0" smtClean="0">
                <a:solidFill>
                  <a:schemeClr val="tx1"/>
                </a:solidFill>
                <a:latin typeface="+mn-ea"/>
              </a:rPr>
              <a:t>各地点間の道路延長</a:t>
            </a:r>
            <a:r>
              <a:rPr lang="en-US" altLang="ja-JP" dirty="0" smtClean="0">
                <a:solidFill>
                  <a:schemeClr val="tx1"/>
                </a:solidFill>
                <a:latin typeface="+mn-ea"/>
              </a:rPr>
              <a:t>(km)×</a:t>
            </a:r>
            <a:r>
              <a:rPr lang="ja-JP" altLang="en-US" dirty="0" smtClean="0">
                <a:solidFill>
                  <a:schemeClr val="tx1"/>
                </a:solidFill>
                <a:latin typeface="+mn-ea"/>
              </a:rPr>
              <a:t>係数</a:t>
            </a:r>
            <a:r>
              <a:rPr lang="en-US" altLang="ja-JP" dirty="0" smtClean="0">
                <a:solidFill>
                  <a:schemeClr val="tx1"/>
                </a:solidFill>
                <a:latin typeface="+mn-ea"/>
              </a:rPr>
              <a:t>1</a:t>
            </a:r>
          </a:p>
          <a:p>
            <a:pPr>
              <a:defRPr/>
            </a:pPr>
            <a:r>
              <a:rPr lang="ja-JP" altLang="en-US" dirty="0">
                <a:solidFill>
                  <a:schemeClr val="tx1"/>
                </a:solidFill>
                <a:latin typeface="+mn-ea"/>
              </a:rPr>
              <a:t>　</a:t>
            </a:r>
            <a:r>
              <a:rPr lang="ja-JP" altLang="en-US" dirty="0" smtClean="0">
                <a:solidFill>
                  <a:schemeClr val="tx1"/>
                </a:solidFill>
                <a:latin typeface="+mn-ea"/>
              </a:rPr>
              <a:t>②推計交通量</a:t>
            </a:r>
            <a:r>
              <a:rPr lang="en-US" altLang="ja-JP" dirty="0" smtClean="0">
                <a:solidFill>
                  <a:schemeClr val="tx1"/>
                </a:solidFill>
                <a:latin typeface="+mn-ea"/>
              </a:rPr>
              <a:t>(</a:t>
            </a:r>
            <a:r>
              <a:rPr lang="ja-JP" altLang="en-US" dirty="0" smtClean="0">
                <a:solidFill>
                  <a:schemeClr val="tx1"/>
                </a:solidFill>
                <a:latin typeface="+mn-ea"/>
              </a:rPr>
              <a:t>台</a:t>
            </a:r>
            <a:r>
              <a:rPr lang="en-US" altLang="ja-JP" dirty="0" smtClean="0">
                <a:solidFill>
                  <a:schemeClr val="tx1"/>
                </a:solidFill>
                <a:latin typeface="+mn-ea"/>
              </a:rPr>
              <a:t>/</a:t>
            </a:r>
            <a:r>
              <a:rPr lang="ja-JP" altLang="en-US" dirty="0" smtClean="0">
                <a:solidFill>
                  <a:schemeClr val="tx1"/>
                </a:solidFill>
                <a:latin typeface="+mn-ea"/>
              </a:rPr>
              <a:t>日</a:t>
            </a:r>
            <a:r>
              <a:rPr lang="en-US" altLang="ja-JP" dirty="0" smtClean="0">
                <a:solidFill>
                  <a:schemeClr val="tx1"/>
                </a:solidFill>
                <a:latin typeface="+mn-ea"/>
              </a:rPr>
              <a:t>)×</a:t>
            </a:r>
            <a:r>
              <a:rPr lang="ja-JP" altLang="en-US" dirty="0" smtClean="0">
                <a:solidFill>
                  <a:schemeClr val="tx1"/>
                </a:solidFill>
                <a:latin typeface="+mn-ea"/>
              </a:rPr>
              <a:t>各地点間の交差点の数 </a:t>
            </a:r>
            <a:r>
              <a:rPr lang="en-US" altLang="ja-JP" dirty="0" smtClean="0">
                <a:solidFill>
                  <a:schemeClr val="tx1"/>
                </a:solidFill>
                <a:latin typeface="+mn-ea"/>
              </a:rPr>
              <a:t>(</a:t>
            </a:r>
            <a:r>
              <a:rPr lang="ja-JP" altLang="en-US" dirty="0" smtClean="0">
                <a:solidFill>
                  <a:schemeClr val="tx1"/>
                </a:solidFill>
                <a:latin typeface="+mn-ea"/>
              </a:rPr>
              <a:t>箇所</a:t>
            </a:r>
            <a:r>
              <a:rPr lang="en-US" altLang="ja-JP" dirty="0" smtClean="0">
                <a:solidFill>
                  <a:schemeClr val="tx1"/>
                </a:solidFill>
                <a:latin typeface="+mn-ea"/>
              </a:rPr>
              <a:t>)×</a:t>
            </a:r>
            <a:r>
              <a:rPr lang="ja-JP" altLang="en-US" dirty="0" smtClean="0">
                <a:solidFill>
                  <a:schemeClr val="tx1"/>
                </a:solidFill>
                <a:latin typeface="+mn-ea"/>
              </a:rPr>
              <a:t>係数</a:t>
            </a:r>
            <a:r>
              <a:rPr lang="en-US" altLang="ja-JP" dirty="0" smtClean="0">
                <a:solidFill>
                  <a:schemeClr val="tx1"/>
                </a:solidFill>
                <a:latin typeface="+mn-ea"/>
              </a:rPr>
              <a:t>2</a:t>
            </a:r>
            <a:endParaRPr lang="ja-JP" altLang="en-US" dirty="0">
              <a:solidFill>
                <a:schemeClr val="tx1"/>
              </a:solidFill>
              <a:latin typeface="Meiryo UI" pitchFamily="50" charset="-128"/>
              <a:ea typeface="Meiryo UI" pitchFamily="50" charset="-128"/>
              <a:cs typeface="Meiryo UI" pitchFamily="50" charset="-128"/>
            </a:endParaRPr>
          </a:p>
        </p:txBody>
      </p:sp>
      <p:sp>
        <p:nvSpPr>
          <p:cNvPr id="63" name="テキスト ボックス 62"/>
          <p:cNvSpPr txBox="1"/>
          <p:nvPr/>
        </p:nvSpPr>
        <p:spPr>
          <a:xfrm>
            <a:off x="13707739" y="1850143"/>
            <a:ext cx="2290419" cy="415498"/>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a:t>1</a:t>
            </a:r>
            <a:r>
              <a:rPr kumimoji="1" lang="ja-JP" altLang="en-US" sz="1050" dirty="0" smtClean="0"/>
              <a:t>千台</a:t>
            </a:r>
            <a:r>
              <a:rPr kumimoji="1" lang="en-US" altLang="ja-JP" sz="1050" dirty="0"/>
              <a:t>/</a:t>
            </a:r>
            <a:r>
              <a:rPr kumimoji="1" lang="ja-JP" altLang="en-US" sz="1050" dirty="0" smtClean="0"/>
              <a:t>日</a:t>
            </a:r>
            <a:endParaRPr kumimoji="1" lang="en-US" altLang="ja-JP" sz="1050" dirty="0" smtClean="0"/>
          </a:p>
          <a:p>
            <a:r>
              <a:rPr kumimoji="1" lang="ja-JP" altLang="en-US" sz="1050" dirty="0" smtClean="0"/>
              <a:t>　係数</a:t>
            </a:r>
            <a:r>
              <a:rPr kumimoji="1" lang="en-US" altLang="ja-JP" sz="1050" dirty="0" smtClean="0"/>
              <a:t>1</a:t>
            </a:r>
            <a:r>
              <a:rPr kumimoji="1" lang="ja-JP" altLang="en-US" sz="1050" dirty="0" smtClean="0"/>
              <a:t>：</a:t>
            </a:r>
            <a:r>
              <a:rPr kumimoji="1" lang="en-US" altLang="ja-JP" sz="1050" dirty="0" smtClean="0"/>
              <a:t>280</a:t>
            </a:r>
          </a:p>
        </p:txBody>
      </p:sp>
      <p:sp>
        <p:nvSpPr>
          <p:cNvPr id="64" name="テキスト ボックス 63"/>
          <p:cNvSpPr txBox="1"/>
          <p:nvPr/>
        </p:nvSpPr>
        <p:spPr>
          <a:xfrm>
            <a:off x="13757259" y="3033610"/>
            <a:ext cx="2330109" cy="415498"/>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ja-JP" altLang="en-US" sz="1050" dirty="0"/>
              <a:t>：</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smtClean="0"/>
              <a:t>1</a:t>
            </a:r>
            <a:r>
              <a:rPr kumimoji="1" lang="ja-JP" altLang="en-US" sz="1050" dirty="0" smtClean="0"/>
              <a:t>千台</a:t>
            </a:r>
            <a:r>
              <a:rPr kumimoji="1" lang="en-US" altLang="ja-JP" sz="1050" dirty="0"/>
              <a:t>/</a:t>
            </a:r>
            <a:r>
              <a:rPr kumimoji="1" lang="ja-JP" altLang="en-US" sz="1050" dirty="0"/>
              <a:t>日</a:t>
            </a:r>
            <a:endParaRPr kumimoji="1" lang="en-US" altLang="ja-JP" sz="1050" dirty="0"/>
          </a:p>
          <a:p>
            <a:r>
              <a:rPr kumimoji="1" lang="ja-JP" altLang="en-US" sz="1050" dirty="0" smtClean="0"/>
              <a:t>　</a:t>
            </a:r>
            <a:r>
              <a:rPr kumimoji="1" lang="ja-JP" altLang="en-US" sz="1050" dirty="0"/>
              <a:t>係数</a:t>
            </a:r>
            <a:r>
              <a:rPr kumimoji="1" lang="en-US" altLang="ja-JP" sz="1050" dirty="0"/>
              <a:t>1</a:t>
            </a:r>
            <a:r>
              <a:rPr kumimoji="1" lang="ja-JP" altLang="en-US" sz="1050" dirty="0"/>
              <a:t>：</a:t>
            </a:r>
            <a:r>
              <a:rPr kumimoji="1" lang="en-US" altLang="ja-JP" sz="1050" dirty="0"/>
              <a:t>1100</a:t>
            </a:r>
            <a:r>
              <a:rPr kumimoji="1" lang="ja-JP" altLang="en-US" sz="1050" dirty="0" err="1"/>
              <a:t>、</a:t>
            </a:r>
            <a:r>
              <a:rPr kumimoji="1" lang="ja-JP" altLang="en-US" sz="1050" dirty="0"/>
              <a:t>係数</a:t>
            </a:r>
            <a:r>
              <a:rPr kumimoji="1" lang="en-US" altLang="ja-JP" sz="1050" dirty="0"/>
              <a:t>2</a:t>
            </a:r>
            <a:r>
              <a:rPr kumimoji="1" lang="ja-JP" altLang="en-US" sz="1050" dirty="0"/>
              <a:t>：</a:t>
            </a:r>
            <a:r>
              <a:rPr kumimoji="1" lang="en-US" altLang="ja-JP" sz="1050" dirty="0"/>
              <a:t>310</a:t>
            </a:r>
          </a:p>
        </p:txBody>
      </p:sp>
      <p:sp>
        <p:nvSpPr>
          <p:cNvPr id="70" name="テキスト ボックス 69"/>
          <p:cNvSpPr txBox="1"/>
          <p:nvPr/>
        </p:nvSpPr>
        <p:spPr>
          <a:xfrm>
            <a:off x="15497530" y="2141479"/>
            <a:ext cx="2290419" cy="415498"/>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smtClean="0"/>
              <a:t>2</a:t>
            </a:r>
            <a:r>
              <a:rPr kumimoji="1" lang="ja-JP" altLang="en-US" sz="1050" dirty="0" smtClean="0"/>
              <a:t>千台</a:t>
            </a:r>
            <a:r>
              <a:rPr kumimoji="1" lang="en-US" altLang="ja-JP" sz="1050" dirty="0"/>
              <a:t>/</a:t>
            </a:r>
            <a:r>
              <a:rPr kumimoji="1" lang="ja-JP" altLang="en-US" sz="1050" dirty="0" smtClean="0"/>
              <a:t>日</a:t>
            </a:r>
            <a:endParaRPr kumimoji="1" lang="en-US" altLang="ja-JP" sz="1050" dirty="0" smtClean="0"/>
          </a:p>
          <a:p>
            <a:r>
              <a:rPr kumimoji="1" lang="ja-JP" altLang="en-US" sz="1050" dirty="0" smtClean="0"/>
              <a:t>　係数</a:t>
            </a:r>
            <a:r>
              <a:rPr kumimoji="1" lang="en-US" altLang="ja-JP" sz="1050" dirty="0" smtClean="0"/>
              <a:t>1</a:t>
            </a:r>
            <a:r>
              <a:rPr kumimoji="1" lang="ja-JP" altLang="en-US" sz="1050" dirty="0" smtClean="0"/>
              <a:t>：</a:t>
            </a:r>
            <a:endParaRPr kumimoji="1" lang="en-US" altLang="ja-JP" sz="1050" dirty="0" smtClean="0"/>
          </a:p>
        </p:txBody>
      </p:sp>
      <p:sp>
        <p:nvSpPr>
          <p:cNvPr id="9" name="スライド番号プレースホルダー 8"/>
          <p:cNvSpPr>
            <a:spLocks noGrp="1"/>
          </p:cNvSpPr>
          <p:nvPr>
            <p:ph type="sldNum" sz="quarter" idx="12"/>
          </p:nvPr>
        </p:nvSpPr>
        <p:spPr>
          <a:xfrm>
            <a:off x="7067391" y="6569075"/>
            <a:ext cx="2057400" cy="365125"/>
          </a:xfrm>
        </p:spPr>
        <p:txBody>
          <a:bodyPr/>
          <a:lstStyle/>
          <a:p>
            <a:fld id="{71F43457-8CDF-434C-BF4D-76CE5CCA85A3}" type="slidenum">
              <a:rPr kumimoji="1" lang="ja-JP" altLang="en-US" sz="1800" smtClean="0"/>
              <a:t>8</a:t>
            </a:fld>
            <a:endParaRPr kumimoji="1" lang="ja-JP" altLang="en-US" sz="1800" dirty="0"/>
          </a:p>
        </p:txBody>
      </p:sp>
      <p:sp>
        <p:nvSpPr>
          <p:cNvPr id="71" name="正方形/長方形 70">
            <a:extLst/>
          </p:cNvPr>
          <p:cNvSpPr/>
          <p:nvPr/>
        </p:nvSpPr>
        <p:spPr>
          <a:xfrm>
            <a:off x="13719289" y="4966037"/>
            <a:ext cx="4462315" cy="707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200" dirty="0" smtClean="0">
                <a:solidFill>
                  <a:schemeClr val="tx1"/>
                </a:solidFill>
                <a:latin typeface="+mn-ea"/>
              </a:rPr>
              <a:t>【</a:t>
            </a:r>
            <a:r>
              <a:rPr lang="ja-JP" altLang="en-US" sz="1200" dirty="0" smtClean="0">
                <a:solidFill>
                  <a:schemeClr val="tx1"/>
                </a:solidFill>
                <a:latin typeface="+mn-ea"/>
              </a:rPr>
              <a:t>神名神高速道路</a:t>
            </a:r>
            <a:r>
              <a:rPr lang="en-US" altLang="ja-JP" sz="1200" dirty="0" smtClean="0">
                <a:solidFill>
                  <a:schemeClr val="tx1"/>
                </a:solidFill>
                <a:latin typeface="+mn-ea"/>
              </a:rPr>
              <a:t>】</a:t>
            </a:r>
          </a:p>
          <a:p>
            <a:pPr>
              <a:defRPr/>
            </a:pPr>
            <a:r>
              <a:rPr lang="ja-JP" altLang="en-US" sz="1200" dirty="0">
                <a:solidFill>
                  <a:schemeClr val="tx1"/>
                </a:solidFill>
                <a:latin typeface="+mn-ea"/>
              </a:rPr>
              <a:t>　</a:t>
            </a:r>
            <a:r>
              <a:rPr lang="ja-JP" altLang="en-US" sz="1200" dirty="0" smtClean="0">
                <a:solidFill>
                  <a:schemeClr val="tx1"/>
                </a:solidFill>
                <a:latin typeface="+mn-ea"/>
              </a:rPr>
              <a:t>整備</a:t>
            </a:r>
            <a:r>
              <a:rPr lang="ja-JP" altLang="en-US" sz="1200" dirty="0">
                <a:solidFill>
                  <a:schemeClr val="tx1"/>
                </a:solidFill>
                <a:latin typeface="+mn-ea"/>
              </a:rPr>
              <a:t>なし①：</a:t>
            </a:r>
            <a:endParaRPr lang="en-US" altLang="ja-JP" sz="1200" dirty="0">
              <a:solidFill>
                <a:schemeClr val="tx1"/>
              </a:solidFill>
              <a:latin typeface="+mn-ea"/>
            </a:endParaRPr>
          </a:p>
          <a:p>
            <a:pPr>
              <a:defRPr/>
            </a:pPr>
            <a:r>
              <a:rPr lang="ja-JP" altLang="en-US" sz="1200" dirty="0">
                <a:solidFill>
                  <a:schemeClr val="tx1"/>
                </a:solidFill>
                <a:latin typeface="+mn-ea"/>
              </a:rPr>
              <a:t>　整備あり②：</a:t>
            </a:r>
            <a:endParaRPr lang="en-US" altLang="ja-JP" sz="1200" dirty="0">
              <a:solidFill>
                <a:schemeClr val="tx1"/>
              </a:solidFill>
              <a:latin typeface="+mn-ea"/>
            </a:endParaRPr>
          </a:p>
          <a:p>
            <a:pPr>
              <a:defRPr/>
            </a:pPr>
            <a:r>
              <a:rPr lang="ja-JP" altLang="en-US" sz="1200" dirty="0">
                <a:solidFill>
                  <a:schemeClr val="tx1"/>
                </a:solidFill>
                <a:latin typeface="+mn-ea"/>
              </a:rPr>
              <a:t>　①－②</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12" name="テキスト ボックス 11"/>
          <p:cNvSpPr txBox="1"/>
          <p:nvPr/>
        </p:nvSpPr>
        <p:spPr>
          <a:xfrm>
            <a:off x="275033" y="2720278"/>
            <a:ext cx="6053196" cy="369332"/>
          </a:xfrm>
          <a:prstGeom prst="rect">
            <a:avLst/>
          </a:prstGeom>
          <a:noFill/>
        </p:spPr>
        <p:txBody>
          <a:bodyPr wrap="square" rtlCol="0">
            <a:spAutoFit/>
          </a:bodyPr>
          <a:lstStyle/>
          <a:p>
            <a:r>
              <a:rPr kumimoji="1" lang="ja-JP" altLang="en-US" dirty="0" smtClean="0"/>
              <a:t>①及び②に</a:t>
            </a:r>
            <a:r>
              <a:rPr kumimoji="1" lang="en-US" altLang="ja-JP" dirty="0" smtClean="0"/>
              <a:t>365</a:t>
            </a:r>
            <a:r>
              <a:rPr kumimoji="1" lang="ja-JP" altLang="en-US" dirty="0" smtClean="0"/>
              <a:t>日を乗じて整備なし、整備ありを算出</a:t>
            </a:r>
            <a:endParaRPr kumimoji="1" lang="ja-JP" altLang="en-US" dirty="0"/>
          </a:p>
        </p:txBody>
      </p:sp>
    </p:spTree>
    <p:extLst>
      <p:ext uri="{BB962C8B-B14F-4D97-AF65-F5344CB8AC3E}">
        <p14:creationId xmlns:p14="http://schemas.microsoft.com/office/powerpoint/2010/main" val="323089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b="1" dirty="0">
                <a:latin typeface="ＭＳ Ｐゴシック" panose="020B0600070205080204" pitchFamily="50" charset="-128"/>
                <a:ea typeface="ＭＳ Ｐゴシック" panose="020B0600070205080204" pitchFamily="50" charset="-128"/>
                <a:cs typeface="Meiryo UI" panose="020B0604030504040204" pitchFamily="50" charset="-128"/>
              </a:rPr>
              <a:t>２</a:t>
            </a:r>
            <a:r>
              <a:rPr lang="ja-JP" altLang="en-US" sz="28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2800" dirty="0"/>
              <a:t>交通事故減少便益の構成に</a:t>
            </a:r>
            <a:r>
              <a:rPr lang="ja-JP" altLang="en-US" sz="2800" dirty="0" smtClean="0"/>
              <a:t>ついて</a:t>
            </a:r>
            <a:endParaRPr lang="en-US" altLang="ja-JP" sz="2800" dirty="0"/>
          </a:p>
        </p:txBody>
      </p:sp>
      <p:sp>
        <p:nvSpPr>
          <p:cNvPr id="37" name="正方形/長方形 36">
            <a:extLst/>
          </p:cNvPr>
          <p:cNvSpPr/>
          <p:nvPr/>
        </p:nvSpPr>
        <p:spPr>
          <a:xfrm>
            <a:off x="11540" y="4205146"/>
            <a:ext cx="3410857" cy="391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u="sng" dirty="0" smtClean="0">
                <a:solidFill>
                  <a:schemeClr val="tx1"/>
                </a:solidFill>
                <a:latin typeface="+mn-ea"/>
              </a:rPr>
              <a:t>◆計算結果</a:t>
            </a:r>
            <a:endParaRPr lang="en-US" altLang="ja-JP" sz="1400" b="1" u="sng" dirty="0" smtClean="0">
              <a:solidFill>
                <a:schemeClr val="tx1"/>
              </a:solidFill>
              <a:latin typeface="+mn-ea"/>
            </a:endParaRPr>
          </a:p>
        </p:txBody>
      </p:sp>
      <p:sp>
        <p:nvSpPr>
          <p:cNvPr id="44" name="正方形/長方形 43">
            <a:extLst/>
          </p:cNvPr>
          <p:cNvSpPr/>
          <p:nvPr/>
        </p:nvSpPr>
        <p:spPr>
          <a:xfrm>
            <a:off x="9297145" y="1735937"/>
            <a:ext cx="1636327" cy="43822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altLang="ja-JP" sz="1400" dirty="0" smtClean="0">
                <a:solidFill>
                  <a:schemeClr val="tx1"/>
                </a:solidFill>
                <a:latin typeface="+mn-ea"/>
              </a:rPr>
              <a:t>※</a:t>
            </a:r>
            <a:r>
              <a:rPr lang="ja-JP" altLang="en-US" sz="1400" dirty="0" smtClean="0">
                <a:solidFill>
                  <a:schemeClr val="tx1"/>
                </a:solidFill>
                <a:latin typeface="+mn-ea"/>
              </a:rPr>
              <a:t>整備イメージ</a:t>
            </a:r>
            <a:endParaRPr lang="ja-JP" altLang="en-US" sz="1400" dirty="0">
              <a:solidFill>
                <a:schemeClr val="tx1"/>
              </a:solidFill>
              <a:latin typeface="+mn-ea"/>
            </a:endParaRPr>
          </a:p>
        </p:txBody>
      </p:sp>
      <p:sp>
        <p:nvSpPr>
          <p:cNvPr id="34" name="正方形/長方形 33">
            <a:extLst/>
          </p:cNvPr>
          <p:cNvSpPr/>
          <p:nvPr/>
        </p:nvSpPr>
        <p:spPr>
          <a:xfrm>
            <a:off x="9663592" y="2109252"/>
            <a:ext cx="771371" cy="34096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ja-JP" altLang="en-US" sz="1400" dirty="0" smtClean="0">
                <a:solidFill>
                  <a:schemeClr val="tx1"/>
                </a:solidFill>
                <a:latin typeface="+mn-ea"/>
              </a:rPr>
              <a:t>整備前</a:t>
            </a:r>
            <a:endParaRPr lang="ja-JP" altLang="en-US" sz="1400" dirty="0">
              <a:solidFill>
                <a:schemeClr val="tx1"/>
              </a:solidFill>
              <a:latin typeface="+mn-ea"/>
            </a:endParaRPr>
          </a:p>
        </p:txBody>
      </p:sp>
      <p:grpSp>
        <p:nvGrpSpPr>
          <p:cNvPr id="42" name="グループ化 41"/>
          <p:cNvGrpSpPr/>
          <p:nvPr/>
        </p:nvGrpSpPr>
        <p:grpSpPr>
          <a:xfrm>
            <a:off x="10676773" y="1850143"/>
            <a:ext cx="2447106" cy="1599040"/>
            <a:chOff x="1632344" y="2415471"/>
            <a:chExt cx="2181927" cy="1349212"/>
          </a:xfrm>
        </p:grpSpPr>
        <p:grpSp>
          <p:nvGrpSpPr>
            <p:cNvPr id="28" name="グループ化 27"/>
            <p:cNvGrpSpPr/>
            <p:nvPr/>
          </p:nvGrpSpPr>
          <p:grpSpPr>
            <a:xfrm>
              <a:off x="1632344" y="2415471"/>
              <a:ext cx="2181927" cy="1096485"/>
              <a:chOff x="4109027" y="2808209"/>
              <a:chExt cx="2745629" cy="1041419"/>
            </a:xfrm>
          </p:grpSpPr>
          <p:grpSp>
            <p:nvGrpSpPr>
              <p:cNvPr id="21" name="グループ化 20"/>
              <p:cNvGrpSpPr/>
              <p:nvPr/>
            </p:nvGrpSpPr>
            <p:grpSpPr>
              <a:xfrm>
                <a:off x="4111042" y="3057224"/>
                <a:ext cx="2112216" cy="792404"/>
                <a:chOff x="2154523" y="3187877"/>
                <a:chExt cx="2838500" cy="1014315"/>
              </a:xfrm>
            </p:grpSpPr>
            <p:pic>
              <p:nvPicPr>
                <p:cNvPr id="18" name="図 3"/>
                <p:cNvPicPr>
                  <a:picLocks noChangeAspect="1"/>
                </p:cNvPicPr>
                <p:nvPr/>
              </p:nvPicPr>
              <p:blipFill rotWithShape="1">
                <a:blip r:embed="rId3" cstate="print">
                  <a:extLst>
                    <a:ext uri="{28A0092B-C50C-407E-A947-70E740481C1C}">
                      <a14:useLocalDpi xmlns:a14="http://schemas.microsoft.com/office/drawing/2010/main" val="0"/>
                    </a:ext>
                  </a:extLst>
                </a:blip>
                <a:srcRect l="7835" t="32321" r="44405" b="24861"/>
                <a:stretch/>
              </p:blipFill>
              <p:spPr bwMode="auto">
                <a:xfrm>
                  <a:off x="2154523" y="3187877"/>
                  <a:ext cx="2838500" cy="10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フリーフォーム 19"/>
                <p:cNvSpPr/>
                <p:nvPr/>
              </p:nvSpPr>
              <p:spPr>
                <a:xfrm>
                  <a:off x="3009899" y="3619500"/>
                  <a:ext cx="1357312" cy="129540"/>
                </a:xfrm>
                <a:custGeom>
                  <a:avLst/>
                  <a:gdLst>
                    <a:gd name="connsiteX0" fmla="*/ 0 w 1348740"/>
                    <a:gd name="connsiteY0" fmla="*/ 0 h 129540"/>
                    <a:gd name="connsiteX1" fmla="*/ 76200 w 1348740"/>
                    <a:gd name="connsiteY1" fmla="*/ 60960 h 129540"/>
                    <a:gd name="connsiteX2" fmla="*/ 53340 w 1348740"/>
                    <a:gd name="connsiteY2" fmla="*/ 129540 h 129540"/>
                    <a:gd name="connsiteX3" fmla="*/ 1348740 w 1348740"/>
                    <a:gd name="connsiteY3" fmla="*/ 129540 h 129540"/>
                    <a:gd name="connsiteX4" fmla="*/ 1310640 w 1348740"/>
                    <a:gd name="connsiteY4" fmla="*/ 68580 h 129540"/>
                    <a:gd name="connsiteX5" fmla="*/ 45720 w 1348740"/>
                    <a:gd name="connsiteY5" fmla="*/ 22860 h 129540"/>
                    <a:gd name="connsiteX0" fmla="*/ 0 w 1348740"/>
                    <a:gd name="connsiteY0" fmla="*/ 0 h 129540"/>
                    <a:gd name="connsiteX1" fmla="*/ 76200 w 1348740"/>
                    <a:gd name="connsiteY1" fmla="*/ 60960 h 129540"/>
                    <a:gd name="connsiteX2" fmla="*/ 53340 w 1348740"/>
                    <a:gd name="connsiteY2" fmla="*/ 129540 h 129540"/>
                    <a:gd name="connsiteX3" fmla="*/ 1348740 w 1348740"/>
                    <a:gd name="connsiteY3" fmla="*/ 129540 h 129540"/>
                    <a:gd name="connsiteX4" fmla="*/ 1310640 w 1348740"/>
                    <a:gd name="connsiteY4" fmla="*/ 68580 h 129540"/>
                    <a:gd name="connsiteX5" fmla="*/ 26670 w 1348740"/>
                    <a:gd name="connsiteY5" fmla="*/ 22860 h 129540"/>
                    <a:gd name="connsiteX0" fmla="*/ 0 w 1348740"/>
                    <a:gd name="connsiteY0" fmla="*/ 0 h 129540"/>
                    <a:gd name="connsiteX1" fmla="*/ 76200 w 1348740"/>
                    <a:gd name="connsiteY1" fmla="*/ 60960 h 129540"/>
                    <a:gd name="connsiteX2" fmla="*/ 53340 w 1348740"/>
                    <a:gd name="connsiteY2" fmla="*/ 129540 h 129540"/>
                    <a:gd name="connsiteX3" fmla="*/ 1348740 w 1348740"/>
                    <a:gd name="connsiteY3" fmla="*/ 129540 h 129540"/>
                    <a:gd name="connsiteX4" fmla="*/ 1310640 w 1348740"/>
                    <a:gd name="connsiteY4" fmla="*/ 68580 h 129540"/>
                    <a:gd name="connsiteX5" fmla="*/ 17145 w 1348740"/>
                    <a:gd name="connsiteY5" fmla="*/ 46672 h 129540"/>
                    <a:gd name="connsiteX0" fmla="*/ 0 w 1348740"/>
                    <a:gd name="connsiteY0" fmla="*/ 0 h 129540"/>
                    <a:gd name="connsiteX1" fmla="*/ 52388 w 1348740"/>
                    <a:gd name="connsiteY1" fmla="*/ 118110 h 129540"/>
                    <a:gd name="connsiteX2" fmla="*/ 53340 w 1348740"/>
                    <a:gd name="connsiteY2" fmla="*/ 129540 h 129540"/>
                    <a:gd name="connsiteX3" fmla="*/ 1348740 w 1348740"/>
                    <a:gd name="connsiteY3" fmla="*/ 129540 h 129540"/>
                    <a:gd name="connsiteX4" fmla="*/ 1310640 w 1348740"/>
                    <a:gd name="connsiteY4" fmla="*/ 68580 h 129540"/>
                    <a:gd name="connsiteX5" fmla="*/ 17145 w 1348740"/>
                    <a:gd name="connsiteY5"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7145 w 1348740"/>
                    <a:gd name="connsiteY5"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257300 w 1348740"/>
                    <a:gd name="connsiteY5" fmla="*/ 57150 h 129540"/>
                    <a:gd name="connsiteX6" fmla="*/ 17145 w 1348740"/>
                    <a:gd name="connsiteY6"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257300 w 1348740"/>
                    <a:gd name="connsiteY5" fmla="*/ 57150 h 129540"/>
                    <a:gd name="connsiteX6" fmla="*/ 1252538 w 1348740"/>
                    <a:gd name="connsiteY6" fmla="*/ 66675 h 129540"/>
                    <a:gd name="connsiteX7" fmla="*/ 17145 w 1348740"/>
                    <a:gd name="connsiteY7"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257300 w 1348740"/>
                    <a:gd name="connsiteY5" fmla="*/ 57150 h 129540"/>
                    <a:gd name="connsiteX6" fmla="*/ 1338263 w 1348740"/>
                    <a:gd name="connsiteY6" fmla="*/ 33338 h 129540"/>
                    <a:gd name="connsiteX7" fmla="*/ 17145 w 1348740"/>
                    <a:gd name="connsiteY7"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323975 w 1348740"/>
                    <a:gd name="connsiteY5" fmla="*/ 52387 h 129540"/>
                    <a:gd name="connsiteX6" fmla="*/ 1338263 w 1348740"/>
                    <a:gd name="connsiteY6" fmla="*/ 33338 h 129540"/>
                    <a:gd name="connsiteX7" fmla="*/ 17145 w 1348740"/>
                    <a:gd name="connsiteY7" fmla="*/ 46672 h 129540"/>
                    <a:gd name="connsiteX0" fmla="*/ 0 w 1348740"/>
                    <a:gd name="connsiteY0" fmla="*/ 0 h 129540"/>
                    <a:gd name="connsiteX1" fmla="*/ 52388 w 1348740"/>
                    <a:gd name="connsiteY1" fmla="*/ 118110 h 129540"/>
                    <a:gd name="connsiteX2" fmla="*/ 34290 w 1348740"/>
                    <a:gd name="connsiteY2" fmla="*/ 120015 h 129540"/>
                    <a:gd name="connsiteX3" fmla="*/ 1348740 w 1348740"/>
                    <a:gd name="connsiteY3" fmla="*/ 129540 h 129540"/>
                    <a:gd name="connsiteX4" fmla="*/ 1310640 w 1348740"/>
                    <a:gd name="connsiteY4" fmla="*/ 68580 h 129540"/>
                    <a:gd name="connsiteX5" fmla="*/ 1323975 w 1348740"/>
                    <a:gd name="connsiteY5" fmla="*/ 52387 h 129540"/>
                    <a:gd name="connsiteX6" fmla="*/ 1338263 w 1348740"/>
                    <a:gd name="connsiteY6" fmla="*/ 33338 h 129540"/>
                    <a:gd name="connsiteX7" fmla="*/ 17145 w 1348740"/>
                    <a:gd name="connsiteY7" fmla="*/ 46672 h 129540"/>
                    <a:gd name="connsiteX0" fmla="*/ 6667 w 1355407"/>
                    <a:gd name="connsiteY0" fmla="*/ 0 h 129540"/>
                    <a:gd name="connsiteX1" fmla="*/ 59055 w 1355407"/>
                    <a:gd name="connsiteY1" fmla="*/ 118110 h 129540"/>
                    <a:gd name="connsiteX2" fmla="*/ 40957 w 1355407"/>
                    <a:gd name="connsiteY2" fmla="*/ 120015 h 129540"/>
                    <a:gd name="connsiteX3" fmla="*/ 1355407 w 1355407"/>
                    <a:gd name="connsiteY3" fmla="*/ 129540 h 129540"/>
                    <a:gd name="connsiteX4" fmla="*/ 1317307 w 1355407"/>
                    <a:gd name="connsiteY4" fmla="*/ 68580 h 129540"/>
                    <a:gd name="connsiteX5" fmla="*/ 1330642 w 1355407"/>
                    <a:gd name="connsiteY5" fmla="*/ 52387 h 129540"/>
                    <a:gd name="connsiteX6" fmla="*/ 1344930 w 1355407"/>
                    <a:gd name="connsiteY6" fmla="*/ 33338 h 129540"/>
                    <a:gd name="connsiteX7" fmla="*/ 0 w 1355407"/>
                    <a:gd name="connsiteY7" fmla="*/ 13335 h 129540"/>
                    <a:gd name="connsiteX0" fmla="*/ 6667 w 1355407"/>
                    <a:gd name="connsiteY0" fmla="*/ 0 h 129540"/>
                    <a:gd name="connsiteX1" fmla="*/ 59055 w 1355407"/>
                    <a:gd name="connsiteY1" fmla="*/ 118110 h 129540"/>
                    <a:gd name="connsiteX2" fmla="*/ 31432 w 1355407"/>
                    <a:gd name="connsiteY2" fmla="*/ 120015 h 129540"/>
                    <a:gd name="connsiteX3" fmla="*/ 1355407 w 1355407"/>
                    <a:gd name="connsiteY3" fmla="*/ 129540 h 129540"/>
                    <a:gd name="connsiteX4" fmla="*/ 1317307 w 1355407"/>
                    <a:gd name="connsiteY4" fmla="*/ 68580 h 129540"/>
                    <a:gd name="connsiteX5" fmla="*/ 1330642 w 1355407"/>
                    <a:gd name="connsiteY5" fmla="*/ 52387 h 129540"/>
                    <a:gd name="connsiteX6" fmla="*/ 1344930 w 1355407"/>
                    <a:gd name="connsiteY6" fmla="*/ 33338 h 129540"/>
                    <a:gd name="connsiteX7" fmla="*/ 0 w 1355407"/>
                    <a:gd name="connsiteY7" fmla="*/ 13335 h 129540"/>
                    <a:gd name="connsiteX0" fmla="*/ 6667 w 1355407"/>
                    <a:gd name="connsiteY0" fmla="*/ 0 h 129540"/>
                    <a:gd name="connsiteX1" fmla="*/ 49530 w 1355407"/>
                    <a:gd name="connsiteY1" fmla="*/ 75247 h 129540"/>
                    <a:gd name="connsiteX2" fmla="*/ 31432 w 1355407"/>
                    <a:gd name="connsiteY2" fmla="*/ 120015 h 129540"/>
                    <a:gd name="connsiteX3" fmla="*/ 1355407 w 1355407"/>
                    <a:gd name="connsiteY3" fmla="*/ 129540 h 129540"/>
                    <a:gd name="connsiteX4" fmla="*/ 1317307 w 1355407"/>
                    <a:gd name="connsiteY4" fmla="*/ 68580 h 129540"/>
                    <a:gd name="connsiteX5" fmla="*/ 1330642 w 1355407"/>
                    <a:gd name="connsiteY5" fmla="*/ 52387 h 129540"/>
                    <a:gd name="connsiteX6" fmla="*/ 1344930 w 1355407"/>
                    <a:gd name="connsiteY6" fmla="*/ 33338 h 129540"/>
                    <a:gd name="connsiteX7" fmla="*/ 0 w 1355407"/>
                    <a:gd name="connsiteY7" fmla="*/ 13335 h 129540"/>
                    <a:gd name="connsiteX0" fmla="*/ 6667 w 1363980"/>
                    <a:gd name="connsiteY0" fmla="*/ 0 h 129540"/>
                    <a:gd name="connsiteX1" fmla="*/ 49530 w 1363980"/>
                    <a:gd name="connsiteY1" fmla="*/ 75247 h 129540"/>
                    <a:gd name="connsiteX2" fmla="*/ 31432 w 1363980"/>
                    <a:gd name="connsiteY2" fmla="*/ 120015 h 129540"/>
                    <a:gd name="connsiteX3" fmla="*/ 1355407 w 1363980"/>
                    <a:gd name="connsiteY3" fmla="*/ 129540 h 129540"/>
                    <a:gd name="connsiteX4" fmla="*/ 1317307 w 1363980"/>
                    <a:gd name="connsiteY4" fmla="*/ 68580 h 129540"/>
                    <a:gd name="connsiteX5" fmla="*/ 1330642 w 1363980"/>
                    <a:gd name="connsiteY5" fmla="*/ 52387 h 129540"/>
                    <a:gd name="connsiteX6" fmla="*/ 1363980 w 1363980"/>
                    <a:gd name="connsiteY6" fmla="*/ 19051 h 129540"/>
                    <a:gd name="connsiteX7" fmla="*/ 0 w 1363980"/>
                    <a:gd name="connsiteY7" fmla="*/ 13335 h 129540"/>
                    <a:gd name="connsiteX0" fmla="*/ 0 w 1357313"/>
                    <a:gd name="connsiteY0" fmla="*/ 0 h 129540"/>
                    <a:gd name="connsiteX1" fmla="*/ 42863 w 1357313"/>
                    <a:gd name="connsiteY1" fmla="*/ 75247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5238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5238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5238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3975 w 1357313"/>
                    <a:gd name="connsiteY5" fmla="*/ 71437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70485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8737 w 1357313"/>
                    <a:gd name="connsiteY5" fmla="*/ 57150 h 129540"/>
                    <a:gd name="connsiteX6" fmla="*/ 1357313 w 1357313"/>
                    <a:gd name="connsiteY6" fmla="*/ 19051 h 129540"/>
                    <a:gd name="connsiteX7" fmla="*/ 12383 w 1357313"/>
                    <a:gd name="connsiteY7" fmla="*/ 27622 h 129540"/>
                    <a:gd name="connsiteX0" fmla="*/ 0 w 1357313"/>
                    <a:gd name="connsiteY0" fmla="*/ 0 h 129540"/>
                    <a:gd name="connsiteX1" fmla="*/ 42863 w 1357313"/>
                    <a:gd name="connsiteY1" fmla="*/ 80010 h 129540"/>
                    <a:gd name="connsiteX2" fmla="*/ 24765 w 1357313"/>
                    <a:gd name="connsiteY2" fmla="*/ 120015 h 129540"/>
                    <a:gd name="connsiteX3" fmla="*/ 1348740 w 1357313"/>
                    <a:gd name="connsiteY3" fmla="*/ 129540 h 129540"/>
                    <a:gd name="connsiteX4" fmla="*/ 1310640 w 1357313"/>
                    <a:gd name="connsiteY4" fmla="*/ 68580 h 129540"/>
                    <a:gd name="connsiteX5" fmla="*/ 1328737 w 1357313"/>
                    <a:gd name="connsiteY5" fmla="*/ 57150 h 129540"/>
                    <a:gd name="connsiteX6" fmla="*/ 1357313 w 1357313"/>
                    <a:gd name="connsiteY6" fmla="*/ 19051 h 129540"/>
                    <a:gd name="connsiteX7" fmla="*/ 12383 w 1357313"/>
                    <a:gd name="connsiteY7" fmla="*/ 27622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0641 w 1359217"/>
                    <a:gd name="connsiteY5" fmla="*/ 57150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5403 w 1359217"/>
                    <a:gd name="connsiteY5" fmla="*/ 90487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5403 w 1359217"/>
                    <a:gd name="connsiteY5" fmla="*/ 61912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68580 h 129540"/>
                    <a:gd name="connsiteX5" fmla="*/ 1330640 w 1359217"/>
                    <a:gd name="connsiteY5" fmla="*/ 42862 h 129540"/>
                    <a:gd name="connsiteX6" fmla="*/ 1359217 w 1359217"/>
                    <a:gd name="connsiteY6" fmla="*/ 19051 h 129540"/>
                    <a:gd name="connsiteX7" fmla="*/ 0 w 1359217"/>
                    <a:gd name="connsiteY7" fmla="*/ 32384 h 129540"/>
                    <a:gd name="connsiteX0" fmla="*/ 1904 w 1359217"/>
                    <a:gd name="connsiteY0" fmla="*/ 0 h 129540"/>
                    <a:gd name="connsiteX1" fmla="*/ 44767 w 1359217"/>
                    <a:gd name="connsiteY1" fmla="*/ 80010 h 129540"/>
                    <a:gd name="connsiteX2" fmla="*/ 26669 w 1359217"/>
                    <a:gd name="connsiteY2" fmla="*/ 120015 h 129540"/>
                    <a:gd name="connsiteX3" fmla="*/ 1350644 w 1359217"/>
                    <a:gd name="connsiteY3" fmla="*/ 129540 h 129540"/>
                    <a:gd name="connsiteX4" fmla="*/ 1312544 w 1359217"/>
                    <a:gd name="connsiteY4" fmla="*/ 82867 h 129540"/>
                    <a:gd name="connsiteX5" fmla="*/ 1330640 w 1359217"/>
                    <a:gd name="connsiteY5" fmla="*/ 42862 h 129540"/>
                    <a:gd name="connsiteX6" fmla="*/ 1359217 w 1359217"/>
                    <a:gd name="connsiteY6" fmla="*/ 19051 h 129540"/>
                    <a:gd name="connsiteX7" fmla="*/ 0 w 1359217"/>
                    <a:gd name="connsiteY7" fmla="*/ 32384 h 129540"/>
                    <a:gd name="connsiteX0" fmla="*/ 0 w 1357313"/>
                    <a:gd name="connsiteY0" fmla="*/ 0 h 129540"/>
                    <a:gd name="connsiteX1" fmla="*/ 42863 w 1357313"/>
                    <a:gd name="connsiteY1" fmla="*/ 80010 h 129540"/>
                    <a:gd name="connsiteX2" fmla="*/ 24765 w 1357313"/>
                    <a:gd name="connsiteY2" fmla="*/ 120015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7621 w 1357313"/>
                    <a:gd name="connsiteY7" fmla="*/ 32384 h 129540"/>
                    <a:gd name="connsiteX0" fmla="*/ 0 w 1357313"/>
                    <a:gd name="connsiteY0" fmla="*/ 0 h 129540"/>
                    <a:gd name="connsiteX1" fmla="*/ 38101 w 1357313"/>
                    <a:gd name="connsiteY1" fmla="*/ 75248 h 129540"/>
                    <a:gd name="connsiteX2" fmla="*/ 24765 w 1357313"/>
                    <a:gd name="connsiteY2" fmla="*/ 120015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7621 w 1357313"/>
                    <a:gd name="connsiteY7" fmla="*/ 32384 h 129540"/>
                    <a:gd name="connsiteX0" fmla="*/ 0 w 1357313"/>
                    <a:gd name="connsiteY0" fmla="*/ 0 h 129540"/>
                    <a:gd name="connsiteX1" fmla="*/ 38101 w 1357313"/>
                    <a:gd name="connsiteY1" fmla="*/ 75248 h 129540"/>
                    <a:gd name="connsiteX2" fmla="*/ 24765 w 1357313"/>
                    <a:gd name="connsiteY2" fmla="*/ 120015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26671 w 1357313"/>
                    <a:gd name="connsiteY7" fmla="*/ 13334 h 129540"/>
                    <a:gd name="connsiteX0" fmla="*/ 0 w 1357313"/>
                    <a:gd name="connsiteY0" fmla="*/ 0 h 129540"/>
                    <a:gd name="connsiteX1" fmla="*/ 38101 w 1357313"/>
                    <a:gd name="connsiteY1" fmla="*/ 75248 h 129540"/>
                    <a:gd name="connsiteX2" fmla="*/ 34290 w 1357313"/>
                    <a:gd name="connsiteY2" fmla="*/ 129540 h 129540"/>
                    <a:gd name="connsiteX3" fmla="*/ 1348740 w 1357313"/>
                    <a:gd name="connsiteY3" fmla="*/ 129540 h 129540"/>
                    <a:gd name="connsiteX4" fmla="*/ 1310640 w 1357313"/>
                    <a:gd name="connsiteY4" fmla="*/ 82867 h 129540"/>
                    <a:gd name="connsiteX5" fmla="*/ 1328736 w 1357313"/>
                    <a:gd name="connsiteY5" fmla="*/ 42862 h 129540"/>
                    <a:gd name="connsiteX6" fmla="*/ 1357313 w 1357313"/>
                    <a:gd name="connsiteY6" fmla="*/ 19051 h 129540"/>
                    <a:gd name="connsiteX7" fmla="*/ 26671 w 1357313"/>
                    <a:gd name="connsiteY7" fmla="*/ 13334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313" h="129540">
                      <a:moveTo>
                        <a:pt x="0" y="0"/>
                      </a:moveTo>
                      <a:lnTo>
                        <a:pt x="38101" y="75248"/>
                      </a:lnTo>
                      <a:cubicBezTo>
                        <a:pt x="38418" y="79058"/>
                        <a:pt x="33973" y="125730"/>
                        <a:pt x="34290" y="129540"/>
                      </a:cubicBezTo>
                      <a:lnTo>
                        <a:pt x="1348740" y="129540"/>
                      </a:lnTo>
                      <a:lnTo>
                        <a:pt x="1310640" y="82867"/>
                      </a:lnTo>
                      <a:lnTo>
                        <a:pt x="1328736" y="42862"/>
                      </a:lnTo>
                      <a:lnTo>
                        <a:pt x="1357313" y="19051"/>
                      </a:lnTo>
                      <a:lnTo>
                        <a:pt x="26671" y="1333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4109027" y="2808209"/>
                <a:ext cx="2745629" cy="332976"/>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smtClean="0"/>
                  <a:t>2</a:t>
                </a:r>
                <a:r>
                  <a:rPr kumimoji="1" lang="ja-JP" altLang="en-US" sz="1050" dirty="0"/>
                  <a:t>千</a:t>
                </a:r>
                <a:r>
                  <a:rPr kumimoji="1" lang="ja-JP" altLang="en-US" sz="1050" dirty="0" smtClean="0"/>
                  <a:t>台</a:t>
                </a:r>
                <a:r>
                  <a:rPr kumimoji="1" lang="en-US" altLang="ja-JP" sz="1050" dirty="0"/>
                  <a:t>/</a:t>
                </a:r>
                <a:r>
                  <a:rPr kumimoji="1" lang="ja-JP" altLang="en-US" sz="1050" dirty="0" smtClean="0"/>
                  <a:t>日</a:t>
                </a:r>
                <a:endParaRPr kumimoji="1" lang="en-US" altLang="ja-JP" sz="1050" dirty="0" smtClean="0"/>
              </a:p>
              <a:p>
                <a:r>
                  <a:rPr kumimoji="1" lang="ja-JP" altLang="en-US" sz="1050" dirty="0" smtClean="0"/>
                  <a:t>　係数</a:t>
                </a:r>
                <a:r>
                  <a:rPr kumimoji="1" lang="en-US" altLang="ja-JP" sz="1050" dirty="0" smtClean="0"/>
                  <a:t>1</a:t>
                </a:r>
                <a:r>
                  <a:rPr kumimoji="1" lang="ja-JP" altLang="en-US" sz="1050" dirty="0" smtClean="0"/>
                  <a:t>：</a:t>
                </a:r>
                <a:r>
                  <a:rPr kumimoji="1" lang="en-US" altLang="ja-JP" sz="1050" dirty="0" smtClean="0"/>
                  <a:t>280</a:t>
                </a:r>
              </a:p>
            </p:txBody>
          </p:sp>
        </p:grpSp>
        <p:sp>
          <p:nvSpPr>
            <p:cNvPr id="50" name="楕円 49"/>
            <p:cNvSpPr/>
            <p:nvPr/>
          </p:nvSpPr>
          <p:spPr>
            <a:xfrm>
              <a:off x="2915336" y="29818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1" name="楕円 50"/>
            <p:cNvSpPr/>
            <p:nvPr/>
          </p:nvSpPr>
          <p:spPr>
            <a:xfrm>
              <a:off x="3067736" y="31342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2" name="楕円 51"/>
            <p:cNvSpPr/>
            <p:nvPr/>
          </p:nvSpPr>
          <p:spPr>
            <a:xfrm>
              <a:off x="1912036" y="29310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3" name="楕円 52"/>
            <p:cNvSpPr/>
            <p:nvPr/>
          </p:nvSpPr>
          <p:spPr>
            <a:xfrm>
              <a:off x="2026336" y="31469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4" name="テキスト ボックス 53"/>
            <p:cNvSpPr txBox="1"/>
            <p:nvPr/>
          </p:nvSpPr>
          <p:spPr>
            <a:xfrm>
              <a:off x="1736663" y="3414101"/>
              <a:ext cx="2077608" cy="350582"/>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ja-JP" altLang="en-US" sz="1050" dirty="0"/>
                <a:t>：</a:t>
              </a:r>
              <a:r>
                <a:rPr kumimoji="1" lang="en-US" altLang="ja-JP" sz="1050" dirty="0" smtClean="0"/>
                <a:t>1.0km</a:t>
              </a:r>
              <a:r>
                <a:rPr kumimoji="1" lang="ja-JP" altLang="en-US" sz="1050" dirty="0" err="1"/>
                <a:t>、</a:t>
              </a:r>
              <a:r>
                <a:rPr kumimoji="1" lang="ja-JP" altLang="en-US" sz="1050" dirty="0"/>
                <a:t>交通量：</a:t>
              </a:r>
              <a:r>
                <a:rPr kumimoji="1" lang="en-US" altLang="ja-JP" sz="1050" dirty="0"/>
                <a:t>2</a:t>
              </a:r>
              <a:r>
                <a:rPr kumimoji="1" lang="ja-JP" altLang="en-US" sz="1050" dirty="0"/>
                <a:t>千台</a:t>
              </a:r>
              <a:r>
                <a:rPr kumimoji="1" lang="en-US" altLang="ja-JP" sz="1050" dirty="0"/>
                <a:t>/</a:t>
              </a:r>
              <a:r>
                <a:rPr kumimoji="1" lang="ja-JP" altLang="en-US" sz="1050" dirty="0"/>
                <a:t>日</a:t>
              </a:r>
              <a:endParaRPr kumimoji="1" lang="en-US" altLang="ja-JP" sz="1050" dirty="0"/>
            </a:p>
            <a:p>
              <a:r>
                <a:rPr kumimoji="1" lang="ja-JP" altLang="en-US" sz="1050" dirty="0" smtClean="0"/>
                <a:t>　係数</a:t>
              </a:r>
              <a:r>
                <a:rPr kumimoji="1" lang="en-US" altLang="ja-JP" sz="1050" dirty="0" smtClean="0"/>
                <a:t>1</a:t>
              </a:r>
              <a:r>
                <a:rPr kumimoji="1" lang="ja-JP" altLang="en-US" sz="1050" dirty="0" smtClean="0"/>
                <a:t>：</a:t>
              </a:r>
              <a:r>
                <a:rPr kumimoji="1" lang="en-US" altLang="ja-JP" sz="1050" dirty="0" smtClean="0"/>
                <a:t>1100</a:t>
              </a:r>
              <a:r>
                <a:rPr kumimoji="1" lang="ja-JP" altLang="en-US" sz="1050" dirty="0" err="1" smtClean="0"/>
                <a:t>、</a:t>
              </a:r>
              <a:r>
                <a:rPr kumimoji="1" lang="ja-JP" altLang="en-US" sz="1050" dirty="0" smtClean="0"/>
                <a:t>係数</a:t>
              </a:r>
              <a:r>
                <a:rPr kumimoji="1" lang="en-US" altLang="ja-JP" sz="1050" dirty="0" smtClean="0"/>
                <a:t>2</a:t>
              </a:r>
              <a:r>
                <a:rPr kumimoji="1" lang="ja-JP" altLang="en-US" sz="1050" dirty="0" smtClean="0"/>
                <a:t>：</a:t>
              </a:r>
              <a:r>
                <a:rPr kumimoji="1" lang="en-US" altLang="ja-JP" sz="1050" dirty="0" smtClean="0"/>
                <a:t>310</a:t>
              </a:r>
              <a:endParaRPr kumimoji="1" lang="en-US" altLang="ja-JP" sz="1050" dirty="0"/>
            </a:p>
          </p:txBody>
        </p:sp>
      </p:grpSp>
      <p:grpSp>
        <p:nvGrpSpPr>
          <p:cNvPr id="62" name="グループ化 61"/>
          <p:cNvGrpSpPr/>
          <p:nvPr/>
        </p:nvGrpSpPr>
        <p:grpSpPr>
          <a:xfrm>
            <a:off x="13645122" y="2150928"/>
            <a:ext cx="1865636" cy="984373"/>
            <a:chOff x="4564623" y="2726030"/>
            <a:chExt cx="1698268" cy="798056"/>
          </a:xfrm>
        </p:grpSpPr>
        <p:pic>
          <p:nvPicPr>
            <p:cNvPr id="17" name="図 3"/>
            <p:cNvPicPr>
              <a:picLocks noChangeAspect="1"/>
            </p:cNvPicPr>
            <p:nvPr/>
          </p:nvPicPr>
          <p:blipFill rotWithShape="1">
            <a:blip r:embed="rId4" cstate="print">
              <a:extLst>
                <a:ext uri="{28A0092B-C50C-407E-A947-70E740481C1C}">
                  <a14:useLocalDpi xmlns:a14="http://schemas.microsoft.com/office/drawing/2010/main" val="0"/>
                </a:ext>
              </a:extLst>
            </a:blip>
            <a:srcRect l="7834" t="32321" r="43550" b="24861"/>
            <a:stretch/>
          </p:blipFill>
          <p:spPr bwMode="auto">
            <a:xfrm>
              <a:off x="4564623" y="2726030"/>
              <a:ext cx="1698268" cy="7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楕円 39"/>
            <p:cNvSpPr/>
            <p:nvPr/>
          </p:nvSpPr>
          <p:spPr>
            <a:xfrm>
              <a:off x="5849036" y="29691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楕円 44"/>
            <p:cNvSpPr/>
            <p:nvPr/>
          </p:nvSpPr>
          <p:spPr>
            <a:xfrm>
              <a:off x="5810936" y="307070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5988736" y="31850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7" name="楕円 46"/>
            <p:cNvSpPr/>
            <p:nvPr/>
          </p:nvSpPr>
          <p:spPr>
            <a:xfrm>
              <a:off x="4909236" y="31723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8" name="楕円 47"/>
            <p:cNvSpPr/>
            <p:nvPr/>
          </p:nvSpPr>
          <p:spPr>
            <a:xfrm>
              <a:off x="5023536" y="307070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9" name="楕円 48"/>
            <p:cNvSpPr/>
            <p:nvPr/>
          </p:nvSpPr>
          <p:spPr>
            <a:xfrm>
              <a:off x="4858436" y="29818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grpSp>
      <p:sp>
        <p:nvSpPr>
          <p:cNvPr id="55" name="正方形/長方形 54">
            <a:extLst/>
          </p:cNvPr>
          <p:cNvSpPr/>
          <p:nvPr/>
        </p:nvSpPr>
        <p:spPr>
          <a:xfrm>
            <a:off x="13018874" y="2108598"/>
            <a:ext cx="771371" cy="34096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ja-JP" altLang="en-US" sz="1400" dirty="0" smtClean="0">
                <a:solidFill>
                  <a:schemeClr val="tx1"/>
                </a:solidFill>
                <a:latin typeface="+mn-ea"/>
              </a:rPr>
              <a:t>整備</a:t>
            </a:r>
            <a:r>
              <a:rPr lang="ja-JP" altLang="en-US" sz="1400" dirty="0">
                <a:solidFill>
                  <a:schemeClr val="tx1"/>
                </a:solidFill>
                <a:latin typeface="+mn-ea"/>
              </a:rPr>
              <a:t>後</a:t>
            </a:r>
          </a:p>
        </p:txBody>
      </p:sp>
      <p:sp>
        <p:nvSpPr>
          <p:cNvPr id="63" name="テキスト ボックス 62"/>
          <p:cNvSpPr txBox="1"/>
          <p:nvPr/>
        </p:nvSpPr>
        <p:spPr>
          <a:xfrm>
            <a:off x="13707739" y="1850143"/>
            <a:ext cx="2290419" cy="415498"/>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a:t>1</a:t>
            </a:r>
            <a:r>
              <a:rPr kumimoji="1" lang="ja-JP" altLang="en-US" sz="1050" dirty="0" smtClean="0"/>
              <a:t>千台</a:t>
            </a:r>
            <a:r>
              <a:rPr kumimoji="1" lang="en-US" altLang="ja-JP" sz="1050" dirty="0"/>
              <a:t>/</a:t>
            </a:r>
            <a:r>
              <a:rPr kumimoji="1" lang="ja-JP" altLang="en-US" sz="1050" dirty="0" smtClean="0"/>
              <a:t>日</a:t>
            </a:r>
            <a:endParaRPr kumimoji="1" lang="en-US" altLang="ja-JP" sz="1050" dirty="0" smtClean="0"/>
          </a:p>
          <a:p>
            <a:r>
              <a:rPr kumimoji="1" lang="ja-JP" altLang="en-US" sz="1050" dirty="0" smtClean="0"/>
              <a:t>　係数</a:t>
            </a:r>
            <a:r>
              <a:rPr kumimoji="1" lang="en-US" altLang="ja-JP" sz="1050" dirty="0" smtClean="0"/>
              <a:t>1</a:t>
            </a:r>
            <a:r>
              <a:rPr kumimoji="1" lang="ja-JP" altLang="en-US" sz="1050" dirty="0" smtClean="0"/>
              <a:t>：</a:t>
            </a:r>
            <a:r>
              <a:rPr kumimoji="1" lang="en-US" altLang="ja-JP" sz="1050" dirty="0" smtClean="0"/>
              <a:t>280</a:t>
            </a:r>
          </a:p>
        </p:txBody>
      </p:sp>
      <p:sp>
        <p:nvSpPr>
          <p:cNvPr id="64" name="テキスト ボックス 63"/>
          <p:cNvSpPr txBox="1"/>
          <p:nvPr/>
        </p:nvSpPr>
        <p:spPr>
          <a:xfrm>
            <a:off x="13757259" y="3033610"/>
            <a:ext cx="2330109" cy="415498"/>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ja-JP" altLang="en-US" sz="1050" dirty="0"/>
              <a:t>：</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smtClean="0"/>
              <a:t>1</a:t>
            </a:r>
            <a:r>
              <a:rPr kumimoji="1" lang="ja-JP" altLang="en-US" sz="1050" dirty="0" smtClean="0"/>
              <a:t>千台</a:t>
            </a:r>
            <a:r>
              <a:rPr kumimoji="1" lang="en-US" altLang="ja-JP" sz="1050" dirty="0"/>
              <a:t>/</a:t>
            </a:r>
            <a:r>
              <a:rPr kumimoji="1" lang="ja-JP" altLang="en-US" sz="1050" dirty="0"/>
              <a:t>日</a:t>
            </a:r>
            <a:endParaRPr kumimoji="1" lang="en-US" altLang="ja-JP" sz="1050" dirty="0"/>
          </a:p>
          <a:p>
            <a:r>
              <a:rPr kumimoji="1" lang="ja-JP" altLang="en-US" sz="1050" dirty="0" smtClean="0"/>
              <a:t>　</a:t>
            </a:r>
            <a:r>
              <a:rPr kumimoji="1" lang="ja-JP" altLang="en-US" sz="1050" dirty="0"/>
              <a:t>係数</a:t>
            </a:r>
            <a:r>
              <a:rPr kumimoji="1" lang="en-US" altLang="ja-JP" sz="1050" dirty="0"/>
              <a:t>1</a:t>
            </a:r>
            <a:r>
              <a:rPr kumimoji="1" lang="ja-JP" altLang="en-US" sz="1050" dirty="0"/>
              <a:t>：</a:t>
            </a:r>
            <a:r>
              <a:rPr kumimoji="1" lang="en-US" altLang="ja-JP" sz="1050" dirty="0"/>
              <a:t>1100</a:t>
            </a:r>
            <a:r>
              <a:rPr kumimoji="1" lang="ja-JP" altLang="en-US" sz="1050" dirty="0" err="1"/>
              <a:t>、</a:t>
            </a:r>
            <a:r>
              <a:rPr kumimoji="1" lang="ja-JP" altLang="en-US" sz="1050" dirty="0"/>
              <a:t>係数</a:t>
            </a:r>
            <a:r>
              <a:rPr kumimoji="1" lang="en-US" altLang="ja-JP" sz="1050" dirty="0"/>
              <a:t>2</a:t>
            </a:r>
            <a:r>
              <a:rPr kumimoji="1" lang="ja-JP" altLang="en-US" sz="1050" dirty="0"/>
              <a:t>：</a:t>
            </a:r>
            <a:r>
              <a:rPr kumimoji="1" lang="en-US" altLang="ja-JP" sz="1050" dirty="0"/>
              <a:t>310</a:t>
            </a:r>
          </a:p>
        </p:txBody>
      </p:sp>
      <p:sp>
        <p:nvSpPr>
          <p:cNvPr id="70" name="テキスト ボックス 69"/>
          <p:cNvSpPr txBox="1"/>
          <p:nvPr/>
        </p:nvSpPr>
        <p:spPr>
          <a:xfrm>
            <a:off x="15497530" y="2141479"/>
            <a:ext cx="2290419" cy="415498"/>
          </a:xfrm>
          <a:prstGeom prst="rect">
            <a:avLst/>
          </a:prstGeom>
          <a:noFill/>
        </p:spPr>
        <p:txBody>
          <a:bodyPr wrap="square" rtlCol="0">
            <a:spAutoFit/>
          </a:bodyPr>
          <a:lstStyle/>
          <a:p>
            <a:r>
              <a:rPr kumimoji="1" lang="ja-JP" altLang="en-US" sz="1050" dirty="0"/>
              <a:t>　</a:t>
            </a:r>
            <a:r>
              <a:rPr kumimoji="1" lang="ja-JP" altLang="en-US" sz="1050" dirty="0" smtClean="0"/>
              <a:t>延長：</a:t>
            </a:r>
            <a:r>
              <a:rPr kumimoji="1" lang="en-US" altLang="ja-JP" sz="1050" dirty="0" smtClean="0"/>
              <a:t>1.0km</a:t>
            </a:r>
            <a:r>
              <a:rPr kumimoji="1" lang="ja-JP" altLang="en-US" sz="1050" dirty="0" err="1"/>
              <a:t>、</a:t>
            </a:r>
            <a:r>
              <a:rPr kumimoji="1" lang="ja-JP" altLang="en-US" sz="1050" dirty="0"/>
              <a:t>交通量</a:t>
            </a:r>
            <a:r>
              <a:rPr kumimoji="1" lang="ja-JP" altLang="en-US" sz="1050" dirty="0" smtClean="0"/>
              <a:t>：</a:t>
            </a:r>
            <a:r>
              <a:rPr kumimoji="1" lang="en-US" altLang="ja-JP" sz="1050" dirty="0" smtClean="0"/>
              <a:t>2</a:t>
            </a:r>
            <a:r>
              <a:rPr kumimoji="1" lang="ja-JP" altLang="en-US" sz="1050" dirty="0" smtClean="0"/>
              <a:t>千台</a:t>
            </a:r>
            <a:r>
              <a:rPr kumimoji="1" lang="en-US" altLang="ja-JP" sz="1050" dirty="0"/>
              <a:t>/</a:t>
            </a:r>
            <a:r>
              <a:rPr kumimoji="1" lang="ja-JP" altLang="en-US" sz="1050" dirty="0" smtClean="0"/>
              <a:t>日</a:t>
            </a:r>
            <a:endParaRPr kumimoji="1" lang="en-US" altLang="ja-JP" sz="1050" dirty="0" smtClean="0"/>
          </a:p>
          <a:p>
            <a:r>
              <a:rPr kumimoji="1" lang="ja-JP" altLang="en-US" sz="1050" dirty="0" smtClean="0"/>
              <a:t>　係数</a:t>
            </a:r>
            <a:r>
              <a:rPr kumimoji="1" lang="en-US" altLang="ja-JP" sz="1050" dirty="0" smtClean="0"/>
              <a:t>1</a:t>
            </a:r>
            <a:r>
              <a:rPr kumimoji="1" lang="ja-JP" altLang="en-US" sz="1050" dirty="0" smtClean="0"/>
              <a:t>：</a:t>
            </a:r>
            <a:endParaRPr kumimoji="1" lang="en-US" altLang="ja-JP" sz="1050" dirty="0" smtClean="0"/>
          </a:p>
        </p:txBody>
      </p:sp>
      <p:pic>
        <p:nvPicPr>
          <p:cNvPr id="57" name="図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65" y="4521970"/>
            <a:ext cx="6139949" cy="2247129"/>
          </a:xfrm>
          <a:prstGeom prst="rect">
            <a:avLst/>
          </a:prstGeom>
          <a:noFill/>
          <a:extLst>
            <a:ext uri="{909E8E84-426E-40DD-AFC4-6F175D3DCCD1}">
              <a14:hiddenFill xmlns:a14="http://schemas.microsoft.com/office/drawing/2010/main">
                <a:solidFill>
                  <a:srgbClr val="FFFFFF"/>
                </a:solidFill>
              </a14:hiddenFill>
            </a:ext>
          </a:extLst>
        </p:spPr>
      </p:pic>
      <p:sp>
        <p:nvSpPr>
          <p:cNvPr id="58" name="正方形/長方形 57">
            <a:extLst/>
          </p:cNvPr>
          <p:cNvSpPr/>
          <p:nvPr/>
        </p:nvSpPr>
        <p:spPr>
          <a:xfrm>
            <a:off x="6386286" y="4208636"/>
            <a:ext cx="995511" cy="391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dirty="0" smtClean="0">
                <a:solidFill>
                  <a:schemeClr val="tx1"/>
                </a:solidFill>
                <a:latin typeface="+mn-ea"/>
              </a:rPr>
              <a:t>単位：</a:t>
            </a:r>
            <a:r>
              <a:rPr lang="ja-JP" altLang="en-US" sz="1200" dirty="0">
                <a:solidFill>
                  <a:schemeClr val="tx1"/>
                </a:solidFill>
                <a:latin typeface="+mn-ea"/>
              </a:rPr>
              <a:t>億</a:t>
            </a:r>
            <a:r>
              <a:rPr lang="ja-JP" altLang="en-US" sz="1200" dirty="0" smtClean="0">
                <a:solidFill>
                  <a:schemeClr val="tx1"/>
                </a:solidFill>
                <a:latin typeface="+mn-ea"/>
              </a:rPr>
              <a:t>円</a:t>
            </a:r>
            <a:endParaRPr lang="en-US" altLang="ja-JP" sz="1200" dirty="0" smtClean="0">
              <a:solidFill>
                <a:schemeClr val="tx1"/>
              </a:solidFill>
              <a:latin typeface="+mn-ea"/>
            </a:endParaRPr>
          </a:p>
        </p:txBody>
      </p:sp>
      <p:sp>
        <p:nvSpPr>
          <p:cNvPr id="6" name="テキスト ボックス 5"/>
          <p:cNvSpPr txBox="1"/>
          <p:nvPr/>
        </p:nvSpPr>
        <p:spPr>
          <a:xfrm>
            <a:off x="7221783" y="5319910"/>
            <a:ext cx="1903008" cy="738664"/>
          </a:xfrm>
          <a:prstGeom prst="rect">
            <a:avLst/>
          </a:prstGeom>
          <a:noFill/>
        </p:spPr>
        <p:txBody>
          <a:bodyPr wrap="square" rtlCol="0">
            <a:spAutoFit/>
          </a:bodyPr>
          <a:lstStyle/>
          <a:p>
            <a:r>
              <a:rPr kumimoji="1" lang="ja-JP" altLang="en-US" sz="1400" dirty="0" smtClean="0"/>
              <a:t>供用後</a:t>
            </a:r>
            <a:r>
              <a:rPr kumimoji="1" lang="en-US" altLang="ja-JP" sz="1400" dirty="0" smtClean="0"/>
              <a:t>50</a:t>
            </a:r>
            <a:r>
              <a:rPr kumimoji="1" lang="ja-JP" altLang="en-US" sz="1400" dirty="0" smtClean="0"/>
              <a:t>年間、社会的割引率</a:t>
            </a:r>
            <a:r>
              <a:rPr kumimoji="1" lang="en-US" altLang="ja-JP" sz="1400" dirty="0" smtClean="0"/>
              <a:t>4</a:t>
            </a:r>
            <a:r>
              <a:rPr kumimoji="1" lang="ja-JP" altLang="en-US" sz="1400" dirty="0" smtClean="0"/>
              <a:t>％を考慮し、事故減少便益を算出。</a:t>
            </a:r>
            <a:endParaRPr kumimoji="1" lang="ja-JP" altLang="en-US" sz="1400" dirty="0"/>
          </a:p>
        </p:txBody>
      </p:sp>
      <p:sp>
        <p:nvSpPr>
          <p:cNvPr id="7" name="正方形/長方形 6"/>
          <p:cNvSpPr/>
          <p:nvPr/>
        </p:nvSpPr>
        <p:spPr>
          <a:xfrm>
            <a:off x="6122947" y="6525532"/>
            <a:ext cx="1105167" cy="200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a:xfrm>
            <a:off x="7067391" y="6569075"/>
            <a:ext cx="2057400" cy="365125"/>
          </a:xfrm>
        </p:spPr>
        <p:txBody>
          <a:bodyPr/>
          <a:lstStyle/>
          <a:p>
            <a:fld id="{71F43457-8CDF-434C-BF4D-76CE5CCA85A3}" type="slidenum">
              <a:rPr kumimoji="1" lang="ja-JP" altLang="en-US" sz="1800" smtClean="0"/>
              <a:t>9</a:t>
            </a:fld>
            <a:endParaRPr kumimoji="1" lang="ja-JP" altLang="en-US" sz="1800" dirty="0"/>
          </a:p>
        </p:txBody>
      </p:sp>
      <p:sp>
        <p:nvSpPr>
          <p:cNvPr id="56" name="正方形/長方形 55">
            <a:extLst/>
          </p:cNvPr>
          <p:cNvSpPr/>
          <p:nvPr/>
        </p:nvSpPr>
        <p:spPr>
          <a:xfrm>
            <a:off x="-22225" y="576011"/>
            <a:ext cx="5218339" cy="391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u="sng" dirty="0" smtClean="0">
                <a:solidFill>
                  <a:schemeClr val="tx1"/>
                </a:solidFill>
                <a:latin typeface="+mn-ea"/>
              </a:rPr>
              <a:t>◆計算例（府道京都守口線、新名神高速道路の</a:t>
            </a:r>
            <a:r>
              <a:rPr lang="en-US" altLang="ja-JP" sz="1400" b="1" u="sng" dirty="0" smtClean="0">
                <a:solidFill>
                  <a:schemeClr val="tx1"/>
                </a:solidFill>
                <a:latin typeface="+mn-ea"/>
              </a:rPr>
              <a:t>1</a:t>
            </a:r>
            <a:r>
              <a:rPr lang="ja-JP" altLang="en-US" sz="1400" b="1" u="sng" dirty="0">
                <a:solidFill>
                  <a:schemeClr val="tx1"/>
                </a:solidFill>
                <a:latin typeface="+mn-ea"/>
              </a:rPr>
              <a:t>地点</a:t>
            </a:r>
            <a:r>
              <a:rPr lang="ja-JP" altLang="en-US" sz="1400" b="1" u="sng" dirty="0" smtClean="0">
                <a:solidFill>
                  <a:schemeClr val="tx1"/>
                </a:solidFill>
                <a:latin typeface="+mn-ea"/>
              </a:rPr>
              <a:t>）</a:t>
            </a:r>
            <a:endParaRPr lang="en-US" altLang="ja-JP" sz="1400" b="1" u="sng" dirty="0" smtClean="0">
              <a:solidFill>
                <a:schemeClr val="tx1"/>
              </a:solidFill>
              <a:latin typeface="+mn-ea"/>
            </a:endParaRPr>
          </a:p>
        </p:txBody>
      </p:sp>
      <p:sp>
        <p:nvSpPr>
          <p:cNvPr id="69" name="正方形/長方形 68">
            <a:extLst/>
          </p:cNvPr>
          <p:cNvSpPr/>
          <p:nvPr/>
        </p:nvSpPr>
        <p:spPr>
          <a:xfrm>
            <a:off x="61931" y="945185"/>
            <a:ext cx="7607555" cy="1809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400" dirty="0" smtClean="0">
                <a:solidFill>
                  <a:schemeClr val="tx1"/>
                </a:solidFill>
                <a:latin typeface="+mn-ea"/>
              </a:rPr>
              <a:t>【</a:t>
            </a:r>
            <a:r>
              <a:rPr lang="ja-JP" altLang="en-US" sz="1400" dirty="0" smtClean="0">
                <a:solidFill>
                  <a:schemeClr val="tx1"/>
                </a:solidFill>
                <a:latin typeface="+mn-ea"/>
              </a:rPr>
              <a:t>府道京都守口線</a:t>
            </a:r>
            <a:r>
              <a:rPr lang="en-US" altLang="ja-JP" sz="1400" dirty="0" smtClean="0">
                <a:solidFill>
                  <a:schemeClr val="tx1"/>
                </a:solidFill>
                <a:latin typeface="+mn-ea"/>
              </a:rPr>
              <a:t>】</a:t>
            </a:r>
          </a:p>
          <a:p>
            <a:pPr>
              <a:defRPr/>
            </a:pPr>
            <a:r>
              <a:rPr lang="ja-JP" altLang="en-US" sz="1400" dirty="0">
                <a:solidFill>
                  <a:schemeClr val="tx1"/>
                </a:solidFill>
                <a:latin typeface="+mn-ea"/>
              </a:rPr>
              <a:t>　</a:t>
            </a:r>
            <a:r>
              <a:rPr lang="ja-JP" altLang="en-US" sz="1400" dirty="0" smtClean="0">
                <a:solidFill>
                  <a:schemeClr val="tx1"/>
                </a:solidFill>
                <a:latin typeface="+mn-ea"/>
              </a:rPr>
              <a:t>　整備なし①：</a:t>
            </a:r>
            <a:r>
              <a:rPr lang="en-US" altLang="ja-JP" sz="1400" dirty="0" smtClean="0">
                <a:solidFill>
                  <a:schemeClr val="tx1"/>
                </a:solidFill>
                <a:latin typeface="+mn-ea"/>
              </a:rPr>
              <a:t>13,168(</a:t>
            </a:r>
            <a:r>
              <a:rPr lang="ja-JP" altLang="en-US" sz="1400" dirty="0" smtClean="0">
                <a:solidFill>
                  <a:schemeClr val="tx1"/>
                </a:solidFill>
                <a:latin typeface="+mn-ea"/>
              </a:rPr>
              <a:t>台</a:t>
            </a:r>
            <a:r>
              <a:rPr lang="en-US" altLang="ja-JP" sz="1400" dirty="0" smtClean="0">
                <a:solidFill>
                  <a:schemeClr val="tx1"/>
                </a:solidFill>
                <a:latin typeface="+mn-ea"/>
              </a:rPr>
              <a:t>/</a:t>
            </a:r>
            <a:r>
              <a:rPr lang="ja-JP" altLang="en-US" sz="1400" dirty="0" smtClean="0">
                <a:solidFill>
                  <a:schemeClr val="tx1"/>
                </a:solidFill>
                <a:latin typeface="+mn-ea"/>
              </a:rPr>
              <a:t>日</a:t>
            </a:r>
            <a:r>
              <a:rPr lang="en-US" altLang="ja-JP" sz="1400" dirty="0" smtClean="0">
                <a:solidFill>
                  <a:schemeClr val="tx1"/>
                </a:solidFill>
                <a:latin typeface="+mn-ea"/>
              </a:rPr>
              <a:t>)×0.44(km)×1530(</a:t>
            </a:r>
            <a:r>
              <a:rPr lang="ja-JP" altLang="en-US" sz="1400" dirty="0" smtClean="0">
                <a:solidFill>
                  <a:schemeClr val="tx1"/>
                </a:solidFill>
                <a:latin typeface="+mn-ea"/>
              </a:rPr>
              <a:t>係数</a:t>
            </a:r>
            <a:r>
              <a:rPr lang="en-US" altLang="ja-JP" sz="1400" dirty="0" smtClean="0">
                <a:solidFill>
                  <a:schemeClr val="tx1"/>
                </a:solidFill>
                <a:latin typeface="+mn-ea"/>
              </a:rPr>
              <a:t>1)=8,864,698(</a:t>
            </a:r>
            <a:r>
              <a:rPr lang="ja-JP" altLang="en-US" sz="1400" dirty="0" smtClean="0">
                <a:solidFill>
                  <a:schemeClr val="tx1"/>
                </a:solidFill>
                <a:latin typeface="+mn-ea"/>
              </a:rPr>
              <a:t>円</a:t>
            </a:r>
            <a:r>
              <a:rPr lang="en-US" altLang="ja-JP" sz="1400" dirty="0" smtClean="0">
                <a:solidFill>
                  <a:schemeClr val="tx1"/>
                </a:solidFill>
                <a:latin typeface="+mn-ea"/>
              </a:rPr>
              <a:t>/</a:t>
            </a:r>
            <a:r>
              <a:rPr lang="ja-JP" altLang="en-US" sz="1400" dirty="0">
                <a:solidFill>
                  <a:schemeClr val="tx1"/>
                </a:solidFill>
                <a:latin typeface="+mn-ea"/>
              </a:rPr>
              <a:t>年</a:t>
            </a:r>
            <a:r>
              <a:rPr lang="en-US" altLang="ja-JP" sz="1400" dirty="0" smtClean="0">
                <a:solidFill>
                  <a:schemeClr val="tx1"/>
                </a:solidFill>
                <a:latin typeface="+mn-ea"/>
              </a:rPr>
              <a:t>)</a:t>
            </a:r>
          </a:p>
          <a:p>
            <a:pPr>
              <a:defRPr/>
            </a:pPr>
            <a:r>
              <a:rPr lang="ja-JP" altLang="en-US" sz="1400" dirty="0" smtClean="0">
                <a:solidFill>
                  <a:schemeClr val="tx1"/>
                </a:solidFill>
                <a:latin typeface="+mn-ea"/>
              </a:rPr>
              <a:t>　　整備あり①：</a:t>
            </a:r>
            <a:r>
              <a:rPr lang="en-US" altLang="ja-JP" sz="1400" dirty="0" smtClean="0">
                <a:solidFill>
                  <a:schemeClr val="tx1"/>
                </a:solidFill>
                <a:latin typeface="+mn-ea"/>
              </a:rPr>
              <a:t>30,798(</a:t>
            </a:r>
            <a:r>
              <a:rPr lang="ja-JP" altLang="en-US" sz="1400" dirty="0" smtClean="0">
                <a:solidFill>
                  <a:schemeClr val="tx1"/>
                </a:solidFill>
                <a:latin typeface="+mn-ea"/>
              </a:rPr>
              <a:t>台</a:t>
            </a:r>
            <a:r>
              <a:rPr lang="en-US" altLang="ja-JP" sz="1400" dirty="0" smtClean="0">
                <a:solidFill>
                  <a:schemeClr val="tx1"/>
                </a:solidFill>
                <a:latin typeface="+mn-ea"/>
              </a:rPr>
              <a:t>/</a:t>
            </a:r>
            <a:r>
              <a:rPr lang="ja-JP" altLang="en-US" sz="1400" dirty="0" smtClean="0">
                <a:solidFill>
                  <a:schemeClr val="tx1"/>
                </a:solidFill>
                <a:latin typeface="+mn-ea"/>
              </a:rPr>
              <a:t>日</a:t>
            </a:r>
            <a:r>
              <a:rPr lang="en-US" altLang="ja-JP" sz="1400" dirty="0" smtClean="0">
                <a:solidFill>
                  <a:schemeClr val="tx1"/>
                </a:solidFill>
                <a:latin typeface="+mn-ea"/>
              </a:rPr>
              <a:t>)×0.44(km)×1220(</a:t>
            </a:r>
            <a:r>
              <a:rPr lang="ja-JP" altLang="en-US" sz="1400" dirty="0" smtClean="0">
                <a:solidFill>
                  <a:schemeClr val="tx1"/>
                </a:solidFill>
                <a:latin typeface="+mn-ea"/>
              </a:rPr>
              <a:t>係数</a:t>
            </a:r>
            <a:r>
              <a:rPr lang="en-US" altLang="ja-JP" sz="1400" dirty="0" smtClean="0">
                <a:solidFill>
                  <a:schemeClr val="tx1"/>
                </a:solidFill>
                <a:latin typeface="+mn-ea"/>
              </a:rPr>
              <a:t>1) =16,532,366(</a:t>
            </a:r>
            <a:r>
              <a:rPr lang="ja-JP" altLang="en-US" sz="1400" dirty="0" smtClean="0">
                <a:solidFill>
                  <a:schemeClr val="tx1"/>
                </a:solidFill>
                <a:latin typeface="+mn-ea"/>
              </a:rPr>
              <a:t>円</a:t>
            </a:r>
            <a:r>
              <a:rPr lang="en-US" altLang="ja-JP" sz="1400" dirty="0" smtClean="0">
                <a:solidFill>
                  <a:schemeClr val="tx1"/>
                </a:solidFill>
                <a:latin typeface="+mn-ea"/>
              </a:rPr>
              <a:t>/</a:t>
            </a:r>
            <a:r>
              <a:rPr lang="ja-JP" altLang="en-US" sz="1400" dirty="0" smtClean="0">
                <a:solidFill>
                  <a:schemeClr val="tx1"/>
                </a:solidFill>
                <a:latin typeface="+mn-ea"/>
              </a:rPr>
              <a:t>年</a:t>
            </a:r>
            <a:r>
              <a:rPr lang="en-US" altLang="ja-JP" sz="1400" dirty="0" smtClean="0">
                <a:solidFill>
                  <a:schemeClr val="tx1"/>
                </a:solidFill>
                <a:latin typeface="+mn-ea"/>
              </a:rPr>
              <a:t>)</a:t>
            </a:r>
          </a:p>
          <a:p>
            <a:pPr>
              <a:defRPr/>
            </a:pPr>
            <a:r>
              <a:rPr lang="ja-JP" altLang="en-US" sz="1400" b="1" dirty="0" smtClean="0">
                <a:solidFill>
                  <a:schemeClr val="tx1"/>
                </a:solidFill>
                <a:latin typeface="+mn-ea"/>
              </a:rPr>
              <a:t>　整備なし①－整備あり①</a:t>
            </a:r>
            <a:r>
              <a:rPr lang="en-US" altLang="ja-JP" sz="1400" b="1" dirty="0" smtClean="0">
                <a:solidFill>
                  <a:schemeClr val="tx1"/>
                </a:solidFill>
                <a:latin typeface="+mn-ea"/>
              </a:rPr>
              <a:t>=</a:t>
            </a:r>
            <a:r>
              <a:rPr lang="ja-JP" altLang="en-US" sz="1400" b="1" dirty="0" smtClean="0">
                <a:solidFill>
                  <a:schemeClr val="tx1"/>
                </a:solidFill>
                <a:latin typeface="+mn-ea"/>
              </a:rPr>
              <a:t>－</a:t>
            </a:r>
            <a:r>
              <a:rPr lang="en-US" altLang="ja-JP" sz="1400" b="1" dirty="0" smtClean="0">
                <a:solidFill>
                  <a:schemeClr val="tx1"/>
                </a:solidFill>
                <a:latin typeface="+mn-ea"/>
              </a:rPr>
              <a:t>7,667,668(</a:t>
            </a:r>
            <a:r>
              <a:rPr lang="ja-JP" altLang="en-US" sz="1400" b="1" dirty="0" smtClean="0">
                <a:solidFill>
                  <a:schemeClr val="tx1"/>
                </a:solidFill>
                <a:latin typeface="+mn-ea"/>
              </a:rPr>
              <a:t>円</a:t>
            </a:r>
            <a:r>
              <a:rPr lang="en-US" altLang="ja-JP" sz="1400" b="1" dirty="0" smtClean="0">
                <a:solidFill>
                  <a:schemeClr val="tx1"/>
                </a:solidFill>
                <a:latin typeface="+mn-ea"/>
              </a:rPr>
              <a:t>/</a:t>
            </a:r>
            <a:r>
              <a:rPr lang="ja-JP" altLang="en-US" sz="1400" b="1" dirty="0" smtClean="0">
                <a:solidFill>
                  <a:schemeClr val="tx1"/>
                </a:solidFill>
                <a:latin typeface="+mn-ea"/>
              </a:rPr>
              <a:t>年</a:t>
            </a:r>
            <a:r>
              <a:rPr lang="en-US" altLang="ja-JP" sz="1400" b="1" dirty="0" smtClean="0">
                <a:solidFill>
                  <a:schemeClr val="tx1"/>
                </a:solidFill>
                <a:latin typeface="+mn-ea"/>
              </a:rPr>
              <a:t>)</a:t>
            </a:r>
            <a:r>
              <a:rPr lang="ja-JP" altLang="en-US" sz="1400" b="1" dirty="0" smtClean="0">
                <a:solidFill>
                  <a:schemeClr val="tx1"/>
                </a:solidFill>
                <a:latin typeface="+mn-ea"/>
              </a:rPr>
              <a:t>≒－</a:t>
            </a:r>
            <a:r>
              <a:rPr lang="en-US" altLang="ja-JP" sz="1400" b="1" dirty="0" smtClean="0">
                <a:solidFill>
                  <a:schemeClr val="tx1"/>
                </a:solidFill>
                <a:latin typeface="+mn-ea"/>
              </a:rPr>
              <a:t>0.08(</a:t>
            </a:r>
            <a:r>
              <a:rPr lang="ja-JP" altLang="en-US" sz="1400" b="1" dirty="0" smtClean="0">
                <a:solidFill>
                  <a:schemeClr val="tx1"/>
                </a:solidFill>
                <a:latin typeface="+mn-ea"/>
              </a:rPr>
              <a:t>億円</a:t>
            </a:r>
            <a:r>
              <a:rPr lang="en-US" altLang="ja-JP" sz="1400" b="1" dirty="0" smtClean="0">
                <a:solidFill>
                  <a:schemeClr val="tx1"/>
                </a:solidFill>
                <a:latin typeface="+mn-ea"/>
              </a:rPr>
              <a:t>/</a:t>
            </a:r>
            <a:r>
              <a:rPr lang="ja-JP" altLang="en-US" sz="1400" b="1" dirty="0">
                <a:solidFill>
                  <a:schemeClr val="tx1"/>
                </a:solidFill>
                <a:latin typeface="+mn-ea"/>
              </a:rPr>
              <a:t>年</a:t>
            </a:r>
            <a:r>
              <a:rPr lang="en-US" altLang="ja-JP" sz="1400" b="1" dirty="0" smtClean="0">
                <a:solidFill>
                  <a:schemeClr val="tx1"/>
                </a:solidFill>
                <a:latin typeface="+mn-ea"/>
              </a:rPr>
              <a:t>)</a:t>
            </a:r>
          </a:p>
          <a:p>
            <a:pPr>
              <a:defRPr/>
            </a:pPr>
            <a:r>
              <a:rPr lang="ja-JP" altLang="en-US" sz="1400" dirty="0" smtClean="0">
                <a:solidFill>
                  <a:schemeClr val="tx1"/>
                </a:solidFill>
                <a:latin typeface="+mn-ea"/>
              </a:rPr>
              <a:t>　　整備なし②：</a:t>
            </a:r>
            <a:r>
              <a:rPr lang="en-US" altLang="ja-JP" sz="1400" dirty="0">
                <a:solidFill>
                  <a:schemeClr val="tx1"/>
                </a:solidFill>
                <a:latin typeface="+mn-ea"/>
              </a:rPr>
              <a:t>13,168(</a:t>
            </a:r>
            <a:r>
              <a:rPr lang="ja-JP" altLang="en-US" sz="1400" dirty="0">
                <a:solidFill>
                  <a:schemeClr val="tx1"/>
                </a:solidFill>
                <a:latin typeface="+mn-ea"/>
              </a:rPr>
              <a:t>台</a:t>
            </a:r>
            <a:r>
              <a:rPr lang="en-US" altLang="ja-JP" sz="1400" dirty="0">
                <a:solidFill>
                  <a:schemeClr val="tx1"/>
                </a:solidFill>
                <a:latin typeface="+mn-ea"/>
              </a:rPr>
              <a:t>/</a:t>
            </a:r>
            <a:r>
              <a:rPr lang="ja-JP" altLang="en-US" sz="1400" dirty="0">
                <a:solidFill>
                  <a:schemeClr val="tx1"/>
                </a:solidFill>
                <a:latin typeface="+mn-ea"/>
              </a:rPr>
              <a:t>日</a:t>
            </a:r>
            <a:r>
              <a:rPr lang="en-US" altLang="ja-JP" sz="1400" dirty="0" smtClean="0">
                <a:solidFill>
                  <a:schemeClr val="tx1"/>
                </a:solidFill>
                <a:latin typeface="+mn-ea"/>
              </a:rPr>
              <a:t>)×2(</a:t>
            </a:r>
            <a:r>
              <a:rPr lang="ja-JP" altLang="en-US" sz="1400" dirty="0" smtClean="0">
                <a:solidFill>
                  <a:schemeClr val="tx1"/>
                </a:solidFill>
                <a:latin typeface="+mn-ea"/>
              </a:rPr>
              <a:t>箇所</a:t>
            </a:r>
            <a:r>
              <a:rPr lang="en-US" altLang="ja-JP" sz="1400" dirty="0" smtClean="0">
                <a:solidFill>
                  <a:schemeClr val="tx1"/>
                </a:solidFill>
                <a:latin typeface="+mn-ea"/>
              </a:rPr>
              <a:t>)×</a:t>
            </a:r>
            <a:r>
              <a:rPr lang="en-US" altLang="ja-JP" sz="1400" dirty="0">
                <a:solidFill>
                  <a:schemeClr val="tx1"/>
                </a:solidFill>
                <a:latin typeface="+mn-ea"/>
              </a:rPr>
              <a:t>320 (</a:t>
            </a:r>
            <a:r>
              <a:rPr lang="ja-JP" altLang="en-US" sz="1400" dirty="0" smtClean="0">
                <a:solidFill>
                  <a:schemeClr val="tx1"/>
                </a:solidFill>
                <a:latin typeface="+mn-ea"/>
              </a:rPr>
              <a:t>係数</a:t>
            </a:r>
            <a:r>
              <a:rPr lang="en-US" altLang="ja-JP" sz="1400" dirty="0" smtClean="0">
                <a:solidFill>
                  <a:schemeClr val="tx1"/>
                </a:solidFill>
                <a:latin typeface="+mn-ea"/>
              </a:rPr>
              <a:t>2) </a:t>
            </a:r>
            <a:r>
              <a:rPr lang="en-US" altLang="ja-JP" sz="1400" dirty="0">
                <a:solidFill>
                  <a:schemeClr val="tx1"/>
                </a:solidFill>
                <a:latin typeface="+mn-ea"/>
              </a:rPr>
              <a:t>=</a:t>
            </a:r>
            <a:r>
              <a:rPr lang="en-US" altLang="ja-JP" sz="1400" dirty="0" smtClean="0">
                <a:solidFill>
                  <a:schemeClr val="tx1"/>
                </a:solidFill>
                <a:latin typeface="+mn-ea"/>
              </a:rPr>
              <a:t>8,427,520(</a:t>
            </a:r>
            <a:r>
              <a:rPr lang="ja-JP" altLang="en-US" sz="1400" dirty="0" smtClean="0">
                <a:solidFill>
                  <a:schemeClr val="tx1"/>
                </a:solidFill>
                <a:latin typeface="+mn-ea"/>
              </a:rPr>
              <a:t>円</a:t>
            </a:r>
            <a:r>
              <a:rPr lang="en-US" altLang="ja-JP" sz="1400" dirty="0" smtClean="0">
                <a:solidFill>
                  <a:schemeClr val="tx1"/>
                </a:solidFill>
                <a:latin typeface="+mn-ea"/>
              </a:rPr>
              <a:t>/</a:t>
            </a:r>
            <a:r>
              <a:rPr lang="ja-JP" altLang="en-US" sz="1400" dirty="0" smtClean="0">
                <a:solidFill>
                  <a:schemeClr val="tx1"/>
                </a:solidFill>
                <a:latin typeface="+mn-ea"/>
              </a:rPr>
              <a:t>年</a:t>
            </a:r>
            <a:r>
              <a:rPr lang="en-US" altLang="ja-JP" sz="1400" dirty="0" smtClean="0">
                <a:solidFill>
                  <a:schemeClr val="tx1"/>
                </a:solidFill>
                <a:latin typeface="+mn-ea"/>
              </a:rPr>
              <a:t>)</a:t>
            </a:r>
            <a:endParaRPr lang="en-US" altLang="ja-JP" sz="1400" dirty="0">
              <a:solidFill>
                <a:schemeClr val="tx1"/>
              </a:solidFill>
              <a:latin typeface="+mn-ea"/>
            </a:endParaRPr>
          </a:p>
          <a:p>
            <a:pPr>
              <a:defRPr/>
            </a:pPr>
            <a:r>
              <a:rPr lang="ja-JP" altLang="en-US" sz="1400" dirty="0">
                <a:solidFill>
                  <a:schemeClr val="tx1"/>
                </a:solidFill>
                <a:latin typeface="+mn-ea"/>
              </a:rPr>
              <a:t>　</a:t>
            </a:r>
            <a:r>
              <a:rPr lang="ja-JP" altLang="en-US" sz="1400" dirty="0" smtClean="0">
                <a:solidFill>
                  <a:schemeClr val="tx1"/>
                </a:solidFill>
                <a:latin typeface="+mn-ea"/>
              </a:rPr>
              <a:t>　整備あり②：</a:t>
            </a:r>
            <a:r>
              <a:rPr lang="en-US" altLang="ja-JP" sz="1400" dirty="0">
                <a:solidFill>
                  <a:schemeClr val="tx1"/>
                </a:solidFill>
                <a:latin typeface="+mn-ea"/>
              </a:rPr>
              <a:t>30,798(</a:t>
            </a:r>
            <a:r>
              <a:rPr lang="ja-JP" altLang="en-US" sz="1400" dirty="0">
                <a:solidFill>
                  <a:schemeClr val="tx1"/>
                </a:solidFill>
                <a:latin typeface="+mn-ea"/>
              </a:rPr>
              <a:t>台</a:t>
            </a:r>
            <a:r>
              <a:rPr lang="en-US" altLang="ja-JP" sz="1400" dirty="0">
                <a:solidFill>
                  <a:schemeClr val="tx1"/>
                </a:solidFill>
                <a:latin typeface="+mn-ea"/>
              </a:rPr>
              <a:t>/</a:t>
            </a:r>
            <a:r>
              <a:rPr lang="ja-JP" altLang="en-US" sz="1400" dirty="0">
                <a:solidFill>
                  <a:schemeClr val="tx1"/>
                </a:solidFill>
                <a:latin typeface="+mn-ea"/>
              </a:rPr>
              <a:t>日</a:t>
            </a:r>
            <a:r>
              <a:rPr lang="en-US" altLang="ja-JP" sz="1400" dirty="0" smtClean="0">
                <a:solidFill>
                  <a:schemeClr val="tx1"/>
                </a:solidFill>
                <a:latin typeface="+mn-ea"/>
              </a:rPr>
              <a:t>)×2(</a:t>
            </a:r>
            <a:r>
              <a:rPr lang="ja-JP" altLang="en-US" sz="1400" dirty="0" smtClean="0">
                <a:solidFill>
                  <a:schemeClr val="tx1"/>
                </a:solidFill>
                <a:latin typeface="+mn-ea"/>
              </a:rPr>
              <a:t>箇所</a:t>
            </a:r>
            <a:r>
              <a:rPr lang="en-US" altLang="ja-JP" sz="1400" dirty="0" smtClean="0">
                <a:solidFill>
                  <a:schemeClr val="tx1"/>
                </a:solidFill>
                <a:latin typeface="+mn-ea"/>
              </a:rPr>
              <a:t>)×</a:t>
            </a:r>
            <a:r>
              <a:rPr lang="en-US" altLang="ja-JP" sz="1400" dirty="0">
                <a:solidFill>
                  <a:schemeClr val="tx1"/>
                </a:solidFill>
                <a:latin typeface="+mn-ea"/>
              </a:rPr>
              <a:t>310 (</a:t>
            </a:r>
            <a:r>
              <a:rPr lang="ja-JP" altLang="en-US" sz="1400" dirty="0">
                <a:solidFill>
                  <a:schemeClr val="tx1"/>
                </a:solidFill>
                <a:latin typeface="+mn-ea"/>
              </a:rPr>
              <a:t>係数</a:t>
            </a:r>
            <a:r>
              <a:rPr lang="en-US" altLang="ja-JP" sz="1400" dirty="0">
                <a:solidFill>
                  <a:schemeClr val="tx1"/>
                </a:solidFill>
                <a:latin typeface="+mn-ea"/>
              </a:rPr>
              <a:t>2) =</a:t>
            </a:r>
            <a:r>
              <a:rPr lang="en-US" altLang="ja-JP" sz="1400" dirty="0" smtClean="0">
                <a:solidFill>
                  <a:schemeClr val="tx1"/>
                </a:solidFill>
                <a:latin typeface="+mn-ea"/>
              </a:rPr>
              <a:t>19,094,760(</a:t>
            </a:r>
            <a:r>
              <a:rPr lang="ja-JP" altLang="en-US" sz="1400" dirty="0" smtClean="0">
                <a:solidFill>
                  <a:schemeClr val="tx1"/>
                </a:solidFill>
                <a:latin typeface="+mn-ea"/>
              </a:rPr>
              <a:t>円</a:t>
            </a:r>
            <a:r>
              <a:rPr lang="en-US" altLang="ja-JP" sz="1400" dirty="0" smtClean="0">
                <a:solidFill>
                  <a:schemeClr val="tx1"/>
                </a:solidFill>
                <a:latin typeface="+mn-ea"/>
              </a:rPr>
              <a:t>/</a:t>
            </a:r>
            <a:r>
              <a:rPr lang="ja-JP" altLang="en-US" sz="1400" dirty="0" smtClean="0">
                <a:solidFill>
                  <a:schemeClr val="tx1"/>
                </a:solidFill>
                <a:latin typeface="+mn-ea"/>
              </a:rPr>
              <a:t>年</a:t>
            </a:r>
            <a:r>
              <a:rPr lang="en-US" altLang="ja-JP" sz="1400" dirty="0" smtClean="0">
                <a:solidFill>
                  <a:schemeClr val="tx1"/>
                </a:solidFill>
                <a:latin typeface="+mn-ea"/>
              </a:rPr>
              <a:t>)</a:t>
            </a:r>
          </a:p>
          <a:p>
            <a:pPr>
              <a:defRPr/>
            </a:pPr>
            <a:r>
              <a:rPr lang="ja-JP" altLang="en-US" sz="1400" b="1" dirty="0" smtClean="0">
                <a:solidFill>
                  <a:schemeClr val="tx1"/>
                </a:solidFill>
                <a:latin typeface="+mn-ea"/>
              </a:rPr>
              <a:t>　整備なし②－</a:t>
            </a:r>
            <a:r>
              <a:rPr lang="ja-JP" altLang="en-US" sz="1400" b="1" dirty="0">
                <a:solidFill>
                  <a:schemeClr val="tx1"/>
                </a:solidFill>
                <a:latin typeface="+mn-ea"/>
              </a:rPr>
              <a:t>整備あり②</a:t>
            </a:r>
            <a:r>
              <a:rPr lang="en-US" altLang="ja-JP" sz="1400" b="1" dirty="0">
                <a:solidFill>
                  <a:schemeClr val="tx1"/>
                </a:solidFill>
                <a:latin typeface="+mn-ea"/>
              </a:rPr>
              <a:t>=</a:t>
            </a:r>
            <a:r>
              <a:rPr lang="ja-JP" altLang="en-US" sz="1400" b="1" dirty="0" smtClean="0">
                <a:solidFill>
                  <a:schemeClr val="tx1"/>
                </a:solidFill>
                <a:latin typeface="+mn-ea"/>
              </a:rPr>
              <a:t>－</a:t>
            </a:r>
            <a:r>
              <a:rPr lang="en-US" altLang="ja-JP" sz="1400" b="1" dirty="0" smtClean="0">
                <a:solidFill>
                  <a:schemeClr val="tx1"/>
                </a:solidFill>
                <a:latin typeface="+mn-ea"/>
              </a:rPr>
              <a:t>10,667,240(</a:t>
            </a:r>
            <a:r>
              <a:rPr lang="ja-JP" altLang="en-US" sz="1400" b="1" dirty="0">
                <a:solidFill>
                  <a:schemeClr val="tx1"/>
                </a:solidFill>
                <a:latin typeface="+mn-ea"/>
              </a:rPr>
              <a:t>円</a:t>
            </a:r>
            <a:r>
              <a:rPr lang="en-US" altLang="ja-JP" sz="1400" b="1" dirty="0">
                <a:solidFill>
                  <a:schemeClr val="tx1"/>
                </a:solidFill>
                <a:latin typeface="+mn-ea"/>
              </a:rPr>
              <a:t>/</a:t>
            </a:r>
            <a:r>
              <a:rPr lang="ja-JP" altLang="en-US" sz="1400" b="1" dirty="0">
                <a:solidFill>
                  <a:schemeClr val="tx1"/>
                </a:solidFill>
                <a:latin typeface="+mn-ea"/>
              </a:rPr>
              <a:t>年</a:t>
            </a:r>
            <a:r>
              <a:rPr lang="en-US" altLang="ja-JP" sz="1400" b="1" dirty="0">
                <a:solidFill>
                  <a:schemeClr val="tx1"/>
                </a:solidFill>
                <a:latin typeface="+mn-ea"/>
              </a:rPr>
              <a:t>)</a:t>
            </a:r>
            <a:r>
              <a:rPr lang="ja-JP" altLang="en-US" sz="1400" b="1" dirty="0">
                <a:solidFill>
                  <a:schemeClr val="tx1"/>
                </a:solidFill>
                <a:latin typeface="+mn-ea"/>
              </a:rPr>
              <a:t>≒－</a:t>
            </a:r>
            <a:r>
              <a:rPr lang="en-US" altLang="ja-JP" sz="1400" b="1" dirty="0" smtClean="0">
                <a:solidFill>
                  <a:schemeClr val="tx1"/>
                </a:solidFill>
                <a:latin typeface="+mn-ea"/>
              </a:rPr>
              <a:t>0.11(</a:t>
            </a:r>
            <a:r>
              <a:rPr lang="ja-JP" altLang="en-US" sz="1400" b="1" dirty="0">
                <a:solidFill>
                  <a:schemeClr val="tx1"/>
                </a:solidFill>
                <a:latin typeface="+mn-ea"/>
              </a:rPr>
              <a:t>億円</a:t>
            </a:r>
            <a:r>
              <a:rPr lang="en-US" altLang="ja-JP" sz="1400" b="1" dirty="0">
                <a:solidFill>
                  <a:schemeClr val="tx1"/>
                </a:solidFill>
                <a:latin typeface="+mn-ea"/>
              </a:rPr>
              <a:t>/</a:t>
            </a:r>
            <a:r>
              <a:rPr lang="ja-JP" altLang="en-US" sz="1400" b="1" dirty="0">
                <a:solidFill>
                  <a:schemeClr val="tx1"/>
                </a:solidFill>
                <a:latin typeface="+mn-ea"/>
              </a:rPr>
              <a:t>年</a:t>
            </a:r>
            <a:r>
              <a:rPr lang="en-US" altLang="ja-JP" sz="1400" b="1" dirty="0" smtClean="0">
                <a:solidFill>
                  <a:schemeClr val="tx1"/>
                </a:solidFill>
                <a:latin typeface="+mn-ea"/>
              </a:rPr>
              <a:t>)</a:t>
            </a:r>
            <a:endParaRPr lang="en-US" altLang="ja-JP" sz="1400" dirty="0" smtClean="0">
              <a:solidFill>
                <a:schemeClr val="tx1"/>
              </a:solidFill>
              <a:latin typeface="+mn-ea"/>
            </a:endParaRPr>
          </a:p>
          <a:p>
            <a:pPr>
              <a:defRPr/>
            </a:pPr>
            <a:r>
              <a:rPr lang="ja-JP" altLang="en-US" sz="1400" b="1" dirty="0" smtClean="0">
                <a:solidFill>
                  <a:srgbClr val="FF0000"/>
                </a:solidFill>
                <a:latin typeface="+mn-ea"/>
              </a:rPr>
              <a:t>　①の総和－②の総和</a:t>
            </a:r>
            <a:r>
              <a:rPr lang="en-US" altLang="ja-JP" sz="1400" b="1" dirty="0" smtClean="0">
                <a:solidFill>
                  <a:srgbClr val="FF0000"/>
                </a:solidFill>
                <a:latin typeface="+mn-ea"/>
              </a:rPr>
              <a:t>=-0.19</a:t>
            </a:r>
            <a:r>
              <a:rPr lang="en-US" altLang="ja-JP" sz="1400" b="1" dirty="0">
                <a:solidFill>
                  <a:srgbClr val="FF0000"/>
                </a:solidFill>
                <a:latin typeface="+mn-ea"/>
              </a:rPr>
              <a:t> (</a:t>
            </a:r>
            <a:r>
              <a:rPr lang="ja-JP" altLang="en-US" sz="1400" b="1" dirty="0">
                <a:solidFill>
                  <a:srgbClr val="FF0000"/>
                </a:solidFill>
                <a:latin typeface="+mn-ea"/>
              </a:rPr>
              <a:t>億円</a:t>
            </a:r>
            <a:r>
              <a:rPr lang="en-US" altLang="ja-JP" sz="1400" b="1" dirty="0">
                <a:solidFill>
                  <a:srgbClr val="FF0000"/>
                </a:solidFill>
                <a:latin typeface="+mn-ea"/>
              </a:rPr>
              <a:t>/</a:t>
            </a:r>
            <a:r>
              <a:rPr lang="ja-JP" altLang="en-US" sz="1400" b="1" dirty="0">
                <a:solidFill>
                  <a:srgbClr val="FF0000"/>
                </a:solidFill>
                <a:latin typeface="+mn-ea"/>
              </a:rPr>
              <a:t>年</a:t>
            </a:r>
            <a:r>
              <a:rPr lang="en-US" altLang="ja-JP" sz="1400" b="1" dirty="0">
                <a:solidFill>
                  <a:srgbClr val="FF0000"/>
                </a:solidFill>
                <a:latin typeface="+mn-ea"/>
              </a:rPr>
              <a:t>)</a:t>
            </a:r>
          </a:p>
        </p:txBody>
      </p:sp>
      <p:sp>
        <p:nvSpPr>
          <p:cNvPr id="71" name="正方形/長方形 70">
            <a:extLst/>
          </p:cNvPr>
          <p:cNvSpPr/>
          <p:nvPr/>
        </p:nvSpPr>
        <p:spPr>
          <a:xfrm>
            <a:off x="13719289" y="4966037"/>
            <a:ext cx="4462315" cy="707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200" dirty="0" smtClean="0">
                <a:solidFill>
                  <a:schemeClr val="tx1"/>
                </a:solidFill>
                <a:latin typeface="+mn-ea"/>
              </a:rPr>
              <a:t>【</a:t>
            </a:r>
            <a:r>
              <a:rPr lang="ja-JP" altLang="en-US" sz="1200" dirty="0" smtClean="0">
                <a:solidFill>
                  <a:schemeClr val="tx1"/>
                </a:solidFill>
                <a:latin typeface="+mn-ea"/>
              </a:rPr>
              <a:t>神名神高速道路</a:t>
            </a:r>
            <a:r>
              <a:rPr lang="en-US" altLang="ja-JP" sz="1200" dirty="0" smtClean="0">
                <a:solidFill>
                  <a:schemeClr val="tx1"/>
                </a:solidFill>
                <a:latin typeface="+mn-ea"/>
              </a:rPr>
              <a:t>】</a:t>
            </a:r>
          </a:p>
          <a:p>
            <a:pPr>
              <a:defRPr/>
            </a:pPr>
            <a:r>
              <a:rPr lang="ja-JP" altLang="en-US" sz="1200" dirty="0">
                <a:solidFill>
                  <a:schemeClr val="tx1"/>
                </a:solidFill>
                <a:latin typeface="+mn-ea"/>
              </a:rPr>
              <a:t>　</a:t>
            </a:r>
            <a:r>
              <a:rPr lang="ja-JP" altLang="en-US" sz="1200" dirty="0" smtClean="0">
                <a:solidFill>
                  <a:schemeClr val="tx1"/>
                </a:solidFill>
                <a:latin typeface="+mn-ea"/>
              </a:rPr>
              <a:t>整備</a:t>
            </a:r>
            <a:r>
              <a:rPr lang="ja-JP" altLang="en-US" sz="1200" dirty="0">
                <a:solidFill>
                  <a:schemeClr val="tx1"/>
                </a:solidFill>
                <a:latin typeface="+mn-ea"/>
              </a:rPr>
              <a:t>なし①：</a:t>
            </a:r>
            <a:endParaRPr lang="en-US" altLang="ja-JP" sz="1200" dirty="0">
              <a:solidFill>
                <a:schemeClr val="tx1"/>
              </a:solidFill>
              <a:latin typeface="+mn-ea"/>
            </a:endParaRPr>
          </a:p>
          <a:p>
            <a:pPr>
              <a:defRPr/>
            </a:pPr>
            <a:r>
              <a:rPr lang="ja-JP" altLang="en-US" sz="1200" dirty="0">
                <a:solidFill>
                  <a:schemeClr val="tx1"/>
                </a:solidFill>
                <a:latin typeface="+mn-ea"/>
              </a:rPr>
              <a:t>　整備あり②：</a:t>
            </a:r>
            <a:endParaRPr lang="en-US" altLang="ja-JP" sz="1200" dirty="0">
              <a:solidFill>
                <a:schemeClr val="tx1"/>
              </a:solidFill>
              <a:latin typeface="+mn-ea"/>
            </a:endParaRPr>
          </a:p>
          <a:p>
            <a:pPr>
              <a:defRPr/>
            </a:pPr>
            <a:r>
              <a:rPr lang="ja-JP" altLang="en-US" sz="1200" dirty="0">
                <a:solidFill>
                  <a:schemeClr val="tx1"/>
                </a:solidFill>
                <a:latin typeface="+mn-ea"/>
              </a:rPr>
              <a:t>　①－②</a:t>
            </a:r>
            <a:r>
              <a:rPr lang="ja-JP" altLang="en-US" sz="1200" dirty="0" smtClean="0">
                <a:solidFill>
                  <a:schemeClr val="tx1"/>
                </a:solidFill>
                <a:latin typeface="+mn-ea"/>
              </a:rPr>
              <a:t>＝</a:t>
            </a:r>
            <a:endParaRPr lang="en-US" altLang="ja-JP" sz="1200" dirty="0">
              <a:solidFill>
                <a:schemeClr val="tx1"/>
              </a:solidFill>
              <a:latin typeface="+mn-ea"/>
            </a:endParaRPr>
          </a:p>
        </p:txBody>
      </p:sp>
      <p:sp>
        <p:nvSpPr>
          <p:cNvPr id="73" name="正方形/長方形 72">
            <a:extLst/>
          </p:cNvPr>
          <p:cNvSpPr/>
          <p:nvPr/>
        </p:nvSpPr>
        <p:spPr>
          <a:xfrm>
            <a:off x="61931" y="2841133"/>
            <a:ext cx="7603419" cy="13263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400" dirty="0" smtClean="0">
                <a:solidFill>
                  <a:schemeClr val="tx1"/>
                </a:solidFill>
                <a:latin typeface="+mn-ea"/>
              </a:rPr>
              <a:t>【</a:t>
            </a:r>
            <a:r>
              <a:rPr lang="ja-JP" altLang="en-US" sz="1400" dirty="0" smtClean="0">
                <a:solidFill>
                  <a:schemeClr val="tx1"/>
                </a:solidFill>
                <a:latin typeface="+mn-ea"/>
              </a:rPr>
              <a:t>新名神高速道路</a:t>
            </a:r>
            <a:r>
              <a:rPr lang="en-US" altLang="ja-JP" sz="1400" dirty="0" smtClean="0">
                <a:solidFill>
                  <a:schemeClr val="tx1"/>
                </a:solidFill>
                <a:latin typeface="+mn-ea"/>
              </a:rPr>
              <a:t>】</a:t>
            </a:r>
          </a:p>
          <a:p>
            <a:pPr>
              <a:defRPr/>
            </a:pPr>
            <a:r>
              <a:rPr lang="ja-JP" altLang="en-US" sz="1400" dirty="0">
                <a:solidFill>
                  <a:schemeClr val="tx1"/>
                </a:solidFill>
                <a:latin typeface="+mn-ea"/>
              </a:rPr>
              <a:t>　</a:t>
            </a:r>
            <a:r>
              <a:rPr lang="ja-JP" altLang="en-US" sz="1400" dirty="0" smtClean="0">
                <a:solidFill>
                  <a:schemeClr val="tx1"/>
                </a:solidFill>
                <a:latin typeface="+mn-ea"/>
              </a:rPr>
              <a:t>　整備なし①：</a:t>
            </a:r>
            <a:r>
              <a:rPr lang="en-US" altLang="ja-JP" sz="1400" dirty="0" smtClean="0">
                <a:solidFill>
                  <a:schemeClr val="tx1"/>
                </a:solidFill>
                <a:latin typeface="+mn-ea"/>
              </a:rPr>
              <a:t>52,199(</a:t>
            </a:r>
            <a:r>
              <a:rPr lang="ja-JP" altLang="en-US" sz="1400" dirty="0" smtClean="0">
                <a:solidFill>
                  <a:schemeClr val="tx1"/>
                </a:solidFill>
                <a:latin typeface="+mn-ea"/>
              </a:rPr>
              <a:t>台</a:t>
            </a:r>
            <a:r>
              <a:rPr lang="en-US" altLang="ja-JP" sz="1400" dirty="0" smtClean="0">
                <a:solidFill>
                  <a:schemeClr val="tx1"/>
                </a:solidFill>
                <a:latin typeface="+mn-ea"/>
              </a:rPr>
              <a:t>/</a:t>
            </a:r>
            <a:r>
              <a:rPr lang="ja-JP" altLang="en-US" sz="1400" dirty="0" smtClean="0">
                <a:solidFill>
                  <a:schemeClr val="tx1"/>
                </a:solidFill>
                <a:latin typeface="+mn-ea"/>
              </a:rPr>
              <a:t>日</a:t>
            </a:r>
            <a:r>
              <a:rPr lang="en-US" altLang="ja-JP" sz="1400" dirty="0" smtClean="0">
                <a:solidFill>
                  <a:schemeClr val="tx1"/>
                </a:solidFill>
                <a:latin typeface="+mn-ea"/>
              </a:rPr>
              <a:t>)×3.11(km)×</a:t>
            </a:r>
            <a:r>
              <a:rPr lang="en-US" altLang="ja-JP" sz="1400" dirty="0">
                <a:solidFill>
                  <a:schemeClr val="tx1"/>
                </a:solidFill>
                <a:latin typeface="+mn-ea"/>
              </a:rPr>
              <a:t>280(</a:t>
            </a:r>
            <a:r>
              <a:rPr lang="ja-JP" altLang="en-US" sz="1400" dirty="0">
                <a:solidFill>
                  <a:schemeClr val="tx1"/>
                </a:solidFill>
                <a:latin typeface="+mn-ea"/>
              </a:rPr>
              <a:t>係数</a:t>
            </a:r>
            <a:r>
              <a:rPr lang="en-US" altLang="ja-JP" sz="1400" dirty="0">
                <a:solidFill>
                  <a:schemeClr val="tx1"/>
                </a:solidFill>
                <a:latin typeface="+mn-ea"/>
              </a:rPr>
              <a:t>1)=</a:t>
            </a:r>
            <a:r>
              <a:rPr lang="en-US" altLang="ja-JP" sz="1400" dirty="0" smtClean="0">
                <a:solidFill>
                  <a:schemeClr val="tx1"/>
                </a:solidFill>
                <a:latin typeface="+mn-ea"/>
              </a:rPr>
              <a:t>45,454,889 (</a:t>
            </a:r>
            <a:r>
              <a:rPr lang="ja-JP" altLang="en-US" sz="1400" dirty="0" smtClean="0">
                <a:solidFill>
                  <a:schemeClr val="tx1"/>
                </a:solidFill>
                <a:latin typeface="+mn-ea"/>
              </a:rPr>
              <a:t>円</a:t>
            </a:r>
            <a:r>
              <a:rPr lang="en-US" altLang="ja-JP" sz="1400" dirty="0" smtClean="0">
                <a:solidFill>
                  <a:schemeClr val="tx1"/>
                </a:solidFill>
                <a:latin typeface="+mn-ea"/>
              </a:rPr>
              <a:t>/</a:t>
            </a:r>
            <a:r>
              <a:rPr lang="ja-JP" altLang="en-US" sz="1400" dirty="0" smtClean="0">
                <a:solidFill>
                  <a:schemeClr val="tx1"/>
                </a:solidFill>
                <a:latin typeface="+mn-ea"/>
              </a:rPr>
              <a:t>年</a:t>
            </a:r>
            <a:r>
              <a:rPr lang="en-US" altLang="ja-JP" sz="1400" dirty="0" smtClean="0">
                <a:solidFill>
                  <a:schemeClr val="tx1"/>
                </a:solidFill>
                <a:latin typeface="+mn-ea"/>
              </a:rPr>
              <a:t>)</a:t>
            </a:r>
          </a:p>
          <a:p>
            <a:pPr>
              <a:defRPr/>
            </a:pPr>
            <a:r>
              <a:rPr lang="ja-JP" altLang="en-US" sz="1400" dirty="0" smtClean="0">
                <a:solidFill>
                  <a:schemeClr val="tx1"/>
                </a:solidFill>
                <a:latin typeface="+mn-ea"/>
              </a:rPr>
              <a:t>　　整備あり①：</a:t>
            </a:r>
            <a:r>
              <a:rPr lang="en-US" altLang="ja-JP" sz="1400" dirty="0" smtClean="0">
                <a:solidFill>
                  <a:schemeClr val="tx1"/>
                </a:solidFill>
                <a:latin typeface="+mn-ea"/>
              </a:rPr>
              <a:t>46,433(</a:t>
            </a:r>
            <a:r>
              <a:rPr lang="ja-JP" altLang="en-US" sz="1400" dirty="0" smtClean="0">
                <a:solidFill>
                  <a:schemeClr val="tx1"/>
                </a:solidFill>
                <a:latin typeface="+mn-ea"/>
              </a:rPr>
              <a:t>台</a:t>
            </a:r>
            <a:r>
              <a:rPr lang="en-US" altLang="ja-JP" sz="1400" dirty="0" smtClean="0">
                <a:solidFill>
                  <a:schemeClr val="tx1"/>
                </a:solidFill>
                <a:latin typeface="+mn-ea"/>
              </a:rPr>
              <a:t>/</a:t>
            </a:r>
            <a:r>
              <a:rPr lang="ja-JP" altLang="en-US" sz="1400" dirty="0" smtClean="0">
                <a:solidFill>
                  <a:schemeClr val="tx1"/>
                </a:solidFill>
                <a:latin typeface="+mn-ea"/>
              </a:rPr>
              <a:t>日</a:t>
            </a:r>
            <a:r>
              <a:rPr lang="en-US" altLang="ja-JP" sz="1400" dirty="0" smtClean="0">
                <a:solidFill>
                  <a:schemeClr val="tx1"/>
                </a:solidFill>
                <a:latin typeface="+mn-ea"/>
              </a:rPr>
              <a:t>)×3.11(km)×</a:t>
            </a:r>
            <a:r>
              <a:rPr lang="en-US" altLang="ja-JP" sz="1400" dirty="0">
                <a:solidFill>
                  <a:schemeClr val="tx1"/>
                </a:solidFill>
                <a:latin typeface="+mn-ea"/>
              </a:rPr>
              <a:t>280(</a:t>
            </a:r>
            <a:r>
              <a:rPr lang="ja-JP" altLang="en-US" sz="1400" dirty="0">
                <a:solidFill>
                  <a:schemeClr val="tx1"/>
                </a:solidFill>
                <a:latin typeface="+mn-ea"/>
              </a:rPr>
              <a:t>係数</a:t>
            </a:r>
            <a:r>
              <a:rPr lang="en-US" altLang="ja-JP" sz="1400" dirty="0">
                <a:solidFill>
                  <a:schemeClr val="tx1"/>
                </a:solidFill>
                <a:latin typeface="+mn-ea"/>
              </a:rPr>
              <a:t>1)=</a:t>
            </a:r>
            <a:r>
              <a:rPr lang="en-US" altLang="ja-JP" sz="1400" dirty="0" smtClean="0">
                <a:solidFill>
                  <a:schemeClr val="tx1"/>
                </a:solidFill>
                <a:latin typeface="+mn-ea"/>
              </a:rPr>
              <a:t>40,433,856 (</a:t>
            </a:r>
            <a:r>
              <a:rPr lang="ja-JP" altLang="en-US" sz="1400" dirty="0" smtClean="0">
                <a:solidFill>
                  <a:schemeClr val="tx1"/>
                </a:solidFill>
                <a:latin typeface="+mn-ea"/>
              </a:rPr>
              <a:t>円</a:t>
            </a:r>
            <a:r>
              <a:rPr lang="en-US" altLang="ja-JP" sz="1400" dirty="0" smtClean="0">
                <a:solidFill>
                  <a:schemeClr val="tx1"/>
                </a:solidFill>
                <a:latin typeface="+mn-ea"/>
              </a:rPr>
              <a:t>/</a:t>
            </a:r>
            <a:r>
              <a:rPr lang="ja-JP" altLang="en-US" sz="1400" dirty="0" smtClean="0">
                <a:solidFill>
                  <a:schemeClr val="tx1"/>
                </a:solidFill>
                <a:latin typeface="+mn-ea"/>
              </a:rPr>
              <a:t>年</a:t>
            </a:r>
            <a:r>
              <a:rPr lang="en-US" altLang="ja-JP" sz="1400" dirty="0" smtClean="0">
                <a:solidFill>
                  <a:schemeClr val="tx1"/>
                </a:solidFill>
                <a:latin typeface="+mn-ea"/>
              </a:rPr>
              <a:t>)</a:t>
            </a:r>
          </a:p>
          <a:p>
            <a:pPr>
              <a:defRPr/>
            </a:pPr>
            <a:r>
              <a:rPr lang="ja-JP" altLang="en-US" sz="1400" b="1" dirty="0" smtClean="0">
                <a:solidFill>
                  <a:schemeClr val="tx1"/>
                </a:solidFill>
                <a:latin typeface="+mn-ea"/>
              </a:rPr>
              <a:t>　整備なし①－整備あり①</a:t>
            </a:r>
            <a:r>
              <a:rPr lang="en-US" altLang="ja-JP" sz="1400" b="1" dirty="0" smtClean="0">
                <a:solidFill>
                  <a:schemeClr val="tx1"/>
                </a:solidFill>
                <a:latin typeface="+mn-ea"/>
              </a:rPr>
              <a:t>=5,021,033(</a:t>
            </a:r>
            <a:r>
              <a:rPr lang="ja-JP" altLang="en-US" sz="1400" b="1" dirty="0" smtClean="0">
                <a:solidFill>
                  <a:schemeClr val="tx1"/>
                </a:solidFill>
                <a:latin typeface="+mn-ea"/>
              </a:rPr>
              <a:t>円</a:t>
            </a:r>
            <a:r>
              <a:rPr lang="en-US" altLang="ja-JP" sz="1400" b="1" dirty="0" smtClean="0">
                <a:solidFill>
                  <a:schemeClr val="tx1"/>
                </a:solidFill>
                <a:latin typeface="+mn-ea"/>
              </a:rPr>
              <a:t>/</a:t>
            </a:r>
            <a:r>
              <a:rPr lang="ja-JP" altLang="en-US" sz="1400" b="1" dirty="0" smtClean="0">
                <a:solidFill>
                  <a:schemeClr val="tx1"/>
                </a:solidFill>
                <a:latin typeface="+mn-ea"/>
              </a:rPr>
              <a:t>年</a:t>
            </a:r>
            <a:r>
              <a:rPr lang="en-US" altLang="ja-JP" sz="1400" b="1" dirty="0" smtClean="0">
                <a:solidFill>
                  <a:schemeClr val="tx1"/>
                </a:solidFill>
                <a:latin typeface="+mn-ea"/>
              </a:rPr>
              <a:t>)</a:t>
            </a:r>
            <a:r>
              <a:rPr lang="ja-JP" altLang="en-US" sz="1400" b="1" dirty="0" smtClean="0">
                <a:solidFill>
                  <a:schemeClr val="tx1"/>
                </a:solidFill>
                <a:latin typeface="+mn-ea"/>
              </a:rPr>
              <a:t>≒</a:t>
            </a:r>
            <a:r>
              <a:rPr lang="en-US" altLang="ja-JP" sz="1400" b="1" dirty="0" smtClean="0">
                <a:solidFill>
                  <a:schemeClr val="tx1"/>
                </a:solidFill>
                <a:latin typeface="+mn-ea"/>
              </a:rPr>
              <a:t>0.05(</a:t>
            </a:r>
            <a:r>
              <a:rPr lang="ja-JP" altLang="en-US" sz="1400" b="1" dirty="0" smtClean="0">
                <a:solidFill>
                  <a:schemeClr val="tx1"/>
                </a:solidFill>
                <a:latin typeface="+mn-ea"/>
              </a:rPr>
              <a:t>億円</a:t>
            </a:r>
            <a:r>
              <a:rPr lang="en-US" altLang="ja-JP" sz="1400" b="1" dirty="0" smtClean="0">
                <a:solidFill>
                  <a:schemeClr val="tx1"/>
                </a:solidFill>
                <a:latin typeface="+mn-ea"/>
              </a:rPr>
              <a:t>/</a:t>
            </a:r>
            <a:r>
              <a:rPr lang="ja-JP" altLang="en-US" sz="1400" b="1" dirty="0" smtClean="0">
                <a:solidFill>
                  <a:schemeClr val="tx1"/>
                </a:solidFill>
                <a:latin typeface="+mn-ea"/>
              </a:rPr>
              <a:t>年</a:t>
            </a:r>
            <a:r>
              <a:rPr lang="en-US" altLang="ja-JP" sz="1400" b="1" dirty="0" smtClean="0">
                <a:solidFill>
                  <a:schemeClr val="tx1"/>
                </a:solidFill>
                <a:latin typeface="+mn-ea"/>
              </a:rPr>
              <a:t>)</a:t>
            </a:r>
          </a:p>
          <a:p>
            <a:pPr>
              <a:defRPr/>
            </a:pPr>
            <a:r>
              <a:rPr lang="ja-JP" altLang="en-US" sz="1400" dirty="0" smtClean="0">
                <a:solidFill>
                  <a:schemeClr val="tx1"/>
                </a:solidFill>
                <a:latin typeface="+mn-ea"/>
              </a:rPr>
              <a:t>　</a:t>
            </a:r>
            <a:r>
              <a:rPr lang="ja-JP" altLang="en-US" sz="1400" b="1" dirty="0" smtClean="0">
                <a:solidFill>
                  <a:schemeClr val="tx1"/>
                </a:solidFill>
                <a:latin typeface="+mn-ea"/>
              </a:rPr>
              <a:t>整備なし②－</a:t>
            </a:r>
            <a:r>
              <a:rPr lang="ja-JP" altLang="en-US" sz="1400" b="1" dirty="0">
                <a:solidFill>
                  <a:schemeClr val="tx1"/>
                </a:solidFill>
                <a:latin typeface="+mn-ea"/>
              </a:rPr>
              <a:t>整備あり②</a:t>
            </a:r>
            <a:r>
              <a:rPr lang="en-US" altLang="ja-JP" sz="1400" b="1" dirty="0" smtClean="0">
                <a:solidFill>
                  <a:schemeClr val="tx1"/>
                </a:solidFill>
                <a:latin typeface="+mn-ea"/>
              </a:rPr>
              <a:t>=0.00(</a:t>
            </a:r>
            <a:r>
              <a:rPr lang="ja-JP" altLang="en-US" sz="1400" b="1" dirty="0" smtClean="0">
                <a:solidFill>
                  <a:schemeClr val="tx1"/>
                </a:solidFill>
                <a:latin typeface="+mn-ea"/>
              </a:rPr>
              <a:t>億円</a:t>
            </a:r>
            <a:r>
              <a:rPr lang="en-US" altLang="ja-JP" sz="1400" b="1" dirty="0" smtClean="0">
                <a:solidFill>
                  <a:schemeClr val="tx1"/>
                </a:solidFill>
                <a:latin typeface="+mn-ea"/>
              </a:rPr>
              <a:t>/</a:t>
            </a:r>
            <a:r>
              <a:rPr lang="ja-JP" altLang="en-US" sz="1400" b="1" dirty="0" smtClean="0">
                <a:solidFill>
                  <a:schemeClr val="tx1"/>
                </a:solidFill>
                <a:latin typeface="+mn-ea"/>
              </a:rPr>
              <a:t>年</a:t>
            </a:r>
            <a:r>
              <a:rPr lang="en-US" altLang="ja-JP" sz="1400" b="1" dirty="0" smtClean="0">
                <a:solidFill>
                  <a:schemeClr val="tx1"/>
                </a:solidFill>
                <a:latin typeface="+mn-ea"/>
              </a:rPr>
              <a:t>)</a:t>
            </a:r>
            <a:r>
              <a:rPr lang="ja-JP" altLang="en-US" sz="1400" b="1" dirty="0">
                <a:solidFill>
                  <a:schemeClr val="tx1"/>
                </a:solidFill>
                <a:latin typeface="+mn-ea"/>
              </a:rPr>
              <a:t>⇦</a:t>
            </a:r>
            <a:r>
              <a:rPr lang="ja-JP" altLang="en-US" sz="1400" b="1" dirty="0" smtClean="0">
                <a:solidFill>
                  <a:schemeClr val="tx1"/>
                </a:solidFill>
                <a:latin typeface="+mn-ea"/>
              </a:rPr>
              <a:t>交差点数が</a:t>
            </a:r>
            <a:r>
              <a:rPr lang="en-US" altLang="ja-JP" sz="1400" b="1" dirty="0" smtClean="0">
                <a:solidFill>
                  <a:schemeClr val="tx1"/>
                </a:solidFill>
                <a:latin typeface="+mn-ea"/>
              </a:rPr>
              <a:t>0</a:t>
            </a:r>
            <a:r>
              <a:rPr lang="ja-JP" altLang="en-US" sz="1400" b="1" dirty="0" smtClean="0">
                <a:solidFill>
                  <a:schemeClr val="tx1"/>
                </a:solidFill>
                <a:latin typeface="+mn-ea"/>
              </a:rPr>
              <a:t>のため</a:t>
            </a:r>
            <a:endParaRPr lang="en-US" altLang="ja-JP" sz="1400" b="1" dirty="0" smtClean="0">
              <a:solidFill>
                <a:schemeClr val="tx1"/>
              </a:solidFill>
              <a:latin typeface="+mn-ea"/>
            </a:endParaRPr>
          </a:p>
          <a:p>
            <a:pPr>
              <a:defRPr/>
            </a:pPr>
            <a:r>
              <a:rPr lang="ja-JP" altLang="en-US" sz="1400" b="1" dirty="0" smtClean="0">
                <a:solidFill>
                  <a:srgbClr val="FF0000"/>
                </a:solidFill>
                <a:latin typeface="+mn-ea"/>
              </a:rPr>
              <a:t>　①の総和－②の総和</a:t>
            </a:r>
            <a:r>
              <a:rPr lang="en-US" altLang="ja-JP" sz="1400" b="1" dirty="0" smtClean="0">
                <a:solidFill>
                  <a:srgbClr val="FF0000"/>
                </a:solidFill>
                <a:latin typeface="+mn-ea"/>
              </a:rPr>
              <a:t>=0.05 </a:t>
            </a:r>
            <a:r>
              <a:rPr lang="en-US" altLang="ja-JP" sz="1400" b="1" dirty="0">
                <a:solidFill>
                  <a:srgbClr val="FF0000"/>
                </a:solidFill>
                <a:latin typeface="+mn-ea"/>
              </a:rPr>
              <a:t>(</a:t>
            </a:r>
            <a:r>
              <a:rPr lang="ja-JP" altLang="en-US" sz="1400" b="1" dirty="0">
                <a:solidFill>
                  <a:srgbClr val="FF0000"/>
                </a:solidFill>
                <a:latin typeface="+mn-ea"/>
              </a:rPr>
              <a:t>億円</a:t>
            </a:r>
            <a:r>
              <a:rPr lang="en-US" altLang="ja-JP" sz="1400" b="1" dirty="0">
                <a:solidFill>
                  <a:srgbClr val="FF0000"/>
                </a:solidFill>
                <a:latin typeface="+mn-ea"/>
              </a:rPr>
              <a:t>/</a:t>
            </a:r>
            <a:r>
              <a:rPr lang="ja-JP" altLang="en-US" sz="1400" b="1" dirty="0">
                <a:solidFill>
                  <a:srgbClr val="FF0000"/>
                </a:solidFill>
                <a:latin typeface="+mn-ea"/>
              </a:rPr>
              <a:t>年</a:t>
            </a:r>
            <a:r>
              <a:rPr lang="en-US" altLang="ja-JP" sz="1400" b="1" dirty="0">
                <a:solidFill>
                  <a:srgbClr val="FF0000"/>
                </a:solidFill>
                <a:latin typeface="+mn-ea"/>
              </a:rPr>
              <a:t>)</a:t>
            </a:r>
          </a:p>
        </p:txBody>
      </p:sp>
    </p:spTree>
    <p:extLst>
      <p:ext uri="{BB962C8B-B14F-4D97-AF65-F5344CB8AC3E}">
        <p14:creationId xmlns:p14="http://schemas.microsoft.com/office/powerpoint/2010/main" val="149022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688F3-5002-437D-A303-09F1D054A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DE359E-0AAD-460D-AB87-A57E3F6B76E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43E936F-8530-446E-9716-214D4B1E0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6369</TotalTime>
  <Words>1145</Words>
  <Application>Microsoft Office PowerPoint</Application>
  <PresentationFormat>画面に合わせる (4:3)</PresentationFormat>
  <Paragraphs>377</Paragraphs>
  <Slides>11</Slides>
  <Notes>11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11</vt:i4>
      </vt:variant>
    </vt:vector>
  </HeadingPairs>
  <TitlesOfParts>
    <vt:vector size="25" baseType="lpstr">
      <vt:lpstr>HGPｺﾞｼｯｸM</vt:lpstr>
      <vt:lpstr>HG丸ｺﾞｼｯｸM-PRO</vt:lpstr>
      <vt:lpstr>Meiryo UI</vt: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■質問項目一覧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平橋　渉</dc:creator>
  <cp:lastModifiedBy>山下　豊</cp:lastModifiedBy>
  <cp:revision>244</cp:revision>
  <cp:lastPrinted>2019-06-18T05:03:18Z</cp:lastPrinted>
  <dcterms:created xsi:type="dcterms:W3CDTF">2019-05-28T05:35:47Z</dcterms:created>
  <dcterms:modified xsi:type="dcterms:W3CDTF">2019-07-08T02:04:13Z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