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4E9E9"/>
    <a:srgbClr val="CC0000"/>
    <a:srgbClr val="F3E9E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8879" autoAdjust="0"/>
    <p:restoredTop sz="99832" autoAdjust="0"/>
  </p:normalViewPr>
  <p:slideViewPr>
    <p:cSldViewPr>
      <p:cViewPr>
        <p:scale>
          <a:sx n="100" d="100"/>
          <a:sy n="100" d="100"/>
        </p:scale>
        <p:origin x="120" y="135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2019/9/3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2019/9/3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2019/9/3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2019/9/3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2019/9/3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2019/9/3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2019/9/3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2019/9/3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2019/9/3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2019/9/3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2019/9/3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2019/9/3</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flipV="1">
            <a:off x="0" y="376666"/>
            <a:ext cx="12737504"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92879" y="605075"/>
            <a:ext cx="6055993" cy="165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tangle 4"/>
          <p:cNvSpPr>
            <a:spLocks noChangeArrowheads="1"/>
          </p:cNvSpPr>
          <p:nvPr/>
        </p:nvSpPr>
        <p:spPr bwMode="auto">
          <a:xfrm>
            <a:off x="0" y="0"/>
            <a:ext cx="12801600" cy="244603"/>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endParaRPr lang="en-US" altLang="ja-JP" sz="1400" b="1" dirty="0" smtClean="0">
              <a:solidFill>
                <a:schemeClr val="bg1"/>
              </a:solidFill>
              <a:latin typeface="Meiryo UI" pitchFamily="50" charset="-128"/>
              <a:ea typeface="Meiryo UI" pitchFamily="50" charset="-128"/>
              <a:cs typeface="Meiryo UI" pitchFamily="50" charset="-128"/>
            </a:endParaRPr>
          </a:p>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smtClean="0">
                <a:solidFill>
                  <a:schemeClr val="bg1"/>
                </a:solidFill>
                <a:latin typeface="Meiryo UI" pitchFamily="50" charset="-128"/>
                <a:ea typeface="Meiryo UI" pitchFamily="50" charset="-128"/>
                <a:cs typeface="Meiryo UI" pitchFamily="50" charset="-128"/>
              </a:rPr>
              <a:t>大阪健康安全基盤研究所の平成３</a:t>
            </a:r>
            <a:r>
              <a:rPr lang="ja-JP" altLang="en-US" sz="1400" b="1" dirty="0">
                <a:solidFill>
                  <a:schemeClr val="bg1"/>
                </a:solidFill>
                <a:latin typeface="Meiryo UI" pitchFamily="50" charset="-128"/>
                <a:ea typeface="Meiryo UI" pitchFamily="50" charset="-128"/>
                <a:cs typeface="Meiryo UI" pitchFamily="50" charset="-128"/>
              </a:rPr>
              <a:t>０</a:t>
            </a:r>
            <a:r>
              <a:rPr lang="ja-JP" altLang="en-US" sz="1400" b="1" dirty="0" smtClean="0">
                <a:solidFill>
                  <a:schemeClr val="bg1"/>
                </a:solidFill>
                <a:latin typeface="Meiryo UI" pitchFamily="50" charset="-128"/>
                <a:ea typeface="Meiryo UI" pitchFamily="50" charset="-128"/>
                <a:cs typeface="Meiryo UI" pitchFamily="50" charset="-128"/>
              </a:rPr>
              <a:t>事業年度の業務</a:t>
            </a:r>
            <a:r>
              <a:rPr lang="ja-JP" altLang="en-US" sz="1400" b="1" dirty="0">
                <a:solidFill>
                  <a:schemeClr val="bg1"/>
                </a:solidFill>
                <a:latin typeface="Meiryo UI" pitchFamily="50" charset="-128"/>
                <a:ea typeface="Meiryo UI" pitchFamily="50" charset="-128"/>
                <a:cs typeface="Meiryo UI" pitchFamily="50" charset="-128"/>
              </a:rPr>
              <a:t>実績に関する評価</a:t>
            </a:r>
            <a:r>
              <a:rPr lang="ja-JP" altLang="en-US" sz="1400" b="1" dirty="0" smtClean="0">
                <a:solidFill>
                  <a:schemeClr val="bg1"/>
                </a:solidFill>
                <a:latin typeface="Meiryo UI" pitchFamily="50" charset="-128"/>
                <a:ea typeface="Meiryo UI" pitchFamily="50" charset="-128"/>
                <a:cs typeface="Meiryo UI" pitchFamily="50" charset="-128"/>
              </a:rPr>
              <a:t>結果（</a:t>
            </a:r>
            <a:r>
              <a:rPr lang="ja-JP" altLang="en-US" sz="1400" b="1" dirty="0">
                <a:solidFill>
                  <a:schemeClr val="bg1"/>
                </a:solidFill>
                <a:latin typeface="Meiryo UI" pitchFamily="50" charset="-128"/>
                <a:ea typeface="Meiryo UI" pitchFamily="50" charset="-128"/>
                <a:cs typeface="Meiryo UI" pitchFamily="50" charset="-128"/>
              </a:rPr>
              <a:t>概要</a:t>
            </a:r>
            <a:r>
              <a:rPr lang="ja-JP" altLang="en-US" sz="1400" b="1" dirty="0" smtClean="0">
                <a:solidFill>
                  <a:schemeClr val="bg1"/>
                </a:solidFill>
                <a:latin typeface="Meiryo UI" pitchFamily="50" charset="-128"/>
                <a:ea typeface="Meiryo UI" pitchFamily="50" charset="-128"/>
                <a:cs typeface="Meiryo UI" pitchFamily="50" charset="-128"/>
              </a:rPr>
              <a:t>）</a:t>
            </a:r>
            <a:endParaRPr lang="en-US" altLang="ja-JP" sz="1400" b="1" dirty="0" smtClean="0">
              <a:solidFill>
                <a:schemeClr val="bg1"/>
              </a:solidFill>
              <a:latin typeface="Meiryo UI" pitchFamily="50" charset="-128"/>
              <a:ea typeface="Meiryo UI" pitchFamily="50" charset="-128"/>
              <a:cs typeface="Meiryo UI" pitchFamily="50" charset="-128"/>
            </a:endParaRPr>
          </a:p>
          <a:p>
            <a:pPr algn="ctr" eaLnBrk="1" hangingPunct="1"/>
            <a:endParaRPr lang="en-US" altLang="ja-JP" sz="1400" b="1" dirty="0" smtClean="0">
              <a:solidFill>
                <a:schemeClr val="bg1"/>
              </a:solidFill>
              <a:latin typeface="Meiryo UI" pitchFamily="50" charset="-128"/>
              <a:ea typeface="Meiryo UI" pitchFamily="50" charset="-128"/>
              <a:cs typeface="Meiryo UI" pitchFamily="50" charset="-128"/>
            </a:endParaRPr>
          </a:p>
          <a:p>
            <a:pPr algn="ctr" eaLnBrk="1" hangingPunct="1"/>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143" name="二等辺三角形 142"/>
          <p:cNvSpPr/>
          <p:nvPr/>
        </p:nvSpPr>
        <p:spPr>
          <a:xfrm flipH="1" flipV="1">
            <a:off x="8503436" y="5136016"/>
            <a:ext cx="2134797" cy="233188"/>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6576500" y="5687377"/>
            <a:ext cx="5943863" cy="3729769"/>
          </a:xfrm>
          <a:prstGeom prst="rect">
            <a:avLst/>
          </a:prstGeom>
          <a:noFill/>
          <a:ln w="57150" cmpd="thickThin">
            <a:solidFill>
              <a:schemeClr val="tx2">
                <a:lumMod val="75000"/>
              </a:schemeClr>
            </a:solidFill>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正方形/長方形 4"/>
          <p:cNvSpPr/>
          <p:nvPr/>
        </p:nvSpPr>
        <p:spPr>
          <a:xfrm>
            <a:off x="6773965" y="5864380"/>
            <a:ext cx="4993655" cy="276999"/>
          </a:xfrm>
          <a:prstGeom prst="rect">
            <a:avLst/>
          </a:prstGeom>
        </p:spPr>
        <p:txBody>
          <a:bodyPr wrap="square">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「全体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として年度計画及び中期計画のとおり進捗して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56236" y="281841"/>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項目別評価</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879952484"/>
              </p:ext>
            </p:extLst>
          </p:nvPr>
        </p:nvGraphicFramePr>
        <p:xfrm>
          <a:off x="6876111" y="6236261"/>
          <a:ext cx="5249694" cy="1554480"/>
        </p:xfrm>
        <a:graphic>
          <a:graphicData uri="http://schemas.openxmlformats.org/drawingml/2006/table">
            <a:tbl>
              <a:tblPr firstRow="1" bandRow="1">
                <a:tableStyleId>{5940675A-B579-460E-94D1-54222C63F5DA}</a:tableStyleId>
              </a:tblPr>
              <a:tblGrid>
                <a:gridCol w="794348">
                  <a:extLst>
                    <a:ext uri="{9D8B030D-6E8A-4147-A177-3AD203B41FA5}">
                      <a16:colId xmlns:a16="http://schemas.microsoft.com/office/drawing/2014/main" xmlns="" val="20000"/>
                    </a:ext>
                  </a:extLst>
                </a:gridCol>
                <a:gridCol w="3240360">
                  <a:extLst>
                    <a:ext uri="{9D8B030D-6E8A-4147-A177-3AD203B41FA5}">
                      <a16:colId xmlns:a16="http://schemas.microsoft.com/office/drawing/2014/main" xmlns="" val="20001"/>
                    </a:ext>
                  </a:extLst>
                </a:gridCol>
                <a:gridCol w="1214986">
                  <a:extLst>
                    <a:ext uri="{9D8B030D-6E8A-4147-A177-3AD203B41FA5}">
                      <a16:colId xmlns:a16="http://schemas.microsoft.com/office/drawing/2014/main" xmlns="" val="20002"/>
                    </a:ext>
                  </a:extLst>
                </a:gridCol>
              </a:tblGrid>
              <a:tr h="153247">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大項目１</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試験検査機能の充実</a:t>
                      </a:r>
                    </a:p>
                  </a:txBody>
                  <a:tcPr anchor="ct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計画どおり</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xmlns="" val="10000"/>
                  </a:ext>
                </a:extLst>
              </a:tr>
              <a:tr h="153247">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大項目２</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調査研究機能の充実</a:t>
                      </a:r>
                    </a:p>
                  </a:txBody>
                  <a:tcPr anchor="ct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計画どおり</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xmlns="" val="10001"/>
                  </a:ext>
                </a:extLst>
              </a:tr>
              <a:tr h="153247">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大項目３</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研修及び感染症情報の収集等</a:t>
                      </a:r>
                    </a:p>
                  </a:txBody>
                  <a:tcPr anchor="ct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xmlns="" val="10002"/>
                  </a:ext>
                </a:extLst>
              </a:tr>
              <a:tr h="153247">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大項目４</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地方衛生研究所の広域連携及び特に拡充すべき機能</a:t>
                      </a:r>
                    </a:p>
                  </a:txBody>
                  <a:tcPr anchor="ct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xmlns="" val="10003"/>
                  </a:ext>
                </a:extLst>
              </a:tr>
              <a:tr h="153247">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大項目５</a:t>
                      </a:r>
                    </a:p>
                  </a:txBody>
                  <a:tcPr anchor="ctr"/>
                </a:tc>
                <a:tc>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業務運営の改善</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xmlns="" val="10004"/>
                  </a:ext>
                </a:extLst>
              </a:tr>
              <a:tr h="153247">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大項目６</a:t>
                      </a:r>
                    </a:p>
                  </a:txBody>
                  <a:tcPr anchor="ctr"/>
                </a:tc>
                <a:tc>
                  <a:txBody>
                    <a:bodyPr/>
                    <a:lstStyle/>
                    <a:p>
                      <a:r>
                        <a:rPr kumimoji="1" lang="ja-JP" altLang="en-US" sz="1100" smtClean="0">
                          <a:latin typeface="Meiryo UI" panose="020B0604030504040204" pitchFamily="50" charset="-128"/>
                          <a:ea typeface="Meiryo UI" panose="020B0604030504040204" pitchFamily="50" charset="-128"/>
                          <a:cs typeface="Meiryo UI" panose="020B0604030504040204" pitchFamily="50" charset="-128"/>
                        </a:rPr>
                        <a:t>財務その他</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業務運営に関する重要事項</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xmlns="" val="10005"/>
                  </a:ext>
                </a:extLst>
              </a:tr>
            </a:tbl>
          </a:graphicData>
        </a:graphic>
      </p:graphicFrame>
      <p:sp>
        <p:nvSpPr>
          <p:cNvPr id="10" name="正方形/長方形 9"/>
          <p:cNvSpPr/>
          <p:nvPr/>
        </p:nvSpPr>
        <p:spPr>
          <a:xfrm>
            <a:off x="327781" y="1514501"/>
            <a:ext cx="5809634" cy="66642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1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・施設や組織の一元化に向けて、検査業務の統一化の着実な推進を図られたい。</a:t>
            </a:r>
          </a:p>
          <a:p>
            <a:pPr>
              <a:lnSpc>
                <a:spcPts val="1100"/>
              </a:lnSpc>
            </a:pP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設置</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した精度管理室による内部監査などを実施し、検査の信頼性確保に</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取り組んだ</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試験検 </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査機関として信頼性確保を図るとともに、検査精度を保証できるよう、今後も内部精度管理に努められたい。</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角丸四角形 33"/>
          <p:cNvSpPr/>
          <p:nvPr/>
        </p:nvSpPr>
        <p:spPr>
          <a:xfrm>
            <a:off x="192340" y="6433573"/>
            <a:ext cx="5912516" cy="277507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kumimoji="1" lang="ja-JP" altLang="en-US" sz="1100" dirty="0"/>
          </a:p>
        </p:txBody>
      </p:sp>
      <p:sp>
        <p:nvSpPr>
          <p:cNvPr id="13" name="正方形/長方形 12"/>
          <p:cNvSpPr/>
          <p:nvPr/>
        </p:nvSpPr>
        <p:spPr>
          <a:xfrm>
            <a:off x="217499" y="605074"/>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大項目１．　</a:t>
            </a: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試験検査機能の充実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6575922" y="5537499"/>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全体評価</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5958690"/>
              </p:ext>
            </p:extLst>
          </p:nvPr>
        </p:nvGraphicFramePr>
        <p:xfrm>
          <a:off x="296158" y="966862"/>
          <a:ext cx="5832000"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xmlns="" val="20000"/>
                    </a:ext>
                  </a:extLst>
                </a:gridCol>
                <a:gridCol w="715224">
                  <a:extLst>
                    <a:ext uri="{9D8B030D-6E8A-4147-A177-3AD203B41FA5}">
                      <a16:colId xmlns:a16="http://schemas.microsoft.com/office/drawing/2014/main" xmlns="" val="20001"/>
                    </a:ext>
                  </a:extLst>
                </a:gridCol>
                <a:gridCol w="715224">
                  <a:extLst>
                    <a:ext uri="{9D8B030D-6E8A-4147-A177-3AD203B41FA5}">
                      <a16:colId xmlns:a16="http://schemas.microsoft.com/office/drawing/2014/main" xmlns="" val="20002"/>
                    </a:ext>
                  </a:extLst>
                </a:gridCol>
                <a:gridCol w="715224">
                  <a:extLst>
                    <a:ext uri="{9D8B030D-6E8A-4147-A177-3AD203B41FA5}">
                      <a16:colId xmlns:a16="http://schemas.microsoft.com/office/drawing/2014/main" xmlns="" val="20003"/>
                    </a:ext>
                  </a:extLst>
                </a:gridCol>
                <a:gridCol w="715224">
                  <a:extLst>
                    <a:ext uri="{9D8B030D-6E8A-4147-A177-3AD203B41FA5}">
                      <a16:colId xmlns:a16="http://schemas.microsoft.com/office/drawing/2014/main" xmlns="" val="20004"/>
                    </a:ext>
                  </a:extLst>
                </a:gridCol>
                <a:gridCol w="715224">
                  <a:extLst>
                    <a:ext uri="{9D8B030D-6E8A-4147-A177-3AD203B41FA5}">
                      <a16:colId xmlns:a16="http://schemas.microsoft.com/office/drawing/2014/main" xmlns="" val="20005"/>
                    </a:ext>
                  </a:extLst>
                </a:gridCol>
              </a:tblGrid>
              <a:tr h="162000">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xmlns="" val="10000"/>
                  </a:ext>
                </a:extLst>
              </a:tr>
              <a:tr h="162000">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２（①②）</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xmlns="" val="10001"/>
                  </a:ext>
                </a:extLst>
              </a:tr>
            </a:tbl>
          </a:graphicData>
        </a:graphic>
      </p:graphicFrame>
      <p:sp>
        <p:nvSpPr>
          <p:cNvPr id="54" name="正方形/長方形 53"/>
          <p:cNvSpPr/>
          <p:nvPr/>
        </p:nvSpPr>
        <p:spPr>
          <a:xfrm>
            <a:off x="4888632" y="604321"/>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右矢印 14"/>
          <p:cNvSpPr/>
          <p:nvPr/>
        </p:nvSpPr>
        <p:spPr>
          <a:xfrm>
            <a:off x="4528592" y="507813"/>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p:cNvCxnSpPr/>
          <p:nvPr/>
        </p:nvCxnSpPr>
        <p:spPr>
          <a:xfrm>
            <a:off x="30595" y="9552291"/>
            <a:ext cx="12706909"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400800" y="4987624"/>
            <a:ext cx="6336704"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12737504" y="379747"/>
            <a:ext cx="0" cy="9172544"/>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30595" y="376666"/>
            <a:ext cx="0" cy="9175625"/>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6400800" y="4959856"/>
            <a:ext cx="0" cy="4572000"/>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07" name="正方形/長方形 106"/>
          <p:cNvSpPr/>
          <p:nvPr/>
        </p:nvSpPr>
        <p:spPr>
          <a:xfrm>
            <a:off x="203436" y="7709725"/>
            <a:ext cx="6055993" cy="1764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322875" y="8625641"/>
            <a:ext cx="5796000" cy="78868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年度に人材</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には至らなかった</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疫学解析研究課において、疫学解析研究の専門家が少ない中で</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体制の整備に取り組んだことを評価する。今後の疫学解析研究への取組みに期待する。</a:t>
            </a: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・専門医研修プログラムへの参画や、学生への研修を積極的に行うなど大学との連携を強化している。引き続き</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術界</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との連携を図るとともに、産業界を対象とする相談機能の強化にも取り組まれたい。</a:t>
            </a:r>
          </a:p>
        </p:txBody>
      </p:sp>
      <p:sp>
        <p:nvSpPr>
          <p:cNvPr id="111" name="正方形/長方形 110"/>
          <p:cNvSpPr/>
          <p:nvPr/>
        </p:nvSpPr>
        <p:spPr>
          <a:xfrm>
            <a:off x="252677" y="7705987"/>
            <a:ext cx="4069335" cy="28800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大項目４．</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地方衛生研究所の広域</a:t>
            </a: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連携及び特に拡充すべき機能</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2" name="表 111"/>
          <p:cNvGraphicFramePr>
            <a:graphicFrameLocks noGrp="1"/>
          </p:cNvGraphicFramePr>
          <p:nvPr>
            <p:extLst>
              <p:ext uri="{D42A27DB-BD31-4B8C-83A1-F6EECF244321}">
                <p14:modId xmlns:p14="http://schemas.microsoft.com/office/powerpoint/2010/main" val="1774633302"/>
              </p:ext>
            </p:extLst>
          </p:nvPr>
        </p:nvGraphicFramePr>
        <p:xfrm>
          <a:off x="296158" y="8082076"/>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xmlns="" val="20000"/>
                    </a:ext>
                  </a:extLst>
                </a:gridCol>
                <a:gridCol w="715224">
                  <a:extLst>
                    <a:ext uri="{9D8B030D-6E8A-4147-A177-3AD203B41FA5}">
                      <a16:colId xmlns:a16="http://schemas.microsoft.com/office/drawing/2014/main" xmlns="" val="20001"/>
                    </a:ext>
                  </a:extLst>
                </a:gridCol>
                <a:gridCol w="613258">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gridCol w="668318">
                  <a:extLst>
                    <a:ext uri="{9D8B030D-6E8A-4147-A177-3AD203B41FA5}">
                      <a16:colId xmlns:a16="http://schemas.microsoft.com/office/drawing/2014/main" xmlns="" val="20004"/>
                    </a:ext>
                  </a:extLst>
                </a:gridCol>
                <a:gridCol w="715224">
                  <a:extLst>
                    <a:ext uri="{9D8B030D-6E8A-4147-A177-3AD203B41FA5}">
                      <a16:colId xmlns:a16="http://schemas.microsoft.com/office/drawing/2014/main" xmlns="" val="20005"/>
                    </a:ext>
                  </a:extLst>
                </a:gridCol>
              </a:tblGrid>
              <a:tr h="153300">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xmlns="" val="10000"/>
                  </a:ext>
                </a:extLst>
              </a:tr>
              <a:tr h="137679">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（⑧）</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３（⑦⑨⑩）</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xmlns="" val="10001"/>
                  </a:ext>
                </a:extLst>
              </a:tr>
            </a:tbl>
          </a:graphicData>
        </a:graphic>
      </p:graphicFrame>
      <p:sp>
        <p:nvSpPr>
          <p:cNvPr id="113" name="正方形/長方形 112"/>
          <p:cNvSpPr/>
          <p:nvPr/>
        </p:nvSpPr>
        <p:spPr>
          <a:xfrm>
            <a:off x="4899189" y="7709725"/>
            <a:ext cx="1360240"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右矢印 113"/>
          <p:cNvSpPr/>
          <p:nvPr/>
        </p:nvSpPr>
        <p:spPr>
          <a:xfrm>
            <a:off x="4539149" y="7671275"/>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6585486" y="605506"/>
            <a:ext cx="6055993" cy="2484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6683971" y="1514929"/>
            <a:ext cx="5796000" cy="149645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・引き続き、地方独立行政法人化のメリットを活かして、意思決定の迅速化を図り、自主的・機動的な法人運営に取り組まれたい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・人事評価制度は試行実施に至らず、所内で案を検討するに留まっている。職員の職務能力及び勤務意欲の向上を図るため、早期に制度を構築し実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施するよう</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取り組まれたい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採用に</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ついては、法人の自主性・機動性を活かして、柔軟な採用を行い、必要な人員を確保している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・今後も、質の高い検査や研究を行うための優秀な人材を確保するよう、地方独立行政法人化のメリットを更に活かし、法人の特性に合った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人事制度</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や給与制度の構築に取り組まれたい。</a:t>
            </a:r>
          </a:p>
        </p:txBody>
      </p:sp>
      <p:sp>
        <p:nvSpPr>
          <p:cNvPr id="119" name="正方形/長方形 118"/>
          <p:cNvSpPr/>
          <p:nvPr/>
        </p:nvSpPr>
        <p:spPr>
          <a:xfrm>
            <a:off x="6583764" y="605505"/>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大項目５．</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業務運営の改善</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0" name="表 119"/>
          <p:cNvGraphicFramePr>
            <a:graphicFrameLocks noGrp="1"/>
          </p:cNvGraphicFramePr>
          <p:nvPr>
            <p:extLst>
              <p:ext uri="{D42A27DB-BD31-4B8C-83A1-F6EECF244321}">
                <p14:modId xmlns:p14="http://schemas.microsoft.com/office/powerpoint/2010/main" val="3095804288"/>
              </p:ext>
            </p:extLst>
          </p:nvPr>
        </p:nvGraphicFramePr>
        <p:xfrm>
          <a:off x="6706624" y="967293"/>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xmlns="" val="20000"/>
                    </a:ext>
                  </a:extLst>
                </a:gridCol>
                <a:gridCol w="715224">
                  <a:extLst>
                    <a:ext uri="{9D8B030D-6E8A-4147-A177-3AD203B41FA5}">
                      <a16:colId xmlns:a16="http://schemas.microsoft.com/office/drawing/2014/main" xmlns="" val="20001"/>
                    </a:ext>
                  </a:extLst>
                </a:gridCol>
                <a:gridCol w="542082">
                  <a:extLst>
                    <a:ext uri="{9D8B030D-6E8A-4147-A177-3AD203B41FA5}">
                      <a16:colId xmlns:a16="http://schemas.microsoft.com/office/drawing/2014/main" xmlns="" val="20002"/>
                    </a:ext>
                  </a:extLst>
                </a:gridCol>
                <a:gridCol w="888366">
                  <a:extLst>
                    <a:ext uri="{9D8B030D-6E8A-4147-A177-3AD203B41FA5}">
                      <a16:colId xmlns:a16="http://schemas.microsoft.com/office/drawing/2014/main" xmlns="" val="20003"/>
                    </a:ext>
                  </a:extLst>
                </a:gridCol>
                <a:gridCol w="715224">
                  <a:extLst>
                    <a:ext uri="{9D8B030D-6E8A-4147-A177-3AD203B41FA5}">
                      <a16:colId xmlns:a16="http://schemas.microsoft.com/office/drawing/2014/main" xmlns="" val="20004"/>
                    </a:ext>
                  </a:extLst>
                </a:gridCol>
                <a:gridCol w="715224">
                  <a:extLst>
                    <a:ext uri="{9D8B030D-6E8A-4147-A177-3AD203B41FA5}">
                      <a16:colId xmlns:a16="http://schemas.microsoft.com/office/drawing/2014/main" xmlns="" val="20005"/>
                    </a:ext>
                  </a:extLst>
                </a:gridCol>
              </a:tblGrid>
              <a:tr h="153300">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xmlns="" val="10000"/>
                  </a:ext>
                </a:extLst>
              </a:tr>
              <a:tr h="137679">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（⑪⑫）</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xmlns="" val="10001"/>
                  </a:ext>
                </a:extLst>
              </a:tr>
            </a:tbl>
          </a:graphicData>
        </a:graphic>
      </p:graphicFrame>
      <p:sp>
        <p:nvSpPr>
          <p:cNvPr id="121" name="正方形/長方形 120"/>
          <p:cNvSpPr/>
          <p:nvPr/>
        </p:nvSpPr>
        <p:spPr>
          <a:xfrm>
            <a:off x="11283820" y="604752"/>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右矢印 121"/>
          <p:cNvSpPr/>
          <p:nvPr/>
        </p:nvSpPr>
        <p:spPr>
          <a:xfrm>
            <a:off x="10894857" y="50824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211419" y="2327355"/>
            <a:ext cx="6055993" cy="244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正方形/長方形 148"/>
          <p:cNvSpPr/>
          <p:nvPr/>
        </p:nvSpPr>
        <p:spPr>
          <a:xfrm>
            <a:off x="341415" y="3262677"/>
            <a:ext cx="5796000" cy="1438782"/>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1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・施設一元化へ向けて、森ノ宮・天王寺両センターにまたがる調査研究課題を集約したほか、調査研究</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審査委  </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員会</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において</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から評価の仕組みを見直したことを評価する。</a:t>
            </a:r>
          </a:p>
          <a:p>
            <a:pPr>
              <a:lnSpc>
                <a:spcPts val="1100"/>
              </a:lnSpc>
            </a:pP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競争的外部研究資金</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応募数</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67</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件で数値目標（</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件）を大きく上回ったことに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加え、</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新規採択率</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　 </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全国</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304</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研究機関中</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位となるなど、積極的な応募に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取り組んだ成果</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が出ている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・競争的外部研究資金の獲得は、研究機能の活性化、若手研究者の人材育成にもつながることから、</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応募数　 </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あわせ、研究の質的向上をめざして、組織的な奨励・支援に継続的に取り組むことを期待する。</a:t>
            </a:r>
          </a:p>
          <a:p>
            <a:pPr>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・受託研究・共同研究について、大安研の特性を活かし、社会還元できるよう研究の充実を図られたい。</a:t>
            </a:r>
          </a:p>
        </p:txBody>
      </p:sp>
      <p:sp>
        <p:nvSpPr>
          <p:cNvPr id="151" name="正方形/長方形 150"/>
          <p:cNvSpPr/>
          <p:nvPr/>
        </p:nvSpPr>
        <p:spPr>
          <a:xfrm>
            <a:off x="236039" y="2327354"/>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大項目２．</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調査研究機能の充実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2" name="表 151"/>
          <p:cNvGraphicFramePr>
            <a:graphicFrameLocks noGrp="1"/>
          </p:cNvGraphicFramePr>
          <p:nvPr>
            <p:extLst>
              <p:ext uri="{D42A27DB-BD31-4B8C-83A1-F6EECF244321}">
                <p14:modId xmlns:p14="http://schemas.microsoft.com/office/powerpoint/2010/main" val="1303121442"/>
              </p:ext>
            </p:extLst>
          </p:nvPr>
        </p:nvGraphicFramePr>
        <p:xfrm>
          <a:off x="296158" y="2689142"/>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xmlns="" val="20000"/>
                    </a:ext>
                  </a:extLst>
                </a:gridCol>
                <a:gridCol w="715224">
                  <a:extLst>
                    <a:ext uri="{9D8B030D-6E8A-4147-A177-3AD203B41FA5}">
                      <a16:colId xmlns:a16="http://schemas.microsoft.com/office/drawing/2014/main" xmlns="" val="20001"/>
                    </a:ext>
                  </a:extLst>
                </a:gridCol>
                <a:gridCol w="715224">
                  <a:extLst>
                    <a:ext uri="{9D8B030D-6E8A-4147-A177-3AD203B41FA5}">
                      <a16:colId xmlns:a16="http://schemas.microsoft.com/office/drawing/2014/main" xmlns="" val="20002"/>
                    </a:ext>
                  </a:extLst>
                </a:gridCol>
                <a:gridCol w="715224">
                  <a:extLst>
                    <a:ext uri="{9D8B030D-6E8A-4147-A177-3AD203B41FA5}">
                      <a16:colId xmlns:a16="http://schemas.microsoft.com/office/drawing/2014/main" xmlns="" val="20003"/>
                    </a:ext>
                  </a:extLst>
                </a:gridCol>
                <a:gridCol w="715224">
                  <a:extLst>
                    <a:ext uri="{9D8B030D-6E8A-4147-A177-3AD203B41FA5}">
                      <a16:colId xmlns:a16="http://schemas.microsoft.com/office/drawing/2014/main" xmlns="" val="20004"/>
                    </a:ext>
                  </a:extLst>
                </a:gridCol>
                <a:gridCol w="715224">
                  <a:extLst>
                    <a:ext uri="{9D8B030D-6E8A-4147-A177-3AD203B41FA5}">
                      <a16:colId xmlns:a16="http://schemas.microsoft.com/office/drawing/2014/main" xmlns="" val="20005"/>
                    </a:ext>
                  </a:extLst>
                </a:gridCol>
              </a:tblGrid>
              <a:tr h="153300">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xmlns="" val="10000"/>
                  </a:ext>
                </a:extLst>
              </a:tr>
              <a:tr h="137679">
                <a:tc>
                  <a:txBody>
                    <a:bodyPr/>
                    <a:lstStyle/>
                    <a:p>
                      <a:pPr algn="ctr" fontAlgn="ct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（④）</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１（③）</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xmlns="" val="10001"/>
                  </a:ext>
                </a:extLst>
              </a:tr>
            </a:tbl>
          </a:graphicData>
        </a:graphic>
      </p:graphicFrame>
      <p:sp>
        <p:nvSpPr>
          <p:cNvPr id="153" name="正方形/長方形 152"/>
          <p:cNvSpPr/>
          <p:nvPr/>
        </p:nvSpPr>
        <p:spPr>
          <a:xfrm>
            <a:off x="4907172" y="2326601"/>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右矢印 153"/>
          <p:cNvSpPr/>
          <p:nvPr/>
        </p:nvSpPr>
        <p:spPr>
          <a:xfrm>
            <a:off x="4547132" y="2230093"/>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a:off x="209902" y="4832261"/>
            <a:ext cx="6055993" cy="280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角丸四角形 169"/>
          <p:cNvSpPr/>
          <p:nvPr/>
        </p:nvSpPr>
        <p:spPr>
          <a:xfrm>
            <a:off x="231519" y="5471269"/>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p>
        </p:txBody>
      </p:sp>
      <p:sp>
        <p:nvSpPr>
          <p:cNvPr id="171" name="正方形/長方形 170"/>
          <p:cNvSpPr/>
          <p:nvPr/>
        </p:nvSpPr>
        <p:spPr>
          <a:xfrm>
            <a:off x="334598" y="5675961"/>
            <a:ext cx="5796000" cy="1876299"/>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・麻しん</a:t>
            </a:r>
            <a:r>
              <a:rPr lang="ja-JP" altLang="en-US" sz="10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発生状況の詳細な分析を行うとともに、機能強化を推進し、リスク評価を行い、情報発信</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していることを評価する</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。引き続き感染症等の情報収集・解析・提供の取組みを進められたい。</a:t>
            </a: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報道機関に対する連絡会を９月以降毎月開催するなど</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、感染症情報の発信力強化</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取り組んでいること</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を評価する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府民や報道機関のニーズを踏まえ、広く府民生活に関わる公衆衛生情報を適時に発信するとともに、手法についても、府民へのわかりやすさ・発信力を高めていくため、行政や民間企業等と連携した情報発信に取り組み、大安研の認知度の</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向上に努められたい。</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の公衆衛生関係者等を中心に計画を上回る回数の研修を実施している。今後は法人の自主性・機動性を活かし、行政関係者や業界等の研修ニーズを踏まえ、研修対象者を拡大するなど、研修事業の新たな展開を図られたい。</a:t>
            </a:r>
          </a:p>
        </p:txBody>
      </p:sp>
      <p:sp>
        <p:nvSpPr>
          <p:cNvPr id="172" name="正方形/長方形 171"/>
          <p:cNvSpPr/>
          <p:nvPr/>
        </p:nvSpPr>
        <p:spPr>
          <a:xfrm>
            <a:off x="234522" y="4832260"/>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大項目３．</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研修及び感染症</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情報の収集等</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3" name="表 172"/>
          <p:cNvGraphicFramePr>
            <a:graphicFrameLocks noGrp="1"/>
          </p:cNvGraphicFramePr>
          <p:nvPr>
            <p:extLst>
              <p:ext uri="{D42A27DB-BD31-4B8C-83A1-F6EECF244321}">
                <p14:modId xmlns:p14="http://schemas.microsoft.com/office/powerpoint/2010/main" val="1389465419"/>
              </p:ext>
            </p:extLst>
          </p:nvPr>
        </p:nvGraphicFramePr>
        <p:xfrm>
          <a:off x="290607" y="5147317"/>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xmlns="" val="20000"/>
                    </a:ext>
                  </a:extLst>
                </a:gridCol>
                <a:gridCol w="715224">
                  <a:extLst>
                    <a:ext uri="{9D8B030D-6E8A-4147-A177-3AD203B41FA5}">
                      <a16:colId xmlns:a16="http://schemas.microsoft.com/office/drawing/2014/main" xmlns="" val="20001"/>
                    </a:ext>
                  </a:extLst>
                </a:gridCol>
                <a:gridCol w="715224">
                  <a:extLst>
                    <a:ext uri="{9D8B030D-6E8A-4147-A177-3AD203B41FA5}">
                      <a16:colId xmlns:a16="http://schemas.microsoft.com/office/drawing/2014/main" xmlns="" val="20002"/>
                    </a:ext>
                  </a:extLst>
                </a:gridCol>
                <a:gridCol w="715224">
                  <a:extLst>
                    <a:ext uri="{9D8B030D-6E8A-4147-A177-3AD203B41FA5}">
                      <a16:colId xmlns:a16="http://schemas.microsoft.com/office/drawing/2014/main" xmlns="" val="20003"/>
                    </a:ext>
                  </a:extLst>
                </a:gridCol>
                <a:gridCol w="715224">
                  <a:extLst>
                    <a:ext uri="{9D8B030D-6E8A-4147-A177-3AD203B41FA5}">
                      <a16:colId xmlns:a16="http://schemas.microsoft.com/office/drawing/2014/main" xmlns="" val="20004"/>
                    </a:ext>
                  </a:extLst>
                </a:gridCol>
                <a:gridCol w="715224">
                  <a:extLst>
                    <a:ext uri="{9D8B030D-6E8A-4147-A177-3AD203B41FA5}">
                      <a16:colId xmlns:a16="http://schemas.microsoft.com/office/drawing/2014/main" xmlns="" val="20005"/>
                    </a:ext>
                  </a:extLst>
                </a:gridCol>
              </a:tblGrid>
              <a:tr h="153300">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xmlns="" val="10000"/>
                  </a:ext>
                </a:extLst>
              </a:tr>
              <a:tr h="137679">
                <a:tc>
                  <a:txBody>
                    <a:bodyPr/>
                    <a:lstStyle/>
                    <a:p>
                      <a:pPr algn="ctr" fontAlgn="ct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（⑤）</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１（⑥）</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xmlns="" val="10001"/>
                  </a:ext>
                </a:extLst>
              </a:tr>
            </a:tbl>
          </a:graphicData>
        </a:graphic>
      </p:graphicFrame>
      <p:sp>
        <p:nvSpPr>
          <p:cNvPr id="174" name="正方形/長方形 173"/>
          <p:cNvSpPr/>
          <p:nvPr/>
        </p:nvSpPr>
        <p:spPr>
          <a:xfrm>
            <a:off x="4905655" y="4831507"/>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5" name="右矢印 174"/>
          <p:cNvSpPr/>
          <p:nvPr/>
        </p:nvSpPr>
        <p:spPr>
          <a:xfrm>
            <a:off x="4545615" y="4734999"/>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75"/>
          <p:cNvSpPr/>
          <p:nvPr/>
        </p:nvSpPr>
        <p:spPr>
          <a:xfrm>
            <a:off x="6585486" y="3216182"/>
            <a:ext cx="6055993" cy="165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p:cNvSpPr/>
          <p:nvPr/>
        </p:nvSpPr>
        <p:spPr>
          <a:xfrm>
            <a:off x="6677260" y="4119331"/>
            <a:ext cx="5796000" cy="691026"/>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100"/>
              </a:lnSpc>
            </a:pP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・病原体や化学物質を扱うことを考慮し、引き続き、事故の防止やコンプライアンスの徹底に努められたい。</a:t>
            </a:r>
          </a:p>
          <a:p>
            <a:pPr>
              <a:lnSpc>
                <a:spcPts val="1100"/>
              </a:lnSpc>
            </a:pP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統合効果を発揮して研究機能の更なる強化を図るためにも、一元化施設の整備を早期に進める必要がある</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スケジュール</a:t>
            </a:r>
            <a:r>
              <a:rPr lang="ja-JP" altLang="en-US" sz="1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にできるだけ遅れが生じることのないよう、法人が一丸となって取組みを進められたい。</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9" name="正方形/長方形 178"/>
          <p:cNvSpPr/>
          <p:nvPr/>
        </p:nvSpPr>
        <p:spPr>
          <a:xfrm>
            <a:off x="6583764" y="3206559"/>
            <a:ext cx="4069335"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en-US" altLang="ja-JP"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財務その他</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業務運営に関する重要事項</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0" name="表 179"/>
          <p:cNvGraphicFramePr>
            <a:graphicFrameLocks noGrp="1"/>
          </p:cNvGraphicFramePr>
          <p:nvPr>
            <p:extLst>
              <p:ext uri="{D42A27DB-BD31-4B8C-83A1-F6EECF244321}">
                <p14:modId xmlns:p14="http://schemas.microsoft.com/office/powerpoint/2010/main" val="1367361031"/>
              </p:ext>
            </p:extLst>
          </p:nvPr>
        </p:nvGraphicFramePr>
        <p:xfrm>
          <a:off x="6706624" y="3570027"/>
          <a:ext cx="5832000" cy="323850"/>
        </p:xfrm>
        <a:graphic>
          <a:graphicData uri="http://schemas.openxmlformats.org/drawingml/2006/table">
            <a:tbl>
              <a:tblPr>
                <a:tableStyleId>{8A107856-5554-42FB-B03E-39F5DBC370BA}</a:tableStyleId>
              </a:tblPr>
              <a:tblGrid>
                <a:gridCol w="2255879">
                  <a:extLst>
                    <a:ext uri="{9D8B030D-6E8A-4147-A177-3AD203B41FA5}">
                      <a16:colId xmlns:a16="http://schemas.microsoft.com/office/drawing/2014/main" xmlns="" val="20000"/>
                    </a:ext>
                  </a:extLst>
                </a:gridCol>
                <a:gridCol w="715224">
                  <a:extLst>
                    <a:ext uri="{9D8B030D-6E8A-4147-A177-3AD203B41FA5}">
                      <a16:colId xmlns:a16="http://schemas.microsoft.com/office/drawing/2014/main" xmlns="" val="20001"/>
                    </a:ext>
                  </a:extLst>
                </a:gridCol>
                <a:gridCol w="522004">
                  <a:extLst>
                    <a:ext uri="{9D8B030D-6E8A-4147-A177-3AD203B41FA5}">
                      <a16:colId xmlns:a16="http://schemas.microsoft.com/office/drawing/2014/main" xmlns="" val="20002"/>
                    </a:ext>
                  </a:extLst>
                </a:gridCol>
                <a:gridCol w="908445">
                  <a:extLst>
                    <a:ext uri="{9D8B030D-6E8A-4147-A177-3AD203B41FA5}">
                      <a16:colId xmlns:a16="http://schemas.microsoft.com/office/drawing/2014/main" xmlns="" val="20003"/>
                    </a:ext>
                  </a:extLst>
                </a:gridCol>
                <a:gridCol w="715224">
                  <a:extLst>
                    <a:ext uri="{9D8B030D-6E8A-4147-A177-3AD203B41FA5}">
                      <a16:colId xmlns:a16="http://schemas.microsoft.com/office/drawing/2014/main" xmlns="" val="20004"/>
                    </a:ext>
                  </a:extLst>
                </a:gridCol>
                <a:gridCol w="715224">
                  <a:extLst>
                    <a:ext uri="{9D8B030D-6E8A-4147-A177-3AD203B41FA5}">
                      <a16:colId xmlns:a16="http://schemas.microsoft.com/office/drawing/2014/main" xmlns="" val="20005"/>
                    </a:ext>
                  </a:extLst>
                </a:gridCol>
              </a:tblGrid>
              <a:tr h="153300">
                <a:tc>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xmlns="" val="10000"/>
                  </a:ext>
                </a:extLst>
              </a:tr>
              <a:tr h="137679">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1"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（⑬⑭⑮）</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xmlns="" val="10001"/>
                  </a:ext>
                </a:extLst>
              </a:tr>
            </a:tbl>
          </a:graphicData>
        </a:graphic>
      </p:graphicFrame>
      <p:sp>
        <p:nvSpPr>
          <p:cNvPr id="181" name="正方形/長方形 180"/>
          <p:cNvSpPr/>
          <p:nvPr/>
        </p:nvSpPr>
        <p:spPr>
          <a:xfrm>
            <a:off x="11283820" y="3205806"/>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2" name="右矢印 181"/>
          <p:cNvSpPr/>
          <p:nvPr/>
        </p:nvSpPr>
        <p:spPr>
          <a:xfrm>
            <a:off x="10923780" y="3109298"/>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212540" y="8409664"/>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p>
        </p:txBody>
      </p:sp>
      <p:sp>
        <p:nvSpPr>
          <p:cNvPr id="61" name="角丸四角形 60"/>
          <p:cNvSpPr/>
          <p:nvPr/>
        </p:nvSpPr>
        <p:spPr>
          <a:xfrm>
            <a:off x="210172" y="3011389"/>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p>
        </p:txBody>
      </p:sp>
      <p:sp>
        <p:nvSpPr>
          <p:cNvPr id="63" name="角丸四角形 62"/>
          <p:cNvSpPr/>
          <p:nvPr/>
        </p:nvSpPr>
        <p:spPr>
          <a:xfrm>
            <a:off x="210172" y="132127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p>
        </p:txBody>
      </p:sp>
      <p:sp>
        <p:nvSpPr>
          <p:cNvPr id="65" name="角丸四角形 64"/>
          <p:cNvSpPr/>
          <p:nvPr/>
        </p:nvSpPr>
        <p:spPr>
          <a:xfrm>
            <a:off x="6562116" y="128490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p>
        </p:txBody>
      </p:sp>
      <p:sp>
        <p:nvSpPr>
          <p:cNvPr id="67" name="角丸四角形 66"/>
          <p:cNvSpPr/>
          <p:nvPr/>
        </p:nvSpPr>
        <p:spPr>
          <a:xfrm>
            <a:off x="6559117" y="3884574"/>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p>
        </p:txBody>
      </p:sp>
      <p:sp>
        <p:nvSpPr>
          <p:cNvPr id="70" name="正方形/長方形 69"/>
          <p:cNvSpPr/>
          <p:nvPr/>
        </p:nvSpPr>
        <p:spPr>
          <a:xfrm>
            <a:off x="6683971" y="8083593"/>
            <a:ext cx="5796000" cy="1228783"/>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年度業務実績評価の指摘事項を踏まえ、適切な財務諸表の作成を行ったほか、疫学解析研究部門の人材確保、競争的外部研究資金の獲得、麻しん</a:t>
            </a:r>
            <a:r>
              <a:rPr lang="ja-JP" altLang="en-US" sz="10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リスク評価、府民への情報発信などの成果を上げた。また、一元化施設の整備に向けて、基本設計の策定や検査業務等の集約化など、統合効果を高めるための取組みも計画的に進められている。</a:t>
            </a: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・機能強化の推進や業務統一化に向け更なる取組みが必要ではあるが、設立次年度としては、「全体として計画を順調に実施している」と評価した。</a:t>
            </a: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一元化施設の整備についてはスケジュール通りに進むよう、法人一丸となって取り組むとともに、統合効果を高めるために必要な人材を確保・育成し、人材マネジメント面での効率的な運用にも取り組まれたい。</a:t>
            </a:r>
          </a:p>
        </p:txBody>
      </p:sp>
      <p:sp>
        <p:nvSpPr>
          <p:cNvPr id="71" name="角丸四角形 70"/>
          <p:cNvSpPr/>
          <p:nvPr/>
        </p:nvSpPr>
        <p:spPr>
          <a:xfrm>
            <a:off x="6557280" y="7863281"/>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a:t>
            </a:r>
            <a:r>
              <a:rPr lang="ja-JP" altLang="en-US" sz="11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a:t>
            </a:r>
          </a:p>
        </p:txBody>
      </p:sp>
    </p:spTree>
    <p:extLst>
      <p:ext uri="{BB962C8B-B14F-4D97-AF65-F5344CB8AC3E}">
        <p14:creationId xmlns:p14="http://schemas.microsoft.com/office/powerpoint/2010/main" val="4067926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7A72E18-4820-454B-B19C-C2410B505604}">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www.w3.org/XML/1998/namespace"/>
    <ds:schemaRef ds:uri="http://purl.org/dc/terms/"/>
  </ds:schemaRefs>
</ds:datastoreItem>
</file>

<file path=customXml/itemProps2.xml><?xml version="1.0" encoding="utf-8"?>
<ds:datastoreItem xmlns:ds="http://schemas.openxmlformats.org/officeDocument/2006/customXml" ds:itemID="{5003C936-67A6-4223-BF03-9220C63A67E1}">
  <ds:schemaRefs>
    <ds:schemaRef ds:uri="http://schemas.microsoft.com/sharepoint/v3/contenttype/forms"/>
  </ds:schemaRefs>
</ds:datastoreItem>
</file>

<file path=customXml/itemProps3.xml><?xml version="1.0" encoding="utf-8"?>
<ds:datastoreItem xmlns:ds="http://schemas.openxmlformats.org/officeDocument/2006/customXml" ds:itemID="{3D9F49BC-5534-4943-9A77-CE1978FE3E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5569</TotalTime>
  <Words>1045</Words>
  <Application>Microsoft Office PowerPoint</Application>
  <PresentationFormat>A3 297x420 mm</PresentationFormat>
  <Paragraphs>431</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まきこ</dc:creator>
  <cp:lastModifiedBy>大阪府</cp:lastModifiedBy>
  <cp:revision>283</cp:revision>
  <cp:lastPrinted>2019-07-26T11:38:03Z</cp:lastPrinted>
  <dcterms:created xsi:type="dcterms:W3CDTF">2015-07-30T08:12:17Z</dcterms:created>
  <dcterms:modified xsi:type="dcterms:W3CDTF">2019-09-03T07:45:17Z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