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61" r:id="rId2"/>
    <p:sldId id="259" r:id="rId3"/>
    <p:sldId id="257" r:id="rId4"/>
    <p:sldId id="263" r:id="rId5"/>
  </p:sldIdLst>
  <p:sldSz cx="9906000" cy="6858000" type="A4"/>
  <p:notesSz cx="6807200" cy="9939338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佐藤　枝里子" initials="佐藤　枝里子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1242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6930336-4943-4727-857D-51A6DA7F3D7F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FE3120C4-5C5E-4086-909A-B834D8AB97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185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436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96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99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831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31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87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68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94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73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70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380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F4C0A-AD4A-4362-9B7E-8F14A9913199}" type="datetimeFigureOut">
              <a:rPr kumimoji="1" lang="ja-JP" altLang="en-US" smtClean="0"/>
              <a:t>2018/7/6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B6B62-7EA7-4B1F-8A0F-6595FDF10E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30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星 12 3"/>
          <p:cNvSpPr/>
          <p:nvPr/>
        </p:nvSpPr>
        <p:spPr>
          <a:xfrm>
            <a:off x="978794" y="2627751"/>
            <a:ext cx="4110803" cy="1142674"/>
          </a:xfrm>
          <a:prstGeom prst="star12">
            <a:avLst/>
          </a:prstGeom>
          <a:solidFill>
            <a:srgbClr val="FFFF00">
              <a:alpha val="5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1" y="1145544"/>
            <a:ext cx="6572706" cy="17175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○人口減少が進んでいる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（高齢者の増加↑　子どもの減少↓）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○空家や商店街の空き店舗が増加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</a:pP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25103" y="4668024"/>
            <a:ext cx="9055793" cy="17005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人や企業を増やすことで</a:t>
            </a:r>
            <a:endParaRPr lang="en-US" altLang="ja-JP" sz="2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まち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にぎわい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を生み出していく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　が必要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625843" y="2955258"/>
            <a:ext cx="33271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まち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のにぎわいが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低下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二等辺三角形 14"/>
          <p:cNvSpPr/>
          <p:nvPr/>
        </p:nvSpPr>
        <p:spPr>
          <a:xfrm rot="10800000">
            <a:off x="2667479" y="4030878"/>
            <a:ext cx="1243884" cy="295131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2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163" y="4668024"/>
            <a:ext cx="2071431" cy="1686145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478" y="2955258"/>
            <a:ext cx="1111004" cy="1027679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708" y="2848055"/>
            <a:ext cx="1080939" cy="1080939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7660769" y="4000626"/>
            <a:ext cx="9787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シャッター街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364209" y="3982937"/>
            <a:ext cx="9787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空き家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1516" y="64471"/>
            <a:ext cx="9802968" cy="5272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29254" y="66799"/>
            <a:ext cx="3132919" cy="524892"/>
          </a:xfrm>
        </p:spPr>
        <p:txBody>
          <a:bodyPr>
            <a:normAutofit fontScale="90000"/>
          </a:bodyPr>
          <a:lstStyle/>
          <a:p>
            <a:r>
              <a:rPr lang="ja-JP" altLang="en-US" sz="3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○○市の現状</a:t>
            </a:r>
            <a:endParaRPr kumimoji="1" lang="ja-JP" altLang="en-US" sz="3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062526" y="6550223"/>
            <a:ext cx="2091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（生徒配布用資料１）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6482" y="925573"/>
            <a:ext cx="828575" cy="119588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310" y="1475899"/>
            <a:ext cx="1202028" cy="1021724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800" y="911208"/>
            <a:ext cx="832764" cy="121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89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1516" y="64471"/>
            <a:ext cx="9802968" cy="5272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034571" y="49452"/>
            <a:ext cx="7787455" cy="5359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選挙公報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525"/>
          <a:stretch/>
        </p:blipFill>
        <p:spPr>
          <a:xfrm>
            <a:off x="4938260" y="1991937"/>
            <a:ext cx="1769146" cy="1561152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26" r="21706" b="53656"/>
          <a:stretch/>
        </p:blipFill>
        <p:spPr>
          <a:xfrm>
            <a:off x="3466611" y="5042294"/>
            <a:ext cx="1481072" cy="1586377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50" t="-301" r="550" b="56607"/>
          <a:stretch/>
        </p:blipFill>
        <p:spPr>
          <a:xfrm>
            <a:off x="-191484" y="2030823"/>
            <a:ext cx="1910814" cy="1527268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5011311" y="749644"/>
            <a:ext cx="4789513" cy="29582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75504" y="749644"/>
            <a:ext cx="4782465" cy="295821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5504" y="3788791"/>
            <a:ext cx="4774792" cy="2983070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37103" y="3790572"/>
            <a:ext cx="34125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投票日 ○月△日（日）</a:t>
            </a:r>
            <a:endParaRPr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○○市長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選挙</a:t>
            </a:r>
            <a:endParaRPr kumimoji="1" lang="en-US" altLang="ja-JP" sz="20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投票時間　朝７時～夜８時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14584" y="4817809"/>
            <a:ext cx="474120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 smtClean="0"/>
              <a:t>★期日前投票・不在者投票</a:t>
            </a:r>
            <a:endParaRPr kumimoji="1" lang="en-US" altLang="ja-JP" sz="1000" dirty="0" smtClean="0"/>
          </a:p>
          <a:p>
            <a:pPr eaLnBrk="0"/>
            <a:r>
              <a:rPr lang="ja-JP" altLang="en-US" sz="1000" dirty="0"/>
              <a:t>投票</a:t>
            </a:r>
            <a:r>
              <a:rPr lang="ja-JP" altLang="en-US" sz="1000" dirty="0" smtClean="0"/>
              <a:t>日に仕事やレジャーで予定のある方は、期日前投票</a:t>
            </a:r>
            <a:r>
              <a:rPr lang="ja-JP" altLang="en-US" sz="1000" dirty="0"/>
              <a:t>又</a:t>
            </a:r>
            <a:r>
              <a:rPr lang="ja-JP" altLang="en-US" sz="1000" dirty="0" smtClean="0"/>
              <a:t>は不在者投票ができます。なお、</a:t>
            </a:r>
            <a:r>
              <a:rPr lang="ja-JP" altLang="ja-JP" sz="1000" dirty="0"/>
              <a:t>都道府県選挙管理委員会が指定する病院や老人ホーム等に入院・入所中の方は、不在者投票ができます</a:t>
            </a:r>
            <a:r>
              <a:rPr lang="ja-JP" altLang="ja-JP" sz="1000" dirty="0" smtClean="0"/>
              <a:t>。</a:t>
            </a:r>
            <a:endParaRPr lang="en-US" altLang="ja-JP" sz="1000" dirty="0"/>
          </a:p>
          <a:p>
            <a:pPr eaLnBrk="0"/>
            <a:r>
              <a:rPr lang="ja-JP" altLang="en-US" sz="1000" dirty="0" smtClean="0"/>
              <a:t>★点字投票・代理投票</a:t>
            </a:r>
            <a:endParaRPr lang="en-US" altLang="ja-JP" sz="1000" dirty="0" smtClean="0"/>
          </a:p>
          <a:p>
            <a:pPr eaLnBrk="0"/>
            <a:r>
              <a:rPr lang="ja-JP" altLang="ja-JP" sz="1000" dirty="0"/>
              <a:t>視覚に障がいのある方は、点字で投票できます</a:t>
            </a:r>
            <a:r>
              <a:rPr lang="ja-JP" altLang="ja-JP" sz="1000" dirty="0" smtClean="0"/>
              <a:t>。</a:t>
            </a:r>
            <a:r>
              <a:rPr lang="ja-JP" altLang="en-US" sz="1000" dirty="0" smtClean="0"/>
              <a:t>また、</a:t>
            </a:r>
            <a:r>
              <a:rPr lang="ja-JP" altLang="ja-JP" sz="1000" dirty="0" smtClean="0"/>
              <a:t>病気</a:t>
            </a:r>
            <a:r>
              <a:rPr lang="ja-JP" altLang="ja-JP" sz="1000" dirty="0"/>
              <a:t>やけがなどで字が書けない方は、係員が代わって投票を記載する代理投票の制度があります。</a:t>
            </a:r>
            <a:r>
              <a:rPr lang="ja-JP" altLang="ja-JP" sz="1000" dirty="0" smtClean="0"/>
              <a:t>投票所</a:t>
            </a:r>
            <a:r>
              <a:rPr lang="ja-JP" altLang="ja-JP" sz="1000" dirty="0"/>
              <a:t>の係員に申し出てください</a:t>
            </a:r>
            <a:r>
              <a:rPr lang="ja-JP" altLang="ja-JP" sz="1000" dirty="0" smtClean="0"/>
              <a:t>。</a:t>
            </a:r>
            <a:endParaRPr lang="en-US" altLang="ja-JP" sz="1000" dirty="0" smtClean="0"/>
          </a:p>
          <a:p>
            <a:pPr eaLnBrk="0"/>
            <a:r>
              <a:rPr lang="ja-JP" altLang="en-US" sz="1000" dirty="0" smtClean="0"/>
              <a:t>★手話通訳</a:t>
            </a:r>
            <a:endParaRPr lang="en-US" altLang="ja-JP" sz="1000" dirty="0" smtClean="0"/>
          </a:p>
          <a:p>
            <a:pPr eaLnBrk="0"/>
            <a:r>
              <a:rPr lang="ja-JP" altLang="ja-JP" sz="1000" dirty="0"/>
              <a:t>投票日に投票所において手話通訳が必要な方は、事前</a:t>
            </a:r>
            <a:r>
              <a:rPr lang="ja-JP" altLang="ja-JP" sz="1000" smtClean="0"/>
              <a:t>に</a:t>
            </a:r>
            <a:r>
              <a:rPr lang="ja-JP" altLang="en-US" sz="1000" smtClean="0"/>
              <a:t>大阪英真</a:t>
            </a:r>
            <a:r>
              <a:rPr lang="ja-JP" altLang="ja-JP" sz="1000" smtClean="0"/>
              <a:t>市</a:t>
            </a:r>
            <a:r>
              <a:rPr lang="ja-JP" altLang="ja-JP" sz="1000" dirty="0"/>
              <a:t>選挙管理委員会に申し出てください。</a:t>
            </a:r>
            <a:endParaRPr lang="en-US" altLang="ja-JP" sz="1000" dirty="0" smtClean="0"/>
          </a:p>
        </p:txBody>
      </p:sp>
      <p:sp>
        <p:nvSpPr>
          <p:cNvPr id="41" name="正方形/長方形 40"/>
          <p:cNvSpPr/>
          <p:nvPr/>
        </p:nvSpPr>
        <p:spPr>
          <a:xfrm>
            <a:off x="166402" y="1120849"/>
            <a:ext cx="26468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田中Ａ子</a:t>
            </a:r>
            <a:endParaRPr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8517631" y="1034873"/>
            <a:ext cx="738664" cy="25413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600" b="1" dirty="0" smtClean="0"/>
              <a:t>佐藤 Ｂ男</a:t>
            </a:r>
            <a:endParaRPr lang="ja-JP" altLang="en-US" sz="3600" b="1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008742" y="1132594"/>
            <a:ext cx="492443" cy="19117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さとう　びいお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52828" y="785423"/>
            <a:ext cx="28229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たなか　えいこ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12439" y="3920205"/>
            <a:ext cx="40755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鈴木Ｃ郎 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すずきしろう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2687581" y="892190"/>
            <a:ext cx="18020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755" marR="71755"/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☆☆</a:t>
            </a:r>
            <a:r>
              <a:rPr lang="ja-JP" altLang="en-US" sz="16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党公認！！</a:t>
            </a:r>
            <a:endParaRPr lang="ja-JP" altLang="ja-JP" sz="16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574247" y="1470628"/>
            <a:ext cx="11276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 smtClean="0"/>
              <a:t>（</a:t>
            </a:r>
            <a:r>
              <a:rPr lang="en-US" altLang="ja-JP" sz="1600" b="1" dirty="0" smtClean="0"/>
              <a:t>40</a:t>
            </a:r>
            <a:r>
              <a:rPr lang="ja-JP" altLang="en-US" sz="1600" b="1" dirty="0" smtClean="0"/>
              <a:t>歳）</a:t>
            </a:r>
            <a:endParaRPr kumimoji="1" lang="ja-JP" altLang="en-US" sz="1600" b="1" dirty="0"/>
          </a:p>
        </p:txBody>
      </p:sp>
      <p:sp>
        <p:nvSpPr>
          <p:cNvPr id="49" name="正方形/長方形 48"/>
          <p:cNvSpPr/>
          <p:nvPr/>
        </p:nvSpPr>
        <p:spPr>
          <a:xfrm>
            <a:off x="8449700" y="3117459"/>
            <a:ext cx="12373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755" marR="71755"/>
            <a:r>
              <a:rPr lang="ja-JP" altLang="en-US" sz="16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6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30</a:t>
            </a:r>
            <a:r>
              <a:rPr lang="ja-JP" altLang="en-US" sz="16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歳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lang="ja-JP" altLang="ja-JP" sz="16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3649705" y="4137762"/>
            <a:ext cx="14827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755" marR="71755"/>
            <a:r>
              <a:rPr lang="ja-JP" altLang="en-US" sz="16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6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</a:t>
            </a:r>
            <a:r>
              <a:rPr lang="en-US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</a:t>
            </a:r>
            <a:r>
              <a:rPr lang="ja-JP" altLang="en-US" sz="16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歳）</a:t>
            </a:r>
            <a:endParaRPr lang="ja-JP" altLang="ja-JP" sz="16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1214031" y="2019762"/>
            <a:ext cx="35868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・子どもが遊べるように公園の遊具を増やし、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図書館には子ども用の本を充実させます。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1214031" y="2604435"/>
            <a:ext cx="35868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・親が働きながら子どもを育てやすいように、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保育所を増やします。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980530" y="807482"/>
            <a:ext cx="1169551" cy="29003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ＳＮＳ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インスタ等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で市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良い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ところ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を国内・海外に  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向けてＰＲします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6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675557" y="807481"/>
            <a:ext cx="923330" cy="29003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・○○市に移転してくる企業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や商店については、１年間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税金を無料にします。</a:t>
            </a:r>
            <a:endParaRPr kumimoji="1" lang="ja-JP" altLang="en-US" sz="1600" dirty="0"/>
          </a:p>
        </p:txBody>
      </p:sp>
      <p:sp>
        <p:nvSpPr>
          <p:cNvPr id="59" name="正方形/長方形 58"/>
          <p:cNvSpPr/>
          <p:nvPr/>
        </p:nvSpPr>
        <p:spPr>
          <a:xfrm>
            <a:off x="166401" y="4542323"/>
            <a:ext cx="44500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・高齢者は電車・バス代、市立施設の利用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を無料に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します。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9352757" y="873927"/>
            <a:ext cx="430887" cy="90080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△△党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3756808" y="3801499"/>
            <a:ext cx="9438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755" marR="71755"/>
            <a:r>
              <a:rPr lang="ja-JP" altLang="en-US" sz="16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□□党</a:t>
            </a:r>
            <a:endParaRPr lang="ja-JP" altLang="ja-JP" sz="16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楕円 1"/>
          <p:cNvSpPr/>
          <p:nvPr/>
        </p:nvSpPr>
        <p:spPr>
          <a:xfrm>
            <a:off x="3502069" y="1272719"/>
            <a:ext cx="1302647" cy="7192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529433" y="1378295"/>
            <a:ext cx="12743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子育てしやすいまちづくり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1214031" y="3196518"/>
            <a:ext cx="35868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・小学生まで医療費を無料にします。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楕円 32"/>
          <p:cNvSpPr/>
          <p:nvPr/>
        </p:nvSpPr>
        <p:spPr>
          <a:xfrm>
            <a:off x="5124957" y="946088"/>
            <a:ext cx="1114887" cy="9223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148684" y="1061697"/>
            <a:ext cx="10567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企業や観光客が集まる</a:t>
            </a:r>
            <a:endParaRPr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まちづくり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090903" y="813623"/>
            <a:ext cx="677108" cy="29003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テーマパークやホテルを建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設</a:t>
            </a:r>
            <a:r>
              <a:rPr lang="ja-JP" altLang="en-US" sz="16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します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楕円 35"/>
          <p:cNvSpPr/>
          <p:nvPr/>
        </p:nvSpPr>
        <p:spPr>
          <a:xfrm>
            <a:off x="936881" y="6230848"/>
            <a:ext cx="2345404" cy="4706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008282" y="6319594"/>
            <a:ext cx="24037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高齢者にやさしいまちづくり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062526" y="6550223"/>
            <a:ext cx="2091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（生徒</a:t>
            </a:r>
            <a:r>
              <a:rPr kumimoji="1" lang="ja-JP" altLang="en-US" sz="14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配布用資料２）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71957" y="5078221"/>
            <a:ext cx="38268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・健康づくりのため、体操教室や健康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相談会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を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開催します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95684" y="5630978"/>
            <a:ext cx="38031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・駅や公共施設のバリアフリー化（</a:t>
            </a:r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段差を</a:t>
            </a:r>
            <a:r>
              <a:rPr lang="ja-JP" altLang="en-US" sz="16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くす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、手すりをつけるなど）を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進めます。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1619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11208" y="803156"/>
            <a:ext cx="489749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①候補者の政策を「評価できる政策」と「実現に疑問を感じる政策」に分けてみよう。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233595"/>
              </p:ext>
            </p:extLst>
          </p:nvPr>
        </p:nvGraphicFramePr>
        <p:xfrm>
          <a:off x="32402" y="1371244"/>
          <a:ext cx="3243318" cy="2239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21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評価できる政策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実現に疑問を感じる政策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6994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7" name="正方形/長方形 96"/>
          <p:cNvSpPr/>
          <p:nvPr/>
        </p:nvSpPr>
        <p:spPr>
          <a:xfrm>
            <a:off x="0" y="1"/>
            <a:ext cx="9906000" cy="5272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8" name="タイトル 1"/>
          <p:cNvSpPr txBox="1">
            <a:spLocks/>
          </p:cNvSpPr>
          <p:nvPr/>
        </p:nvSpPr>
        <p:spPr>
          <a:xfrm>
            <a:off x="1180264" y="-14121"/>
            <a:ext cx="7787455" cy="53591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「模擬市長選挙」　ワークシート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1208" y="560107"/>
            <a:ext cx="98248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候補者の政策を比較して、誰に投票するか考えてみよう！！　　　　　　　　　　　　　　　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（　　　　）年</a:t>
            </a:r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　　　　）組（　　　　　　　　　　　　　　　　　　　　）　</a:t>
            </a:r>
            <a:endParaRPr kumimoji="1"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05" name="表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104409"/>
              </p:ext>
            </p:extLst>
          </p:nvPr>
        </p:nvGraphicFramePr>
        <p:xfrm>
          <a:off x="3324566" y="1370898"/>
          <a:ext cx="3243318" cy="2239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1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6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21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評価できる政策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実現に疑問を感じる政策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6994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7" name="表 1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20176"/>
              </p:ext>
            </p:extLst>
          </p:nvPr>
        </p:nvGraphicFramePr>
        <p:xfrm>
          <a:off x="6616729" y="1370898"/>
          <a:ext cx="3208150" cy="2239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21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評価できる政策</a:t>
                      </a: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実現に疑問を感じる政策</a:t>
                      </a:r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6994"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74295" marR="7429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56" name="図 15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7083" y="5840355"/>
            <a:ext cx="700913" cy="743845"/>
          </a:xfrm>
          <a:prstGeom prst="rect">
            <a:avLst/>
          </a:prstGeom>
        </p:spPr>
      </p:pic>
      <p:sp>
        <p:nvSpPr>
          <p:cNvPr id="3" name="角丸四角形 2"/>
          <p:cNvSpPr/>
          <p:nvPr/>
        </p:nvSpPr>
        <p:spPr>
          <a:xfrm>
            <a:off x="32402" y="3773510"/>
            <a:ext cx="9792477" cy="2975020"/>
          </a:xfrm>
          <a:prstGeom prst="roundRect">
            <a:avLst>
              <a:gd name="adj" fmla="val 1017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75140" y="3841335"/>
            <a:ext cx="71241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②グループの他の人と意見交換しよう。　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他の人の意見で参考になったものをメモしよう。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分からない用語や気になった用語（キーワード）があれば、後で調べてみよう。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062526" y="6550223"/>
            <a:ext cx="2091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（生徒配布用資料３）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106" y="1087200"/>
            <a:ext cx="214674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候補者名（　　　　　　　　　　　　）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3300142" y="1097056"/>
            <a:ext cx="214674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候補者名（　　　　　　　　　　　　）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567884" y="1089024"/>
            <a:ext cx="214674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ja-JP" altLang="en-US" sz="1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候補者名（　　　　　　　　　　　　）</a:t>
            </a:r>
            <a:endParaRPr lang="en-US" altLang="ja-JP" sz="1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339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299465"/>
              </p:ext>
            </p:extLst>
          </p:nvPr>
        </p:nvGraphicFramePr>
        <p:xfrm>
          <a:off x="180303" y="193183"/>
          <a:ext cx="9530365" cy="649095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06498">
                  <a:extLst>
                    <a:ext uri="{9D8B030D-6E8A-4147-A177-3AD203B41FA5}">
                      <a16:colId xmlns:a16="http://schemas.microsoft.com/office/drawing/2014/main" val="245878804"/>
                    </a:ext>
                  </a:extLst>
                </a:gridCol>
                <a:gridCol w="2075820">
                  <a:extLst>
                    <a:ext uri="{9D8B030D-6E8A-4147-A177-3AD203B41FA5}">
                      <a16:colId xmlns:a16="http://schemas.microsoft.com/office/drawing/2014/main" val="987114747"/>
                    </a:ext>
                  </a:extLst>
                </a:gridCol>
                <a:gridCol w="1963337">
                  <a:extLst>
                    <a:ext uri="{9D8B030D-6E8A-4147-A177-3AD203B41FA5}">
                      <a16:colId xmlns:a16="http://schemas.microsoft.com/office/drawing/2014/main" val="2751828357"/>
                    </a:ext>
                  </a:extLst>
                </a:gridCol>
                <a:gridCol w="1963337">
                  <a:extLst>
                    <a:ext uri="{9D8B030D-6E8A-4147-A177-3AD203B41FA5}">
                      <a16:colId xmlns:a16="http://schemas.microsoft.com/office/drawing/2014/main" val="2661007695"/>
                    </a:ext>
                  </a:extLst>
                </a:gridCol>
                <a:gridCol w="1421373">
                  <a:extLst>
                    <a:ext uri="{9D8B030D-6E8A-4147-A177-3AD203B41FA5}">
                      <a16:colId xmlns:a16="http://schemas.microsoft.com/office/drawing/2014/main" val="1974312731"/>
                    </a:ext>
                  </a:extLst>
                </a:gridCol>
              </a:tblGrid>
              <a:tr h="2477871"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en-US" altLang="ja-JP" sz="4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ja-JP" altLang="en-US" sz="4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□□党</a:t>
                      </a:r>
                      <a:endParaRPr lang="ja-JP" sz="48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2624" marR="32624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en-US" sz="4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ja-JP" altLang="en-US" sz="4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△△党</a:t>
                      </a:r>
                      <a:endParaRPr lang="ja-JP" sz="48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2624" marR="32624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ja-JP" altLang="en-US" sz="4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☆☆党</a:t>
                      </a:r>
                      <a:endParaRPr lang="ja-JP" sz="48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2624" marR="32624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spcAft>
                          <a:spcPts val="0"/>
                        </a:spcAft>
                      </a:pPr>
                      <a:r>
                        <a:rPr lang="ja-JP" altLang="en-US" sz="4800" b="1" kern="100" baseline="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ja-JP" altLang="en-US" sz="4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党派</a:t>
                      </a:r>
                      <a:endParaRPr lang="ja-JP" sz="48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2624" marR="32624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altLang="en-US" sz="3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○○市長</a:t>
                      </a:r>
                      <a:r>
                        <a:rPr lang="ja-JP" altLang="ja-JP" sz="32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選挙候補者氏名掲示</a:t>
                      </a:r>
                    </a:p>
                    <a:p>
                      <a:pPr marL="71755" marR="71755" algn="r" latinLnBrk="1">
                        <a:spcAft>
                          <a:spcPts val="0"/>
                        </a:spcAft>
                      </a:pPr>
                      <a:r>
                        <a:rPr lang="ja-JP" altLang="ja-JP" sz="1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○○市選挙管理委員会</a:t>
                      </a:r>
                      <a:r>
                        <a:rPr lang="ja-JP" altLang="en-US" sz="1800" b="1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32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</a:p>
                  </a:txBody>
                  <a:tcPr marL="32624" marR="32624" marT="0" marB="0" vert="eaVert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6495165"/>
                  </a:ext>
                </a:extLst>
              </a:tr>
              <a:tr h="4013081">
                <a:tc>
                  <a:txBody>
                    <a:bodyPr/>
                    <a:lstStyle/>
                    <a:p>
                      <a:pPr marL="7175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すずき　    しろう  </a:t>
                      </a:r>
                      <a:endParaRPr kumimoji="1" lang="en-US" altLang="ja-JP" sz="28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7175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鈴木　Ｃ郎</a:t>
                      </a:r>
                    </a:p>
                  </a:txBody>
                  <a:tcPr marL="32624" marR="32624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spcAft>
                          <a:spcPts val="0"/>
                        </a:spcAft>
                      </a:pPr>
                      <a:r>
                        <a:rPr kumimoji="1" lang="ja-JP" altLang="en-US" sz="2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さとう　    びいお  </a:t>
                      </a:r>
                      <a:endParaRPr kumimoji="1" lang="en-US" altLang="ja-JP" sz="28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71755" algn="l">
                        <a:spcAft>
                          <a:spcPts val="0"/>
                        </a:spcAft>
                      </a:pPr>
                      <a:r>
                        <a:rPr kumimoji="1" lang="ja-JP" altLang="en-US" sz="4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佐藤　</a:t>
                      </a:r>
                      <a:r>
                        <a:rPr kumimoji="1" lang="ja-JP" altLang="en-US" sz="48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Ｂ</a:t>
                      </a:r>
                      <a:r>
                        <a:rPr kumimoji="1" lang="ja-JP" altLang="en-US" sz="4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男</a:t>
                      </a:r>
                      <a:r>
                        <a:rPr lang="en-US" sz="4800" b="1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4800" b="1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2624" marR="32624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たなか　    えいこ  </a:t>
                      </a:r>
                      <a:endParaRPr kumimoji="1" lang="en-US" altLang="ja-JP" sz="2800" b="1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8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田中　Ａ子</a:t>
                      </a:r>
                      <a:endParaRPr kumimoji="1" lang="ja-JP" altLang="en-US" sz="48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2624" marR="32624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ふ  </a:t>
                      </a:r>
                      <a:r>
                        <a:rPr kumimoji="1" lang="ja-JP" altLang="en-US" sz="2400" b="1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2400" b="1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り   </a:t>
                      </a:r>
                      <a:r>
                        <a:rPr kumimoji="1" lang="ja-JP" altLang="en-US" sz="2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が    な</a:t>
                      </a:r>
                      <a:endParaRPr kumimoji="1" lang="en-US" altLang="ja-JP" sz="2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71755" marR="7175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4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氏　　名</a:t>
                      </a:r>
                    </a:p>
                  </a:txBody>
                  <a:tcPr marL="32624" marR="32624" marT="0" marB="0" vert="eaVert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751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1591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" val="515cb0b1-dcec-46bd-b9b7-3eab20134d31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2728</TotalTime>
  <Words>474</Words>
  <Application>Microsoft Office PowerPoint</Application>
  <PresentationFormat>A4 210 x 297 mm</PresentationFormat>
  <Paragraphs>85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游ゴシック</vt:lpstr>
      <vt:lpstr>游ゴシック Light</vt:lpstr>
      <vt:lpstr>Arial</vt:lpstr>
      <vt:lpstr>Times New Roman</vt:lpstr>
      <vt:lpstr>Office テーマ</vt:lpstr>
      <vt:lpstr>○○市の現状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　枝里子</dc:creator>
  <cp:lastModifiedBy>佐藤　枝里子</cp:lastModifiedBy>
  <cp:revision>139</cp:revision>
  <cp:lastPrinted>2018-06-14T02:13:12Z</cp:lastPrinted>
  <dcterms:created xsi:type="dcterms:W3CDTF">2017-06-07T02:56:25Z</dcterms:created>
  <dcterms:modified xsi:type="dcterms:W3CDTF">2018-07-06T06:29:13Z</dcterms:modified>
</cp:coreProperties>
</file>