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1" r:id="rId2"/>
    <p:sldId id="259" r:id="rId3"/>
    <p:sldId id="257" r:id="rId4"/>
    <p:sldId id="263" r:id="rId5"/>
  </p:sldIdLst>
  <p:sldSz cx="9906000" cy="6858000" type="A4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　枝里子" initials="佐藤　枝里子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110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6930336-4943-4727-857D-51A6DA7F3D7F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E3120C4-5C5E-4086-909A-B834D8AB9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5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3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3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6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3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0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8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30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1" y="1016754"/>
            <a:ext cx="6163652" cy="1151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人口減少が進んでいる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（高齢者の増加↑　子どもの減少↓）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87451" y="4817858"/>
            <a:ext cx="9055793" cy="1700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にぎわい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を生み出していくこと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みんなが住みやすい環境をつくること　・・・などについて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いろいろ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な対策が議論されているところ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7522" y="2596030"/>
            <a:ext cx="6556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・医療費や介護費の増加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空家の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・まちのにぎわいが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低下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・・・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が問題になっている。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rot="10800000">
            <a:off x="1653477" y="2138383"/>
            <a:ext cx="1243884" cy="295131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二等辺三角形 14"/>
          <p:cNvSpPr/>
          <p:nvPr/>
        </p:nvSpPr>
        <p:spPr>
          <a:xfrm rot="10800000">
            <a:off x="1672415" y="4352055"/>
            <a:ext cx="1243884" cy="295131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511" y="4817858"/>
            <a:ext cx="2071431" cy="168614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243" y="3405175"/>
            <a:ext cx="1111004" cy="1027679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103" y="2572669"/>
            <a:ext cx="973887" cy="973887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24915" flipH="1">
            <a:off x="6265651" y="2489523"/>
            <a:ext cx="481805" cy="73624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473" y="2151722"/>
            <a:ext cx="1080939" cy="1080939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8384147" y="1840096"/>
            <a:ext cx="978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シャッター街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608015" y="4379006"/>
            <a:ext cx="978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空き家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40223" y="3594117"/>
            <a:ext cx="6847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医療費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516" y="64471"/>
            <a:ext cx="9802968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93967" y="86789"/>
            <a:ext cx="2584428" cy="524892"/>
          </a:xfrm>
        </p:spPr>
        <p:txBody>
          <a:bodyPr>
            <a:normAutofit fontScale="90000"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○○市の現状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62526" y="6550223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（生徒配布用資料１）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8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1516" y="64471"/>
            <a:ext cx="9802968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34571" y="49452"/>
            <a:ext cx="7787455" cy="535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選挙公報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351514"/>
              </p:ext>
            </p:extLst>
          </p:nvPr>
        </p:nvGraphicFramePr>
        <p:xfrm>
          <a:off x="51516" y="1106013"/>
          <a:ext cx="9802968" cy="5711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0742">
                  <a:extLst>
                    <a:ext uri="{9D8B030D-6E8A-4147-A177-3AD203B41FA5}">
                      <a16:colId xmlns:a16="http://schemas.microsoft.com/office/drawing/2014/main" val="1088933841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2678137922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2834756013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1544417171"/>
                    </a:ext>
                  </a:extLst>
                </a:gridCol>
              </a:tblGrid>
              <a:tr h="1903927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候補者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　田中　Ａ子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・子育て世帯を応援するため、子どもがいる家庭に子育て補助金を給付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・市営住宅の子育て世帯の入居枠を拡大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・観光客を呼びこむため、大型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テーマパークを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誘致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・駅前をイベント広場として整備し、イベントを誘致　</a:t>
                      </a:r>
                    </a:p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・子どもや高齢者が住みやすいまちになるように、まちのバリアフリー化を進めるとともに、移動手段として地域コミュニティバスを運行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・空家を減らすため、市外からの移住世帯や企業へ格安で貸出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078529"/>
                  </a:ext>
                </a:extLst>
              </a:tr>
              <a:tr h="1903927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候補者　佐藤　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男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・医療や介護に係る社会保障費を抑制するため、若者から高齢者まで参加できる健康づくり運動を推進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・子どもの貧困対策として、無料子ども食堂を設置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・ホテル不足を補うため、大規模ホテルを誘致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・外国人対応に慣れていない宿泊施設や商店を支援するため、経営者や従業員を対象とした外国人おもてなし研修を実施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・にぎわいづくりのため、駅前に公園やショッピングセンター、病院等を誘致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・商店街活性化のため、商店街の空家を若手のアーティストや起業家に格安で貸出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237468"/>
                  </a:ext>
                </a:extLst>
              </a:tr>
              <a:tr h="1903927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候補者　鈴木　Ｃ郎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・働きながら子育てをする女性を支援するため、空家や市営住宅の空室に保育所や子育て支援センターを設置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・高齢者や小学生までの子どもはバスと電車を無料化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・外国人観光客が不自由なく過ごせるように、まち中に多言語案内所や多言語看板を設置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・観光案内できる通訳を増やすため、通訳ボランティア研修を実施し、市が特別通訳ボランティアとして認定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・キタやミナミの繁華街や空港等へのアクセスを良くするため、道路や鉄道を整備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・まち中にみどりを増やすため、道路沿いに植樹を実施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3113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90807"/>
              </p:ext>
            </p:extLst>
          </p:nvPr>
        </p:nvGraphicFramePr>
        <p:xfrm>
          <a:off x="51516" y="608855"/>
          <a:ext cx="9802968" cy="4703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0742">
                  <a:extLst>
                    <a:ext uri="{9D8B030D-6E8A-4147-A177-3AD203B41FA5}">
                      <a16:colId xmlns:a16="http://schemas.microsoft.com/office/drawing/2014/main" val="3508560986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2142218785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262715783"/>
                    </a:ext>
                  </a:extLst>
                </a:gridCol>
                <a:gridCol w="2450742">
                  <a:extLst>
                    <a:ext uri="{9D8B030D-6E8A-4147-A177-3AD203B41FA5}">
                      <a16:colId xmlns:a16="http://schemas.microsoft.com/office/drawing/2014/main" val="2261244169"/>
                    </a:ext>
                  </a:extLst>
                </a:gridCol>
              </a:tblGrid>
              <a:tr h="4703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16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24248" y="668716"/>
            <a:ext cx="1790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候補者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87144" y="668716"/>
            <a:ext cx="140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26616" y="659386"/>
            <a:ext cx="140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25"/>
          <a:stretch/>
        </p:blipFill>
        <p:spPr>
          <a:xfrm>
            <a:off x="433141" y="3316298"/>
            <a:ext cx="1769146" cy="15611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6" r="21706" b="53656"/>
          <a:stretch/>
        </p:blipFill>
        <p:spPr>
          <a:xfrm>
            <a:off x="618184" y="5234250"/>
            <a:ext cx="1481072" cy="158637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0" t="-301" r="550" b="56607"/>
          <a:stretch/>
        </p:blipFill>
        <p:spPr>
          <a:xfrm>
            <a:off x="394506" y="1405078"/>
            <a:ext cx="1910814" cy="1527268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128716" y="655837"/>
            <a:ext cx="140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85253" y="6510017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</a:t>
            </a:r>
            <a:r>
              <a:rPr kumimoji="1" lang="ja-JP" altLang="en-US" sz="1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配布用資料２）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61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1208" y="803156"/>
            <a:ext cx="4897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①候補者の政策を「評価できる政策」と「実現に疑問を感じる政策」に分けてみよう。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33595"/>
              </p:ext>
            </p:extLst>
          </p:nvPr>
        </p:nvGraphicFramePr>
        <p:xfrm>
          <a:off x="32402" y="1371244"/>
          <a:ext cx="3243318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596682" y="1109288"/>
            <a:ext cx="25664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0" y="1"/>
            <a:ext cx="9906000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タイトル 1"/>
          <p:cNvSpPr txBox="1">
            <a:spLocks/>
          </p:cNvSpPr>
          <p:nvPr/>
        </p:nvSpPr>
        <p:spPr>
          <a:xfrm>
            <a:off x="1180264" y="-14121"/>
            <a:ext cx="7787455" cy="535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「模擬市長選挙」　ワークシート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1208" y="560107"/>
            <a:ext cx="9824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候補者の政策を比較して、誰に投票するか考えてみよう！！　　　　　　　　　　　　　　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（　　　　）年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　　　　）組（　　　　　　　　　　　　　　　　　　　　）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5" name="表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04409"/>
              </p:ext>
            </p:extLst>
          </p:nvPr>
        </p:nvGraphicFramePr>
        <p:xfrm>
          <a:off x="3324566" y="1370898"/>
          <a:ext cx="3243318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7" name="表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0176"/>
              </p:ext>
            </p:extLst>
          </p:nvPr>
        </p:nvGraphicFramePr>
        <p:xfrm>
          <a:off x="6616729" y="1370898"/>
          <a:ext cx="3208150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56" name="図 1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083" y="5840355"/>
            <a:ext cx="700913" cy="743845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32402" y="3773510"/>
            <a:ext cx="9792477" cy="2975020"/>
          </a:xfrm>
          <a:prstGeom prst="roundRect">
            <a:avLst>
              <a:gd name="adj" fmla="val 101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5140" y="3841335"/>
            <a:ext cx="71241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②グループの他の人と意見交換しよう。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他の人の意見で参考になったものをメモしよう。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分からない用語や気になった用語（キーワード）があれば、後で調べてみよう。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62526" y="6550223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（生徒配布用資料３）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24565" y="1124044"/>
            <a:ext cx="25664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6444" y="1124044"/>
            <a:ext cx="25664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39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910476"/>
              </p:ext>
            </p:extLst>
          </p:nvPr>
        </p:nvGraphicFramePr>
        <p:xfrm>
          <a:off x="180303" y="193183"/>
          <a:ext cx="9530365" cy="64909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06498">
                  <a:extLst>
                    <a:ext uri="{9D8B030D-6E8A-4147-A177-3AD203B41FA5}">
                      <a16:colId xmlns:a16="http://schemas.microsoft.com/office/drawing/2014/main" val="245878804"/>
                    </a:ext>
                  </a:extLst>
                </a:gridCol>
                <a:gridCol w="2075820">
                  <a:extLst>
                    <a:ext uri="{9D8B030D-6E8A-4147-A177-3AD203B41FA5}">
                      <a16:colId xmlns:a16="http://schemas.microsoft.com/office/drawing/2014/main" val="987114747"/>
                    </a:ext>
                  </a:extLst>
                </a:gridCol>
                <a:gridCol w="1963337">
                  <a:extLst>
                    <a:ext uri="{9D8B030D-6E8A-4147-A177-3AD203B41FA5}">
                      <a16:colId xmlns:a16="http://schemas.microsoft.com/office/drawing/2014/main" val="2751828357"/>
                    </a:ext>
                  </a:extLst>
                </a:gridCol>
                <a:gridCol w="1963337">
                  <a:extLst>
                    <a:ext uri="{9D8B030D-6E8A-4147-A177-3AD203B41FA5}">
                      <a16:colId xmlns:a16="http://schemas.microsoft.com/office/drawing/2014/main" val="2661007695"/>
                    </a:ext>
                  </a:extLst>
                </a:gridCol>
                <a:gridCol w="1421373">
                  <a:extLst>
                    <a:ext uri="{9D8B030D-6E8A-4147-A177-3AD203B41FA5}">
                      <a16:colId xmlns:a16="http://schemas.microsoft.com/office/drawing/2014/main" val="1974312731"/>
                    </a:ext>
                  </a:extLst>
                </a:gridCol>
              </a:tblGrid>
              <a:tr h="2477871"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altLang="ja-JP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□□党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4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△△党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☆☆党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ja-JP" altLang="en-US" sz="4800" b="1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党派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3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○○市長</a:t>
                      </a:r>
                      <a:r>
                        <a:rPr lang="ja-JP" sz="3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選挙</a:t>
                      </a:r>
                      <a:r>
                        <a:rPr lang="ja-JP" sz="3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候補者氏名掲示</a:t>
                      </a:r>
                    </a:p>
                    <a:p>
                      <a:pPr marL="71755" marR="71755" algn="r" latinLnBrk="1">
                        <a:spcAft>
                          <a:spcPts val="0"/>
                        </a:spcAft>
                      </a:pPr>
                      <a:r>
                        <a:rPr lang="ja-JP" sz="1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○○市選挙</a:t>
                      </a:r>
                      <a:r>
                        <a:rPr lang="ja-JP" sz="1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管理</a:t>
                      </a:r>
                      <a:r>
                        <a:rPr lang="ja-JP" sz="1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委員会</a:t>
                      </a:r>
                      <a:r>
                        <a:rPr lang="ja-JP" altLang="en-US" sz="1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3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2624" marR="32624" marT="0" marB="0" vert="eaVert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495165"/>
                  </a:ext>
                </a:extLst>
              </a:tr>
              <a:tr h="4013081"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すずき　    しろう  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鈴木　Ｃ郎</a:t>
                      </a: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さとう　    びいお  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佐藤　</a:t>
                      </a:r>
                      <a:r>
                        <a:rPr kumimoji="1" lang="ja-JP" altLang="en-US" sz="4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</a:t>
                      </a: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</a:t>
                      </a:r>
                      <a:r>
                        <a:rPr lang="en-US" sz="4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たなか　    えいこ  </a:t>
                      </a:r>
                      <a:endParaRPr kumimoji="1" lang="en-US" altLang="ja-JP" sz="2800" b="1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田中　Ａ子</a:t>
                      </a:r>
                      <a:endParaRPr kumimoji="1" lang="ja-JP" altLang="en-US" sz="4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  </a:t>
                      </a:r>
                      <a:r>
                        <a:rPr kumimoji="1" lang="ja-JP" altLang="en-US" sz="24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  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が    な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氏　　名</a:t>
                      </a: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5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1591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515cb0b1-dcec-46bd-b9b7-3eab20134d3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358</Words>
  <Application>Microsoft Office PowerPoint</Application>
  <PresentationFormat>A4 210 x 297 mm</PresentationFormat>
  <Paragraphs>71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○○市の現状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枝里子</dc:creator>
  <cp:lastModifiedBy>佐藤　枝里子</cp:lastModifiedBy>
  <cp:revision>103</cp:revision>
  <cp:lastPrinted>2018-02-22T07:56:15Z</cp:lastPrinted>
  <dcterms:created xsi:type="dcterms:W3CDTF">2017-06-07T02:56:25Z</dcterms:created>
  <dcterms:modified xsi:type="dcterms:W3CDTF">2018-07-06T04:20:31Z</dcterms:modified>
</cp:coreProperties>
</file>