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Lst>
  <p:notesMasterIdLst>
    <p:notesMasterId r:id="rId21"/>
  </p:notesMasterIdLst>
  <p:handoutMasterIdLst>
    <p:handoutMasterId r:id="rId22"/>
  </p:handoutMasterIdLst>
  <p:sldIdLst>
    <p:sldId id="256" r:id="rId3"/>
    <p:sldId id="290" r:id="rId4"/>
    <p:sldId id="296" r:id="rId5"/>
    <p:sldId id="295" r:id="rId6"/>
    <p:sldId id="291" r:id="rId7"/>
    <p:sldId id="259" r:id="rId8"/>
    <p:sldId id="292" r:id="rId9"/>
    <p:sldId id="260" r:id="rId10"/>
    <p:sldId id="273" r:id="rId11"/>
    <p:sldId id="274" r:id="rId12"/>
    <p:sldId id="293" r:id="rId13"/>
    <p:sldId id="304" r:id="rId14"/>
    <p:sldId id="298" r:id="rId15"/>
    <p:sldId id="299" r:id="rId16"/>
    <p:sldId id="300" r:id="rId17"/>
    <p:sldId id="301" r:id="rId18"/>
    <p:sldId id="302" r:id="rId19"/>
    <p:sldId id="303"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91" autoAdjust="0"/>
    <p:restoredTop sz="64452" autoAdjust="0"/>
  </p:normalViewPr>
  <p:slideViewPr>
    <p:cSldViewPr snapToGrid="0">
      <p:cViewPr varScale="1">
        <p:scale>
          <a:sx n="64" d="100"/>
          <a:sy n="64" d="100"/>
        </p:scale>
        <p:origin x="2414"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1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87E50AA-5EE3-4D59-B8D3-282D48E4E5B1}" type="datetimeFigureOut">
              <a:rPr kumimoji="1" lang="ja-JP" altLang="en-US" smtClean="0"/>
              <a:t>2024/4/26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C7D5463-EC65-416B-AAB4-93642CE16633}" type="slidenum">
              <a:rPr kumimoji="1" lang="ja-JP" altLang="en-US" smtClean="0"/>
              <a:t>‹#›</a:t>
            </a:fld>
            <a:endParaRPr kumimoji="1" lang="ja-JP" altLang="en-US"/>
          </a:p>
        </p:txBody>
      </p:sp>
    </p:spTree>
    <p:extLst>
      <p:ext uri="{BB962C8B-B14F-4D97-AF65-F5344CB8AC3E}">
        <p14:creationId xmlns:p14="http://schemas.microsoft.com/office/powerpoint/2010/main" val="107351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77C60C5-AFD8-4B39-B651-F3F71A35FF2A}"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C72E821-F52E-432E-8133-8E63A33D200C}" type="slidenum">
              <a:rPr kumimoji="1" lang="ja-JP" altLang="en-US" smtClean="0"/>
              <a:t>‹#›</a:t>
            </a:fld>
            <a:endParaRPr kumimoji="1" lang="ja-JP" altLang="en-US"/>
          </a:p>
        </p:txBody>
      </p:sp>
    </p:spTree>
    <p:extLst>
      <p:ext uri="{BB962C8B-B14F-4D97-AF65-F5344CB8AC3E}">
        <p14:creationId xmlns:p14="http://schemas.microsoft.com/office/powerpoint/2010/main" val="4297458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それでは、本日の授業を始めさせていただきます。</a:t>
            </a:r>
          </a:p>
          <a:p>
            <a:r>
              <a:rPr kumimoji="1" lang="ja-JP" altLang="ja-JP" sz="1200" kern="1200" dirty="0">
                <a:solidFill>
                  <a:schemeClr val="tx1"/>
                </a:solidFill>
                <a:effectLst/>
                <a:latin typeface="+mn-lt"/>
                <a:ea typeface="+mn-ea"/>
                <a:cs typeface="+mn-cs"/>
              </a:rPr>
              <a:t>○○選挙管理委員会事務局</a:t>
            </a:r>
            <a:r>
              <a:rPr kumimoji="1" lang="ja-JP" altLang="en-US" sz="1200" kern="1200" dirty="0">
                <a:solidFill>
                  <a:schemeClr val="tx1"/>
                </a:solidFill>
                <a:effectLst/>
                <a:latin typeface="+mn-lt"/>
                <a:ea typeface="+mn-ea"/>
                <a:cs typeface="+mn-cs"/>
              </a:rPr>
              <a:t>（○○学校）</a:t>
            </a:r>
            <a:r>
              <a:rPr kumimoji="1" lang="ja-JP" altLang="ja-JP" sz="1200" kern="1200" dirty="0">
                <a:solidFill>
                  <a:schemeClr val="tx1"/>
                </a:solidFill>
                <a:effectLst/>
                <a:latin typeface="+mn-lt"/>
                <a:ea typeface="+mn-ea"/>
                <a:cs typeface="+mn-cs"/>
              </a:rPr>
              <a:t>の「△△」と申します。よろしくお願いします。</a:t>
            </a:r>
          </a:p>
          <a:p>
            <a:r>
              <a:rPr kumimoji="1" lang="ja-JP" altLang="ja-JP" sz="1200" kern="1200" dirty="0">
                <a:solidFill>
                  <a:schemeClr val="tx1"/>
                </a:solidFill>
                <a:effectLst/>
                <a:latin typeface="+mn-lt"/>
                <a:ea typeface="+mn-ea"/>
                <a:cs typeface="+mn-cs"/>
              </a:rPr>
              <a:t>本日はみなさんに、選挙で誰に投票するかを選ぶときに、どんな風に考えるか、またどのように投票するかについて知ってもらう機会になればと思いますので、よろしくお願いします。</a:t>
            </a:r>
          </a:p>
          <a:p>
            <a:r>
              <a:rPr kumimoji="1" lang="ja-JP" altLang="ja-JP" sz="1200" kern="1200" dirty="0">
                <a:solidFill>
                  <a:schemeClr val="tx1"/>
                </a:solidFill>
                <a:effectLst/>
                <a:latin typeface="+mn-lt"/>
                <a:ea typeface="+mn-ea"/>
                <a:cs typeface="+mn-cs"/>
              </a:rPr>
              <a:t>それでは早速ですが、本日の授業についてご説明します。</a:t>
            </a:r>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a:t>
            </a:fld>
            <a:endParaRPr kumimoji="1" lang="ja-JP" altLang="en-US"/>
          </a:p>
        </p:txBody>
      </p:sp>
    </p:spTree>
    <p:extLst>
      <p:ext uri="{BB962C8B-B14F-4D97-AF65-F5344CB8AC3E}">
        <p14:creationId xmlns:p14="http://schemas.microsoft.com/office/powerpoint/2010/main" val="801825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それでは、開票作業が終わりましたので、選挙の結果発表をします。</a:t>
            </a:r>
          </a:p>
          <a:p>
            <a:r>
              <a:rPr kumimoji="1" lang="ja-JP" altLang="ja-JP" sz="1200" kern="1200" dirty="0">
                <a:solidFill>
                  <a:schemeClr val="tx1"/>
                </a:solidFill>
                <a:effectLst/>
                <a:latin typeface="+mn-lt"/>
                <a:ea typeface="+mn-ea"/>
                <a:cs typeface="+mn-cs"/>
              </a:rPr>
              <a:t>田中Ａ子さん○票、佐藤</a:t>
            </a:r>
            <a:r>
              <a:rPr kumimoji="1" lang="en-US" altLang="ja-JP" sz="1200" kern="1200" dirty="0">
                <a:solidFill>
                  <a:schemeClr val="tx1"/>
                </a:solidFill>
                <a:effectLst/>
                <a:latin typeface="+mn-lt"/>
                <a:ea typeface="+mn-ea"/>
                <a:cs typeface="+mn-cs"/>
              </a:rPr>
              <a:t>B</a:t>
            </a:r>
            <a:r>
              <a:rPr kumimoji="1" lang="ja-JP" altLang="ja-JP" sz="1200" kern="1200" dirty="0">
                <a:solidFill>
                  <a:schemeClr val="tx1"/>
                </a:solidFill>
                <a:effectLst/>
                <a:latin typeface="+mn-lt"/>
                <a:ea typeface="+mn-ea"/>
                <a:cs typeface="+mn-cs"/>
              </a:rPr>
              <a:t>男さん○票、鈴木</a:t>
            </a:r>
            <a:r>
              <a:rPr kumimoji="1" lang="en-US" altLang="ja-JP" sz="1200" kern="1200" dirty="0">
                <a:solidFill>
                  <a:schemeClr val="tx1"/>
                </a:solidFill>
                <a:effectLst/>
                <a:latin typeface="+mn-lt"/>
                <a:ea typeface="+mn-ea"/>
                <a:cs typeface="+mn-cs"/>
              </a:rPr>
              <a:t>C</a:t>
            </a:r>
            <a:r>
              <a:rPr kumimoji="1" lang="ja-JP" altLang="ja-JP" sz="1200" kern="1200" dirty="0">
                <a:solidFill>
                  <a:schemeClr val="tx1"/>
                </a:solidFill>
                <a:effectLst/>
                <a:latin typeface="+mn-lt"/>
                <a:ea typeface="+mn-ea"/>
                <a:cs typeface="+mn-cs"/>
              </a:rPr>
              <a:t>郎さん○票です。</a:t>
            </a:r>
          </a:p>
          <a:p>
            <a:r>
              <a:rPr kumimoji="1" lang="ja-JP" altLang="ja-JP" sz="1200" kern="1200" dirty="0">
                <a:solidFill>
                  <a:schemeClr val="tx1"/>
                </a:solidFill>
                <a:effectLst/>
                <a:latin typeface="+mn-lt"/>
                <a:ea typeface="+mn-ea"/>
                <a:cs typeface="+mn-cs"/>
              </a:rPr>
              <a:t>○○さんが市長に当選しました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自分の選んだ候補者が当選した人もそうでなかった人もいるかと思います。実際の選挙</a:t>
            </a:r>
            <a:r>
              <a:rPr kumimoji="1" lang="ja-JP" altLang="en-US" sz="1200" kern="1200" dirty="0">
                <a:solidFill>
                  <a:schemeClr val="tx1"/>
                </a:solidFill>
                <a:effectLst/>
                <a:latin typeface="+mn-lt"/>
                <a:ea typeface="+mn-ea"/>
                <a:cs typeface="+mn-cs"/>
              </a:rPr>
              <a:t>では</a:t>
            </a:r>
            <a:r>
              <a:rPr kumimoji="1" lang="ja-JP" altLang="ja-JP" sz="1200" kern="1200" dirty="0">
                <a:solidFill>
                  <a:schemeClr val="tx1"/>
                </a:solidFill>
                <a:effectLst/>
                <a:latin typeface="+mn-lt"/>
                <a:ea typeface="+mn-ea"/>
                <a:cs typeface="+mn-cs"/>
              </a:rPr>
              <a:t>、自分の投票した人が当選者になった場合も、そうでない場合も、当選者がどのような</a:t>
            </a:r>
            <a:r>
              <a:rPr kumimoji="1" lang="ja-JP" altLang="en-US" sz="1200" kern="1200" dirty="0">
                <a:solidFill>
                  <a:schemeClr val="tx1"/>
                </a:solidFill>
                <a:effectLst/>
                <a:latin typeface="+mn-lt"/>
                <a:ea typeface="+mn-ea"/>
                <a:cs typeface="+mn-cs"/>
              </a:rPr>
              <a:t>政策を実施していくのか</a:t>
            </a:r>
            <a:r>
              <a:rPr kumimoji="1" lang="ja-JP" altLang="ja-JP" sz="1200" kern="1200" dirty="0">
                <a:solidFill>
                  <a:schemeClr val="tx1"/>
                </a:solidFill>
                <a:effectLst/>
                <a:latin typeface="+mn-lt"/>
                <a:ea typeface="+mn-ea"/>
                <a:cs typeface="+mn-cs"/>
              </a:rPr>
              <a:t>、見続けていくことが重要です。</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そうすることで、次の選挙</a:t>
            </a:r>
            <a:r>
              <a:rPr kumimoji="1" lang="ja-JP" altLang="en-US" sz="1200" kern="1200" dirty="0">
                <a:solidFill>
                  <a:schemeClr val="tx1"/>
                </a:solidFill>
                <a:effectLst/>
                <a:latin typeface="+mn-lt"/>
                <a:ea typeface="+mn-ea"/>
                <a:cs typeface="+mn-cs"/>
              </a:rPr>
              <a:t>での</a:t>
            </a:r>
            <a:r>
              <a:rPr kumimoji="1" lang="ja-JP" altLang="ja-JP" sz="1200" kern="1200" dirty="0">
                <a:solidFill>
                  <a:schemeClr val="tx1"/>
                </a:solidFill>
                <a:effectLst/>
                <a:latin typeface="+mn-lt"/>
                <a:ea typeface="+mn-ea"/>
                <a:cs typeface="+mn-cs"/>
              </a:rPr>
              <a:t>判断の材料にすること</a:t>
            </a:r>
            <a:r>
              <a:rPr kumimoji="1" lang="ja-JP" altLang="en-US" sz="1200" kern="1200" dirty="0">
                <a:solidFill>
                  <a:schemeClr val="tx1"/>
                </a:solidFill>
                <a:effectLst/>
                <a:latin typeface="+mn-lt"/>
                <a:ea typeface="+mn-ea"/>
                <a:cs typeface="+mn-cs"/>
              </a:rPr>
              <a:t>も</a:t>
            </a:r>
            <a:r>
              <a:rPr kumimoji="1" lang="ja-JP" altLang="ja-JP" sz="1200" kern="1200" dirty="0">
                <a:solidFill>
                  <a:schemeClr val="tx1"/>
                </a:solidFill>
                <a:effectLst/>
                <a:latin typeface="+mn-lt"/>
                <a:ea typeface="+mn-ea"/>
                <a:cs typeface="+mn-cs"/>
              </a:rPr>
              <a:t>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10</a:t>
            </a:fld>
            <a:endParaRPr kumimoji="1" lang="ja-JP" altLang="en-US"/>
          </a:p>
        </p:txBody>
      </p:sp>
    </p:spTree>
    <p:extLst>
      <p:ext uri="{BB962C8B-B14F-4D97-AF65-F5344CB8AC3E}">
        <p14:creationId xmlns:p14="http://schemas.microsoft.com/office/powerpoint/2010/main" val="4027912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さ</a:t>
            </a:r>
            <a:r>
              <a:rPr kumimoji="1" lang="ja-JP" altLang="ja-JP" sz="1200" kern="1200" dirty="0">
                <a:solidFill>
                  <a:schemeClr val="tx1"/>
                </a:solidFill>
                <a:effectLst/>
                <a:latin typeface="+mn-lt"/>
                <a:ea typeface="+mn-ea"/>
                <a:cs typeface="+mn-cs"/>
              </a:rPr>
              <a:t>て、今回は模擬市長選挙ということで、架空の市長選をみなさんに体験してもらいました。</a:t>
            </a:r>
          </a:p>
          <a:p>
            <a:r>
              <a:rPr kumimoji="1" lang="ja-JP" altLang="ja-JP" sz="1200" kern="1200" dirty="0">
                <a:solidFill>
                  <a:schemeClr val="tx1"/>
                </a:solidFill>
                <a:effectLst/>
                <a:latin typeface="+mn-lt"/>
                <a:ea typeface="+mn-ea"/>
                <a:cs typeface="+mn-cs"/>
              </a:rPr>
              <a:t>選挙は政治に参加する重要な手段の一つです。</a:t>
            </a:r>
          </a:p>
          <a:p>
            <a:r>
              <a:rPr kumimoji="1" lang="ja-JP" altLang="ja-JP" sz="1200" kern="1200" dirty="0">
                <a:solidFill>
                  <a:schemeClr val="tx1"/>
                </a:solidFill>
                <a:effectLst/>
                <a:latin typeface="+mn-lt"/>
                <a:ea typeface="+mn-ea"/>
                <a:cs typeface="+mn-cs"/>
              </a:rPr>
              <a:t>誰かに任せるのではなく、積極的に選挙を通じて、日本や地域の課題について調べ、考え、自分なりに判断し、政治に参加していくことは、権利であり、国家・社会の形成者としての責務ともいえるものです。</a:t>
            </a:r>
          </a:p>
          <a:p>
            <a:r>
              <a:rPr kumimoji="1" lang="ja-JP" altLang="ja-JP" sz="1200" kern="1200" dirty="0">
                <a:solidFill>
                  <a:schemeClr val="tx1"/>
                </a:solidFill>
                <a:effectLst/>
                <a:latin typeface="+mn-lt"/>
                <a:ea typeface="+mn-ea"/>
                <a:cs typeface="+mn-cs"/>
              </a:rPr>
              <a:t>これからみなさんも、政治や世の中の動きに興味を持ってもらえれば、と思っています。</a:t>
            </a:r>
          </a:p>
          <a:p>
            <a:r>
              <a:rPr kumimoji="1" lang="ja-JP" altLang="ja-JP" sz="1200" kern="1200" dirty="0">
                <a:solidFill>
                  <a:schemeClr val="tx1"/>
                </a:solidFill>
                <a:effectLst/>
                <a:latin typeface="+mn-lt"/>
                <a:ea typeface="+mn-ea"/>
                <a:cs typeface="+mn-cs"/>
              </a:rPr>
              <a:t>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11</a:t>
            </a:fld>
            <a:endParaRPr kumimoji="1" lang="ja-JP" altLang="en-US"/>
          </a:p>
        </p:txBody>
      </p:sp>
    </p:spTree>
    <p:extLst>
      <p:ext uri="{BB962C8B-B14F-4D97-AF65-F5344CB8AC3E}">
        <p14:creationId xmlns:p14="http://schemas.microsoft.com/office/powerpoint/2010/main" val="865493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CD4E8-278E-43D3-A826-DF06B429F59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65916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3495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82591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38273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64332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72020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1909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今、みなさんの手元に</a:t>
            </a:r>
            <a:r>
              <a:rPr kumimoji="1" lang="ja-JP" altLang="en-US" sz="1200" kern="1200" dirty="0">
                <a:solidFill>
                  <a:schemeClr val="tx1"/>
                </a:solidFill>
                <a:effectLst/>
                <a:latin typeface="+mn-lt"/>
                <a:ea typeface="+mn-ea"/>
                <a:cs typeface="+mn-cs"/>
              </a:rPr>
              <a:t>配付</a:t>
            </a:r>
            <a:r>
              <a:rPr kumimoji="1" lang="ja-JP" altLang="ja-JP" sz="1200" kern="1200" dirty="0">
                <a:solidFill>
                  <a:schemeClr val="tx1"/>
                </a:solidFill>
                <a:effectLst/>
                <a:latin typeface="+mn-lt"/>
                <a:ea typeface="+mn-ea"/>
                <a:cs typeface="+mn-cs"/>
              </a:rPr>
              <a:t>しているのが、候補者の政策</a:t>
            </a:r>
            <a:r>
              <a:rPr kumimoji="1" lang="ja-JP" altLang="en-US" sz="1200" kern="1200" dirty="0">
                <a:solidFill>
                  <a:schemeClr val="tx1"/>
                </a:solidFill>
                <a:effectLst/>
                <a:latin typeface="+mn-lt"/>
                <a:ea typeface="+mn-ea"/>
                <a:cs typeface="+mn-cs"/>
              </a:rPr>
              <a:t>が記載された選挙公報</a:t>
            </a:r>
            <a:r>
              <a:rPr kumimoji="1" lang="ja-JP" altLang="ja-JP" sz="1200" kern="1200" dirty="0">
                <a:solidFill>
                  <a:schemeClr val="tx1"/>
                </a:solidFill>
                <a:effectLst/>
                <a:latin typeface="+mn-lt"/>
                <a:ea typeface="+mn-ea"/>
                <a:cs typeface="+mn-cs"/>
              </a:rPr>
              <a:t>とワークシートです。</a:t>
            </a:r>
          </a:p>
          <a:p>
            <a:r>
              <a:rPr kumimoji="1" lang="ja-JP" altLang="ja-JP" sz="1200" kern="1200" dirty="0">
                <a:solidFill>
                  <a:schemeClr val="tx1"/>
                </a:solidFill>
                <a:effectLst/>
                <a:latin typeface="+mn-lt"/>
                <a:ea typeface="+mn-ea"/>
                <a:cs typeface="+mn-cs"/>
              </a:rPr>
              <a:t>今日はみなさんに、候補者の政策を見て話し合ってもらい、自分が誰に投票するかを決めてもらいます。</a:t>
            </a:r>
          </a:p>
          <a:p>
            <a:r>
              <a:rPr kumimoji="1" lang="ja-JP" altLang="ja-JP" sz="1200" kern="1200" dirty="0">
                <a:solidFill>
                  <a:schemeClr val="tx1"/>
                </a:solidFill>
                <a:effectLst/>
                <a:latin typeface="+mn-lt"/>
                <a:ea typeface="+mn-ea"/>
                <a:cs typeface="+mn-cs"/>
              </a:rPr>
              <a:t>授業の流れとしては、まず</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個人ワークをしてもらった後</a:t>
            </a:r>
            <a:r>
              <a:rPr kumimoji="1" lang="ja-JP" altLang="en-US" sz="1200" kern="1200" dirty="0">
                <a:solidFill>
                  <a:schemeClr val="tx1"/>
                </a:solidFill>
                <a:effectLst/>
                <a:latin typeface="+mn-lt"/>
                <a:ea typeface="+mn-ea"/>
                <a:cs typeface="+mn-cs"/>
              </a:rPr>
              <a:t>に</a:t>
            </a:r>
            <a:r>
              <a:rPr kumimoji="1" lang="ja-JP" altLang="ja-JP" sz="1200" kern="1200" dirty="0">
                <a:solidFill>
                  <a:schemeClr val="tx1"/>
                </a:solidFill>
                <a:effectLst/>
                <a:latin typeface="+mn-lt"/>
                <a:ea typeface="+mn-ea"/>
                <a:cs typeface="+mn-cs"/>
              </a:rPr>
              <a:t>、グループワークをしてもらい、最後に実際に投票をしてもらいます。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2</a:t>
            </a:fld>
            <a:endParaRPr kumimoji="1" lang="ja-JP" altLang="en-US"/>
          </a:p>
        </p:txBody>
      </p:sp>
    </p:spTree>
    <p:extLst>
      <p:ext uri="{BB962C8B-B14F-4D97-AF65-F5344CB8AC3E}">
        <p14:creationId xmlns:p14="http://schemas.microsoft.com/office/powerpoint/2010/main" val="279584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今回模擬市長選挙をする市について簡単に説明します。</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今回は架空の市</a:t>
            </a:r>
            <a:r>
              <a:rPr kumimoji="1" lang="ja-JP" altLang="en-US" sz="1200" kern="1200" dirty="0">
                <a:solidFill>
                  <a:schemeClr val="tx1"/>
                </a:solidFill>
                <a:effectLst/>
                <a:latin typeface="+mn-lt"/>
                <a:ea typeface="+mn-ea"/>
                <a:cs typeface="+mn-cs"/>
              </a:rPr>
              <a:t>の市長を選んでもらい</a:t>
            </a:r>
            <a:r>
              <a:rPr kumimoji="1" lang="ja-JP" altLang="ja-JP" sz="1200" kern="1200" dirty="0">
                <a:solidFill>
                  <a:schemeClr val="tx1"/>
                </a:solidFill>
                <a:effectLst/>
                <a:latin typeface="+mn-lt"/>
                <a:ea typeface="+mn-ea"/>
                <a:cs typeface="+mn-cs"/>
              </a:rPr>
              <a:t>ますが、自分の住んでいるまちを思い浮かべ</a:t>
            </a:r>
            <a:r>
              <a:rPr kumimoji="1" lang="ja-JP" altLang="en-US" sz="1200" kern="1200" dirty="0">
                <a:solidFill>
                  <a:schemeClr val="tx1"/>
                </a:solidFill>
                <a:effectLst/>
                <a:latin typeface="+mn-lt"/>
                <a:ea typeface="+mn-ea"/>
                <a:cs typeface="+mn-cs"/>
              </a:rPr>
              <a:t>ながら</a:t>
            </a:r>
            <a:r>
              <a:rPr kumimoji="1" lang="ja-JP" altLang="ja-JP" sz="1200" kern="1200" dirty="0">
                <a:solidFill>
                  <a:schemeClr val="tx1"/>
                </a:solidFill>
                <a:effectLst/>
                <a:latin typeface="+mn-lt"/>
                <a:ea typeface="+mn-ea"/>
                <a:cs typeface="+mn-cs"/>
              </a:rPr>
              <a:t>考えてもらえればと思います。</a:t>
            </a:r>
          </a:p>
          <a:p>
            <a:r>
              <a:rPr kumimoji="1" lang="ja-JP" altLang="ja-JP" sz="1200" kern="1200" dirty="0">
                <a:solidFill>
                  <a:schemeClr val="tx1"/>
                </a:solidFill>
                <a:effectLst/>
                <a:latin typeface="+mn-lt"/>
                <a:ea typeface="+mn-ea"/>
                <a:cs typeface="+mn-cs"/>
              </a:rPr>
              <a:t>この市は</a:t>
            </a:r>
            <a:r>
              <a:rPr kumimoji="1" lang="ja-JP" altLang="en-US" sz="1200" kern="1200" dirty="0">
                <a:solidFill>
                  <a:schemeClr val="tx1"/>
                </a:solidFill>
                <a:effectLst/>
                <a:latin typeface="+mn-lt"/>
                <a:ea typeface="+mn-ea"/>
                <a:cs typeface="+mn-cs"/>
              </a:rPr>
              <a:t>、現在、</a:t>
            </a:r>
            <a:r>
              <a:rPr kumimoji="1" lang="ja-JP" altLang="ja-JP" sz="1200" kern="1200" dirty="0">
                <a:solidFill>
                  <a:schemeClr val="tx1"/>
                </a:solidFill>
                <a:effectLst/>
                <a:latin typeface="+mn-lt"/>
                <a:ea typeface="+mn-ea"/>
                <a:cs typeface="+mn-cs"/>
              </a:rPr>
              <a:t>人口減少が進んでおり、高齢者が増加し、子どもがどんどん減っています。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このため、</a:t>
            </a:r>
            <a:r>
              <a:rPr kumimoji="1" lang="ja-JP" altLang="ja-JP" sz="1200" kern="1200" dirty="0">
                <a:solidFill>
                  <a:schemeClr val="tx1"/>
                </a:solidFill>
                <a:effectLst/>
                <a:latin typeface="+mn-lt"/>
                <a:ea typeface="+mn-ea"/>
                <a:cs typeface="+mn-cs"/>
              </a:rPr>
              <a:t>まちのにぎわいが低下するとともに、医療費や介護費の増加、空家の増加なども問題となっています。</a:t>
            </a:r>
          </a:p>
          <a:p>
            <a:r>
              <a:rPr kumimoji="1" lang="ja-JP" altLang="ja-JP" sz="1200" kern="1200" dirty="0">
                <a:solidFill>
                  <a:schemeClr val="tx1"/>
                </a:solidFill>
                <a:effectLst/>
                <a:latin typeface="+mn-lt"/>
                <a:ea typeface="+mn-ea"/>
                <a:cs typeface="+mn-cs"/>
              </a:rPr>
              <a:t>今後、人口減少が進む中でも市が発展していくために、子どもから高齢者までみんなが住みやすい環境を作ることや、人がたくさん来てもらえるような施設などを整備することで、</a:t>
            </a:r>
            <a:r>
              <a:rPr kumimoji="1" lang="ja-JP" altLang="en-US" sz="1200" kern="1200" dirty="0">
                <a:solidFill>
                  <a:schemeClr val="tx1"/>
                </a:solidFill>
                <a:effectLst/>
                <a:latin typeface="+mn-lt"/>
                <a:ea typeface="+mn-ea"/>
                <a:cs typeface="+mn-cs"/>
              </a:rPr>
              <a:t>まちの</a:t>
            </a:r>
            <a:r>
              <a:rPr kumimoji="1" lang="ja-JP" altLang="ja-JP" sz="1200" kern="1200" dirty="0">
                <a:solidFill>
                  <a:schemeClr val="tx1"/>
                </a:solidFill>
                <a:effectLst/>
                <a:latin typeface="+mn-lt"/>
                <a:ea typeface="+mn-ea"/>
                <a:cs typeface="+mn-cs"/>
              </a:rPr>
              <a:t>にぎわいを生み出していくことなど、いろいろな対策が議論されているところです。</a:t>
            </a:r>
          </a:p>
          <a:p>
            <a:r>
              <a:rPr kumimoji="1" lang="ja-JP" altLang="ja-JP" sz="1200" kern="1200" dirty="0">
                <a:solidFill>
                  <a:schemeClr val="tx1"/>
                </a:solidFill>
                <a:effectLst/>
                <a:latin typeface="+mn-lt"/>
                <a:ea typeface="+mn-ea"/>
                <a:cs typeface="+mn-cs"/>
              </a:rPr>
              <a:t>こうした状況の中、今回３名の候補者が市長選に立候補を表明しました。</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そ</a:t>
            </a:r>
            <a:r>
              <a:rPr kumimoji="1" lang="ja-JP" altLang="ja-JP" sz="1200" kern="1200" dirty="0">
                <a:solidFill>
                  <a:schemeClr val="tx1"/>
                </a:solidFill>
                <a:effectLst/>
                <a:latin typeface="+mn-lt"/>
                <a:ea typeface="+mn-ea"/>
                <a:cs typeface="+mn-cs"/>
              </a:rPr>
              <a:t>こで、みなさんには、この３名の立候補者の政策を見て、比較して</a:t>
            </a:r>
            <a:r>
              <a:rPr kumimoji="1" lang="ja-JP" altLang="en-US" sz="1200" kern="1200" dirty="0">
                <a:solidFill>
                  <a:schemeClr val="tx1"/>
                </a:solidFill>
                <a:effectLst/>
                <a:latin typeface="+mn-lt"/>
                <a:ea typeface="+mn-ea"/>
                <a:cs typeface="+mn-cs"/>
              </a:rPr>
              <a:t>もらい</a:t>
            </a:r>
            <a:r>
              <a:rPr kumimoji="1" lang="ja-JP" altLang="ja-JP" sz="1200" kern="1200" dirty="0">
                <a:solidFill>
                  <a:schemeClr val="tx1"/>
                </a:solidFill>
                <a:effectLst/>
                <a:latin typeface="+mn-lt"/>
                <a:ea typeface="+mn-ea"/>
                <a:cs typeface="+mn-cs"/>
              </a:rPr>
              <a:t>、どの候補者を選びたいか、どの候補者だったらよりあなたの思いを実行してくれるかを考えてください。</a:t>
            </a:r>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3</a:t>
            </a:fld>
            <a:endParaRPr kumimoji="1" lang="ja-JP" altLang="en-US"/>
          </a:p>
        </p:txBody>
      </p:sp>
    </p:spTree>
    <p:extLst>
      <p:ext uri="{BB962C8B-B14F-4D97-AF65-F5344CB8AC3E}">
        <p14:creationId xmlns:p14="http://schemas.microsoft.com/office/powerpoint/2010/main" val="290123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今回模擬市長選挙をする市について簡単に説明します。</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今回は架空の市</a:t>
            </a:r>
            <a:r>
              <a:rPr kumimoji="1" lang="ja-JP" altLang="en-US" sz="1200" kern="1200" dirty="0">
                <a:solidFill>
                  <a:schemeClr val="tx1"/>
                </a:solidFill>
                <a:effectLst/>
                <a:latin typeface="+mn-lt"/>
                <a:ea typeface="+mn-ea"/>
                <a:cs typeface="+mn-cs"/>
              </a:rPr>
              <a:t>の市長を選んでもらい</a:t>
            </a:r>
            <a:r>
              <a:rPr kumimoji="1" lang="ja-JP" altLang="ja-JP" sz="1200" kern="1200" dirty="0">
                <a:solidFill>
                  <a:schemeClr val="tx1"/>
                </a:solidFill>
                <a:effectLst/>
                <a:latin typeface="+mn-lt"/>
                <a:ea typeface="+mn-ea"/>
                <a:cs typeface="+mn-cs"/>
              </a:rPr>
              <a:t>ますが、自分の住んでいるまちを思い浮かべ</a:t>
            </a:r>
            <a:r>
              <a:rPr kumimoji="1" lang="ja-JP" altLang="en-US" sz="1200" kern="1200" dirty="0">
                <a:solidFill>
                  <a:schemeClr val="tx1"/>
                </a:solidFill>
                <a:effectLst/>
                <a:latin typeface="+mn-lt"/>
                <a:ea typeface="+mn-ea"/>
                <a:cs typeface="+mn-cs"/>
              </a:rPr>
              <a:t>ながら</a:t>
            </a:r>
            <a:r>
              <a:rPr kumimoji="1" lang="ja-JP" altLang="ja-JP" sz="1200" kern="1200" dirty="0">
                <a:solidFill>
                  <a:schemeClr val="tx1"/>
                </a:solidFill>
                <a:effectLst/>
                <a:latin typeface="+mn-lt"/>
                <a:ea typeface="+mn-ea"/>
                <a:cs typeface="+mn-cs"/>
              </a:rPr>
              <a:t>考えてもらえればと思います。</a:t>
            </a:r>
          </a:p>
          <a:p>
            <a:r>
              <a:rPr kumimoji="1" lang="ja-JP" altLang="ja-JP" sz="1200" kern="1200" dirty="0">
                <a:solidFill>
                  <a:schemeClr val="tx1"/>
                </a:solidFill>
                <a:effectLst/>
                <a:latin typeface="+mn-lt"/>
                <a:ea typeface="+mn-ea"/>
                <a:cs typeface="+mn-cs"/>
              </a:rPr>
              <a:t>この市は</a:t>
            </a:r>
            <a:r>
              <a:rPr kumimoji="1" lang="ja-JP" altLang="en-US" sz="1200" kern="1200" dirty="0">
                <a:solidFill>
                  <a:schemeClr val="tx1"/>
                </a:solidFill>
                <a:effectLst/>
                <a:latin typeface="+mn-lt"/>
                <a:ea typeface="+mn-ea"/>
                <a:cs typeface="+mn-cs"/>
              </a:rPr>
              <a:t>、現在、</a:t>
            </a:r>
            <a:r>
              <a:rPr kumimoji="1" lang="ja-JP" altLang="ja-JP" sz="1200" kern="1200" dirty="0">
                <a:solidFill>
                  <a:schemeClr val="tx1"/>
                </a:solidFill>
                <a:effectLst/>
                <a:latin typeface="+mn-lt"/>
                <a:ea typeface="+mn-ea"/>
                <a:cs typeface="+mn-cs"/>
              </a:rPr>
              <a:t>人口減少が進んでおり、高齢者が増加し、子どもがどんどん減っています。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また、空家や商店街の空き店舗が増加しています。このため、</a:t>
            </a:r>
            <a:r>
              <a:rPr kumimoji="1" lang="ja-JP" altLang="ja-JP" sz="1200" kern="1200" dirty="0">
                <a:solidFill>
                  <a:schemeClr val="tx1"/>
                </a:solidFill>
                <a:effectLst/>
                <a:latin typeface="+mn-lt"/>
                <a:ea typeface="+mn-ea"/>
                <a:cs typeface="+mn-cs"/>
              </a:rPr>
              <a:t>まちのにぎわいが低下</a:t>
            </a:r>
            <a:r>
              <a:rPr kumimoji="1" lang="ja-JP" altLang="en-US" sz="1200" kern="1200" dirty="0">
                <a:solidFill>
                  <a:schemeClr val="tx1"/>
                </a:solidFill>
                <a:effectLst/>
                <a:latin typeface="+mn-lt"/>
                <a:ea typeface="+mn-ea"/>
                <a:cs typeface="+mn-cs"/>
              </a:rPr>
              <a:t>が問題となっています。</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今後、市が発展していくために</a:t>
            </a:r>
            <a:r>
              <a:rPr kumimoji="1" lang="ja-JP" altLang="en-US" sz="1200" kern="1200" dirty="0">
                <a:solidFill>
                  <a:schemeClr val="tx1"/>
                </a:solidFill>
                <a:effectLst/>
                <a:latin typeface="+mn-lt"/>
                <a:ea typeface="+mn-ea"/>
                <a:cs typeface="+mn-cs"/>
              </a:rPr>
              <a:t>は、人や企業を増やすことでまちににぎわいを生み出していくことが必要です。</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こうした状況の中、今回３名の候補者が市長選に立候補を表明しました。</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そ</a:t>
            </a:r>
            <a:r>
              <a:rPr kumimoji="1" lang="ja-JP" altLang="ja-JP" sz="1200" kern="1200" dirty="0">
                <a:solidFill>
                  <a:schemeClr val="tx1"/>
                </a:solidFill>
                <a:effectLst/>
                <a:latin typeface="+mn-lt"/>
                <a:ea typeface="+mn-ea"/>
                <a:cs typeface="+mn-cs"/>
              </a:rPr>
              <a:t>こで、みなさんには、この３名の立候補者の政策を見て、比較して</a:t>
            </a:r>
            <a:r>
              <a:rPr kumimoji="1" lang="ja-JP" altLang="en-US" sz="1200" kern="1200" dirty="0">
                <a:solidFill>
                  <a:schemeClr val="tx1"/>
                </a:solidFill>
                <a:effectLst/>
                <a:latin typeface="+mn-lt"/>
                <a:ea typeface="+mn-ea"/>
                <a:cs typeface="+mn-cs"/>
              </a:rPr>
              <a:t>もらい</a:t>
            </a:r>
            <a:r>
              <a:rPr kumimoji="1" lang="ja-JP" altLang="ja-JP" sz="1200" kern="1200" dirty="0">
                <a:solidFill>
                  <a:schemeClr val="tx1"/>
                </a:solidFill>
                <a:effectLst/>
                <a:latin typeface="+mn-lt"/>
                <a:ea typeface="+mn-ea"/>
                <a:cs typeface="+mn-cs"/>
              </a:rPr>
              <a:t>、どの候補者を選びたいか、どの候補者だったらよりあなたの思いを実行してくれるかを考えてください。</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4</a:t>
            </a:fld>
            <a:endParaRPr kumimoji="1" lang="ja-JP" altLang="en-US"/>
          </a:p>
        </p:txBody>
      </p:sp>
    </p:spTree>
    <p:extLst>
      <p:ext uri="{BB962C8B-B14F-4D97-AF65-F5344CB8AC3E}">
        <p14:creationId xmlns:p14="http://schemas.microsoft.com/office/powerpoint/2010/main" val="335793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それでは、まず個人ワークをはじめてもらいます。</a:t>
            </a:r>
          </a:p>
          <a:p>
            <a:r>
              <a:rPr kumimoji="1" lang="ja-JP" altLang="ja-JP" sz="1200" kern="1200" dirty="0">
                <a:solidFill>
                  <a:schemeClr val="tx1"/>
                </a:solidFill>
                <a:effectLst/>
                <a:latin typeface="+mn-lt"/>
                <a:ea typeface="+mn-ea"/>
                <a:cs typeface="+mn-cs"/>
              </a:rPr>
              <a:t>ワークシート</a:t>
            </a:r>
            <a:r>
              <a:rPr kumimoji="1" lang="ja-JP" altLang="en-US" sz="1200" kern="1200" dirty="0">
                <a:solidFill>
                  <a:schemeClr val="tx1"/>
                </a:solidFill>
                <a:effectLst/>
                <a:latin typeface="+mn-lt"/>
                <a:ea typeface="+mn-ea"/>
                <a:cs typeface="+mn-cs"/>
              </a:rPr>
              <a:t>の</a:t>
            </a:r>
            <a:r>
              <a:rPr kumimoji="1" lang="ja-JP" altLang="ja-JP" sz="1200" kern="1200" dirty="0">
                <a:solidFill>
                  <a:schemeClr val="tx1"/>
                </a:solidFill>
                <a:effectLst/>
                <a:latin typeface="+mn-lt"/>
                <a:ea typeface="+mn-ea"/>
                <a:cs typeface="+mn-cs"/>
              </a:rPr>
              <a:t>①を見てください。</a:t>
            </a:r>
          </a:p>
          <a:p>
            <a:r>
              <a:rPr kumimoji="1" lang="ja-JP" altLang="ja-JP" sz="1200" kern="1200" dirty="0">
                <a:solidFill>
                  <a:schemeClr val="tx1"/>
                </a:solidFill>
                <a:effectLst/>
                <a:latin typeface="+mn-lt"/>
                <a:ea typeface="+mn-ea"/>
                <a:cs typeface="+mn-cs"/>
              </a:rPr>
              <a:t>①候補者の政策を「評価できる政策」と「</a:t>
            </a:r>
            <a:r>
              <a:rPr kumimoji="1" lang="ja-JP" altLang="en-US" sz="1200" kern="1200" dirty="0">
                <a:solidFill>
                  <a:schemeClr val="tx1"/>
                </a:solidFill>
                <a:effectLst/>
                <a:latin typeface="+mn-lt"/>
                <a:ea typeface="+mn-ea"/>
                <a:cs typeface="+mn-cs"/>
              </a:rPr>
              <a:t>実現に</a:t>
            </a:r>
            <a:r>
              <a:rPr kumimoji="1" lang="ja-JP" altLang="ja-JP" sz="1200" kern="1200" dirty="0">
                <a:solidFill>
                  <a:schemeClr val="tx1"/>
                </a:solidFill>
                <a:effectLst/>
                <a:latin typeface="+mn-lt"/>
                <a:ea typeface="+mn-ea"/>
                <a:cs typeface="+mn-cs"/>
              </a:rPr>
              <a:t>疑問を感じる政策」に分けてみよう。ということで、まずは候補者の政策を見てもらって、自分が考える「評価できる政策」と「</a:t>
            </a:r>
            <a:r>
              <a:rPr kumimoji="1" lang="ja-JP" altLang="en-US" sz="1200" kern="1200" dirty="0">
                <a:solidFill>
                  <a:schemeClr val="tx1"/>
                </a:solidFill>
                <a:effectLst/>
                <a:latin typeface="+mn-lt"/>
                <a:ea typeface="+mn-ea"/>
                <a:cs typeface="+mn-cs"/>
              </a:rPr>
              <a:t>実現に</a:t>
            </a:r>
            <a:r>
              <a:rPr kumimoji="1" lang="ja-JP" altLang="ja-JP" sz="1200" kern="1200" dirty="0">
                <a:solidFill>
                  <a:schemeClr val="tx1"/>
                </a:solidFill>
                <a:effectLst/>
                <a:latin typeface="+mn-lt"/>
                <a:ea typeface="+mn-ea"/>
                <a:cs typeface="+mn-cs"/>
              </a:rPr>
              <a:t>疑問を感じる政策」（本当に実現できるのか、課題に対して効果があるのかと思った政策）を候補者ごとに枠内に記載してみてください。</a:t>
            </a:r>
          </a:p>
          <a:p>
            <a:r>
              <a:rPr kumimoji="1" lang="ja-JP" altLang="ja-JP" sz="1200" kern="1200" dirty="0">
                <a:solidFill>
                  <a:schemeClr val="tx1"/>
                </a:solidFill>
                <a:effectLst/>
                <a:latin typeface="+mn-lt"/>
                <a:ea typeface="+mn-ea"/>
                <a:cs typeface="+mn-cs"/>
              </a:rPr>
              <a:t>政策は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複数選んでも、１つを選ぶだけでも</a:t>
            </a:r>
            <a:r>
              <a:rPr kumimoji="1" lang="ja-JP" altLang="en-US" sz="1200" kern="1200" dirty="0">
                <a:solidFill>
                  <a:schemeClr val="tx1"/>
                </a:solidFill>
                <a:effectLst/>
                <a:latin typeface="+mn-lt"/>
                <a:ea typeface="+mn-ea"/>
                <a:cs typeface="+mn-cs"/>
              </a:rPr>
              <a:t>構いません。</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5</a:t>
            </a:fld>
            <a:endParaRPr kumimoji="1" lang="ja-JP" altLang="en-US"/>
          </a:p>
        </p:txBody>
      </p:sp>
    </p:spTree>
    <p:extLst>
      <p:ext uri="{BB962C8B-B14F-4D97-AF65-F5344CB8AC3E}">
        <p14:creationId xmlns:p14="http://schemas.microsoft.com/office/powerpoint/2010/main" val="87913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みなさん、ワークシート</a:t>
            </a:r>
            <a:r>
              <a:rPr kumimoji="1" lang="ja-JP" altLang="en-US" sz="1200" kern="1200" dirty="0">
                <a:solidFill>
                  <a:schemeClr val="tx1"/>
                </a:solidFill>
                <a:effectLst/>
                <a:latin typeface="+mn-lt"/>
                <a:ea typeface="+mn-ea"/>
                <a:cs typeface="+mn-cs"/>
              </a:rPr>
              <a:t>の記入は終わり</a:t>
            </a:r>
            <a:r>
              <a:rPr kumimoji="1" lang="ja-JP" altLang="ja-JP" sz="1200" kern="1200" dirty="0">
                <a:solidFill>
                  <a:schemeClr val="tx1"/>
                </a:solidFill>
                <a:effectLst/>
                <a:latin typeface="+mn-lt"/>
                <a:ea typeface="+mn-ea"/>
                <a:cs typeface="+mn-cs"/>
              </a:rPr>
              <a:t>ましたか。</a:t>
            </a:r>
          </a:p>
          <a:p>
            <a:r>
              <a:rPr kumimoji="1" lang="ja-JP" altLang="ja-JP" sz="1200" kern="1200" dirty="0">
                <a:solidFill>
                  <a:schemeClr val="tx1"/>
                </a:solidFill>
                <a:effectLst/>
                <a:latin typeface="+mn-lt"/>
                <a:ea typeface="+mn-ea"/>
                <a:cs typeface="+mn-cs"/>
              </a:rPr>
              <a:t>それでは、グループワークに</a:t>
            </a:r>
            <a:r>
              <a:rPr kumimoji="1" lang="ja-JP" altLang="en-US" sz="1200" kern="1200" dirty="0">
                <a:solidFill>
                  <a:schemeClr val="tx1"/>
                </a:solidFill>
                <a:effectLst/>
                <a:latin typeface="+mn-lt"/>
                <a:ea typeface="+mn-ea"/>
                <a:cs typeface="+mn-cs"/>
              </a:rPr>
              <a:t>移り</a:t>
            </a:r>
            <a:r>
              <a:rPr kumimoji="1" lang="ja-JP" altLang="ja-JP" sz="1200" kern="1200" dirty="0">
                <a:solidFill>
                  <a:schemeClr val="tx1"/>
                </a:solidFill>
                <a:effectLst/>
                <a:latin typeface="+mn-lt"/>
                <a:ea typeface="+mn-ea"/>
                <a:cs typeface="+mn-cs"/>
              </a:rPr>
              <a:t>たいと思います。</a:t>
            </a:r>
          </a:p>
          <a:p>
            <a:r>
              <a:rPr kumimoji="1" lang="ja-JP" altLang="ja-JP" sz="1200" kern="1200" dirty="0">
                <a:solidFill>
                  <a:schemeClr val="tx1"/>
                </a:solidFill>
                <a:effectLst/>
                <a:latin typeface="+mn-lt"/>
                <a:ea typeface="+mn-ea"/>
                <a:cs typeface="+mn-cs"/>
              </a:rPr>
              <a:t>自分で作成したワークシートをもとに、各候補者の「評価できる政策」と「</a:t>
            </a:r>
            <a:r>
              <a:rPr kumimoji="1" lang="ja-JP" altLang="en-US" sz="1200" kern="1200" dirty="0">
                <a:solidFill>
                  <a:schemeClr val="tx1"/>
                </a:solidFill>
                <a:effectLst/>
                <a:latin typeface="+mn-lt"/>
                <a:ea typeface="+mn-ea"/>
                <a:cs typeface="+mn-cs"/>
              </a:rPr>
              <a:t>実現に</a:t>
            </a:r>
            <a:r>
              <a:rPr kumimoji="1" lang="ja-JP" altLang="ja-JP" sz="1200" kern="1200" dirty="0">
                <a:solidFill>
                  <a:schemeClr val="tx1"/>
                </a:solidFill>
                <a:effectLst/>
                <a:latin typeface="+mn-lt"/>
                <a:ea typeface="+mn-ea"/>
                <a:cs typeface="+mn-cs"/>
              </a:rPr>
              <a:t>疑問を感じる政策」をグループで発表して、他の人の意見をワークシートの②に記入してください。</a:t>
            </a:r>
          </a:p>
          <a:p>
            <a:r>
              <a:rPr kumimoji="1" lang="ja-JP" altLang="ja-JP" sz="1200" kern="1200" dirty="0">
                <a:solidFill>
                  <a:schemeClr val="tx1"/>
                </a:solidFill>
                <a:effectLst/>
                <a:latin typeface="+mn-lt"/>
                <a:ea typeface="+mn-ea"/>
                <a:cs typeface="+mn-cs"/>
              </a:rPr>
              <a:t>グループで出た意見については、後ほど、いくつかのグループに、発表してもらいたいと思います</a:t>
            </a:r>
            <a:r>
              <a:rPr kumimoji="1" lang="ja-JP" altLang="en-US" sz="1200" kern="1200" dirty="0">
                <a:solidFill>
                  <a:schemeClr val="tx1"/>
                </a:solidFill>
                <a:effectLst/>
                <a:latin typeface="+mn-lt"/>
                <a:ea typeface="+mn-ea"/>
                <a:cs typeface="+mn-cs"/>
              </a:rPr>
              <a:t>ので、発表者も決めておいてください。</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それでは、</a:t>
            </a:r>
            <a:r>
              <a:rPr kumimoji="1" lang="ja-JP" altLang="en-US" sz="1200" kern="1200" dirty="0">
                <a:solidFill>
                  <a:schemeClr val="tx1"/>
                </a:solidFill>
                <a:effectLst/>
                <a:latin typeface="+mn-lt"/>
                <a:ea typeface="+mn-ea"/>
                <a:cs typeface="+mn-cs"/>
              </a:rPr>
              <a:t>始め</a:t>
            </a:r>
            <a:r>
              <a:rPr kumimoji="1" lang="ja-JP" altLang="ja-JP" sz="1200" kern="1200" dirty="0">
                <a:solidFill>
                  <a:schemeClr val="tx1"/>
                </a:solidFill>
                <a:effectLst/>
                <a:latin typeface="+mn-lt"/>
                <a:ea typeface="+mn-ea"/>
                <a:cs typeface="+mn-cs"/>
              </a:rPr>
              <a:t>てください。</a:t>
            </a: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6</a:t>
            </a:fld>
            <a:endParaRPr kumimoji="1" lang="ja-JP" altLang="en-US"/>
          </a:p>
        </p:txBody>
      </p:sp>
    </p:spTree>
    <p:extLst>
      <p:ext uri="{BB962C8B-B14F-4D97-AF65-F5344CB8AC3E}">
        <p14:creationId xmlns:p14="http://schemas.microsoft.com/office/powerpoint/2010/main" val="59475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グループワークを終了してください。</a:t>
            </a:r>
          </a:p>
          <a:p>
            <a:r>
              <a:rPr kumimoji="1" lang="ja-JP" altLang="ja-JP" sz="1200" kern="1200" dirty="0">
                <a:solidFill>
                  <a:schemeClr val="tx1"/>
                </a:solidFill>
                <a:effectLst/>
                <a:latin typeface="+mn-lt"/>
                <a:ea typeface="+mn-ea"/>
                <a:cs typeface="+mn-cs"/>
              </a:rPr>
              <a:t>各グループでいろいろな意見が出たかと思います</a:t>
            </a:r>
            <a:r>
              <a:rPr kumimoji="1" lang="ja-JP" altLang="en-US" sz="1200" kern="1200" dirty="0">
                <a:solidFill>
                  <a:schemeClr val="tx1"/>
                </a:solidFill>
                <a:effectLst/>
                <a:latin typeface="+mn-lt"/>
                <a:ea typeface="+mn-ea"/>
                <a:cs typeface="+mn-cs"/>
              </a:rPr>
              <a:t>ので</a:t>
            </a:r>
            <a:r>
              <a:rPr kumimoji="1" lang="ja-JP" altLang="ja-JP" sz="1200" kern="1200" dirty="0">
                <a:solidFill>
                  <a:schemeClr val="tx1"/>
                </a:solidFill>
                <a:effectLst/>
                <a:latin typeface="+mn-lt"/>
                <a:ea typeface="+mn-ea"/>
                <a:cs typeface="+mn-cs"/>
              </a:rPr>
              <a:t>、それではここで代表の方にグループ内で出た意見について発表してもらいます。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（時間に応じてグループを指名し、発表してもらう。）</a:t>
            </a:r>
            <a:endParaRPr kumimoji="1" lang="ja-JP"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（発表後）</a:t>
            </a:r>
          </a:p>
          <a:p>
            <a:r>
              <a:rPr kumimoji="1" lang="ja-JP" altLang="ja-JP" sz="1200" kern="1200" dirty="0">
                <a:solidFill>
                  <a:schemeClr val="tx1"/>
                </a:solidFill>
                <a:effectLst/>
                <a:latin typeface="+mn-lt"/>
                <a:ea typeface="+mn-ea"/>
                <a:cs typeface="+mn-cs"/>
              </a:rPr>
              <a:t>ありがとうございました。民主主義においては、いろいろな意見を尊重し、議論していくということが大切です。各グループでさまざまな意見が出たかと思いますが、誰に投票するかというのは個人の意思なので、他の人の意見も参考に</a:t>
            </a:r>
            <a:r>
              <a:rPr kumimoji="1" lang="ja-JP" altLang="en-US" sz="1200" kern="1200" dirty="0">
                <a:solidFill>
                  <a:schemeClr val="tx1"/>
                </a:solidFill>
                <a:effectLst/>
                <a:latin typeface="+mn-lt"/>
                <a:ea typeface="+mn-ea"/>
                <a:cs typeface="+mn-cs"/>
              </a:rPr>
              <a:t>することは構いませんが</a:t>
            </a:r>
            <a:r>
              <a:rPr kumimoji="1" lang="ja-JP" altLang="ja-JP" sz="1200" kern="1200" dirty="0">
                <a:solidFill>
                  <a:schemeClr val="tx1"/>
                </a:solidFill>
                <a:effectLst/>
                <a:latin typeface="+mn-lt"/>
                <a:ea typeface="+mn-ea"/>
                <a:cs typeface="+mn-cs"/>
              </a:rPr>
              <a:t>、自分の意思と判断で投票する人を決めてください。</a:t>
            </a: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7</a:t>
            </a:fld>
            <a:endParaRPr kumimoji="1" lang="ja-JP" altLang="en-US"/>
          </a:p>
        </p:txBody>
      </p:sp>
    </p:spTree>
    <p:extLst>
      <p:ext uri="{BB962C8B-B14F-4D97-AF65-F5344CB8AC3E}">
        <p14:creationId xmlns:p14="http://schemas.microsoft.com/office/powerpoint/2010/main" val="136826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それでは、投票</a:t>
            </a:r>
            <a:r>
              <a:rPr kumimoji="1" lang="ja-JP" altLang="en-US" sz="1200" kern="1200" dirty="0">
                <a:solidFill>
                  <a:schemeClr val="tx1"/>
                </a:solidFill>
                <a:effectLst/>
                <a:latin typeface="+mn-lt"/>
                <a:ea typeface="+mn-ea"/>
                <a:cs typeface="+mn-cs"/>
              </a:rPr>
              <a:t>に移ります</a:t>
            </a:r>
            <a:r>
              <a:rPr kumimoji="1" lang="ja-JP" altLang="ja-JP" sz="1200" kern="1200" dirty="0">
                <a:solidFill>
                  <a:schemeClr val="tx1"/>
                </a:solidFill>
                <a:effectLst/>
                <a:latin typeface="+mn-lt"/>
                <a:ea typeface="+mn-ea"/>
                <a:cs typeface="+mn-cs"/>
              </a:rPr>
              <a:t>。</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「はじめての投票用紙」を使用する場合</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手元にある「はじめての投票用紙」を</a:t>
            </a:r>
            <a:r>
              <a:rPr kumimoji="1" lang="ja-JP" altLang="en-US" sz="1200" kern="1200" dirty="0">
                <a:solidFill>
                  <a:schemeClr val="tx1"/>
                </a:solidFill>
                <a:effectLst/>
                <a:latin typeface="+mn-lt"/>
                <a:ea typeface="+mn-ea"/>
                <a:cs typeface="+mn-cs"/>
              </a:rPr>
              <a:t>真ん中の切り取りに沿って</a:t>
            </a:r>
            <a:r>
              <a:rPr kumimoji="1" lang="ja-JP" altLang="ja-JP" sz="1200" kern="1200" dirty="0">
                <a:solidFill>
                  <a:schemeClr val="tx1"/>
                </a:solidFill>
                <a:effectLst/>
                <a:latin typeface="+mn-lt"/>
                <a:ea typeface="+mn-ea"/>
                <a:cs typeface="+mn-cs"/>
              </a:rPr>
              <a:t>切り離してください。切り離した一方の</a:t>
            </a:r>
            <a:r>
              <a:rPr kumimoji="1" lang="ja-JP" altLang="en-US" sz="1200" kern="1200" dirty="0">
                <a:solidFill>
                  <a:schemeClr val="tx1"/>
                </a:solidFill>
                <a:effectLst/>
                <a:latin typeface="+mn-lt"/>
                <a:ea typeface="+mn-ea"/>
                <a:cs typeface="+mn-cs"/>
              </a:rPr>
              <a:t>緑色の</a:t>
            </a:r>
            <a:r>
              <a:rPr kumimoji="1" lang="ja-JP" altLang="ja-JP" sz="1200" kern="1200" dirty="0">
                <a:solidFill>
                  <a:schemeClr val="tx1"/>
                </a:solidFill>
                <a:effectLst/>
                <a:latin typeface="+mn-lt"/>
                <a:ea typeface="+mn-ea"/>
                <a:cs typeface="+mn-cs"/>
              </a:rPr>
              <a:t>枠で囲われた「投票用紙」と書かれた方の紙を使用します。</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投票用紙の</a:t>
            </a:r>
            <a:r>
              <a:rPr kumimoji="1" lang="ja-JP" altLang="en-US" sz="1200" kern="1200" dirty="0">
                <a:solidFill>
                  <a:schemeClr val="tx1"/>
                </a:solidFill>
                <a:effectLst/>
                <a:latin typeface="+mn-lt"/>
                <a:ea typeface="+mn-ea"/>
                <a:cs typeface="+mn-cs"/>
              </a:rPr>
              <a:t>記入欄の</a:t>
            </a:r>
            <a:r>
              <a:rPr kumimoji="1" lang="ja-JP" altLang="ja-JP" sz="1200" kern="1200" dirty="0">
                <a:solidFill>
                  <a:schemeClr val="tx1"/>
                </a:solidFill>
                <a:effectLst/>
                <a:latin typeface="+mn-lt"/>
                <a:ea typeface="+mn-ea"/>
                <a:cs typeface="+mn-cs"/>
              </a:rPr>
              <a:t>枠内に自分が投票したい</a:t>
            </a:r>
            <a:r>
              <a:rPr kumimoji="1" lang="ja-JP" altLang="en-US" sz="1200" kern="1200" dirty="0">
                <a:solidFill>
                  <a:schemeClr val="tx1"/>
                </a:solidFill>
                <a:effectLst/>
                <a:latin typeface="+mn-lt"/>
                <a:ea typeface="+mn-ea"/>
                <a:cs typeface="+mn-cs"/>
              </a:rPr>
              <a:t>候補者</a:t>
            </a:r>
            <a:r>
              <a:rPr kumimoji="1" lang="ja-JP" altLang="ja-JP" sz="1200" kern="1200" dirty="0">
                <a:solidFill>
                  <a:schemeClr val="tx1"/>
                </a:solidFill>
                <a:effectLst/>
                <a:latin typeface="+mn-lt"/>
                <a:ea typeface="+mn-ea"/>
                <a:cs typeface="+mn-cs"/>
              </a:rPr>
              <a:t>の</a:t>
            </a:r>
            <a:r>
              <a:rPr kumimoji="1" lang="ja-JP" altLang="en-US" sz="1200" kern="1200" dirty="0">
                <a:solidFill>
                  <a:schemeClr val="tx1"/>
                </a:solidFill>
                <a:effectLst/>
                <a:latin typeface="+mn-lt"/>
                <a:ea typeface="+mn-ea"/>
                <a:cs typeface="+mn-cs"/>
              </a:rPr>
              <a:t>氏名を</a:t>
            </a:r>
            <a:r>
              <a:rPr kumimoji="1" lang="ja-JP" altLang="ja-JP" sz="1200" kern="1200" dirty="0">
                <a:solidFill>
                  <a:schemeClr val="tx1"/>
                </a:solidFill>
                <a:effectLst/>
                <a:latin typeface="+mn-lt"/>
                <a:ea typeface="+mn-ea"/>
                <a:cs typeface="+mn-cs"/>
              </a:rPr>
              <a:t>書いてください。</a:t>
            </a:r>
            <a:endParaRPr kumimoji="1" lang="en-US"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では投票用紙を持って順番にこちら側から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人ずつ前に出てきて、記載台で候補者</a:t>
            </a:r>
            <a:r>
              <a:rPr kumimoji="1" lang="ja-JP" altLang="en-US" sz="1200" kern="1200" dirty="0">
                <a:solidFill>
                  <a:schemeClr val="tx1"/>
                </a:solidFill>
                <a:effectLst/>
                <a:latin typeface="+mn-lt"/>
                <a:ea typeface="+mn-ea"/>
                <a:cs typeface="+mn-cs"/>
              </a:rPr>
              <a:t>の氏名を記載してください。</a:t>
            </a:r>
            <a:endParaRPr kumimoji="1" lang="ja-JP"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実際の投票所でも、このように記載台があり、</a:t>
            </a:r>
            <a:r>
              <a:rPr kumimoji="1" lang="ja-JP" altLang="en-US" sz="1200" kern="1200" dirty="0">
                <a:solidFill>
                  <a:schemeClr val="tx1"/>
                </a:solidFill>
                <a:effectLst/>
                <a:latin typeface="+mn-lt"/>
                <a:ea typeface="+mn-ea"/>
                <a:cs typeface="+mn-cs"/>
              </a:rPr>
              <a:t>そ</a:t>
            </a:r>
            <a:r>
              <a:rPr kumimoji="1" lang="ja-JP" altLang="ja-JP" sz="1200" kern="1200" dirty="0">
                <a:solidFill>
                  <a:schemeClr val="tx1"/>
                </a:solidFill>
                <a:effectLst/>
                <a:latin typeface="+mn-lt"/>
                <a:ea typeface="+mn-ea"/>
                <a:cs typeface="+mn-cs"/>
              </a:rPr>
              <a:t>こで投票用紙に候補者の</a:t>
            </a:r>
            <a:r>
              <a:rPr kumimoji="1" lang="ja-JP" altLang="en-US" sz="1200" kern="1200" dirty="0">
                <a:solidFill>
                  <a:schemeClr val="tx1"/>
                </a:solidFill>
                <a:effectLst/>
                <a:latin typeface="+mn-lt"/>
                <a:ea typeface="+mn-ea"/>
                <a:cs typeface="+mn-cs"/>
              </a:rPr>
              <a:t>氏名</a:t>
            </a:r>
            <a:r>
              <a:rPr kumimoji="1" lang="ja-JP" altLang="ja-JP" sz="1200" kern="1200" dirty="0">
                <a:solidFill>
                  <a:schemeClr val="tx1"/>
                </a:solidFill>
                <a:effectLst/>
                <a:latin typeface="+mn-lt"/>
                <a:ea typeface="+mn-ea"/>
                <a:cs typeface="+mn-cs"/>
              </a:rPr>
              <a:t>を書きます。その後で、投票箱に投票します。</a:t>
            </a:r>
            <a:endParaRPr kumimoji="1" lang="en-US" altLang="ja-JP" sz="1200" kern="1200" dirty="0">
              <a:solidFill>
                <a:schemeClr val="tx1"/>
              </a:solidFill>
              <a:effectLst/>
              <a:latin typeface="+mn-lt"/>
              <a:ea typeface="+mn-ea"/>
              <a:cs typeface="+mn-cs"/>
            </a:endParaRPr>
          </a:p>
          <a:p>
            <a:endParaRPr kumimoji="1" lang="en-US" altLang="ja-JP" dirty="0"/>
          </a:p>
          <a:p>
            <a:r>
              <a:rPr kumimoji="1" lang="en-US" altLang="ja-JP" dirty="0"/>
              <a:t>※</a:t>
            </a:r>
            <a:r>
              <a:rPr kumimoji="1" lang="ja-JP" altLang="en-US" dirty="0"/>
              <a:t>「はじめての投票用紙」についての説明をする場合</a:t>
            </a:r>
            <a:endParaRPr kumimoji="1" lang="en-US" altLang="ja-JP" dirty="0"/>
          </a:p>
          <a:p>
            <a:r>
              <a:rPr kumimoji="1" lang="ja-JP" altLang="ja-JP" sz="1200" kern="1200" dirty="0">
                <a:solidFill>
                  <a:schemeClr val="tx1"/>
                </a:solidFill>
                <a:effectLst/>
                <a:latin typeface="+mn-lt"/>
                <a:ea typeface="+mn-ea"/>
                <a:cs typeface="+mn-cs"/>
              </a:rPr>
              <a:t>この</a:t>
            </a:r>
            <a:r>
              <a:rPr kumimoji="1" lang="ja-JP" altLang="en-US" sz="1200" kern="1200" dirty="0">
                <a:solidFill>
                  <a:schemeClr val="tx1"/>
                </a:solidFill>
                <a:effectLst/>
                <a:latin typeface="+mn-lt"/>
                <a:ea typeface="+mn-ea"/>
                <a:cs typeface="+mn-cs"/>
              </a:rPr>
              <a:t>投票用紙</a:t>
            </a:r>
            <a:r>
              <a:rPr kumimoji="1" lang="ja-JP" altLang="ja-JP" sz="1200" kern="1200" dirty="0">
                <a:solidFill>
                  <a:schemeClr val="tx1"/>
                </a:solidFill>
                <a:effectLst/>
                <a:latin typeface="+mn-lt"/>
                <a:ea typeface="+mn-ea"/>
                <a:cs typeface="+mn-cs"/>
              </a:rPr>
              <a:t>は、本当の選挙で使う投票用紙と同じ素材でできています。</a:t>
            </a:r>
          </a:p>
          <a:p>
            <a:r>
              <a:rPr kumimoji="1" lang="ja-JP" altLang="ja-JP" sz="1200" kern="1200" dirty="0">
                <a:solidFill>
                  <a:schemeClr val="tx1"/>
                </a:solidFill>
                <a:effectLst/>
                <a:latin typeface="+mn-lt"/>
                <a:ea typeface="+mn-ea"/>
                <a:cs typeface="+mn-cs"/>
              </a:rPr>
              <a:t>実はこれ、紙ではありません。</a:t>
            </a:r>
          </a:p>
          <a:p>
            <a:r>
              <a:rPr kumimoji="1" lang="ja-JP" altLang="ja-JP" sz="1200" kern="1200" dirty="0">
                <a:solidFill>
                  <a:schemeClr val="tx1"/>
                </a:solidFill>
                <a:effectLst/>
                <a:latin typeface="+mn-lt"/>
                <a:ea typeface="+mn-ea"/>
                <a:cs typeface="+mn-cs"/>
              </a:rPr>
              <a:t>合成樹脂といって、プラスチックでできています。よくみると、</a:t>
            </a:r>
            <a:r>
              <a:rPr kumimoji="1" lang="ja-JP" altLang="en-US" sz="1200" kern="1200" dirty="0">
                <a:solidFill>
                  <a:schemeClr val="tx1"/>
                </a:solidFill>
                <a:effectLst/>
                <a:latin typeface="+mn-lt"/>
                <a:ea typeface="+mn-ea"/>
                <a:cs typeface="+mn-cs"/>
              </a:rPr>
              <a:t>少し</a:t>
            </a:r>
            <a:r>
              <a:rPr kumimoji="1" lang="ja-JP" altLang="ja-JP" sz="1200" kern="1200" dirty="0">
                <a:solidFill>
                  <a:schemeClr val="tx1"/>
                </a:solidFill>
                <a:effectLst/>
                <a:latin typeface="+mn-lt"/>
                <a:ea typeface="+mn-ea"/>
                <a:cs typeface="+mn-cs"/>
              </a:rPr>
              <a:t>つるつるしている感じがわかりますでしょうか？</a:t>
            </a:r>
          </a:p>
          <a:p>
            <a:r>
              <a:rPr kumimoji="1" lang="ja-JP" altLang="ja-JP" sz="1200" kern="1200" dirty="0">
                <a:solidFill>
                  <a:schemeClr val="tx1"/>
                </a:solidFill>
                <a:effectLst/>
                <a:latin typeface="+mn-lt"/>
                <a:ea typeface="+mn-ea"/>
                <a:cs typeface="+mn-cs"/>
              </a:rPr>
              <a:t>値段も普通の紙の</a:t>
            </a:r>
            <a:r>
              <a:rPr kumimoji="1" lang="ja-JP" altLang="en-US" sz="1200" kern="1200" dirty="0">
                <a:solidFill>
                  <a:schemeClr val="tx1"/>
                </a:solidFill>
                <a:effectLst/>
                <a:latin typeface="+mn-lt"/>
                <a:ea typeface="+mn-ea"/>
                <a:cs typeface="+mn-cs"/>
              </a:rPr>
              <a:t>３～４</a:t>
            </a:r>
            <a:r>
              <a:rPr kumimoji="1" lang="ja-JP" altLang="ja-JP" sz="1200" kern="1200" dirty="0">
                <a:solidFill>
                  <a:schemeClr val="tx1"/>
                </a:solidFill>
                <a:effectLst/>
                <a:latin typeface="+mn-lt"/>
                <a:ea typeface="+mn-ea"/>
                <a:cs typeface="+mn-cs"/>
              </a:rPr>
              <a:t>倍くらいします。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では、どうしてプラスチックでできていると思いますか？</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みなさん、投票用紙を折ってみてください。</a:t>
            </a:r>
          </a:p>
          <a:p>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つ折りでも４つ折りでも</a:t>
            </a:r>
            <a:r>
              <a:rPr kumimoji="1" lang="ja-JP" altLang="en-US" sz="1200" kern="1200" dirty="0">
                <a:solidFill>
                  <a:schemeClr val="tx1"/>
                </a:solidFill>
                <a:effectLst/>
                <a:latin typeface="+mn-lt"/>
                <a:ea typeface="+mn-ea"/>
                <a:cs typeface="+mn-cs"/>
              </a:rPr>
              <a:t>構い</a:t>
            </a:r>
            <a:r>
              <a:rPr kumimoji="1" lang="ja-JP" altLang="ja-JP" sz="1200" kern="1200" dirty="0">
                <a:solidFill>
                  <a:schemeClr val="tx1"/>
                </a:solidFill>
                <a:effectLst/>
                <a:latin typeface="+mn-lt"/>
                <a:ea typeface="+mn-ea"/>
                <a:cs typeface="+mn-cs"/>
              </a:rPr>
              <a:t>ません。</a:t>
            </a:r>
          </a:p>
          <a:p>
            <a:r>
              <a:rPr kumimoji="1" lang="ja-JP" altLang="ja-JP" sz="1200" kern="1200" dirty="0">
                <a:solidFill>
                  <a:schemeClr val="tx1"/>
                </a:solidFill>
                <a:effectLst/>
                <a:latin typeface="+mn-lt"/>
                <a:ea typeface="+mn-ea"/>
                <a:cs typeface="+mn-cs"/>
              </a:rPr>
              <a:t>そして、それを机の上に置いてみてください。</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（生徒のリアクションを</a:t>
            </a:r>
            <a:r>
              <a:rPr kumimoji="1" lang="ja-JP" altLang="en-US" sz="1200" kern="1200" dirty="0">
                <a:solidFill>
                  <a:schemeClr val="tx1"/>
                </a:solidFill>
                <a:effectLst/>
                <a:latin typeface="+mn-lt"/>
                <a:ea typeface="+mn-ea"/>
                <a:cs typeface="+mn-cs"/>
              </a:rPr>
              <a:t>踏まえて</a:t>
            </a:r>
            <a:r>
              <a:rPr kumimoji="1" lang="ja-JP" altLang="ja-JP" sz="1200" kern="1200" dirty="0">
                <a:solidFill>
                  <a:schemeClr val="tx1"/>
                </a:solidFill>
                <a:effectLst/>
                <a:latin typeface="+mn-lt"/>
                <a:ea typeface="+mn-ea"/>
                <a:cs typeface="+mn-cs"/>
              </a:rPr>
              <a:t>）</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どうでしょう、</a:t>
            </a:r>
            <a:r>
              <a:rPr kumimoji="1" lang="ja-JP" altLang="en-US" sz="1200" kern="1200" dirty="0">
                <a:solidFill>
                  <a:schemeClr val="tx1"/>
                </a:solidFill>
                <a:effectLst/>
                <a:latin typeface="+mn-lt"/>
                <a:ea typeface="+mn-ea"/>
                <a:cs typeface="+mn-cs"/>
              </a:rPr>
              <a:t>自然に</a:t>
            </a:r>
            <a:r>
              <a:rPr kumimoji="1" lang="ja-JP" altLang="ja-JP" sz="1200" kern="1200" dirty="0">
                <a:solidFill>
                  <a:schemeClr val="tx1"/>
                </a:solidFill>
                <a:effectLst/>
                <a:latin typeface="+mn-lt"/>
                <a:ea typeface="+mn-ea"/>
                <a:cs typeface="+mn-cs"/>
              </a:rPr>
              <a:t>開きませんでしたか？</a:t>
            </a:r>
          </a:p>
          <a:p>
            <a:r>
              <a:rPr kumimoji="1" lang="ja-JP" altLang="ja-JP" sz="1200" kern="1200" dirty="0">
                <a:solidFill>
                  <a:schemeClr val="tx1"/>
                </a:solidFill>
                <a:effectLst/>
                <a:latin typeface="+mn-lt"/>
                <a:ea typeface="+mn-ea"/>
                <a:cs typeface="+mn-cs"/>
              </a:rPr>
              <a:t>実はこの「勝手に開くこと」がプラスチック製の特徴で、これがとても重要なんです。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投票用紙は、誰に投票するかを他人に見られないように、折って投票箱に入れるのが普通です。</a:t>
            </a:r>
          </a:p>
          <a:p>
            <a:r>
              <a:rPr kumimoji="1" lang="ja-JP" altLang="ja-JP" sz="1200" kern="1200" dirty="0">
                <a:solidFill>
                  <a:schemeClr val="tx1"/>
                </a:solidFill>
                <a:effectLst/>
                <a:latin typeface="+mn-lt"/>
                <a:ea typeface="+mn-ea"/>
                <a:cs typeface="+mn-cs"/>
              </a:rPr>
              <a:t>投票用紙が普通の紙だと、開票作業をするときに、投票用紙を１枚ずつ開</a:t>
            </a:r>
            <a:r>
              <a:rPr kumimoji="1" lang="ja-JP" altLang="en-US" sz="1200" kern="1200" dirty="0">
                <a:solidFill>
                  <a:schemeClr val="tx1"/>
                </a:solidFill>
                <a:effectLst/>
                <a:latin typeface="+mn-lt"/>
                <a:ea typeface="+mn-ea"/>
                <a:cs typeface="+mn-cs"/>
              </a:rPr>
              <a:t>く</a:t>
            </a:r>
            <a:r>
              <a:rPr kumimoji="1" lang="ja-JP" altLang="ja-JP" sz="1200" kern="1200" dirty="0">
                <a:solidFill>
                  <a:schemeClr val="tx1"/>
                </a:solidFill>
                <a:effectLst/>
                <a:latin typeface="+mn-lt"/>
                <a:ea typeface="+mn-ea"/>
                <a:cs typeface="+mn-cs"/>
              </a:rPr>
              <a:t>作業が必要になります。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人口の多い場所では、投票数は何十万票にもなりますから、</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昔は、この開</a:t>
            </a:r>
            <a:r>
              <a:rPr kumimoji="1" lang="ja-JP" altLang="en-US" sz="1200" kern="1200" dirty="0">
                <a:solidFill>
                  <a:schemeClr val="tx1"/>
                </a:solidFill>
                <a:effectLst/>
                <a:latin typeface="+mn-lt"/>
                <a:ea typeface="+mn-ea"/>
                <a:cs typeface="+mn-cs"/>
              </a:rPr>
              <a:t>く</a:t>
            </a:r>
            <a:r>
              <a:rPr kumimoji="1" lang="ja-JP" altLang="ja-JP" sz="1200" kern="1200" dirty="0">
                <a:solidFill>
                  <a:schemeClr val="tx1"/>
                </a:solidFill>
                <a:effectLst/>
                <a:latin typeface="+mn-lt"/>
                <a:ea typeface="+mn-ea"/>
                <a:cs typeface="+mn-cs"/>
              </a:rPr>
              <a:t>作業に何時間もの時間と大量の人出を費やしていました。</a:t>
            </a:r>
          </a:p>
          <a:p>
            <a:r>
              <a:rPr kumimoji="1" lang="ja-JP" altLang="ja-JP" sz="1200" kern="1200" dirty="0">
                <a:solidFill>
                  <a:schemeClr val="tx1"/>
                </a:solidFill>
                <a:effectLst/>
                <a:latin typeface="+mn-lt"/>
                <a:ea typeface="+mn-ea"/>
                <a:cs typeface="+mn-cs"/>
              </a:rPr>
              <a:t>でも、このプラスチック製投票用紙になってからは、投票箱の中で勝手にある程度開くため、</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開票作業にかかる時間を、</a:t>
            </a:r>
            <a:r>
              <a:rPr kumimoji="1" lang="ja-JP" altLang="en-US" sz="1200" kern="1200" dirty="0">
                <a:solidFill>
                  <a:schemeClr val="tx1"/>
                </a:solidFill>
                <a:effectLst/>
                <a:latin typeface="+mn-lt"/>
                <a:ea typeface="+mn-ea"/>
                <a:cs typeface="+mn-cs"/>
              </a:rPr>
              <a:t>大幅に短縮</a:t>
            </a:r>
            <a:r>
              <a:rPr kumimoji="1" lang="ja-JP" altLang="ja-JP" sz="1200" kern="1200" dirty="0">
                <a:solidFill>
                  <a:schemeClr val="tx1"/>
                </a:solidFill>
                <a:effectLst/>
                <a:latin typeface="+mn-lt"/>
                <a:ea typeface="+mn-ea"/>
                <a:cs typeface="+mn-cs"/>
              </a:rPr>
              <a:t>することができたといわれています。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また、このプラスチック製投票用紙は、偽造もしにくく、不正を防止するのに役立ちます。</a:t>
            </a:r>
          </a:p>
          <a:p>
            <a:r>
              <a:rPr kumimoji="1" lang="ja-JP" altLang="ja-JP" sz="1200" kern="1200" dirty="0">
                <a:solidFill>
                  <a:schemeClr val="tx1"/>
                </a:solidFill>
                <a:effectLst/>
                <a:latin typeface="+mn-lt"/>
                <a:ea typeface="+mn-ea"/>
                <a:cs typeface="+mn-cs"/>
              </a:rPr>
              <a:t>それに、</a:t>
            </a:r>
            <a:r>
              <a:rPr kumimoji="1" lang="ja-JP" altLang="en-US" sz="1200" kern="1200" dirty="0">
                <a:solidFill>
                  <a:schemeClr val="tx1"/>
                </a:solidFill>
                <a:effectLst/>
                <a:latin typeface="+mn-lt"/>
                <a:ea typeface="+mn-ea"/>
                <a:cs typeface="+mn-cs"/>
              </a:rPr>
              <a:t>丈夫なので、</a:t>
            </a:r>
            <a:r>
              <a:rPr kumimoji="1" lang="ja-JP" altLang="ja-JP" sz="1200" kern="1200" dirty="0">
                <a:solidFill>
                  <a:schemeClr val="tx1"/>
                </a:solidFill>
                <a:effectLst/>
                <a:latin typeface="+mn-lt"/>
                <a:ea typeface="+mn-ea"/>
                <a:cs typeface="+mn-cs"/>
              </a:rPr>
              <a:t>破れて大事な１票が反映されないといったことも起こりにくいというメリットもあります。</a:t>
            </a:r>
          </a:p>
          <a:p>
            <a:r>
              <a:rPr kumimoji="1" lang="ja-JP" altLang="ja-JP" sz="1200" kern="1200" dirty="0">
                <a:solidFill>
                  <a:schemeClr val="tx1"/>
                </a:solidFill>
                <a:effectLst/>
                <a:latin typeface="+mn-lt"/>
                <a:ea typeface="+mn-ea"/>
                <a:cs typeface="+mn-cs"/>
              </a:rPr>
              <a:t>個人的には、なめらかで書きやすいのもいいところだと思います。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書いてみると、</a:t>
            </a:r>
            <a:r>
              <a:rPr kumimoji="1" lang="ja-JP" altLang="ja-JP" sz="1200" kern="1200" dirty="0">
                <a:solidFill>
                  <a:schemeClr val="tx1"/>
                </a:solidFill>
                <a:effectLst/>
                <a:latin typeface="+mn-lt"/>
                <a:ea typeface="+mn-ea"/>
                <a:cs typeface="+mn-cs"/>
              </a:rPr>
              <a:t>ちょっと普通の紙と違う感じなのがわかると思います。</a:t>
            </a:r>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投票用紙のこの秘密は、知らない人がほとんどなので、機会があれば、誰かに教えてあげてみてください</a:t>
            </a:r>
            <a:r>
              <a:rPr kumimoji="1" lang="ja-JP" altLang="en-US" sz="1200" kern="1200" dirty="0">
                <a:solidFill>
                  <a:schemeClr val="tx1"/>
                </a:solidFill>
                <a:effectLst/>
                <a:latin typeface="+mn-lt"/>
                <a:ea typeface="+mn-ea"/>
                <a:cs typeface="+mn-cs"/>
              </a:rPr>
              <a:t>。</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8</a:t>
            </a:fld>
            <a:endParaRPr kumimoji="1" lang="ja-JP" altLang="en-US"/>
          </a:p>
        </p:txBody>
      </p:sp>
    </p:spTree>
    <p:extLst>
      <p:ext uri="{BB962C8B-B14F-4D97-AF65-F5344CB8AC3E}">
        <p14:creationId xmlns:p14="http://schemas.microsoft.com/office/powerpoint/2010/main" val="2453461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それでは、開票に移ります。少しお時間をいただきます。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生徒に開票作業を協力してもらうことも考えられる。</a:t>
            </a:r>
            <a:endParaRPr kumimoji="1" lang="en-US" altLang="ja-JP" dirty="0"/>
          </a:p>
          <a:p>
            <a:endParaRPr kumimoji="1" lang="en-US" altLang="ja-JP" dirty="0"/>
          </a:p>
          <a:p>
            <a:r>
              <a:rPr kumimoji="1" lang="ja-JP" altLang="en-US" dirty="0"/>
              <a:t>（待っている間に「はじめての投票用紙」のクイズや開票手順</a:t>
            </a:r>
            <a:r>
              <a:rPr kumimoji="1" lang="ja-JP" altLang="en-US"/>
              <a:t>の説明等</a:t>
            </a:r>
            <a:r>
              <a:rPr kumimoji="1" lang="ja-JP" altLang="en-US" dirty="0"/>
              <a:t>を実施）</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9</a:t>
            </a:fld>
            <a:endParaRPr kumimoji="1" lang="ja-JP" altLang="en-US"/>
          </a:p>
        </p:txBody>
      </p:sp>
    </p:spTree>
    <p:extLst>
      <p:ext uri="{BB962C8B-B14F-4D97-AF65-F5344CB8AC3E}">
        <p14:creationId xmlns:p14="http://schemas.microsoft.com/office/powerpoint/2010/main" val="284979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56B3685-375B-4AD3-BC15-43133F721019}"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401841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286584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329219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b="1"/>
            </a:lvl1pPr>
          </a:lstStyle>
          <a:p>
            <a:r>
              <a:rPr kumimoji="1" lang="ja-JP" altLang="en-US" dirty="0"/>
              <a:t>タイトル</a:t>
            </a:r>
          </a:p>
        </p:txBody>
      </p:sp>
    </p:spTree>
    <p:extLst>
      <p:ext uri="{BB962C8B-B14F-4D97-AF65-F5344CB8AC3E}">
        <p14:creationId xmlns:p14="http://schemas.microsoft.com/office/powerpoint/2010/main" val="166658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b="1"/>
            </a:lvl1pPr>
          </a:lstStyle>
          <a:p>
            <a:r>
              <a:rPr kumimoji="1" lang="ja-JP" altLang="en-US" dirty="0"/>
              <a:t>タイトル</a:t>
            </a:r>
          </a:p>
        </p:txBody>
      </p:sp>
    </p:spTree>
    <p:extLst>
      <p:ext uri="{BB962C8B-B14F-4D97-AF65-F5344CB8AC3E}">
        <p14:creationId xmlns:p14="http://schemas.microsoft.com/office/powerpoint/2010/main" val="3509677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912650-324B-48A8-86EE-CA48CA961C25}"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2BE5CC-E56A-40DE-84B3-274B0B093150}" type="slidenum">
              <a:rPr kumimoji="1" lang="ja-JP" altLang="en-US" smtClean="0"/>
              <a:t>‹#›</a:t>
            </a:fld>
            <a:endParaRPr kumimoji="1" lang="ja-JP" altLang="en-US"/>
          </a:p>
        </p:txBody>
      </p:sp>
    </p:spTree>
    <p:extLst>
      <p:ext uri="{BB962C8B-B14F-4D97-AF65-F5344CB8AC3E}">
        <p14:creationId xmlns:p14="http://schemas.microsoft.com/office/powerpoint/2010/main" val="77288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8F4C0A-AD4A-4362-9B7E-8F14A991319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5B6B62-7EA7-4B1F-8A0F-6595FDF10E12}" type="slidenum">
              <a:rPr kumimoji="1" lang="ja-JP" altLang="en-US" smtClean="0"/>
              <a:t>‹#›</a:t>
            </a:fld>
            <a:endParaRPr kumimoji="1" lang="ja-JP" altLang="en-US"/>
          </a:p>
        </p:txBody>
      </p:sp>
    </p:spTree>
    <p:extLst>
      <p:ext uri="{BB962C8B-B14F-4D97-AF65-F5344CB8AC3E}">
        <p14:creationId xmlns:p14="http://schemas.microsoft.com/office/powerpoint/2010/main" val="3958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74814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55989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83488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81392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06899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32460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a:t>マスター テキストの書式設定</a:t>
            </a:r>
          </a:p>
        </p:txBody>
      </p:sp>
      <p:sp>
        <p:nvSpPr>
          <p:cNvPr id="5" name="Date Placeholder 4"/>
          <p:cNvSpPr>
            <a:spLocks noGrp="1"/>
          </p:cNvSpPr>
          <p:nvPr>
            <p:ph type="dt" sz="half" idx="10"/>
          </p:nvPr>
        </p:nvSpPr>
        <p:spPr/>
        <p:txBody>
          <a:bodyPr/>
          <a:lstStyle/>
          <a:p>
            <a:fld id="{656B3685-375B-4AD3-BC15-43133F721019}"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62004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56B3685-375B-4AD3-BC15-43133F721019}"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39675536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56B3685-375B-4AD3-BC15-43133F721019}"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kumimoji="1" lang="ja-JP" alt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75741140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5" r:id="rId12"/>
  </p:sldLayoutIdLst>
  <p:txStyles>
    <p:title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7505" y="188640"/>
            <a:ext cx="8917914" cy="850106"/>
          </a:xfrm>
          <a:prstGeom prst="rect">
            <a:avLst/>
          </a:prstGeom>
          <a:solidFill>
            <a:schemeClr val="accent1"/>
          </a:solidFill>
        </p:spPr>
        <p:txBody>
          <a:bodyPr vert="horz" lIns="91440" tIns="45720" rIns="91440" bIns="45720" rtlCol="0" anchor="ctr">
            <a:normAutofit/>
          </a:bodyPr>
          <a:lstStyle/>
          <a:p>
            <a:r>
              <a:rPr kumimoji="1" lang="ja-JP" altLang="en-US" dirty="0"/>
              <a:t>タイトル</a:t>
            </a:r>
          </a:p>
        </p:txBody>
      </p:sp>
      <p:sp>
        <p:nvSpPr>
          <p:cNvPr id="4" name="日付プレースホルダー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9E7A5B27-250A-4E25-915A-A391E98395D1}" type="datetime1">
              <a:rPr kumimoji="1" lang="ja-JP" altLang="en-US" smtClean="0"/>
              <a:t>2024/4/26</a:t>
            </a:fld>
            <a:endParaRPr kumimoji="1" lang="ja-JP" altLang="en-US" dirty="0"/>
          </a:p>
        </p:txBody>
      </p:sp>
      <p:sp>
        <p:nvSpPr>
          <p:cNvPr id="5" name="フッター プレースホルダー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19CE8C02-415A-44D6-BBFF-C90234ED1F77}" type="slidenum">
              <a:rPr kumimoji="1" lang="ja-JP" altLang="en-US" smtClean="0"/>
              <a:t>‹#›</a:t>
            </a:fld>
            <a:endParaRPr kumimoji="1" lang="ja-JP" altLang="en-US"/>
          </a:p>
        </p:txBody>
      </p:sp>
      <p:sp>
        <p:nvSpPr>
          <p:cNvPr id="8" name="AutoShape 1" descr="src=&quot;logo_img/153_osaka.gif"/>
          <p:cNvSpPr>
            <a:spLocks noChangeAspect="1" noChangeArrowheads="1"/>
          </p:cNvSpPr>
          <p:nvPr/>
        </p:nvSpPr>
        <p:spPr bwMode="auto">
          <a:xfrm>
            <a:off x="3681413" y="3113088"/>
            <a:ext cx="571500" cy="438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ja-JP" altLang="en-US" sz="1662"/>
          </a:p>
        </p:txBody>
      </p:sp>
    </p:spTree>
    <p:extLst>
      <p:ext uri="{BB962C8B-B14F-4D97-AF65-F5344CB8AC3E}">
        <p14:creationId xmlns:p14="http://schemas.microsoft.com/office/powerpoint/2010/main" val="10975934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hf hdr="0" ftr="0"/>
  <p:txStyles>
    <p:titleStyle>
      <a:lvl1pPr algn="l" defTabSz="844083" rtl="0" eaLnBrk="1" latinLnBrk="0" hangingPunct="1">
        <a:spcBef>
          <a:spcPct val="0"/>
        </a:spcBef>
        <a:buNone/>
        <a:defRPr kumimoji="1" sz="2215" b="1" kern="1200">
          <a:solidFill>
            <a:schemeClr val="bg1"/>
          </a:solidFill>
          <a:latin typeface="+mn-ea"/>
          <a:ea typeface="+mn-ea"/>
          <a:cs typeface="+mj-cs"/>
        </a:defRPr>
      </a:lvl1pPr>
    </p:titleStyle>
    <p:bodyStyle>
      <a:lvl1pPr marL="165593" indent="-165593" algn="l" defTabSz="844083" rtl="0" eaLnBrk="1" latinLnBrk="0" hangingPunct="1">
        <a:spcBef>
          <a:spcPct val="20000"/>
        </a:spcBef>
        <a:buFont typeface="Arial" pitchFamily="34" charset="0"/>
        <a:buChar char="•"/>
        <a:defRPr kumimoji="1" sz="1846" b="0" kern="1200">
          <a:solidFill>
            <a:schemeClr val="tx1"/>
          </a:solidFill>
          <a:latin typeface="+mn-ea"/>
          <a:ea typeface="+mn-ea"/>
          <a:cs typeface="+mn-cs"/>
        </a:defRPr>
      </a:lvl1pPr>
      <a:lvl2pPr marL="422041" indent="0" algn="l" defTabSz="844083" rtl="0" eaLnBrk="1" latinLnBrk="0" hangingPunct="1">
        <a:spcBef>
          <a:spcPct val="20000"/>
        </a:spcBef>
        <a:buFont typeface="Arial" pitchFamily="34" charset="0"/>
        <a:buNone/>
        <a:defRPr kumimoji="1" sz="1846" b="0" kern="1200">
          <a:solidFill>
            <a:schemeClr val="tx1"/>
          </a:solidFill>
          <a:latin typeface="+mn-ea"/>
          <a:ea typeface="+mn-ea"/>
          <a:cs typeface="+mn-cs"/>
        </a:defRPr>
      </a:lvl2pPr>
      <a:lvl3pPr marL="844083" indent="0" algn="l" defTabSz="844083" rtl="0" eaLnBrk="1" latinLnBrk="0" hangingPunct="1">
        <a:spcBef>
          <a:spcPct val="20000"/>
        </a:spcBef>
        <a:buFont typeface="Arial" pitchFamily="34" charset="0"/>
        <a:buNone/>
        <a:defRPr kumimoji="1" sz="1662" b="0" kern="1200">
          <a:solidFill>
            <a:schemeClr val="tx1"/>
          </a:solidFill>
          <a:latin typeface="+mn-ea"/>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1987826" y="5322805"/>
            <a:ext cx="5526156" cy="792088"/>
          </a:xfrm>
        </p:spPr>
        <p:txBody>
          <a:bodyPr>
            <a:normAutofit/>
          </a:bodyPr>
          <a:lstStyle/>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選挙管理委員会・○○学校</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Picture 2" descr="\\10023sv0fs001\net_data\06_【選挙】\03 経常業務全般\56_18歳引下げ対応\06模擬選挙関係\01旭高校\テキスト\めいすいくん.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675" y="2205341"/>
            <a:ext cx="3168352" cy="2497947"/>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2292439" y="901521"/>
            <a:ext cx="4559122" cy="923330"/>
          </a:xfrm>
          <a:prstGeom prst="rect">
            <a:avLst/>
          </a:prstGeom>
          <a:noFill/>
        </p:spPr>
        <p:txBody>
          <a:bodyPr wrap="square" rtlCol="0">
            <a:spAutoFit/>
          </a:bodyPr>
          <a:lstStyle/>
          <a:p>
            <a:r>
              <a:rPr kumimoji="1" lang="ja-JP" altLang="en-US" sz="5400" b="1" dirty="0">
                <a:solidFill>
                  <a:schemeClr val="bg1"/>
                </a:solidFill>
                <a:latin typeface="Meiryo UI" panose="020B0604030504040204" pitchFamily="50" charset="-128"/>
                <a:ea typeface="Meiryo UI" panose="020B0604030504040204" pitchFamily="50" charset="-128"/>
              </a:rPr>
              <a:t>模擬市長選挙</a:t>
            </a:r>
          </a:p>
        </p:txBody>
      </p:sp>
    </p:spTree>
    <p:extLst>
      <p:ext uri="{BB962C8B-B14F-4D97-AF65-F5344CB8AC3E}">
        <p14:creationId xmlns:p14="http://schemas.microsoft.com/office/powerpoint/2010/main" val="32058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0621" y="1877573"/>
            <a:ext cx="5898524" cy="1658198"/>
          </a:xfrm>
        </p:spPr>
        <p:txBody>
          <a:bodyPr>
            <a:noAutofit/>
          </a:bodyPr>
          <a:lstStyle/>
          <a:p>
            <a:r>
              <a:rPr lang="ja-JP" altLang="en-US" sz="7200" b="1" dirty="0">
                <a:latin typeface="Meiryo UI" panose="020B0604030504040204" pitchFamily="50" charset="-128"/>
                <a:ea typeface="Meiryo UI" panose="020B0604030504040204" pitchFamily="50" charset="-128"/>
              </a:rPr>
              <a:t>結果発表！！</a:t>
            </a:r>
            <a:endParaRPr kumimoji="1" lang="ja-JP" altLang="en-US" sz="72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6954" y="3773510"/>
            <a:ext cx="2560482" cy="2560482"/>
          </a:xfrm>
          <a:prstGeom prst="rect">
            <a:avLst/>
          </a:prstGeom>
        </p:spPr>
      </p:pic>
    </p:spTree>
    <p:extLst>
      <p:ext uri="{BB962C8B-B14F-4D97-AF65-F5344CB8AC3E}">
        <p14:creationId xmlns:p14="http://schemas.microsoft.com/office/powerpoint/2010/main" val="49553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3037" y="2298197"/>
            <a:ext cx="3791539" cy="1658198"/>
          </a:xfrm>
        </p:spPr>
        <p:txBody>
          <a:bodyPr>
            <a:noAutofit/>
          </a:bodyPr>
          <a:lstStyle/>
          <a:p>
            <a:r>
              <a:rPr lang="ja-JP" altLang="en-US" sz="7200" b="1" dirty="0">
                <a:latin typeface="Meiryo UI" panose="020B0604030504040204" pitchFamily="50" charset="-128"/>
                <a:ea typeface="Meiryo UI" panose="020B0604030504040204" pitchFamily="50" charset="-128"/>
              </a:rPr>
              <a:t>まとめ</a:t>
            </a:r>
            <a:endParaRPr kumimoji="1" lang="ja-JP" altLang="en-US" sz="7200" b="1"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4576" y="4504944"/>
            <a:ext cx="1905000" cy="1981200"/>
          </a:xfrm>
          <a:prstGeom prst="rect">
            <a:avLst/>
          </a:prstGeom>
        </p:spPr>
      </p:pic>
    </p:spTree>
    <p:extLst>
      <p:ext uri="{BB962C8B-B14F-4D97-AF65-F5344CB8AC3E}">
        <p14:creationId xmlns:p14="http://schemas.microsoft.com/office/powerpoint/2010/main" val="1725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82599" y="2392209"/>
            <a:ext cx="8042740" cy="1456168"/>
          </a:xfrm>
          <a:prstGeom prst="rect">
            <a:avLst/>
          </a:prstGeom>
          <a:noFill/>
        </p:spPr>
        <p:txBody>
          <a:bodyPr wrap="square" rtlCol="0">
            <a:spAutoFit/>
          </a:bodyPr>
          <a:lstStyle/>
          <a:p>
            <a:pPr defTabSz="844083">
              <a:defRPr/>
            </a:pPr>
            <a:r>
              <a:rPr kumimoji="1" lang="ja-JP" altLang="en-US" sz="2954" b="1" dirty="0">
                <a:solidFill>
                  <a:srgbClr val="4F81BD"/>
                </a:solidFill>
                <a:latin typeface="Meiryo UI" panose="020B0604030504040204" pitchFamily="50" charset="-128"/>
                <a:ea typeface="Meiryo UI" panose="020B0604030504040204" pitchFamily="50" charset="-128"/>
              </a:rPr>
              <a:t>以下は予備のクイズです。</a:t>
            </a:r>
            <a:endParaRPr kumimoji="1" lang="en-US" altLang="ja-JP" sz="2954" b="1" dirty="0">
              <a:solidFill>
                <a:srgbClr val="4F81BD"/>
              </a:solidFill>
              <a:latin typeface="Meiryo UI" panose="020B0604030504040204" pitchFamily="50" charset="-128"/>
              <a:ea typeface="Meiryo UI" panose="020B0604030504040204" pitchFamily="50" charset="-128"/>
            </a:endParaRPr>
          </a:p>
          <a:p>
            <a:pPr defTabSz="844083">
              <a:defRPr/>
            </a:pPr>
            <a:r>
              <a:rPr kumimoji="1" lang="ja-JP" altLang="en-US" sz="2954" b="1" dirty="0">
                <a:solidFill>
                  <a:srgbClr val="4F81BD"/>
                </a:solidFill>
                <a:latin typeface="Meiryo UI" panose="020B0604030504040204" pitchFamily="50" charset="-128"/>
                <a:ea typeface="Meiryo UI" panose="020B0604030504040204" pitchFamily="50" charset="-128"/>
              </a:rPr>
              <a:t>時間に余裕がある場合などに利用してください。</a:t>
            </a:r>
            <a:endParaRPr kumimoji="1" lang="en-US" altLang="ja-JP" sz="2954" b="1" dirty="0">
              <a:solidFill>
                <a:srgbClr val="4F81BD"/>
              </a:solidFill>
              <a:latin typeface="Meiryo UI" panose="020B0604030504040204" pitchFamily="50" charset="-128"/>
              <a:ea typeface="Meiryo UI" panose="020B0604030504040204" pitchFamily="50" charset="-128"/>
            </a:endParaRPr>
          </a:p>
          <a:p>
            <a:pPr defTabSz="844083">
              <a:defRPr/>
            </a:pPr>
            <a:r>
              <a:rPr kumimoji="1" lang="en-US" altLang="ja-JP" sz="2954" b="1" dirty="0">
                <a:solidFill>
                  <a:srgbClr val="4F81BD"/>
                </a:solidFill>
                <a:latin typeface="Meiryo UI" panose="020B0604030504040204" pitchFamily="50" charset="-128"/>
                <a:ea typeface="Meiryo UI" panose="020B0604030504040204" pitchFamily="50" charset="-128"/>
              </a:rPr>
              <a:t>※</a:t>
            </a:r>
            <a:r>
              <a:rPr kumimoji="1" lang="ja-JP" altLang="en-US" sz="2954" b="1" dirty="0">
                <a:solidFill>
                  <a:srgbClr val="4F81BD"/>
                </a:solidFill>
                <a:latin typeface="Meiryo UI" panose="020B0604030504040204" pitchFamily="50" charset="-128"/>
                <a:ea typeface="Meiryo UI" panose="020B0604030504040204" pitchFamily="50" charset="-128"/>
              </a:rPr>
              <a:t>はじめての投票用紙記載のクイズと同じです。</a:t>
            </a:r>
          </a:p>
        </p:txBody>
      </p:sp>
    </p:spTree>
    <p:extLst>
      <p:ext uri="{BB962C8B-B14F-4D97-AF65-F5344CB8AC3E}">
        <p14:creationId xmlns:p14="http://schemas.microsoft.com/office/powerpoint/2010/main" val="166967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26034"/>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312057" y="3477779"/>
            <a:ext cx="4985169"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①決選投票をする</a:t>
            </a:r>
          </a:p>
        </p:txBody>
      </p:sp>
      <p:sp>
        <p:nvSpPr>
          <p:cNvPr id="27" name="テキスト ボックス 26"/>
          <p:cNvSpPr txBox="1"/>
          <p:nvPr/>
        </p:nvSpPr>
        <p:spPr bwMode="gray">
          <a:xfrm>
            <a:off x="2311026" y="4599933"/>
            <a:ext cx="5317514"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②くじ引きで決める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332480" y="5662316"/>
            <a:ext cx="5672910"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③もう一度選挙をする</a:t>
            </a:r>
          </a:p>
        </p:txBody>
      </p:sp>
      <p:sp>
        <p:nvSpPr>
          <p:cNvPr id="20" name="正方形/長方形 19"/>
          <p:cNvSpPr/>
          <p:nvPr/>
        </p:nvSpPr>
        <p:spPr bwMode="gray">
          <a:xfrm>
            <a:off x="2179119" y="1159406"/>
            <a:ext cx="6676914" cy="12286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得票数が同じ候補者がいる場合、</a:t>
            </a:r>
            <a:endParaRPr kumimoji="1" lang="en-US" altLang="ja-JP"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当選人の決定方法は？</a:t>
            </a: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36133104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433130" y="1032098"/>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277162" y="1728147"/>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bwMode="gray">
          <a:xfrm>
            <a:off x="1202634" y="2442191"/>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
        <p:nvSpPr>
          <p:cNvPr id="10" name="テキスト ボックス 9"/>
          <p:cNvSpPr txBox="1"/>
          <p:nvPr/>
        </p:nvSpPr>
        <p:spPr bwMode="gray">
          <a:xfrm>
            <a:off x="1439686" y="5266335"/>
            <a:ext cx="2791695"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くじ引きで決める</a:t>
            </a:r>
            <a:endParaRPr kumimoji="1" lang="ja-JP"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bwMode="gray">
          <a:xfrm>
            <a:off x="5152353" y="1940724"/>
            <a:ext cx="3489618" cy="4545732"/>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当選人を決定するに</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当た</a:t>
            </a:r>
            <a:r>
              <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って、各候補者の得票数が同じ場合、当選人はくじで定めるとされています。</a:t>
            </a:r>
            <a:endParaRPr kumimoji="1" lang="en-US"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最近の例では、</a:t>
            </a:r>
            <a:r>
              <a:rPr kumimoji="1" lang="en-US"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年の大阪府富田林市議選挙で、定数１８のうち第</a:t>
            </a:r>
            <a:r>
              <a:rPr kumimoji="1" lang="ja-JP" altLang="en-US" sz="2215" b="1" dirty="0">
                <a:solidFill>
                  <a:prstClr val="black"/>
                </a:solidFill>
                <a:latin typeface="Meiryo UI" panose="020B0604030504040204" pitchFamily="50" charset="-128"/>
                <a:ea typeface="Meiryo UI" panose="020B0604030504040204" pitchFamily="50" charset="-128"/>
              </a:rPr>
              <a:t>１８</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位の得票数が同数で２人が並んだため、くじ引きを実施し、１人が当選、１人が落選となりました。</a:t>
            </a:r>
            <a:endPar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33707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sp>
        <p:nvSpPr>
          <p:cNvPr id="11" name="正方形/長方形 10"/>
          <p:cNvSpPr/>
          <p:nvPr/>
        </p:nvSpPr>
        <p:spPr bwMode="gray">
          <a:xfrm>
            <a:off x="2277885" y="1159406"/>
            <a:ext cx="6676914" cy="12286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候補者が投票を依頼するためにしてはいけないことは？</a:t>
            </a:r>
          </a:p>
        </p:txBody>
      </p:sp>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26034"/>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177369" y="3476138"/>
            <a:ext cx="4985169"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①各家庭に電話をかける</a:t>
            </a:r>
          </a:p>
        </p:txBody>
      </p:sp>
      <p:sp>
        <p:nvSpPr>
          <p:cNvPr id="27" name="テキスト ボックス 26"/>
          <p:cNvSpPr txBox="1"/>
          <p:nvPr/>
        </p:nvSpPr>
        <p:spPr bwMode="gray">
          <a:xfrm>
            <a:off x="2161509" y="4599933"/>
            <a:ext cx="4762711" cy="490134"/>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②各家庭を訪問する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176796" y="5672188"/>
            <a:ext cx="5672910"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③葉書を送る</a:t>
            </a:r>
          </a:p>
        </p:txBody>
      </p:sp>
    </p:spTree>
    <p:extLst>
      <p:ext uri="{BB962C8B-B14F-4D97-AF65-F5344CB8AC3E}">
        <p14:creationId xmlns:p14="http://schemas.microsoft.com/office/powerpoint/2010/main" val="2078127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084168" y="1506390"/>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038697" y="2033153"/>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bwMode="gray">
          <a:xfrm>
            <a:off x="4970814" y="2136029"/>
            <a:ext cx="3456384" cy="2137445"/>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各家庭を訪問して、投票の依頼や投票を得させないように依頼する戸別訪問は、公職選挙法で禁止されています。</a:t>
            </a:r>
            <a:endPar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bwMode="gray">
          <a:xfrm>
            <a:off x="1202634" y="2599566"/>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
        <p:nvSpPr>
          <p:cNvPr id="10" name="テキスト ボックス 9"/>
          <p:cNvSpPr txBox="1"/>
          <p:nvPr/>
        </p:nvSpPr>
        <p:spPr bwMode="gray">
          <a:xfrm>
            <a:off x="879126" y="5525811"/>
            <a:ext cx="2877188" cy="490134"/>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各家庭を訪問する</a:t>
            </a:r>
          </a:p>
        </p:txBody>
      </p:sp>
    </p:spTree>
    <p:extLst>
      <p:ext uri="{BB962C8B-B14F-4D97-AF65-F5344CB8AC3E}">
        <p14:creationId xmlns:p14="http://schemas.microsoft.com/office/powerpoint/2010/main" val="1460809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sp>
        <p:nvSpPr>
          <p:cNvPr id="11" name="正方形/長方形 10"/>
          <p:cNvSpPr/>
          <p:nvPr/>
        </p:nvSpPr>
        <p:spPr bwMode="gray">
          <a:xfrm>
            <a:off x="2577933" y="1405989"/>
            <a:ext cx="6676914" cy="660502"/>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政治家ができることは？</a:t>
            </a:r>
          </a:p>
        </p:txBody>
      </p:sp>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13738"/>
            <a:ext cx="5220000" cy="844062"/>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179119" y="3279445"/>
            <a:ext cx="4985169" cy="887935"/>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①選挙区内の友人が病気で入院</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したので、見舞金を持っていく</a:t>
            </a:r>
          </a:p>
        </p:txBody>
      </p:sp>
      <p:sp>
        <p:nvSpPr>
          <p:cNvPr id="27" name="テキスト ボックス 26"/>
          <p:cNvSpPr txBox="1"/>
          <p:nvPr/>
        </p:nvSpPr>
        <p:spPr bwMode="gray">
          <a:xfrm>
            <a:off x="2176796" y="4404358"/>
            <a:ext cx="5335124" cy="887935"/>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②正月に遊びに来た選挙区内に住</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む</a:t>
            </a: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歳の孫にお年玉をあげる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176796" y="5489537"/>
            <a:ext cx="5672910" cy="887935"/>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③選挙区内で行われるお祭りに、</a:t>
            </a:r>
            <a:r>
              <a:rPr kumimoji="1" lang="ja-JP" altLang="en-US" sz="2585"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酒の差し入れをする</a:t>
            </a:r>
          </a:p>
        </p:txBody>
      </p:sp>
    </p:spTree>
    <p:extLst>
      <p:ext uri="{BB962C8B-B14F-4D97-AF65-F5344CB8AC3E}">
        <p14:creationId xmlns:p14="http://schemas.microsoft.com/office/powerpoint/2010/main" val="23526151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bwMode="gray">
          <a:xfrm>
            <a:off x="461009" y="4914993"/>
            <a:ext cx="4127199" cy="1285737"/>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正月に遊びに来た選挙区内</a:t>
            </a:r>
            <a:endPar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に住む</a:t>
            </a:r>
            <a:r>
              <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歳の孫にお年玉を</a:t>
            </a:r>
            <a:endPar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あげる</a:t>
            </a: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084168" y="1506390"/>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038697" y="2033153"/>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bwMode="gray">
          <a:xfrm>
            <a:off x="4970814" y="2136029"/>
            <a:ext cx="3456384" cy="3773534"/>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政治家は当該選挙区内にある者に対し、どんな理由であっても</a:t>
            </a:r>
            <a:r>
              <a:rPr kumimoji="1" lang="ja-JP" altLang="en-US" sz="2215" b="1">
                <a:solidFill>
                  <a:prstClr val="black"/>
                </a:solidFill>
                <a:latin typeface="Meiryo UI" panose="020B0604030504040204" pitchFamily="50" charset="-128"/>
                <a:ea typeface="Meiryo UI" panose="020B0604030504040204" pitchFamily="50" charset="-128"/>
                <a:cs typeface="Meiryo UI" panose="020B0604030504040204" pitchFamily="50" charset="-128"/>
              </a:rPr>
              <a:t>寄附</a:t>
            </a:r>
            <a:r>
              <a:rPr kumimoji="1" lang="ja-JP" altLang="en-US" sz="2215"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することができないとされています。</a:t>
            </a:r>
          </a:p>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ただし、政党その他の政治団体に対してする場合や候補者の親族に対してする場合は例外として認められています。</a:t>
            </a:r>
          </a:p>
        </p:txBody>
      </p:sp>
      <p:sp>
        <p:nvSpPr>
          <p:cNvPr id="22" name="テキスト ボックス 21"/>
          <p:cNvSpPr txBox="1"/>
          <p:nvPr/>
        </p:nvSpPr>
        <p:spPr bwMode="gray">
          <a:xfrm>
            <a:off x="1336279" y="2154299"/>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Tree>
    <p:extLst>
      <p:ext uri="{BB962C8B-B14F-4D97-AF65-F5344CB8AC3E}">
        <p14:creationId xmlns:p14="http://schemas.microsoft.com/office/powerpoint/2010/main" val="17616020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latin typeface="Meiryo UI" panose="020B0604030504040204" pitchFamily="50" charset="-128"/>
                <a:ea typeface="Meiryo UI" panose="020B0604030504040204" pitchFamily="50" charset="-128"/>
              </a:rPr>
              <a:t>本日の授業</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507206" y="1993393"/>
            <a:ext cx="8065294" cy="4484680"/>
          </a:xfrm>
        </p:spPr>
        <p:txBody>
          <a:bodyPr>
            <a:normAutofit lnSpcReduction="10000"/>
          </a:bodyPr>
          <a:lstStyle/>
          <a:p>
            <a:pPr marL="0" indent="0">
              <a:buNone/>
            </a:pPr>
            <a:r>
              <a:rPr kumimoji="1" lang="ja-JP" altLang="en-US" sz="3200" b="1" dirty="0">
                <a:latin typeface="Meiryo UI" panose="020B0604030504040204" pitchFamily="50" charset="-128"/>
                <a:ea typeface="Meiryo UI" panose="020B0604030504040204" pitchFamily="50" charset="-128"/>
              </a:rPr>
              <a:t>１．個人ワーク</a:t>
            </a:r>
            <a:endParaRPr kumimoji="1" lang="en-US" altLang="ja-JP" sz="3200" b="1" dirty="0">
              <a:latin typeface="Meiryo UI" panose="020B0604030504040204" pitchFamily="50" charset="-128"/>
              <a:ea typeface="Meiryo UI" panose="020B0604030504040204" pitchFamily="50" charset="-128"/>
            </a:endParaRPr>
          </a:p>
          <a:p>
            <a:pPr marL="0" indent="0">
              <a:buNone/>
            </a:pPr>
            <a:r>
              <a:rPr lang="ja-JP" altLang="en-US" sz="3200" b="1" dirty="0">
                <a:latin typeface="Meiryo UI" panose="020B0604030504040204" pitchFamily="50" charset="-128"/>
                <a:ea typeface="Meiryo UI" panose="020B0604030504040204" pitchFamily="50" charset="-128"/>
              </a:rPr>
              <a:t>　　候補者の政策について考えてみよう</a:t>
            </a:r>
            <a:endParaRPr lang="en-US" altLang="ja-JP" sz="3200" b="1" dirty="0">
              <a:latin typeface="Meiryo UI" panose="020B0604030504040204" pitchFamily="50" charset="-128"/>
              <a:ea typeface="Meiryo UI" panose="020B0604030504040204" pitchFamily="50" charset="-128"/>
            </a:endParaRPr>
          </a:p>
          <a:p>
            <a:pPr marL="0" indent="0">
              <a:buNone/>
            </a:pPr>
            <a:endParaRPr kumimoji="1" lang="en-US" altLang="ja-JP" sz="3200" b="1" dirty="0">
              <a:latin typeface="Meiryo UI" panose="020B0604030504040204" pitchFamily="50" charset="-128"/>
              <a:ea typeface="Meiryo UI" panose="020B0604030504040204" pitchFamily="50" charset="-128"/>
            </a:endParaRPr>
          </a:p>
          <a:p>
            <a:pPr marL="0" indent="0">
              <a:buNone/>
            </a:pPr>
            <a:r>
              <a:rPr lang="ja-JP" altLang="en-US" sz="3200" b="1" dirty="0">
                <a:latin typeface="Meiryo UI" panose="020B0604030504040204" pitchFamily="50" charset="-128"/>
                <a:ea typeface="Meiryo UI" panose="020B0604030504040204" pitchFamily="50" charset="-128"/>
              </a:rPr>
              <a:t>２．グループワーク</a:t>
            </a:r>
            <a:endParaRPr lang="en-US" altLang="ja-JP" sz="3200" b="1" dirty="0">
              <a:latin typeface="Meiryo UI" panose="020B0604030504040204" pitchFamily="50" charset="-128"/>
              <a:ea typeface="Meiryo UI" panose="020B0604030504040204" pitchFamily="50" charset="-128"/>
            </a:endParaRPr>
          </a:p>
          <a:p>
            <a:pPr marL="0" indent="0">
              <a:buNone/>
            </a:pPr>
            <a:r>
              <a:rPr kumimoji="1" lang="ja-JP" altLang="en-US" sz="3200" b="1" dirty="0">
                <a:latin typeface="Meiryo UI" panose="020B0604030504040204" pitchFamily="50" charset="-128"/>
                <a:ea typeface="Meiryo UI" panose="020B0604030504040204" pitchFamily="50" charset="-128"/>
              </a:rPr>
              <a:t>　　自分の考えをグループで発表しあってみよう</a:t>
            </a:r>
            <a:endParaRPr kumimoji="1" lang="en-US" altLang="ja-JP" sz="3200" b="1" dirty="0">
              <a:latin typeface="Meiryo UI" panose="020B0604030504040204" pitchFamily="50" charset="-128"/>
              <a:ea typeface="Meiryo UI" panose="020B0604030504040204" pitchFamily="50" charset="-128"/>
            </a:endParaRPr>
          </a:p>
          <a:p>
            <a:pPr marL="0" indent="0">
              <a:buNone/>
            </a:pPr>
            <a:r>
              <a:rPr lang="ja-JP" altLang="en-US" sz="3200" b="1" dirty="0">
                <a:latin typeface="Meiryo UI" panose="020B0604030504040204" pitchFamily="50" charset="-128"/>
                <a:ea typeface="Meiryo UI" panose="020B0604030504040204" pitchFamily="50" charset="-128"/>
              </a:rPr>
              <a:t>　　⇒　代表者がグループの意見を発表</a:t>
            </a:r>
            <a:endParaRPr lang="en-US" altLang="ja-JP" sz="3200" b="1" dirty="0">
              <a:latin typeface="Meiryo UI" panose="020B0604030504040204" pitchFamily="50" charset="-128"/>
              <a:ea typeface="Meiryo UI" panose="020B0604030504040204" pitchFamily="50" charset="-128"/>
            </a:endParaRPr>
          </a:p>
          <a:p>
            <a:pPr marL="0" indent="0">
              <a:buNone/>
            </a:pPr>
            <a:endParaRPr kumimoji="1" lang="en-US" altLang="ja-JP" sz="3200" b="1" dirty="0">
              <a:latin typeface="Meiryo UI" panose="020B0604030504040204" pitchFamily="50" charset="-128"/>
              <a:ea typeface="Meiryo UI" panose="020B0604030504040204" pitchFamily="50" charset="-128"/>
            </a:endParaRPr>
          </a:p>
          <a:p>
            <a:pPr marL="0" indent="0">
              <a:buNone/>
            </a:pPr>
            <a:r>
              <a:rPr lang="ja-JP" altLang="en-US" sz="3200" b="1" dirty="0">
                <a:latin typeface="Meiryo UI" panose="020B0604030504040204" pitchFamily="50" charset="-128"/>
                <a:ea typeface="Meiryo UI" panose="020B0604030504040204" pitchFamily="50" charset="-128"/>
              </a:rPr>
              <a:t>３．投票してみよう！</a:t>
            </a:r>
            <a:endParaRPr kumimoji="1" lang="ja-JP" altLang="en-US" sz="32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423" y="5458898"/>
            <a:ext cx="1190625" cy="1019175"/>
          </a:xfrm>
          <a:prstGeom prst="rect">
            <a:avLst/>
          </a:prstGeom>
        </p:spPr>
      </p:pic>
    </p:spTree>
    <p:extLst>
      <p:ext uri="{BB962C8B-B14F-4D97-AF65-F5344CB8AC3E}">
        <p14:creationId xmlns:p14="http://schemas.microsoft.com/office/powerpoint/2010/main" val="136519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6524" y="1202312"/>
            <a:ext cx="5689525" cy="1063363"/>
          </a:xfrm>
        </p:spPr>
        <p:txBody>
          <a:bodyPr>
            <a:normAutofit/>
          </a:bodyPr>
          <a:lstStyle/>
          <a:p>
            <a:pPr marL="0" indent="0">
              <a:buNone/>
            </a:pPr>
            <a:r>
              <a:rPr lang="ja-JP" altLang="en-US" sz="2215" b="1" dirty="0">
                <a:latin typeface="Meiryo UI" panose="020B0604030504040204" pitchFamily="50" charset="-128"/>
                <a:ea typeface="Meiryo UI" panose="020B0604030504040204" pitchFamily="50" charset="-128"/>
              </a:rPr>
              <a:t>　　人口減少が進んでいる</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（高齢者の増加↑　子どもの減少↓）</a:t>
            </a: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p:txBody>
      </p:sp>
      <p:sp>
        <p:nvSpPr>
          <p:cNvPr id="5" name="角丸四角形 4"/>
          <p:cNvSpPr/>
          <p:nvPr/>
        </p:nvSpPr>
        <p:spPr>
          <a:xfrm>
            <a:off x="449955" y="4711023"/>
            <a:ext cx="8359194" cy="1569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15" b="1" dirty="0">
                <a:solidFill>
                  <a:schemeClr val="bg1"/>
                </a:solidFill>
                <a:latin typeface="Meiryo UI" panose="020B0604030504040204" pitchFamily="50" charset="-128"/>
                <a:ea typeface="Meiryo UI" panose="020B0604030504040204" pitchFamily="50" charset="-128"/>
              </a:rPr>
              <a:t>にぎわいを生み出していくこと</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みんなが住みやすい環境をつくること　・・・などについて</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　　　　　　　</a:t>
            </a:r>
            <a:r>
              <a:rPr lang="ja-JP" altLang="en-US" sz="2215" b="1">
                <a:solidFill>
                  <a:schemeClr val="bg1"/>
                </a:solidFill>
                <a:latin typeface="Meiryo UI" panose="020B0604030504040204" pitchFamily="50" charset="-128"/>
                <a:ea typeface="Meiryo UI" panose="020B0604030504040204" pitchFamily="50" charset="-128"/>
              </a:rPr>
              <a:t>　　いろいろ</a:t>
            </a:r>
            <a:r>
              <a:rPr lang="ja-JP" altLang="en-US" sz="2215" b="1" dirty="0">
                <a:solidFill>
                  <a:schemeClr val="bg1"/>
                </a:solidFill>
                <a:latin typeface="Meiryo UI" panose="020B0604030504040204" pitchFamily="50" charset="-128"/>
                <a:ea typeface="Meiryo UI" panose="020B0604030504040204" pitchFamily="50" charset="-128"/>
              </a:rPr>
              <a:t>な対策が議論されているところ</a:t>
            </a:r>
          </a:p>
        </p:txBody>
      </p:sp>
      <p:sp>
        <p:nvSpPr>
          <p:cNvPr id="7" name="正方形/長方形 6"/>
          <p:cNvSpPr/>
          <p:nvPr/>
        </p:nvSpPr>
        <p:spPr>
          <a:xfrm>
            <a:off x="173097" y="2660105"/>
            <a:ext cx="6052578" cy="1455783"/>
          </a:xfrm>
          <a:prstGeom prst="rect">
            <a:avLst/>
          </a:prstGeom>
        </p:spPr>
        <p:txBody>
          <a:bodyPr wrap="square">
            <a:spAutoFit/>
          </a:bodyPr>
          <a:lstStyle/>
          <a:p>
            <a:r>
              <a:rPr lang="ja-JP" altLang="en-US" sz="2215" b="1" dirty="0">
                <a:latin typeface="Meiryo UI" panose="020B0604030504040204" pitchFamily="50" charset="-128"/>
                <a:ea typeface="Meiryo UI" panose="020B0604030504040204" pitchFamily="50" charset="-128"/>
              </a:rPr>
              <a:t>　　　・医療費や介護費の増加</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・空家の増加</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・まちのにぎわいが低下</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　などが問題になっている。</a:t>
            </a:r>
            <a:endParaRPr lang="en-US" altLang="ja-JP" sz="2215"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1526286" y="2237662"/>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sp>
        <p:nvSpPr>
          <p:cNvPr id="15" name="二等辺三角形 14"/>
          <p:cNvSpPr/>
          <p:nvPr/>
        </p:nvSpPr>
        <p:spPr>
          <a:xfrm rot="10800000">
            <a:off x="1543768" y="4281051"/>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0626" y="4711023"/>
            <a:ext cx="1912090" cy="1556442"/>
          </a:xfrm>
          <a:prstGeom prst="rect">
            <a:avLst/>
          </a:prstGeom>
        </p:spPr>
      </p:pic>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2071" y="3407008"/>
            <a:ext cx="1025542" cy="948627"/>
          </a:xfrm>
          <a:prstGeom prst="rect">
            <a:avLst/>
          </a:prstGeom>
        </p:spPr>
      </p:pic>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9480" y="2638541"/>
            <a:ext cx="898973" cy="898973"/>
          </a:xfrm>
          <a:prstGeom prst="rect">
            <a:avLst/>
          </a:prstGeom>
        </p:spPr>
      </p:pic>
      <p:pic>
        <p:nvPicPr>
          <p:cNvPr id="21" name="図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3324915" flipH="1">
            <a:off x="5783678" y="2561791"/>
            <a:ext cx="444743" cy="679607"/>
          </a:xfrm>
          <a:prstGeom prst="rect">
            <a:avLst/>
          </a:prstGeom>
        </p:spPr>
      </p:pic>
      <p:pic>
        <p:nvPicPr>
          <p:cNvPr id="22" name="図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9822" y="2249975"/>
            <a:ext cx="997790" cy="997790"/>
          </a:xfrm>
          <a:prstGeom prst="rect">
            <a:avLst/>
          </a:prstGeom>
        </p:spPr>
      </p:pic>
      <p:sp>
        <p:nvSpPr>
          <p:cNvPr id="23" name="テキスト ボックス 22"/>
          <p:cNvSpPr txBox="1"/>
          <p:nvPr/>
        </p:nvSpPr>
        <p:spPr>
          <a:xfrm>
            <a:off x="7739213" y="1962320"/>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シャッター街</a:t>
            </a:r>
          </a:p>
        </p:txBody>
      </p:sp>
      <p:sp>
        <p:nvSpPr>
          <p:cNvPr id="24" name="テキスト ボックス 23"/>
          <p:cNvSpPr txBox="1"/>
          <p:nvPr/>
        </p:nvSpPr>
        <p:spPr>
          <a:xfrm>
            <a:off x="7945861" y="4305929"/>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空き家</a:t>
            </a:r>
          </a:p>
        </p:txBody>
      </p:sp>
      <p:sp>
        <p:nvSpPr>
          <p:cNvPr id="25" name="テキスト ボックス 24"/>
          <p:cNvSpPr txBox="1"/>
          <p:nvPr/>
        </p:nvSpPr>
        <p:spPr>
          <a:xfrm>
            <a:off x="6406360" y="3581416"/>
            <a:ext cx="632093" cy="234360"/>
          </a:xfrm>
          <a:prstGeom prst="rect">
            <a:avLst/>
          </a:prstGeom>
          <a:noFill/>
        </p:spPr>
        <p:txBody>
          <a:bodyPr wrap="square" rtlCol="0">
            <a:spAutoFit/>
          </a:bodyPr>
          <a:lstStyle/>
          <a:p>
            <a:r>
              <a:rPr lang="ja-JP" altLang="en-US" sz="923" dirty="0">
                <a:latin typeface="Meiryo UI" panose="020B0604030504040204" pitchFamily="50" charset="-128"/>
                <a:ea typeface="Meiryo UI" panose="020B0604030504040204" pitchFamily="50" charset="-128"/>
              </a:rPr>
              <a:t>医療費</a:t>
            </a:r>
            <a:endParaRPr kumimoji="1" lang="ja-JP" altLang="en-US" sz="923" dirty="0">
              <a:latin typeface="Meiryo UI" panose="020B0604030504040204" pitchFamily="50" charset="-128"/>
              <a:ea typeface="Meiryo UI" panose="020B0604030504040204" pitchFamily="50" charset="-128"/>
            </a:endParaRPr>
          </a:p>
        </p:txBody>
      </p:sp>
      <p:sp>
        <p:nvSpPr>
          <p:cNvPr id="27" name="正方形/長方形 26"/>
          <p:cNvSpPr/>
          <p:nvPr/>
        </p:nvSpPr>
        <p:spPr>
          <a:xfrm>
            <a:off x="47553" y="323281"/>
            <a:ext cx="9048894" cy="486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3502123" y="343882"/>
            <a:ext cx="2385626" cy="484516"/>
          </a:xfrm>
        </p:spPr>
        <p:txBody>
          <a:bodyPr>
            <a:normAutofit fontScale="90000"/>
          </a:bodyPr>
          <a:lstStyle/>
          <a:p>
            <a:r>
              <a:rPr lang="ja-JP" altLang="en-US" sz="2954" b="1" dirty="0">
                <a:solidFill>
                  <a:schemeClr val="bg1"/>
                </a:solidFill>
                <a:latin typeface="Meiryo UI" panose="020B0604030504040204" pitchFamily="50" charset="-128"/>
                <a:ea typeface="Meiryo UI" panose="020B0604030504040204" pitchFamily="50" charset="-128"/>
              </a:rPr>
              <a:t>○○市の現状</a:t>
            </a:r>
          </a:p>
        </p:txBody>
      </p:sp>
      <p:sp>
        <p:nvSpPr>
          <p:cNvPr id="4" name="テキスト ボックス 3"/>
          <p:cNvSpPr txBox="1"/>
          <p:nvPr/>
        </p:nvSpPr>
        <p:spPr>
          <a:xfrm>
            <a:off x="61988" y="348017"/>
            <a:ext cx="1826447" cy="461665"/>
          </a:xfrm>
          <a:prstGeom prst="rect">
            <a:avLst/>
          </a:prstGeom>
          <a:noFill/>
        </p:spPr>
        <p:txBody>
          <a:bodyPr wrap="square" rtlCol="0">
            <a:spAutoFit/>
          </a:bodyPr>
          <a:lstStyle/>
          <a:p>
            <a:r>
              <a:rPr kumimoji="1" lang="ja-JP" altLang="en-US" sz="2400" b="1" dirty="0">
                <a:solidFill>
                  <a:srgbClr val="FF0000"/>
                </a:solidFill>
                <a:latin typeface="Meiryo UI" panose="020B0604030504040204" pitchFamily="50" charset="-128"/>
                <a:ea typeface="Meiryo UI" panose="020B0604030504040204" pitchFamily="50" charset="-128"/>
              </a:rPr>
              <a:t>Ａパターン</a:t>
            </a:r>
          </a:p>
        </p:txBody>
      </p:sp>
      <p:sp>
        <p:nvSpPr>
          <p:cNvPr id="6" name="正方形/長方形 5"/>
          <p:cNvSpPr/>
          <p:nvPr/>
        </p:nvSpPr>
        <p:spPr>
          <a:xfrm>
            <a:off x="61988" y="323281"/>
            <a:ext cx="1481779" cy="5051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591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星 12 3"/>
          <p:cNvSpPr/>
          <p:nvPr/>
        </p:nvSpPr>
        <p:spPr>
          <a:xfrm>
            <a:off x="903503" y="2689386"/>
            <a:ext cx="3794587" cy="1054776"/>
          </a:xfrm>
          <a:prstGeom prst="star12">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 name="コンテンツ プレースホルダー 2"/>
          <p:cNvSpPr>
            <a:spLocks noGrp="1"/>
          </p:cNvSpPr>
          <p:nvPr>
            <p:ph idx="1"/>
          </p:nvPr>
        </p:nvSpPr>
        <p:spPr>
          <a:xfrm>
            <a:off x="316524" y="1321194"/>
            <a:ext cx="6067113" cy="1585409"/>
          </a:xfrm>
        </p:spPr>
        <p:txBody>
          <a:bodyPr>
            <a:normAutofit/>
          </a:bodyPr>
          <a:lstStyle/>
          <a:p>
            <a:pPr marL="0" indent="0">
              <a:buNone/>
            </a:pPr>
            <a:r>
              <a:rPr lang="ja-JP" altLang="en-US" sz="2215" b="1" dirty="0">
                <a:latin typeface="Meiryo UI" panose="020B0604030504040204" pitchFamily="50" charset="-128"/>
                <a:ea typeface="Meiryo UI" panose="020B0604030504040204" pitchFamily="50" charset="-128"/>
              </a:rPr>
              <a:t>　　○人口減少が進んでいる</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（高齢者の増加↑　子どもの減少↓）</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○空家や商店街の空き店舗が増加</a:t>
            </a: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p:txBody>
      </p:sp>
      <p:sp>
        <p:nvSpPr>
          <p:cNvPr id="5" name="角丸四角形 4"/>
          <p:cNvSpPr/>
          <p:nvPr/>
        </p:nvSpPr>
        <p:spPr>
          <a:xfrm>
            <a:off x="392403" y="4572715"/>
            <a:ext cx="8359194" cy="1569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15" b="1" dirty="0">
                <a:solidFill>
                  <a:schemeClr val="bg1"/>
                </a:solidFill>
                <a:latin typeface="Meiryo UI" panose="020B0604030504040204" pitchFamily="50" charset="-128"/>
                <a:ea typeface="Meiryo UI" panose="020B0604030504040204" pitchFamily="50" charset="-128"/>
              </a:rPr>
              <a:t>人や企業を増やすことで</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まちににぎわいを生み出していくこと　が必要</a:t>
            </a:r>
          </a:p>
        </p:txBody>
      </p:sp>
      <p:sp>
        <p:nvSpPr>
          <p:cNvPr id="7" name="正方形/長方形 6"/>
          <p:cNvSpPr/>
          <p:nvPr/>
        </p:nvSpPr>
        <p:spPr>
          <a:xfrm>
            <a:off x="1500778" y="2991700"/>
            <a:ext cx="3071221" cy="433196"/>
          </a:xfrm>
          <a:prstGeom prst="rect">
            <a:avLst/>
          </a:prstGeom>
        </p:spPr>
        <p:txBody>
          <a:bodyPr wrap="square">
            <a:spAutoFit/>
          </a:bodyPr>
          <a:lstStyle/>
          <a:p>
            <a:r>
              <a:rPr lang="ja-JP" altLang="en-US" sz="2215" b="1" dirty="0">
                <a:latin typeface="Meiryo UI" panose="020B0604030504040204" pitchFamily="50" charset="-128"/>
                <a:ea typeface="Meiryo UI" panose="020B0604030504040204" pitchFamily="50" charset="-128"/>
              </a:rPr>
              <a:t>まちのにぎわいが低下</a:t>
            </a:r>
            <a:endParaRPr lang="en-US" altLang="ja-JP" sz="2215" b="1" dirty="0">
              <a:latin typeface="Meiryo UI" panose="020B0604030504040204" pitchFamily="50" charset="-128"/>
              <a:ea typeface="Meiryo UI" panose="020B0604030504040204" pitchFamily="50" charset="-128"/>
            </a:endParaRPr>
          </a:p>
        </p:txBody>
      </p:sp>
      <p:sp>
        <p:nvSpPr>
          <p:cNvPr id="15" name="二等辺三角形 14"/>
          <p:cNvSpPr/>
          <p:nvPr/>
        </p:nvSpPr>
        <p:spPr>
          <a:xfrm rot="10800000">
            <a:off x="2462288" y="3984580"/>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3074" y="4572715"/>
            <a:ext cx="1912090" cy="1556442"/>
          </a:xfrm>
          <a:prstGeom prst="rect">
            <a:avLst/>
          </a:prstGeom>
        </p:spPr>
      </p:pic>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518" y="2991700"/>
            <a:ext cx="1025542" cy="948627"/>
          </a:xfrm>
          <a:prstGeom prst="rect">
            <a:avLst/>
          </a:prstGeom>
        </p:spPr>
      </p:pic>
      <p:pic>
        <p:nvPicPr>
          <p:cNvPr id="22" name="図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3115" y="2892743"/>
            <a:ext cx="997790" cy="997790"/>
          </a:xfrm>
          <a:prstGeom prst="rect">
            <a:avLst/>
          </a:prstGeom>
        </p:spPr>
      </p:pic>
      <p:sp>
        <p:nvSpPr>
          <p:cNvPr id="23" name="テキスト ボックス 22"/>
          <p:cNvSpPr txBox="1"/>
          <p:nvPr/>
        </p:nvSpPr>
        <p:spPr>
          <a:xfrm>
            <a:off x="7071480" y="3956655"/>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シャッター街</a:t>
            </a:r>
          </a:p>
        </p:txBody>
      </p:sp>
      <p:sp>
        <p:nvSpPr>
          <p:cNvPr id="24" name="テキスト ボックス 23"/>
          <p:cNvSpPr txBox="1"/>
          <p:nvPr/>
        </p:nvSpPr>
        <p:spPr>
          <a:xfrm>
            <a:off x="5874655" y="3940327"/>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空き家</a:t>
            </a:r>
          </a:p>
        </p:txBody>
      </p:sp>
      <p:sp>
        <p:nvSpPr>
          <p:cNvPr id="27" name="正方形/長方形 26"/>
          <p:cNvSpPr/>
          <p:nvPr/>
        </p:nvSpPr>
        <p:spPr>
          <a:xfrm>
            <a:off x="47553" y="323281"/>
            <a:ext cx="9048894" cy="486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3350081" y="325430"/>
            <a:ext cx="2891925" cy="484516"/>
          </a:xfrm>
        </p:spPr>
        <p:txBody>
          <a:bodyPr>
            <a:normAutofit fontScale="90000"/>
          </a:bodyPr>
          <a:lstStyle/>
          <a:p>
            <a:r>
              <a:rPr lang="ja-JP" altLang="en-US" sz="2954" b="1" dirty="0">
                <a:solidFill>
                  <a:schemeClr val="bg1"/>
                </a:solidFill>
                <a:latin typeface="Meiryo UI" panose="020B0604030504040204" pitchFamily="50" charset="-128"/>
                <a:ea typeface="Meiryo UI" panose="020B0604030504040204" pitchFamily="50" charset="-128"/>
              </a:rPr>
              <a:t>○○市の現状</a:t>
            </a:r>
          </a:p>
        </p:txBody>
      </p:sp>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9061" y="1118145"/>
            <a:ext cx="764838" cy="1103890"/>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85209" y="1626137"/>
            <a:ext cx="1109564" cy="943130"/>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06277" y="1104885"/>
            <a:ext cx="768705" cy="1117149"/>
          </a:xfrm>
          <a:prstGeom prst="rect">
            <a:avLst/>
          </a:prstGeom>
        </p:spPr>
      </p:pic>
      <p:sp>
        <p:nvSpPr>
          <p:cNvPr id="19" name="テキスト ボックス 18"/>
          <p:cNvSpPr txBox="1"/>
          <p:nvPr/>
        </p:nvSpPr>
        <p:spPr>
          <a:xfrm>
            <a:off x="61988" y="348017"/>
            <a:ext cx="1607786" cy="461665"/>
          </a:xfrm>
          <a:prstGeom prst="rect">
            <a:avLst/>
          </a:prstGeom>
          <a:noFill/>
        </p:spPr>
        <p:txBody>
          <a:bodyPr wrap="square" rtlCol="0">
            <a:spAutoFit/>
          </a:bodyPr>
          <a:lstStyle/>
          <a:p>
            <a:r>
              <a:rPr kumimoji="1" lang="ja-JP" altLang="en-US" sz="2400" b="1" dirty="0">
                <a:solidFill>
                  <a:srgbClr val="FF0000"/>
                </a:solidFill>
                <a:latin typeface="Meiryo UI" panose="020B0604030504040204" pitchFamily="50" charset="-128"/>
                <a:ea typeface="Meiryo UI" panose="020B0604030504040204" pitchFamily="50" charset="-128"/>
              </a:rPr>
              <a:t>Ｂパターン</a:t>
            </a:r>
          </a:p>
        </p:txBody>
      </p:sp>
      <p:sp>
        <p:nvSpPr>
          <p:cNvPr id="21" name="正方形/長方形 20"/>
          <p:cNvSpPr/>
          <p:nvPr/>
        </p:nvSpPr>
        <p:spPr>
          <a:xfrm>
            <a:off x="61988" y="323281"/>
            <a:ext cx="1481779" cy="5051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79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latin typeface="Meiryo UI" panose="020B0604030504040204" pitchFamily="50" charset="-128"/>
                <a:ea typeface="Meiryo UI" panose="020B0604030504040204" pitchFamily="50" charset="-128"/>
              </a:rPr>
              <a:t>１．個人ワーク</a:t>
            </a:r>
          </a:p>
        </p:txBody>
      </p:sp>
      <p:sp>
        <p:nvSpPr>
          <p:cNvPr id="3" name="コンテンツ プレースホルダー 2"/>
          <p:cNvSpPr>
            <a:spLocks noGrp="1"/>
          </p:cNvSpPr>
          <p:nvPr>
            <p:ph idx="1"/>
          </p:nvPr>
        </p:nvSpPr>
        <p:spPr>
          <a:xfrm>
            <a:off x="990164" y="2157731"/>
            <a:ext cx="7085090" cy="2565728"/>
          </a:xfrm>
        </p:spPr>
        <p:txBody>
          <a:bodyPr>
            <a:normAutofit/>
          </a:bodyPr>
          <a:lstStyle/>
          <a:p>
            <a:r>
              <a:rPr kumimoji="1" lang="ja-JP" altLang="en-US" sz="3600" b="1" dirty="0">
                <a:latin typeface="Meiryo UI" panose="020B0604030504040204" pitchFamily="50" charset="-128"/>
                <a:ea typeface="Meiryo UI" panose="020B0604030504040204" pitchFamily="50" charset="-128"/>
              </a:rPr>
              <a:t>候補者の政策を</a:t>
            </a:r>
            <a:endParaRPr kumimoji="1" lang="en-US" altLang="ja-JP" sz="3600" b="1" dirty="0">
              <a:latin typeface="Meiryo UI" panose="020B0604030504040204" pitchFamily="50" charset="-128"/>
              <a:ea typeface="Meiryo UI" panose="020B0604030504040204" pitchFamily="50" charset="-128"/>
            </a:endParaRPr>
          </a:p>
          <a:p>
            <a:r>
              <a:rPr lang="ja-JP" altLang="en-US" sz="3600" b="1" dirty="0">
                <a:solidFill>
                  <a:schemeClr val="accent1"/>
                </a:solidFill>
                <a:latin typeface="Meiryo UI" panose="020B0604030504040204" pitchFamily="50" charset="-128"/>
                <a:ea typeface="Meiryo UI" panose="020B0604030504040204" pitchFamily="50" charset="-128"/>
              </a:rPr>
              <a:t>「評価できる政策」</a:t>
            </a:r>
            <a:r>
              <a:rPr lang="ja-JP" altLang="en-US" sz="3600" b="1" dirty="0">
                <a:latin typeface="Meiryo UI" panose="020B0604030504040204" pitchFamily="50" charset="-128"/>
                <a:ea typeface="Meiryo UI" panose="020B0604030504040204" pitchFamily="50" charset="-128"/>
              </a:rPr>
              <a:t>と</a:t>
            </a:r>
            <a:endParaRPr lang="en-US" altLang="ja-JP" sz="3600" b="1" dirty="0">
              <a:latin typeface="Meiryo UI" panose="020B0604030504040204" pitchFamily="50" charset="-128"/>
              <a:ea typeface="Meiryo UI" panose="020B0604030504040204" pitchFamily="50" charset="-128"/>
            </a:endParaRPr>
          </a:p>
          <a:p>
            <a:r>
              <a:rPr lang="ja-JP" altLang="en-US" sz="3600" b="1" dirty="0">
                <a:solidFill>
                  <a:schemeClr val="accent1"/>
                </a:solidFill>
                <a:latin typeface="Meiryo UI" panose="020B0604030504040204" pitchFamily="50" charset="-128"/>
                <a:ea typeface="Meiryo UI" panose="020B0604030504040204" pitchFamily="50" charset="-128"/>
              </a:rPr>
              <a:t>「実現に疑問を感じる政策」</a:t>
            </a:r>
            <a:r>
              <a:rPr lang="ja-JP" altLang="en-US" sz="3600" b="1" dirty="0">
                <a:latin typeface="Meiryo UI" panose="020B0604030504040204" pitchFamily="50" charset="-128"/>
                <a:ea typeface="Meiryo UI" panose="020B0604030504040204" pitchFamily="50" charset="-128"/>
              </a:rPr>
              <a:t>に</a:t>
            </a:r>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分けてみよう</a:t>
            </a:r>
            <a:endParaRPr lang="en-US" altLang="ja-JP" sz="36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5459" y="5628068"/>
            <a:ext cx="1249210" cy="1065794"/>
          </a:xfrm>
          <a:prstGeom prst="rect">
            <a:avLst/>
          </a:prstGeom>
        </p:spPr>
      </p:pic>
    </p:spTree>
    <p:extLst>
      <p:ext uri="{BB962C8B-B14F-4D97-AF65-F5344CB8AC3E}">
        <p14:creationId xmlns:p14="http://schemas.microsoft.com/office/powerpoint/2010/main" val="65026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latin typeface="Meiryo UI" panose="020B0604030504040204" pitchFamily="50" charset="-128"/>
                <a:ea typeface="Meiryo UI" panose="020B0604030504040204" pitchFamily="50" charset="-128"/>
              </a:rPr>
              <a:t>２．グループワーク</a:t>
            </a:r>
          </a:p>
        </p:txBody>
      </p:sp>
      <p:sp>
        <p:nvSpPr>
          <p:cNvPr id="3" name="コンテンツ プレースホルダー 2"/>
          <p:cNvSpPr>
            <a:spLocks noGrp="1"/>
          </p:cNvSpPr>
          <p:nvPr>
            <p:ph idx="1"/>
          </p:nvPr>
        </p:nvSpPr>
        <p:spPr>
          <a:xfrm>
            <a:off x="793660" y="2128853"/>
            <a:ext cx="8181842" cy="3863661"/>
          </a:xfrm>
        </p:spPr>
        <p:txBody>
          <a:bodyPr>
            <a:noAutofit/>
          </a:bodyPr>
          <a:lstStyle/>
          <a:p>
            <a:r>
              <a:rPr lang="ja-JP" altLang="en-US" sz="3600" b="1" dirty="0">
                <a:latin typeface="Meiryo UI" panose="020B0604030504040204" pitchFamily="50" charset="-128"/>
                <a:ea typeface="Meiryo UI" panose="020B0604030504040204" pitchFamily="50" charset="-128"/>
              </a:rPr>
              <a:t>グループ内で</a:t>
            </a:r>
            <a:endParaRPr lang="en-US" altLang="ja-JP" sz="3600" b="1" dirty="0">
              <a:latin typeface="Meiryo UI" panose="020B0604030504040204" pitchFamily="50" charset="-128"/>
              <a:ea typeface="Meiryo UI" panose="020B0604030504040204" pitchFamily="50" charset="-128"/>
            </a:endParaRPr>
          </a:p>
          <a:p>
            <a:r>
              <a:rPr lang="ja-JP" altLang="en-US" sz="3600" b="1" dirty="0">
                <a:solidFill>
                  <a:schemeClr val="accent1"/>
                </a:solidFill>
                <a:latin typeface="Meiryo UI" panose="020B0604030504040204" pitchFamily="50" charset="-128"/>
                <a:ea typeface="Meiryo UI" panose="020B0604030504040204" pitchFamily="50" charset="-128"/>
              </a:rPr>
              <a:t>「評価できる政策」</a:t>
            </a:r>
            <a:r>
              <a:rPr lang="ja-JP" altLang="en-US" sz="3600" b="1" dirty="0">
                <a:latin typeface="Meiryo UI" panose="020B0604030504040204" pitchFamily="50" charset="-128"/>
                <a:ea typeface="Meiryo UI" panose="020B0604030504040204" pitchFamily="50" charset="-128"/>
              </a:rPr>
              <a:t>と</a:t>
            </a:r>
            <a:endParaRPr lang="en-US" altLang="ja-JP" sz="3600" b="1" dirty="0">
              <a:latin typeface="Meiryo UI" panose="020B0604030504040204" pitchFamily="50" charset="-128"/>
              <a:ea typeface="Meiryo UI" panose="020B0604030504040204" pitchFamily="50" charset="-128"/>
            </a:endParaRPr>
          </a:p>
          <a:p>
            <a:r>
              <a:rPr lang="ja-JP" altLang="en-US" sz="3600" b="1" dirty="0">
                <a:solidFill>
                  <a:schemeClr val="accent1"/>
                </a:solidFill>
                <a:latin typeface="Meiryo UI" panose="020B0604030504040204" pitchFamily="50" charset="-128"/>
                <a:ea typeface="Meiryo UI" panose="020B0604030504040204" pitchFamily="50" charset="-128"/>
              </a:rPr>
              <a:t>「実現に疑問を感じる政策」</a:t>
            </a:r>
            <a:endParaRPr lang="en-US" altLang="ja-JP" sz="3600" b="1" dirty="0">
              <a:solidFill>
                <a:schemeClr val="accent1"/>
              </a:solidFill>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について発表してみよう</a:t>
            </a:r>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⇒発表内容は、ワークシートに記入</a:t>
            </a:r>
            <a:endParaRPr lang="en-US" altLang="ja-JP" sz="36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175" y="5692462"/>
            <a:ext cx="4378327" cy="963232"/>
          </a:xfrm>
          <a:prstGeom prst="rect">
            <a:avLst/>
          </a:prstGeom>
        </p:spPr>
      </p:pic>
    </p:spTree>
    <p:extLst>
      <p:ext uri="{BB962C8B-B14F-4D97-AF65-F5344CB8AC3E}">
        <p14:creationId xmlns:p14="http://schemas.microsoft.com/office/powerpoint/2010/main" val="1175080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latin typeface="Meiryo UI" panose="020B0604030504040204" pitchFamily="50" charset="-128"/>
                <a:ea typeface="Meiryo UI" panose="020B0604030504040204" pitchFamily="50" charset="-128"/>
              </a:rPr>
              <a:t>グループ発表</a:t>
            </a:r>
          </a:p>
        </p:txBody>
      </p:sp>
      <p:sp>
        <p:nvSpPr>
          <p:cNvPr id="3" name="コンテンツ プレースホルダー 2"/>
          <p:cNvSpPr>
            <a:spLocks noGrp="1"/>
          </p:cNvSpPr>
          <p:nvPr>
            <p:ph idx="1"/>
          </p:nvPr>
        </p:nvSpPr>
        <p:spPr>
          <a:xfrm>
            <a:off x="793660" y="3115089"/>
            <a:ext cx="8181842" cy="1072863"/>
          </a:xfrm>
        </p:spPr>
        <p:txBody>
          <a:bodyPr>
            <a:noAutofit/>
          </a:bodyPr>
          <a:lstStyle/>
          <a:p>
            <a:pPr marL="0" indent="0">
              <a:buNone/>
            </a:pPr>
            <a:r>
              <a:rPr lang="ja-JP" altLang="en-US" sz="3600" b="1" dirty="0">
                <a:latin typeface="Meiryo UI" panose="020B0604030504040204" pitchFamily="50" charset="-128"/>
                <a:ea typeface="Meiryo UI" panose="020B0604030504040204" pitchFamily="50" charset="-128"/>
              </a:rPr>
              <a:t>グループ内で出た意見を発表してみよう</a:t>
            </a:r>
            <a:endParaRPr lang="en-US" altLang="ja-JP" sz="3600" b="1"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660" y="5285803"/>
            <a:ext cx="1047750" cy="1114425"/>
          </a:xfrm>
          <a:prstGeom prst="rect">
            <a:avLst/>
          </a:prstGeom>
        </p:spPr>
      </p:pic>
    </p:spTree>
    <p:extLst>
      <p:ext uri="{BB962C8B-B14F-4D97-AF65-F5344CB8AC3E}">
        <p14:creationId xmlns:p14="http://schemas.microsoft.com/office/powerpoint/2010/main" val="47593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latin typeface="Meiryo UI" panose="020B0604030504040204" pitchFamily="50" charset="-128"/>
                <a:ea typeface="Meiryo UI" panose="020B0604030504040204" pitchFamily="50" charset="-128"/>
              </a:rPr>
              <a:t>３．投票してみよう！</a:t>
            </a:r>
          </a:p>
        </p:txBody>
      </p:sp>
      <p:sp>
        <p:nvSpPr>
          <p:cNvPr id="3" name="コンテンツ プレースホルダー 2"/>
          <p:cNvSpPr>
            <a:spLocks noGrp="1"/>
          </p:cNvSpPr>
          <p:nvPr>
            <p:ph idx="1"/>
          </p:nvPr>
        </p:nvSpPr>
        <p:spPr>
          <a:xfrm>
            <a:off x="492919" y="2450340"/>
            <a:ext cx="8065294" cy="2903666"/>
          </a:xfrm>
        </p:spPr>
        <p:txBody>
          <a:bodyPr>
            <a:noAutofit/>
          </a:bodyPr>
          <a:lstStyle/>
          <a:p>
            <a:r>
              <a:rPr kumimoji="1" lang="ja-JP" altLang="en-US" sz="3600" b="1" dirty="0">
                <a:latin typeface="Meiryo UI" panose="020B0604030504040204" pitchFamily="50" charset="-128"/>
                <a:ea typeface="Meiryo UI" panose="020B0604030504040204" pitchFamily="50" charset="-128"/>
              </a:rPr>
              <a:t>１．</a:t>
            </a:r>
            <a:r>
              <a:rPr lang="ja-JP" altLang="en-US" sz="3600" b="1" dirty="0">
                <a:latin typeface="Meiryo UI" panose="020B0604030504040204" pitchFamily="50" charset="-128"/>
                <a:ea typeface="Meiryo UI" panose="020B0604030504040204" pitchFamily="50" charset="-128"/>
              </a:rPr>
              <a:t>投票用紙に自分が投票したい</a:t>
            </a:r>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　　　候補者の氏名を記入</a:t>
            </a:r>
            <a:endParaRPr lang="en-US" altLang="ja-JP" sz="3600" b="1" dirty="0">
              <a:latin typeface="Meiryo UI" panose="020B0604030504040204" pitchFamily="50" charset="-128"/>
              <a:ea typeface="Meiryo UI" panose="020B0604030504040204" pitchFamily="50" charset="-128"/>
            </a:endParaRPr>
          </a:p>
          <a:p>
            <a:endParaRPr lang="en-US" altLang="ja-JP" sz="3600" b="1" dirty="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２．投票用紙を投票箱へ入れる</a:t>
            </a:r>
            <a:endParaRPr lang="en-US" altLang="ja-JP" sz="36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7683" y="5061397"/>
            <a:ext cx="1892049" cy="1639776"/>
          </a:xfrm>
          <a:prstGeom prst="rect">
            <a:avLst/>
          </a:prstGeom>
        </p:spPr>
      </p:pic>
    </p:spTree>
    <p:extLst>
      <p:ext uri="{BB962C8B-B14F-4D97-AF65-F5344CB8AC3E}">
        <p14:creationId xmlns:p14="http://schemas.microsoft.com/office/powerpoint/2010/main" val="98516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15495" y="1176189"/>
            <a:ext cx="5483317" cy="1658198"/>
          </a:xfrm>
        </p:spPr>
        <p:txBody>
          <a:bodyPr>
            <a:normAutofit/>
          </a:bodyPr>
          <a:lstStyle/>
          <a:p>
            <a:r>
              <a:rPr kumimoji="1" lang="ja-JP" altLang="en-US" sz="7200" b="1" dirty="0">
                <a:latin typeface="Meiryo UI" panose="020B0604030504040204" pitchFamily="50" charset="-128"/>
                <a:ea typeface="Meiryo UI" panose="020B0604030504040204" pitchFamily="50" charset="-128"/>
              </a:rPr>
              <a:t>開票中・・・</a:t>
            </a: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311" y="3166786"/>
            <a:ext cx="2486061" cy="2187733"/>
          </a:xfrm>
          <a:prstGeom prst="rect">
            <a:avLst/>
          </a:prstGeom>
        </p:spPr>
      </p:pic>
    </p:spTree>
    <p:extLst>
      <p:ext uri="{BB962C8B-B14F-4D97-AF65-F5344CB8AC3E}">
        <p14:creationId xmlns:p14="http://schemas.microsoft.com/office/powerpoint/2010/main" val="1895970920"/>
      </p:ext>
    </p:extLst>
  </p:cSld>
  <p:clrMapOvr>
    <a:masterClrMapping/>
  </p:clrMapOvr>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913</TotalTime>
  <Words>2479</Words>
  <Application>Microsoft Office PowerPoint</Application>
  <PresentationFormat>画面に合わせる (4:3)</PresentationFormat>
  <Paragraphs>216</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18</vt:i4>
      </vt:variant>
    </vt:vector>
  </HeadingPairs>
  <TitlesOfParts>
    <vt:vector size="26" baseType="lpstr">
      <vt:lpstr>Meiryo UI</vt:lpstr>
      <vt:lpstr>ＭＳ Ｐゴシック</vt:lpstr>
      <vt:lpstr>游ゴシック</vt:lpstr>
      <vt:lpstr>Arial</vt:lpstr>
      <vt:lpstr>Calibri</vt:lpstr>
      <vt:lpstr>Calibri Light</vt:lpstr>
      <vt:lpstr>メトロポリタン</vt:lpstr>
      <vt:lpstr>Office ​​テーマ</vt:lpstr>
      <vt:lpstr>PowerPoint プレゼンテーション</vt:lpstr>
      <vt:lpstr>本日の授業</vt:lpstr>
      <vt:lpstr>○○市の現状</vt:lpstr>
      <vt:lpstr>○○市の現状</vt:lpstr>
      <vt:lpstr>１．個人ワーク</vt:lpstr>
      <vt:lpstr>２．グループワーク</vt:lpstr>
      <vt:lpstr>グループ発表</vt:lpstr>
      <vt:lpstr>３．投票してみよう！</vt:lpstr>
      <vt:lpstr>開票中・・・</vt:lpstr>
      <vt:lpstr>結果発表！！</vt:lpstr>
      <vt:lpstr>まとめ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枝里子</dc:creator>
  <cp:lastModifiedBy>くり</cp:lastModifiedBy>
  <cp:revision>63</cp:revision>
  <cp:lastPrinted>2018-07-23T03:43:41Z</cp:lastPrinted>
  <dcterms:created xsi:type="dcterms:W3CDTF">2017-06-23T01:30:16Z</dcterms:created>
  <dcterms:modified xsi:type="dcterms:W3CDTF">2024-04-26T00:11:48Z</dcterms:modified>
</cp:coreProperties>
</file>