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 id="2147483701" r:id="rId2"/>
  </p:sldMasterIdLst>
  <p:notesMasterIdLst>
    <p:notesMasterId r:id="rId21"/>
  </p:notesMasterIdLst>
  <p:handoutMasterIdLst>
    <p:handoutMasterId r:id="rId22"/>
  </p:handoutMasterIdLst>
  <p:sldIdLst>
    <p:sldId id="256" r:id="rId3"/>
    <p:sldId id="290" r:id="rId4"/>
    <p:sldId id="296" r:id="rId5"/>
    <p:sldId id="295" r:id="rId6"/>
    <p:sldId id="291" r:id="rId7"/>
    <p:sldId id="259" r:id="rId8"/>
    <p:sldId id="292" r:id="rId9"/>
    <p:sldId id="260" r:id="rId10"/>
    <p:sldId id="273" r:id="rId11"/>
    <p:sldId id="274" r:id="rId12"/>
    <p:sldId id="293" r:id="rId13"/>
    <p:sldId id="304" r:id="rId14"/>
    <p:sldId id="298" r:id="rId15"/>
    <p:sldId id="299" r:id="rId16"/>
    <p:sldId id="300" r:id="rId17"/>
    <p:sldId id="301" r:id="rId18"/>
    <p:sldId id="302" r:id="rId19"/>
    <p:sldId id="303" r:id="rId2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691" autoAdjust="0"/>
    <p:restoredTop sz="64452" autoAdjust="0"/>
  </p:normalViewPr>
  <p:slideViewPr>
    <p:cSldViewPr snapToGrid="0">
      <p:cViewPr varScale="1">
        <p:scale>
          <a:sx n="64" d="100"/>
          <a:sy n="64" d="100"/>
        </p:scale>
        <p:origin x="2414" y="67"/>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1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B87E50AA-5EE3-4D59-B8D3-282D48E4E5B1}" type="datetimeFigureOut">
              <a:rPr kumimoji="1" lang="ja-JP" altLang="en-US" smtClean="0"/>
              <a:t>2024/4/26</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6C7D5463-EC65-416B-AAB4-93642CE16633}" type="slidenum">
              <a:rPr kumimoji="1" lang="ja-JP" altLang="en-US" smtClean="0"/>
              <a:t>‹#›</a:t>
            </a:fld>
            <a:endParaRPr kumimoji="1" lang="ja-JP" altLang="en-US"/>
          </a:p>
        </p:txBody>
      </p:sp>
    </p:spTree>
    <p:extLst>
      <p:ext uri="{BB962C8B-B14F-4D97-AF65-F5344CB8AC3E}">
        <p14:creationId xmlns:p14="http://schemas.microsoft.com/office/powerpoint/2010/main" val="10735194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77C60C5-AFD8-4B39-B651-F3F71A35FF2A}" type="datetimeFigureOut">
              <a:rPr kumimoji="1" lang="ja-JP" altLang="en-US" smtClean="0"/>
              <a:t>2024/4/26</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7C72E821-F52E-432E-8133-8E63A33D200C}" type="slidenum">
              <a:rPr kumimoji="1" lang="ja-JP" altLang="en-US" smtClean="0"/>
              <a:t>‹#›</a:t>
            </a:fld>
            <a:endParaRPr kumimoji="1" lang="ja-JP" altLang="en-US"/>
          </a:p>
        </p:txBody>
      </p:sp>
    </p:spTree>
    <p:extLst>
      <p:ext uri="{BB962C8B-B14F-4D97-AF65-F5344CB8AC3E}">
        <p14:creationId xmlns:p14="http://schemas.microsoft.com/office/powerpoint/2010/main" val="4297458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a:solidFill>
                  <a:schemeClr val="tx1"/>
                </a:solidFill>
                <a:effectLst/>
                <a:latin typeface="+mn-lt"/>
                <a:ea typeface="+mn-ea"/>
                <a:cs typeface="+mn-cs"/>
              </a:rPr>
              <a:t>それでは、本日の授業を始めさせていただきます。</a:t>
            </a:r>
          </a:p>
          <a:p>
            <a:r>
              <a:rPr kumimoji="1" lang="ja-JP" altLang="ja-JP" sz="1200" kern="1200" dirty="0">
                <a:solidFill>
                  <a:schemeClr val="tx1"/>
                </a:solidFill>
                <a:effectLst/>
                <a:latin typeface="+mn-lt"/>
                <a:ea typeface="+mn-ea"/>
                <a:cs typeface="+mn-cs"/>
              </a:rPr>
              <a:t>○○選挙管理委員会事務局</a:t>
            </a:r>
            <a:r>
              <a:rPr kumimoji="1" lang="ja-JP" altLang="en-US" sz="1200" kern="1200" dirty="0">
                <a:solidFill>
                  <a:schemeClr val="tx1"/>
                </a:solidFill>
                <a:effectLst/>
                <a:latin typeface="+mn-lt"/>
                <a:ea typeface="+mn-ea"/>
                <a:cs typeface="+mn-cs"/>
              </a:rPr>
              <a:t>（○○学校）</a:t>
            </a:r>
            <a:r>
              <a:rPr kumimoji="1" lang="ja-JP" altLang="ja-JP" sz="1200" kern="1200" dirty="0">
                <a:solidFill>
                  <a:schemeClr val="tx1"/>
                </a:solidFill>
                <a:effectLst/>
                <a:latin typeface="+mn-lt"/>
                <a:ea typeface="+mn-ea"/>
                <a:cs typeface="+mn-cs"/>
              </a:rPr>
              <a:t>の「△△」と申します。よろしくお願いします。</a:t>
            </a:r>
          </a:p>
          <a:p>
            <a:r>
              <a:rPr kumimoji="1" lang="ja-JP" altLang="ja-JP" sz="1200" kern="1200" dirty="0">
                <a:solidFill>
                  <a:schemeClr val="tx1"/>
                </a:solidFill>
                <a:effectLst/>
                <a:latin typeface="+mn-lt"/>
                <a:ea typeface="+mn-ea"/>
                <a:cs typeface="+mn-cs"/>
              </a:rPr>
              <a:t>本日はみなさんに、選挙で誰に投票するかを選ぶときに、どんな風に考えるか、またどのように投票するかについて知ってもらう機会になればと思いますので、よろしくお願いします。</a:t>
            </a:r>
          </a:p>
          <a:p>
            <a:r>
              <a:rPr kumimoji="1" lang="ja-JP" altLang="ja-JP" sz="1200" kern="1200" dirty="0">
                <a:solidFill>
                  <a:schemeClr val="tx1"/>
                </a:solidFill>
                <a:effectLst/>
                <a:latin typeface="+mn-lt"/>
                <a:ea typeface="+mn-ea"/>
                <a:cs typeface="+mn-cs"/>
              </a:rPr>
              <a:t>それでは早速ですが、本日の授業についてご説明します。</a:t>
            </a:r>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7C72E821-F52E-432E-8133-8E63A33D200C}" type="slidenum">
              <a:rPr kumimoji="1" lang="ja-JP" altLang="en-US" smtClean="0"/>
              <a:t>1</a:t>
            </a:fld>
            <a:endParaRPr kumimoji="1" lang="ja-JP" altLang="en-US"/>
          </a:p>
        </p:txBody>
      </p:sp>
    </p:spTree>
    <p:extLst>
      <p:ext uri="{BB962C8B-B14F-4D97-AF65-F5344CB8AC3E}">
        <p14:creationId xmlns:p14="http://schemas.microsoft.com/office/powerpoint/2010/main" val="8018255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a:solidFill>
                  <a:schemeClr val="tx1"/>
                </a:solidFill>
                <a:effectLst/>
                <a:latin typeface="+mn-lt"/>
                <a:ea typeface="+mn-ea"/>
                <a:cs typeface="+mn-cs"/>
              </a:rPr>
              <a:t>それでは、開票作業が終わりましたので、選挙の結果発表をします。</a:t>
            </a:r>
          </a:p>
          <a:p>
            <a:r>
              <a:rPr kumimoji="1" lang="ja-JP" altLang="ja-JP" sz="1200" kern="1200" dirty="0">
                <a:solidFill>
                  <a:schemeClr val="tx1"/>
                </a:solidFill>
                <a:effectLst/>
                <a:latin typeface="+mn-lt"/>
                <a:ea typeface="+mn-ea"/>
                <a:cs typeface="+mn-cs"/>
              </a:rPr>
              <a:t>田中Ａ子さん○票、佐藤</a:t>
            </a:r>
            <a:r>
              <a:rPr kumimoji="1" lang="en-US" altLang="ja-JP" sz="1200" kern="1200" dirty="0">
                <a:solidFill>
                  <a:schemeClr val="tx1"/>
                </a:solidFill>
                <a:effectLst/>
                <a:latin typeface="+mn-lt"/>
                <a:ea typeface="+mn-ea"/>
                <a:cs typeface="+mn-cs"/>
              </a:rPr>
              <a:t>B</a:t>
            </a:r>
            <a:r>
              <a:rPr kumimoji="1" lang="ja-JP" altLang="ja-JP" sz="1200" kern="1200" dirty="0">
                <a:solidFill>
                  <a:schemeClr val="tx1"/>
                </a:solidFill>
                <a:effectLst/>
                <a:latin typeface="+mn-lt"/>
                <a:ea typeface="+mn-ea"/>
                <a:cs typeface="+mn-cs"/>
              </a:rPr>
              <a:t>男さん○票、鈴木</a:t>
            </a:r>
            <a:r>
              <a:rPr kumimoji="1" lang="en-US" altLang="ja-JP" sz="1200" kern="1200" dirty="0">
                <a:solidFill>
                  <a:schemeClr val="tx1"/>
                </a:solidFill>
                <a:effectLst/>
                <a:latin typeface="+mn-lt"/>
                <a:ea typeface="+mn-ea"/>
                <a:cs typeface="+mn-cs"/>
              </a:rPr>
              <a:t>C</a:t>
            </a:r>
            <a:r>
              <a:rPr kumimoji="1" lang="ja-JP" altLang="ja-JP" sz="1200" kern="1200" dirty="0">
                <a:solidFill>
                  <a:schemeClr val="tx1"/>
                </a:solidFill>
                <a:effectLst/>
                <a:latin typeface="+mn-lt"/>
                <a:ea typeface="+mn-ea"/>
                <a:cs typeface="+mn-cs"/>
              </a:rPr>
              <a:t>郎さん○票です。</a:t>
            </a:r>
          </a:p>
          <a:p>
            <a:r>
              <a:rPr kumimoji="1" lang="ja-JP" altLang="ja-JP" sz="1200" kern="1200" dirty="0">
                <a:solidFill>
                  <a:schemeClr val="tx1"/>
                </a:solidFill>
                <a:effectLst/>
                <a:latin typeface="+mn-lt"/>
                <a:ea typeface="+mn-ea"/>
                <a:cs typeface="+mn-cs"/>
              </a:rPr>
              <a:t>○○さんが市長に当選しました</a:t>
            </a:r>
            <a:r>
              <a:rPr kumimoji="1" lang="ja-JP" altLang="en-US" sz="1200" kern="1200" dirty="0">
                <a:solidFill>
                  <a:schemeClr val="tx1"/>
                </a:solidFill>
                <a:effectLst/>
                <a:latin typeface="+mn-lt"/>
                <a:ea typeface="+mn-ea"/>
                <a:cs typeface="+mn-cs"/>
              </a:rPr>
              <a:t>。</a:t>
            </a:r>
            <a:endParaRPr kumimoji="1" lang="ja-JP" altLang="ja-JP" sz="1200" kern="1200" dirty="0">
              <a:solidFill>
                <a:schemeClr val="tx1"/>
              </a:solidFill>
              <a:effectLst/>
              <a:latin typeface="+mn-lt"/>
              <a:ea typeface="+mn-ea"/>
              <a:cs typeface="+mn-cs"/>
            </a:endParaRPr>
          </a:p>
          <a:p>
            <a:endParaRPr kumimoji="1" lang="en-US"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自分の選んだ候補者が当選した人もそうでなかった人もいるかと思います。実際の選挙</a:t>
            </a:r>
            <a:r>
              <a:rPr kumimoji="1" lang="ja-JP" altLang="en-US" sz="1200" kern="1200" dirty="0">
                <a:solidFill>
                  <a:schemeClr val="tx1"/>
                </a:solidFill>
                <a:effectLst/>
                <a:latin typeface="+mn-lt"/>
                <a:ea typeface="+mn-ea"/>
                <a:cs typeface="+mn-cs"/>
              </a:rPr>
              <a:t>では</a:t>
            </a:r>
            <a:r>
              <a:rPr kumimoji="1" lang="ja-JP" altLang="ja-JP" sz="1200" kern="1200" dirty="0">
                <a:solidFill>
                  <a:schemeClr val="tx1"/>
                </a:solidFill>
                <a:effectLst/>
                <a:latin typeface="+mn-lt"/>
                <a:ea typeface="+mn-ea"/>
                <a:cs typeface="+mn-cs"/>
              </a:rPr>
              <a:t>、自分の投票した人が当選者になった場合も、そうでない場合も、当選者がどのような</a:t>
            </a:r>
            <a:r>
              <a:rPr kumimoji="1" lang="ja-JP" altLang="en-US" sz="1200" kern="1200" dirty="0">
                <a:solidFill>
                  <a:schemeClr val="tx1"/>
                </a:solidFill>
                <a:effectLst/>
                <a:latin typeface="+mn-lt"/>
                <a:ea typeface="+mn-ea"/>
                <a:cs typeface="+mn-cs"/>
              </a:rPr>
              <a:t>政策を実施していくのか</a:t>
            </a:r>
            <a:r>
              <a:rPr kumimoji="1" lang="ja-JP" altLang="ja-JP" sz="1200" kern="1200" dirty="0">
                <a:solidFill>
                  <a:schemeClr val="tx1"/>
                </a:solidFill>
                <a:effectLst/>
                <a:latin typeface="+mn-lt"/>
                <a:ea typeface="+mn-ea"/>
                <a:cs typeface="+mn-cs"/>
              </a:rPr>
              <a:t>、見続けていくことが重要です。</a:t>
            </a:r>
            <a:endParaRPr kumimoji="1" lang="en-US"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そうすることで、次の選挙</a:t>
            </a:r>
            <a:r>
              <a:rPr kumimoji="1" lang="ja-JP" altLang="en-US" sz="1200" kern="1200" dirty="0">
                <a:solidFill>
                  <a:schemeClr val="tx1"/>
                </a:solidFill>
                <a:effectLst/>
                <a:latin typeface="+mn-lt"/>
                <a:ea typeface="+mn-ea"/>
                <a:cs typeface="+mn-cs"/>
              </a:rPr>
              <a:t>での</a:t>
            </a:r>
            <a:r>
              <a:rPr kumimoji="1" lang="ja-JP" altLang="ja-JP" sz="1200" kern="1200" dirty="0">
                <a:solidFill>
                  <a:schemeClr val="tx1"/>
                </a:solidFill>
                <a:effectLst/>
                <a:latin typeface="+mn-lt"/>
                <a:ea typeface="+mn-ea"/>
                <a:cs typeface="+mn-cs"/>
              </a:rPr>
              <a:t>判断の材料にすること</a:t>
            </a:r>
            <a:r>
              <a:rPr kumimoji="1" lang="ja-JP" altLang="en-US" sz="1200" kern="1200" dirty="0">
                <a:solidFill>
                  <a:schemeClr val="tx1"/>
                </a:solidFill>
                <a:effectLst/>
                <a:latin typeface="+mn-lt"/>
                <a:ea typeface="+mn-ea"/>
                <a:cs typeface="+mn-cs"/>
              </a:rPr>
              <a:t>も</a:t>
            </a:r>
            <a:r>
              <a:rPr kumimoji="1" lang="ja-JP" altLang="ja-JP" sz="1200" kern="1200" dirty="0">
                <a:solidFill>
                  <a:schemeClr val="tx1"/>
                </a:solidFill>
                <a:effectLst/>
                <a:latin typeface="+mn-lt"/>
                <a:ea typeface="+mn-ea"/>
                <a:cs typeface="+mn-cs"/>
              </a:rPr>
              <a:t>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7C72E821-F52E-432E-8133-8E63A33D200C}" type="slidenum">
              <a:rPr kumimoji="1" lang="ja-JP" altLang="en-US" smtClean="0"/>
              <a:t>10</a:t>
            </a:fld>
            <a:endParaRPr kumimoji="1" lang="ja-JP" altLang="en-US"/>
          </a:p>
        </p:txBody>
      </p:sp>
    </p:spTree>
    <p:extLst>
      <p:ext uri="{BB962C8B-B14F-4D97-AF65-F5344CB8AC3E}">
        <p14:creationId xmlns:p14="http://schemas.microsoft.com/office/powerpoint/2010/main" val="4027912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kern="1200" dirty="0">
                <a:solidFill>
                  <a:schemeClr val="tx1"/>
                </a:solidFill>
                <a:effectLst/>
                <a:latin typeface="+mn-lt"/>
                <a:ea typeface="+mn-ea"/>
                <a:cs typeface="+mn-cs"/>
              </a:rPr>
              <a:t>さ</a:t>
            </a:r>
            <a:r>
              <a:rPr kumimoji="1" lang="ja-JP" altLang="ja-JP" sz="1200" kern="1200" dirty="0">
                <a:solidFill>
                  <a:schemeClr val="tx1"/>
                </a:solidFill>
                <a:effectLst/>
                <a:latin typeface="+mn-lt"/>
                <a:ea typeface="+mn-ea"/>
                <a:cs typeface="+mn-cs"/>
              </a:rPr>
              <a:t>て、今回は模擬市長選挙ということで、架空の市長選をみなさんに体験してもらいました。</a:t>
            </a:r>
          </a:p>
          <a:p>
            <a:r>
              <a:rPr kumimoji="1" lang="ja-JP" altLang="ja-JP" sz="1200" kern="1200" dirty="0">
                <a:solidFill>
                  <a:schemeClr val="tx1"/>
                </a:solidFill>
                <a:effectLst/>
                <a:latin typeface="+mn-lt"/>
                <a:ea typeface="+mn-ea"/>
                <a:cs typeface="+mn-cs"/>
              </a:rPr>
              <a:t>選挙は政治に参加する重要な手段の一つです。</a:t>
            </a:r>
          </a:p>
          <a:p>
            <a:r>
              <a:rPr kumimoji="1" lang="ja-JP" altLang="ja-JP" sz="1200" kern="1200" dirty="0">
                <a:solidFill>
                  <a:schemeClr val="tx1"/>
                </a:solidFill>
                <a:effectLst/>
                <a:latin typeface="+mn-lt"/>
                <a:ea typeface="+mn-ea"/>
                <a:cs typeface="+mn-cs"/>
              </a:rPr>
              <a:t>誰かに任せるのではなく、積極的に選挙を通じて、日本や地域の課題について調べ、考え、自分なりに判断し、政治に参加していくことは、権利であり、国家・社会の形成者としての責務ともいえるものです。</a:t>
            </a:r>
          </a:p>
          <a:p>
            <a:r>
              <a:rPr kumimoji="1" lang="ja-JP" altLang="ja-JP" sz="1200" kern="1200" dirty="0">
                <a:solidFill>
                  <a:schemeClr val="tx1"/>
                </a:solidFill>
                <a:effectLst/>
                <a:latin typeface="+mn-lt"/>
                <a:ea typeface="+mn-ea"/>
                <a:cs typeface="+mn-cs"/>
              </a:rPr>
              <a:t>これからみなさんも、政治や世の中の動きに興味を持ってもらえれば、と思っています。</a:t>
            </a:r>
          </a:p>
          <a:p>
            <a:r>
              <a:rPr kumimoji="1" lang="ja-JP" altLang="ja-JP" sz="1200" kern="1200" dirty="0">
                <a:solidFill>
                  <a:schemeClr val="tx1"/>
                </a:solidFill>
                <a:effectLst/>
                <a:latin typeface="+mn-lt"/>
                <a:ea typeface="+mn-ea"/>
                <a:cs typeface="+mn-cs"/>
              </a:rPr>
              <a:t>ありがとうございました。</a:t>
            </a:r>
            <a:endParaRPr kumimoji="1" lang="ja-JP" altLang="en-US" dirty="0"/>
          </a:p>
        </p:txBody>
      </p:sp>
      <p:sp>
        <p:nvSpPr>
          <p:cNvPr id="4" name="スライド番号プレースホルダー 3"/>
          <p:cNvSpPr>
            <a:spLocks noGrp="1"/>
          </p:cNvSpPr>
          <p:nvPr>
            <p:ph type="sldNum" sz="quarter" idx="10"/>
          </p:nvPr>
        </p:nvSpPr>
        <p:spPr/>
        <p:txBody>
          <a:bodyPr/>
          <a:lstStyle/>
          <a:p>
            <a:fld id="{7C72E821-F52E-432E-8133-8E63A33D200C}" type="slidenum">
              <a:rPr kumimoji="1" lang="ja-JP" altLang="en-US" smtClean="0"/>
              <a:t>11</a:t>
            </a:fld>
            <a:endParaRPr kumimoji="1" lang="ja-JP" altLang="en-US"/>
          </a:p>
        </p:txBody>
      </p:sp>
    </p:spTree>
    <p:extLst>
      <p:ext uri="{BB962C8B-B14F-4D97-AF65-F5344CB8AC3E}">
        <p14:creationId xmlns:p14="http://schemas.microsoft.com/office/powerpoint/2010/main" val="865493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CCD4E8-278E-43D3-A826-DF06B429F59A}"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2659164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問題と選択肢を読み上げ</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各選択肢で手を挙げてもらう</a:t>
            </a: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D4C2E0-AA84-4A64-A1A0-97582651783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843495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解答と解説を読み上げ</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D4C2E0-AA84-4A64-A1A0-97582651783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2825912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問題と選択肢を読み上げ</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各選択肢で手を挙げてもらう</a:t>
            </a: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D4C2E0-AA84-4A64-A1A0-97582651783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382738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解答と解説を読み上げ</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D4C2E0-AA84-4A64-A1A0-97582651783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6433269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問題と選択肢を読み上げ</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各選択肢で手を挙げてもらう</a:t>
            </a: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D4C2E0-AA84-4A64-A1A0-97582651783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720207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解答と解説を読み上げ</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D4C2E0-AA84-4A64-A1A0-97582651783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319096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a:solidFill>
                  <a:schemeClr val="tx1"/>
                </a:solidFill>
                <a:effectLst/>
                <a:latin typeface="+mn-lt"/>
                <a:ea typeface="+mn-ea"/>
                <a:cs typeface="+mn-cs"/>
              </a:rPr>
              <a:t>今、みなさんの手元に</a:t>
            </a:r>
            <a:r>
              <a:rPr kumimoji="1" lang="ja-JP" altLang="en-US" sz="1200" kern="1200" dirty="0">
                <a:solidFill>
                  <a:schemeClr val="tx1"/>
                </a:solidFill>
                <a:effectLst/>
                <a:latin typeface="+mn-lt"/>
                <a:ea typeface="+mn-ea"/>
                <a:cs typeface="+mn-cs"/>
              </a:rPr>
              <a:t>配付</a:t>
            </a:r>
            <a:r>
              <a:rPr kumimoji="1" lang="ja-JP" altLang="ja-JP" sz="1200" kern="1200" dirty="0">
                <a:solidFill>
                  <a:schemeClr val="tx1"/>
                </a:solidFill>
                <a:effectLst/>
                <a:latin typeface="+mn-lt"/>
                <a:ea typeface="+mn-ea"/>
                <a:cs typeface="+mn-cs"/>
              </a:rPr>
              <a:t>しているのが、候補者の政策</a:t>
            </a:r>
            <a:r>
              <a:rPr kumimoji="1" lang="ja-JP" altLang="en-US" sz="1200" kern="1200" dirty="0">
                <a:solidFill>
                  <a:schemeClr val="tx1"/>
                </a:solidFill>
                <a:effectLst/>
                <a:latin typeface="+mn-lt"/>
                <a:ea typeface="+mn-ea"/>
                <a:cs typeface="+mn-cs"/>
              </a:rPr>
              <a:t>が記載された選挙公報</a:t>
            </a:r>
            <a:r>
              <a:rPr kumimoji="1" lang="ja-JP" altLang="ja-JP" sz="1200" kern="1200" dirty="0">
                <a:solidFill>
                  <a:schemeClr val="tx1"/>
                </a:solidFill>
                <a:effectLst/>
                <a:latin typeface="+mn-lt"/>
                <a:ea typeface="+mn-ea"/>
                <a:cs typeface="+mn-cs"/>
              </a:rPr>
              <a:t>とワークシートです。</a:t>
            </a:r>
          </a:p>
          <a:p>
            <a:r>
              <a:rPr kumimoji="1" lang="ja-JP" altLang="ja-JP" sz="1200" kern="1200" dirty="0">
                <a:solidFill>
                  <a:schemeClr val="tx1"/>
                </a:solidFill>
                <a:effectLst/>
                <a:latin typeface="+mn-lt"/>
                <a:ea typeface="+mn-ea"/>
                <a:cs typeface="+mn-cs"/>
              </a:rPr>
              <a:t>今日はみなさんに、候補者の政策を見て話し合ってもらい、自分が誰に投票するかを決めてもらいます。</a:t>
            </a:r>
          </a:p>
          <a:p>
            <a:r>
              <a:rPr kumimoji="1" lang="ja-JP" altLang="ja-JP" sz="1200" kern="1200" dirty="0">
                <a:solidFill>
                  <a:schemeClr val="tx1"/>
                </a:solidFill>
                <a:effectLst/>
                <a:latin typeface="+mn-lt"/>
                <a:ea typeface="+mn-ea"/>
                <a:cs typeface="+mn-cs"/>
              </a:rPr>
              <a:t>授業の流れとしては、まず</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個人ワークをしてもらった後</a:t>
            </a:r>
            <a:r>
              <a:rPr kumimoji="1" lang="ja-JP" altLang="en-US" sz="1200" kern="1200" dirty="0">
                <a:solidFill>
                  <a:schemeClr val="tx1"/>
                </a:solidFill>
                <a:effectLst/>
                <a:latin typeface="+mn-lt"/>
                <a:ea typeface="+mn-ea"/>
                <a:cs typeface="+mn-cs"/>
              </a:rPr>
              <a:t>に</a:t>
            </a:r>
            <a:r>
              <a:rPr kumimoji="1" lang="ja-JP" altLang="ja-JP" sz="1200" kern="1200" dirty="0">
                <a:solidFill>
                  <a:schemeClr val="tx1"/>
                </a:solidFill>
                <a:effectLst/>
                <a:latin typeface="+mn-lt"/>
                <a:ea typeface="+mn-ea"/>
                <a:cs typeface="+mn-cs"/>
              </a:rPr>
              <a:t>、グループワークをしてもらい、最後に実際に投票をしてもらいます。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C72E821-F52E-432E-8133-8E63A33D200C}" type="slidenum">
              <a:rPr kumimoji="1" lang="ja-JP" altLang="en-US" smtClean="0"/>
              <a:t>2</a:t>
            </a:fld>
            <a:endParaRPr kumimoji="1" lang="ja-JP" altLang="en-US"/>
          </a:p>
        </p:txBody>
      </p:sp>
    </p:spTree>
    <p:extLst>
      <p:ext uri="{BB962C8B-B14F-4D97-AF65-F5344CB8AC3E}">
        <p14:creationId xmlns:p14="http://schemas.microsoft.com/office/powerpoint/2010/main" val="2795849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a:solidFill>
                  <a:schemeClr val="tx1"/>
                </a:solidFill>
                <a:effectLst/>
                <a:latin typeface="+mn-lt"/>
                <a:ea typeface="+mn-ea"/>
                <a:cs typeface="+mn-cs"/>
              </a:rPr>
              <a:t>それでは</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今回模擬市長選挙をする市について簡単に説明します。</a:t>
            </a:r>
            <a:endParaRPr kumimoji="1" lang="en-US"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今回は架空の市</a:t>
            </a:r>
            <a:r>
              <a:rPr kumimoji="1" lang="ja-JP" altLang="en-US" sz="1200" kern="1200" dirty="0">
                <a:solidFill>
                  <a:schemeClr val="tx1"/>
                </a:solidFill>
                <a:effectLst/>
                <a:latin typeface="+mn-lt"/>
                <a:ea typeface="+mn-ea"/>
                <a:cs typeface="+mn-cs"/>
              </a:rPr>
              <a:t>の市長を選んでもらい</a:t>
            </a:r>
            <a:r>
              <a:rPr kumimoji="1" lang="ja-JP" altLang="ja-JP" sz="1200" kern="1200" dirty="0">
                <a:solidFill>
                  <a:schemeClr val="tx1"/>
                </a:solidFill>
                <a:effectLst/>
                <a:latin typeface="+mn-lt"/>
                <a:ea typeface="+mn-ea"/>
                <a:cs typeface="+mn-cs"/>
              </a:rPr>
              <a:t>ますが、自分の住んでいるまちを思い浮かべ</a:t>
            </a:r>
            <a:r>
              <a:rPr kumimoji="1" lang="ja-JP" altLang="en-US" sz="1200" kern="1200" dirty="0">
                <a:solidFill>
                  <a:schemeClr val="tx1"/>
                </a:solidFill>
                <a:effectLst/>
                <a:latin typeface="+mn-lt"/>
                <a:ea typeface="+mn-ea"/>
                <a:cs typeface="+mn-cs"/>
              </a:rPr>
              <a:t>ながら</a:t>
            </a:r>
            <a:r>
              <a:rPr kumimoji="1" lang="ja-JP" altLang="ja-JP" sz="1200" kern="1200" dirty="0">
                <a:solidFill>
                  <a:schemeClr val="tx1"/>
                </a:solidFill>
                <a:effectLst/>
                <a:latin typeface="+mn-lt"/>
                <a:ea typeface="+mn-ea"/>
                <a:cs typeface="+mn-cs"/>
              </a:rPr>
              <a:t>考えてもらえればと思います。</a:t>
            </a:r>
          </a:p>
          <a:p>
            <a:r>
              <a:rPr kumimoji="1" lang="ja-JP" altLang="ja-JP" sz="1200" kern="1200" dirty="0">
                <a:solidFill>
                  <a:schemeClr val="tx1"/>
                </a:solidFill>
                <a:effectLst/>
                <a:latin typeface="+mn-lt"/>
                <a:ea typeface="+mn-ea"/>
                <a:cs typeface="+mn-cs"/>
              </a:rPr>
              <a:t>この市は</a:t>
            </a:r>
            <a:r>
              <a:rPr kumimoji="1" lang="ja-JP" altLang="en-US" sz="1200" kern="1200" dirty="0">
                <a:solidFill>
                  <a:schemeClr val="tx1"/>
                </a:solidFill>
                <a:effectLst/>
                <a:latin typeface="+mn-lt"/>
                <a:ea typeface="+mn-ea"/>
                <a:cs typeface="+mn-cs"/>
              </a:rPr>
              <a:t>、現在、</a:t>
            </a:r>
            <a:r>
              <a:rPr kumimoji="1" lang="ja-JP" altLang="ja-JP" sz="1200" kern="1200" dirty="0">
                <a:solidFill>
                  <a:schemeClr val="tx1"/>
                </a:solidFill>
                <a:effectLst/>
                <a:latin typeface="+mn-lt"/>
                <a:ea typeface="+mn-ea"/>
                <a:cs typeface="+mn-cs"/>
              </a:rPr>
              <a:t>人口減少が進んでおり、高齢者が増加し、子どもがどんどん減っています。</a:t>
            </a:r>
            <a:endParaRPr kumimoji="1" lang="en-US" altLang="ja-JP" sz="1200" kern="1200" dirty="0">
              <a:solidFill>
                <a:schemeClr val="tx1"/>
              </a:solidFill>
              <a:effectLst/>
              <a:latin typeface="+mn-lt"/>
              <a:ea typeface="+mn-ea"/>
              <a:cs typeface="+mn-cs"/>
            </a:endParaRPr>
          </a:p>
          <a:p>
            <a:r>
              <a:rPr kumimoji="1" lang="ja-JP" altLang="en-US" sz="1200" kern="1200" dirty="0">
                <a:solidFill>
                  <a:schemeClr val="tx1"/>
                </a:solidFill>
                <a:effectLst/>
                <a:latin typeface="+mn-lt"/>
                <a:ea typeface="+mn-ea"/>
                <a:cs typeface="+mn-cs"/>
              </a:rPr>
              <a:t>このため、</a:t>
            </a:r>
            <a:r>
              <a:rPr kumimoji="1" lang="ja-JP" altLang="ja-JP" sz="1200" kern="1200" dirty="0">
                <a:solidFill>
                  <a:schemeClr val="tx1"/>
                </a:solidFill>
                <a:effectLst/>
                <a:latin typeface="+mn-lt"/>
                <a:ea typeface="+mn-ea"/>
                <a:cs typeface="+mn-cs"/>
              </a:rPr>
              <a:t>まちのにぎわいが低下するとともに、医療費や介護費の増加、空家の増加なども問題となっています。</a:t>
            </a:r>
          </a:p>
          <a:p>
            <a:r>
              <a:rPr kumimoji="1" lang="ja-JP" altLang="ja-JP" sz="1200" kern="1200" dirty="0">
                <a:solidFill>
                  <a:schemeClr val="tx1"/>
                </a:solidFill>
                <a:effectLst/>
                <a:latin typeface="+mn-lt"/>
                <a:ea typeface="+mn-ea"/>
                <a:cs typeface="+mn-cs"/>
              </a:rPr>
              <a:t>今後、人口減少が進む中でも市が発展していくために、子どもから高齢者までみんなが住みやすい環境を作ることや、人がたくさん来てもらえるような施設などを整備することで、</a:t>
            </a:r>
            <a:r>
              <a:rPr kumimoji="1" lang="ja-JP" altLang="en-US" sz="1200" kern="1200" dirty="0">
                <a:solidFill>
                  <a:schemeClr val="tx1"/>
                </a:solidFill>
                <a:effectLst/>
                <a:latin typeface="+mn-lt"/>
                <a:ea typeface="+mn-ea"/>
                <a:cs typeface="+mn-cs"/>
              </a:rPr>
              <a:t>まちの</a:t>
            </a:r>
            <a:r>
              <a:rPr kumimoji="1" lang="ja-JP" altLang="ja-JP" sz="1200" kern="1200" dirty="0">
                <a:solidFill>
                  <a:schemeClr val="tx1"/>
                </a:solidFill>
                <a:effectLst/>
                <a:latin typeface="+mn-lt"/>
                <a:ea typeface="+mn-ea"/>
                <a:cs typeface="+mn-cs"/>
              </a:rPr>
              <a:t>にぎわいを生み出していくことなど、いろいろな対策が議論されているところです。</a:t>
            </a:r>
          </a:p>
          <a:p>
            <a:r>
              <a:rPr kumimoji="1" lang="ja-JP" altLang="ja-JP" sz="1200" kern="1200" dirty="0">
                <a:solidFill>
                  <a:schemeClr val="tx1"/>
                </a:solidFill>
                <a:effectLst/>
                <a:latin typeface="+mn-lt"/>
                <a:ea typeface="+mn-ea"/>
                <a:cs typeface="+mn-cs"/>
              </a:rPr>
              <a:t>こうした状況の中、今回３名の候補者が市長選に立候補を表明しました。</a:t>
            </a:r>
            <a:endParaRPr kumimoji="1" lang="en-US" altLang="ja-JP" sz="1200" kern="1200" dirty="0">
              <a:solidFill>
                <a:schemeClr val="tx1"/>
              </a:solidFill>
              <a:effectLst/>
              <a:latin typeface="+mn-lt"/>
              <a:ea typeface="+mn-ea"/>
              <a:cs typeface="+mn-cs"/>
            </a:endParaRPr>
          </a:p>
          <a:p>
            <a:r>
              <a:rPr kumimoji="1" lang="ja-JP" altLang="en-US" sz="1200" kern="1200" dirty="0">
                <a:solidFill>
                  <a:schemeClr val="tx1"/>
                </a:solidFill>
                <a:effectLst/>
                <a:latin typeface="+mn-lt"/>
                <a:ea typeface="+mn-ea"/>
                <a:cs typeface="+mn-cs"/>
              </a:rPr>
              <a:t>そ</a:t>
            </a:r>
            <a:r>
              <a:rPr kumimoji="1" lang="ja-JP" altLang="ja-JP" sz="1200" kern="1200" dirty="0">
                <a:solidFill>
                  <a:schemeClr val="tx1"/>
                </a:solidFill>
                <a:effectLst/>
                <a:latin typeface="+mn-lt"/>
                <a:ea typeface="+mn-ea"/>
                <a:cs typeface="+mn-cs"/>
              </a:rPr>
              <a:t>こで、みなさんには、この３名の立候補者の政策を見て、比較して</a:t>
            </a:r>
            <a:r>
              <a:rPr kumimoji="1" lang="ja-JP" altLang="en-US" sz="1200" kern="1200" dirty="0">
                <a:solidFill>
                  <a:schemeClr val="tx1"/>
                </a:solidFill>
                <a:effectLst/>
                <a:latin typeface="+mn-lt"/>
                <a:ea typeface="+mn-ea"/>
                <a:cs typeface="+mn-cs"/>
              </a:rPr>
              <a:t>もらい</a:t>
            </a:r>
            <a:r>
              <a:rPr kumimoji="1" lang="ja-JP" altLang="ja-JP" sz="1200" kern="1200" dirty="0">
                <a:solidFill>
                  <a:schemeClr val="tx1"/>
                </a:solidFill>
                <a:effectLst/>
                <a:latin typeface="+mn-lt"/>
                <a:ea typeface="+mn-ea"/>
                <a:cs typeface="+mn-cs"/>
              </a:rPr>
              <a:t>、どの候補者を選びたいか、どの候補者だったらよりあなたの思いを実行してくれるかを考えてください。</a:t>
            </a:r>
            <a:endParaRPr kumimoji="1" lang="ja-JP" altLang="en-US"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7C72E821-F52E-432E-8133-8E63A33D200C}" type="slidenum">
              <a:rPr kumimoji="1" lang="ja-JP" altLang="en-US" smtClean="0"/>
              <a:t>3</a:t>
            </a:fld>
            <a:endParaRPr kumimoji="1" lang="ja-JP" altLang="en-US"/>
          </a:p>
        </p:txBody>
      </p:sp>
    </p:spTree>
    <p:extLst>
      <p:ext uri="{BB962C8B-B14F-4D97-AF65-F5344CB8AC3E}">
        <p14:creationId xmlns:p14="http://schemas.microsoft.com/office/powerpoint/2010/main" val="2901235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a:solidFill>
                  <a:schemeClr val="tx1"/>
                </a:solidFill>
                <a:effectLst/>
                <a:latin typeface="+mn-lt"/>
                <a:ea typeface="+mn-ea"/>
                <a:cs typeface="+mn-cs"/>
              </a:rPr>
              <a:t>それでは</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今回模擬市長選挙をする市について簡単に説明します。</a:t>
            </a:r>
            <a:endParaRPr kumimoji="1" lang="en-US"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今回は架空の市</a:t>
            </a:r>
            <a:r>
              <a:rPr kumimoji="1" lang="ja-JP" altLang="en-US" sz="1200" kern="1200" dirty="0">
                <a:solidFill>
                  <a:schemeClr val="tx1"/>
                </a:solidFill>
                <a:effectLst/>
                <a:latin typeface="+mn-lt"/>
                <a:ea typeface="+mn-ea"/>
                <a:cs typeface="+mn-cs"/>
              </a:rPr>
              <a:t>の市長を選んでもらい</a:t>
            </a:r>
            <a:r>
              <a:rPr kumimoji="1" lang="ja-JP" altLang="ja-JP" sz="1200" kern="1200" dirty="0">
                <a:solidFill>
                  <a:schemeClr val="tx1"/>
                </a:solidFill>
                <a:effectLst/>
                <a:latin typeface="+mn-lt"/>
                <a:ea typeface="+mn-ea"/>
                <a:cs typeface="+mn-cs"/>
              </a:rPr>
              <a:t>ますが、自分の住んでいるまちを思い浮かべ</a:t>
            </a:r>
            <a:r>
              <a:rPr kumimoji="1" lang="ja-JP" altLang="en-US" sz="1200" kern="1200" dirty="0">
                <a:solidFill>
                  <a:schemeClr val="tx1"/>
                </a:solidFill>
                <a:effectLst/>
                <a:latin typeface="+mn-lt"/>
                <a:ea typeface="+mn-ea"/>
                <a:cs typeface="+mn-cs"/>
              </a:rPr>
              <a:t>ながら</a:t>
            </a:r>
            <a:r>
              <a:rPr kumimoji="1" lang="ja-JP" altLang="ja-JP" sz="1200" kern="1200" dirty="0">
                <a:solidFill>
                  <a:schemeClr val="tx1"/>
                </a:solidFill>
                <a:effectLst/>
                <a:latin typeface="+mn-lt"/>
                <a:ea typeface="+mn-ea"/>
                <a:cs typeface="+mn-cs"/>
              </a:rPr>
              <a:t>考えてもらえればと思います。</a:t>
            </a:r>
          </a:p>
          <a:p>
            <a:r>
              <a:rPr kumimoji="1" lang="ja-JP" altLang="ja-JP" sz="1200" kern="1200" dirty="0">
                <a:solidFill>
                  <a:schemeClr val="tx1"/>
                </a:solidFill>
                <a:effectLst/>
                <a:latin typeface="+mn-lt"/>
                <a:ea typeface="+mn-ea"/>
                <a:cs typeface="+mn-cs"/>
              </a:rPr>
              <a:t>この市は</a:t>
            </a:r>
            <a:r>
              <a:rPr kumimoji="1" lang="ja-JP" altLang="en-US" sz="1200" kern="1200" dirty="0">
                <a:solidFill>
                  <a:schemeClr val="tx1"/>
                </a:solidFill>
                <a:effectLst/>
                <a:latin typeface="+mn-lt"/>
                <a:ea typeface="+mn-ea"/>
                <a:cs typeface="+mn-cs"/>
              </a:rPr>
              <a:t>、現在、</a:t>
            </a:r>
            <a:r>
              <a:rPr kumimoji="1" lang="ja-JP" altLang="ja-JP" sz="1200" kern="1200" dirty="0">
                <a:solidFill>
                  <a:schemeClr val="tx1"/>
                </a:solidFill>
                <a:effectLst/>
                <a:latin typeface="+mn-lt"/>
                <a:ea typeface="+mn-ea"/>
                <a:cs typeface="+mn-cs"/>
              </a:rPr>
              <a:t>人口減少が進んでおり、高齢者が増加し、子どもがどんどん減っています。</a:t>
            </a:r>
            <a:endParaRPr kumimoji="1" lang="en-US" altLang="ja-JP" sz="1200" kern="1200" dirty="0">
              <a:solidFill>
                <a:schemeClr val="tx1"/>
              </a:solidFill>
              <a:effectLst/>
              <a:latin typeface="+mn-lt"/>
              <a:ea typeface="+mn-ea"/>
              <a:cs typeface="+mn-cs"/>
            </a:endParaRPr>
          </a:p>
          <a:p>
            <a:r>
              <a:rPr kumimoji="1" lang="ja-JP" altLang="en-US" sz="1200" kern="1200" dirty="0">
                <a:solidFill>
                  <a:schemeClr val="tx1"/>
                </a:solidFill>
                <a:effectLst/>
                <a:latin typeface="+mn-lt"/>
                <a:ea typeface="+mn-ea"/>
                <a:cs typeface="+mn-cs"/>
              </a:rPr>
              <a:t>また、空家や商店街の空き店舗が増加しています。このため、</a:t>
            </a:r>
            <a:r>
              <a:rPr kumimoji="1" lang="ja-JP" altLang="ja-JP" sz="1200" kern="1200" dirty="0">
                <a:solidFill>
                  <a:schemeClr val="tx1"/>
                </a:solidFill>
                <a:effectLst/>
                <a:latin typeface="+mn-lt"/>
                <a:ea typeface="+mn-ea"/>
                <a:cs typeface="+mn-cs"/>
              </a:rPr>
              <a:t>まちのにぎわいが低下</a:t>
            </a:r>
            <a:r>
              <a:rPr kumimoji="1" lang="ja-JP" altLang="en-US" sz="1200" kern="1200" dirty="0">
                <a:solidFill>
                  <a:schemeClr val="tx1"/>
                </a:solidFill>
                <a:effectLst/>
                <a:latin typeface="+mn-lt"/>
                <a:ea typeface="+mn-ea"/>
                <a:cs typeface="+mn-cs"/>
              </a:rPr>
              <a:t>が問題となっています。</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今後、市が発展していくために</a:t>
            </a:r>
            <a:r>
              <a:rPr kumimoji="1" lang="ja-JP" altLang="en-US" sz="1200" kern="1200" dirty="0">
                <a:solidFill>
                  <a:schemeClr val="tx1"/>
                </a:solidFill>
                <a:effectLst/>
                <a:latin typeface="+mn-lt"/>
                <a:ea typeface="+mn-ea"/>
                <a:cs typeface="+mn-cs"/>
              </a:rPr>
              <a:t>は、人や企業を増やすことでまちににぎわいを生み出していくことが必要です。</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こうした状況の中、今回３名の候補者が市長選に立候補を表明しました。</a:t>
            </a:r>
            <a:endParaRPr kumimoji="1" lang="en-US" altLang="ja-JP" sz="1200" kern="1200" dirty="0">
              <a:solidFill>
                <a:schemeClr val="tx1"/>
              </a:solidFill>
              <a:effectLst/>
              <a:latin typeface="+mn-lt"/>
              <a:ea typeface="+mn-ea"/>
              <a:cs typeface="+mn-cs"/>
            </a:endParaRPr>
          </a:p>
          <a:p>
            <a:r>
              <a:rPr kumimoji="1" lang="ja-JP" altLang="en-US" sz="1200" kern="1200" dirty="0">
                <a:solidFill>
                  <a:schemeClr val="tx1"/>
                </a:solidFill>
                <a:effectLst/>
                <a:latin typeface="+mn-lt"/>
                <a:ea typeface="+mn-ea"/>
                <a:cs typeface="+mn-cs"/>
              </a:rPr>
              <a:t>そ</a:t>
            </a:r>
            <a:r>
              <a:rPr kumimoji="1" lang="ja-JP" altLang="ja-JP" sz="1200" kern="1200" dirty="0">
                <a:solidFill>
                  <a:schemeClr val="tx1"/>
                </a:solidFill>
                <a:effectLst/>
                <a:latin typeface="+mn-lt"/>
                <a:ea typeface="+mn-ea"/>
                <a:cs typeface="+mn-cs"/>
              </a:rPr>
              <a:t>こで、みなさんには、この３名の立候補者の政策を見て、比較して</a:t>
            </a:r>
            <a:r>
              <a:rPr kumimoji="1" lang="ja-JP" altLang="en-US" sz="1200" kern="1200" dirty="0">
                <a:solidFill>
                  <a:schemeClr val="tx1"/>
                </a:solidFill>
                <a:effectLst/>
                <a:latin typeface="+mn-lt"/>
                <a:ea typeface="+mn-ea"/>
                <a:cs typeface="+mn-cs"/>
              </a:rPr>
              <a:t>もらい</a:t>
            </a:r>
            <a:r>
              <a:rPr kumimoji="1" lang="ja-JP" altLang="ja-JP" sz="1200" kern="1200" dirty="0">
                <a:solidFill>
                  <a:schemeClr val="tx1"/>
                </a:solidFill>
                <a:effectLst/>
                <a:latin typeface="+mn-lt"/>
                <a:ea typeface="+mn-ea"/>
                <a:cs typeface="+mn-cs"/>
              </a:rPr>
              <a:t>、どの候補者を選びたいか、どの候補者だったらよりあなたの思いを実行してくれるかを考えてください。</a:t>
            </a:r>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7C72E821-F52E-432E-8133-8E63A33D200C}" type="slidenum">
              <a:rPr kumimoji="1" lang="ja-JP" altLang="en-US" smtClean="0"/>
              <a:t>4</a:t>
            </a:fld>
            <a:endParaRPr kumimoji="1" lang="ja-JP" altLang="en-US"/>
          </a:p>
        </p:txBody>
      </p:sp>
    </p:spTree>
    <p:extLst>
      <p:ext uri="{BB962C8B-B14F-4D97-AF65-F5344CB8AC3E}">
        <p14:creationId xmlns:p14="http://schemas.microsoft.com/office/powerpoint/2010/main" val="3357938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a:solidFill>
                  <a:schemeClr val="tx1"/>
                </a:solidFill>
                <a:effectLst/>
                <a:latin typeface="+mn-lt"/>
                <a:ea typeface="+mn-ea"/>
                <a:cs typeface="+mn-cs"/>
              </a:rPr>
              <a:t>それでは、まず個人ワークをはじめてもらいます。</a:t>
            </a:r>
          </a:p>
          <a:p>
            <a:r>
              <a:rPr kumimoji="1" lang="ja-JP" altLang="ja-JP" sz="1200" kern="1200" dirty="0">
                <a:solidFill>
                  <a:schemeClr val="tx1"/>
                </a:solidFill>
                <a:effectLst/>
                <a:latin typeface="+mn-lt"/>
                <a:ea typeface="+mn-ea"/>
                <a:cs typeface="+mn-cs"/>
              </a:rPr>
              <a:t>ワークシート</a:t>
            </a:r>
            <a:r>
              <a:rPr kumimoji="1" lang="ja-JP" altLang="en-US" sz="1200" kern="1200" dirty="0">
                <a:solidFill>
                  <a:schemeClr val="tx1"/>
                </a:solidFill>
                <a:effectLst/>
                <a:latin typeface="+mn-lt"/>
                <a:ea typeface="+mn-ea"/>
                <a:cs typeface="+mn-cs"/>
              </a:rPr>
              <a:t>の</a:t>
            </a:r>
            <a:r>
              <a:rPr kumimoji="1" lang="ja-JP" altLang="ja-JP" sz="1200" kern="1200" dirty="0">
                <a:solidFill>
                  <a:schemeClr val="tx1"/>
                </a:solidFill>
                <a:effectLst/>
                <a:latin typeface="+mn-lt"/>
                <a:ea typeface="+mn-ea"/>
                <a:cs typeface="+mn-cs"/>
              </a:rPr>
              <a:t>①を見てください。</a:t>
            </a:r>
          </a:p>
          <a:p>
            <a:r>
              <a:rPr kumimoji="1" lang="ja-JP" altLang="ja-JP" sz="1200" kern="1200" dirty="0">
                <a:solidFill>
                  <a:schemeClr val="tx1"/>
                </a:solidFill>
                <a:effectLst/>
                <a:latin typeface="+mn-lt"/>
                <a:ea typeface="+mn-ea"/>
                <a:cs typeface="+mn-cs"/>
              </a:rPr>
              <a:t>①候補者の政策を「評価できる政策」と「</a:t>
            </a:r>
            <a:r>
              <a:rPr kumimoji="1" lang="ja-JP" altLang="en-US" sz="1200" kern="1200" dirty="0">
                <a:solidFill>
                  <a:schemeClr val="tx1"/>
                </a:solidFill>
                <a:effectLst/>
                <a:latin typeface="+mn-lt"/>
                <a:ea typeface="+mn-ea"/>
                <a:cs typeface="+mn-cs"/>
              </a:rPr>
              <a:t>実現に</a:t>
            </a:r>
            <a:r>
              <a:rPr kumimoji="1" lang="ja-JP" altLang="ja-JP" sz="1200" kern="1200" dirty="0">
                <a:solidFill>
                  <a:schemeClr val="tx1"/>
                </a:solidFill>
                <a:effectLst/>
                <a:latin typeface="+mn-lt"/>
                <a:ea typeface="+mn-ea"/>
                <a:cs typeface="+mn-cs"/>
              </a:rPr>
              <a:t>疑問を感じる政策」に分けてみよう。ということで、まずは候補者の政策を見てもらって、自分が考える「評価できる政策」と「</a:t>
            </a:r>
            <a:r>
              <a:rPr kumimoji="1" lang="ja-JP" altLang="en-US" sz="1200" kern="1200" dirty="0">
                <a:solidFill>
                  <a:schemeClr val="tx1"/>
                </a:solidFill>
                <a:effectLst/>
                <a:latin typeface="+mn-lt"/>
                <a:ea typeface="+mn-ea"/>
                <a:cs typeface="+mn-cs"/>
              </a:rPr>
              <a:t>実現に</a:t>
            </a:r>
            <a:r>
              <a:rPr kumimoji="1" lang="ja-JP" altLang="ja-JP" sz="1200" kern="1200" dirty="0">
                <a:solidFill>
                  <a:schemeClr val="tx1"/>
                </a:solidFill>
                <a:effectLst/>
                <a:latin typeface="+mn-lt"/>
                <a:ea typeface="+mn-ea"/>
                <a:cs typeface="+mn-cs"/>
              </a:rPr>
              <a:t>疑問を感じる政策」（本当に実現できるのか、課題に対して効果があるのかと思った政策）を候補者ごとに枠内に記載してみてください。</a:t>
            </a:r>
          </a:p>
          <a:p>
            <a:r>
              <a:rPr kumimoji="1" lang="ja-JP" altLang="ja-JP" sz="1200" kern="1200" dirty="0">
                <a:solidFill>
                  <a:schemeClr val="tx1"/>
                </a:solidFill>
                <a:effectLst/>
                <a:latin typeface="+mn-lt"/>
                <a:ea typeface="+mn-ea"/>
                <a:cs typeface="+mn-cs"/>
              </a:rPr>
              <a:t>政策は</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複数選んでも、１つを選ぶだけでも</a:t>
            </a:r>
            <a:r>
              <a:rPr kumimoji="1" lang="ja-JP" altLang="en-US" sz="1200" kern="1200" dirty="0">
                <a:solidFill>
                  <a:schemeClr val="tx1"/>
                </a:solidFill>
                <a:effectLst/>
                <a:latin typeface="+mn-lt"/>
                <a:ea typeface="+mn-ea"/>
                <a:cs typeface="+mn-cs"/>
              </a:rPr>
              <a:t>構いません。</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7C72E821-F52E-432E-8133-8E63A33D200C}" type="slidenum">
              <a:rPr kumimoji="1" lang="ja-JP" altLang="en-US" smtClean="0"/>
              <a:t>5</a:t>
            </a:fld>
            <a:endParaRPr kumimoji="1" lang="ja-JP" altLang="en-US"/>
          </a:p>
        </p:txBody>
      </p:sp>
    </p:spTree>
    <p:extLst>
      <p:ext uri="{BB962C8B-B14F-4D97-AF65-F5344CB8AC3E}">
        <p14:creationId xmlns:p14="http://schemas.microsoft.com/office/powerpoint/2010/main" val="879139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a:solidFill>
                  <a:schemeClr val="tx1"/>
                </a:solidFill>
                <a:effectLst/>
                <a:latin typeface="+mn-lt"/>
                <a:ea typeface="+mn-ea"/>
                <a:cs typeface="+mn-cs"/>
              </a:rPr>
              <a:t>みなさん、ワークシート</a:t>
            </a:r>
            <a:r>
              <a:rPr kumimoji="1" lang="ja-JP" altLang="en-US" sz="1200" kern="1200" dirty="0">
                <a:solidFill>
                  <a:schemeClr val="tx1"/>
                </a:solidFill>
                <a:effectLst/>
                <a:latin typeface="+mn-lt"/>
                <a:ea typeface="+mn-ea"/>
                <a:cs typeface="+mn-cs"/>
              </a:rPr>
              <a:t>の記入は終わり</a:t>
            </a:r>
            <a:r>
              <a:rPr kumimoji="1" lang="ja-JP" altLang="ja-JP" sz="1200" kern="1200" dirty="0">
                <a:solidFill>
                  <a:schemeClr val="tx1"/>
                </a:solidFill>
                <a:effectLst/>
                <a:latin typeface="+mn-lt"/>
                <a:ea typeface="+mn-ea"/>
                <a:cs typeface="+mn-cs"/>
              </a:rPr>
              <a:t>ましたか。</a:t>
            </a:r>
          </a:p>
          <a:p>
            <a:r>
              <a:rPr kumimoji="1" lang="ja-JP" altLang="ja-JP" sz="1200" kern="1200" dirty="0">
                <a:solidFill>
                  <a:schemeClr val="tx1"/>
                </a:solidFill>
                <a:effectLst/>
                <a:latin typeface="+mn-lt"/>
                <a:ea typeface="+mn-ea"/>
                <a:cs typeface="+mn-cs"/>
              </a:rPr>
              <a:t>それでは、グループワークに</a:t>
            </a:r>
            <a:r>
              <a:rPr kumimoji="1" lang="ja-JP" altLang="en-US" sz="1200" kern="1200" dirty="0">
                <a:solidFill>
                  <a:schemeClr val="tx1"/>
                </a:solidFill>
                <a:effectLst/>
                <a:latin typeface="+mn-lt"/>
                <a:ea typeface="+mn-ea"/>
                <a:cs typeface="+mn-cs"/>
              </a:rPr>
              <a:t>移り</a:t>
            </a:r>
            <a:r>
              <a:rPr kumimoji="1" lang="ja-JP" altLang="ja-JP" sz="1200" kern="1200" dirty="0">
                <a:solidFill>
                  <a:schemeClr val="tx1"/>
                </a:solidFill>
                <a:effectLst/>
                <a:latin typeface="+mn-lt"/>
                <a:ea typeface="+mn-ea"/>
                <a:cs typeface="+mn-cs"/>
              </a:rPr>
              <a:t>たいと思います。</a:t>
            </a:r>
          </a:p>
          <a:p>
            <a:r>
              <a:rPr kumimoji="1" lang="ja-JP" altLang="ja-JP" sz="1200" kern="1200" dirty="0">
                <a:solidFill>
                  <a:schemeClr val="tx1"/>
                </a:solidFill>
                <a:effectLst/>
                <a:latin typeface="+mn-lt"/>
                <a:ea typeface="+mn-ea"/>
                <a:cs typeface="+mn-cs"/>
              </a:rPr>
              <a:t>自分で作成したワークシートをもとに、各候補者の「評価できる政策」と「</a:t>
            </a:r>
            <a:r>
              <a:rPr kumimoji="1" lang="ja-JP" altLang="en-US" sz="1200" kern="1200" dirty="0">
                <a:solidFill>
                  <a:schemeClr val="tx1"/>
                </a:solidFill>
                <a:effectLst/>
                <a:latin typeface="+mn-lt"/>
                <a:ea typeface="+mn-ea"/>
                <a:cs typeface="+mn-cs"/>
              </a:rPr>
              <a:t>実現に</a:t>
            </a:r>
            <a:r>
              <a:rPr kumimoji="1" lang="ja-JP" altLang="ja-JP" sz="1200" kern="1200" dirty="0">
                <a:solidFill>
                  <a:schemeClr val="tx1"/>
                </a:solidFill>
                <a:effectLst/>
                <a:latin typeface="+mn-lt"/>
                <a:ea typeface="+mn-ea"/>
                <a:cs typeface="+mn-cs"/>
              </a:rPr>
              <a:t>疑問を感じる政策」をグループで発表して、他の人の意見をワークシートの②に記入してください。</a:t>
            </a:r>
          </a:p>
          <a:p>
            <a:r>
              <a:rPr kumimoji="1" lang="ja-JP" altLang="ja-JP" sz="1200" kern="1200" dirty="0">
                <a:solidFill>
                  <a:schemeClr val="tx1"/>
                </a:solidFill>
                <a:effectLst/>
                <a:latin typeface="+mn-lt"/>
                <a:ea typeface="+mn-ea"/>
                <a:cs typeface="+mn-cs"/>
              </a:rPr>
              <a:t>グループで出た意見については、後ほど、いくつかのグループに、発表してもらいたいと思います</a:t>
            </a:r>
            <a:r>
              <a:rPr kumimoji="1" lang="ja-JP" altLang="en-US" sz="1200" kern="1200" dirty="0">
                <a:solidFill>
                  <a:schemeClr val="tx1"/>
                </a:solidFill>
                <a:effectLst/>
                <a:latin typeface="+mn-lt"/>
                <a:ea typeface="+mn-ea"/>
                <a:cs typeface="+mn-cs"/>
              </a:rPr>
              <a:t>ので、発表者も決めておいてください。</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それでは、</a:t>
            </a:r>
            <a:r>
              <a:rPr kumimoji="1" lang="ja-JP" altLang="en-US" sz="1200" kern="1200" dirty="0">
                <a:solidFill>
                  <a:schemeClr val="tx1"/>
                </a:solidFill>
                <a:effectLst/>
                <a:latin typeface="+mn-lt"/>
                <a:ea typeface="+mn-ea"/>
                <a:cs typeface="+mn-cs"/>
              </a:rPr>
              <a:t>始め</a:t>
            </a:r>
            <a:r>
              <a:rPr kumimoji="1" lang="ja-JP" altLang="ja-JP" sz="1200" kern="1200" dirty="0">
                <a:solidFill>
                  <a:schemeClr val="tx1"/>
                </a:solidFill>
                <a:effectLst/>
                <a:latin typeface="+mn-lt"/>
                <a:ea typeface="+mn-ea"/>
                <a:cs typeface="+mn-cs"/>
              </a:rPr>
              <a:t>てください。</a:t>
            </a:r>
          </a:p>
        </p:txBody>
      </p:sp>
      <p:sp>
        <p:nvSpPr>
          <p:cNvPr id="4" name="スライド番号プレースホルダー 3"/>
          <p:cNvSpPr>
            <a:spLocks noGrp="1"/>
          </p:cNvSpPr>
          <p:nvPr>
            <p:ph type="sldNum" sz="quarter" idx="10"/>
          </p:nvPr>
        </p:nvSpPr>
        <p:spPr/>
        <p:txBody>
          <a:bodyPr/>
          <a:lstStyle/>
          <a:p>
            <a:fld id="{7C72E821-F52E-432E-8133-8E63A33D200C}" type="slidenum">
              <a:rPr kumimoji="1" lang="ja-JP" altLang="en-US" smtClean="0"/>
              <a:t>6</a:t>
            </a:fld>
            <a:endParaRPr kumimoji="1" lang="ja-JP" altLang="en-US"/>
          </a:p>
        </p:txBody>
      </p:sp>
    </p:spTree>
    <p:extLst>
      <p:ext uri="{BB962C8B-B14F-4D97-AF65-F5344CB8AC3E}">
        <p14:creationId xmlns:p14="http://schemas.microsoft.com/office/powerpoint/2010/main" val="594758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a:solidFill>
                  <a:schemeClr val="tx1"/>
                </a:solidFill>
                <a:effectLst/>
                <a:latin typeface="+mn-lt"/>
                <a:ea typeface="+mn-ea"/>
                <a:cs typeface="+mn-cs"/>
              </a:rPr>
              <a:t>グループワークを終了してください。</a:t>
            </a:r>
          </a:p>
          <a:p>
            <a:r>
              <a:rPr kumimoji="1" lang="ja-JP" altLang="ja-JP" sz="1200" kern="1200" dirty="0">
                <a:solidFill>
                  <a:schemeClr val="tx1"/>
                </a:solidFill>
                <a:effectLst/>
                <a:latin typeface="+mn-lt"/>
                <a:ea typeface="+mn-ea"/>
                <a:cs typeface="+mn-cs"/>
              </a:rPr>
              <a:t>各グループでいろいろな意見が出たかと思います</a:t>
            </a:r>
            <a:r>
              <a:rPr kumimoji="1" lang="ja-JP" altLang="en-US" sz="1200" kern="1200" dirty="0">
                <a:solidFill>
                  <a:schemeClr val="tx1"/>
                </a:solidFill>
                <a:effectLst/>
                <a:latin typeface="+mn-lt"/>
                <a:ea typeface="+mn-ea"/>
                <a:cs typeface="+mn-cs"/>
              </a:rPr>
              <a:t>ので</a:t>
            </a:r>
            <a:r>
              <a:rPr kumimoji="1" lang="ja-JP" altLang="ja-JP" sz="1200" kern="1200" dirty="0">
                <a:solidFill>
                  <a:schemeClr val="tx1"/>
                </a:solidFill>
                <a:effectLst/>
                <a:latin typeface="+mn-lt"/>
                <a:ea typeface="+mn-ea"/>
                <a:cs typeface="+mn-cs"/>
              </a:rPr>
              <a:t>、それではここで代表の方にグループ内で出た意見について発表してもらいます。</a:t>
            </a:r>
            <a:endParaRPr kumimoji="1" lang="en-US" altLang="ja-JP" sz="1200" kern="1200" dirty="0">
              <a:solidFill>
                <a:schemeClr val="tx1"/>
              </a:solidFill>
              <a:effectLst/>
              <a:latin typeface="+mn-lt"/>
              <a:ea typeface="+mn-ea"/>
              <a:cs typeface="+mn-cs"/>
            </a:endParaRPr>
          </a:p>
          <a:p>
            <a:r>
              <a:rPr kumimoji="1" lang="ja-JP" altLang="en-US" sz="1200" kern="1200" dirty="0">
                <a:solidFill>
                  <a:schemeClr val="tx1"/>
                </a:solidFill>
                <a:effectLst/>
                <a:latin typeface="+mn-lt"/>
                <a:ea typeface="+mn-ea"/>
                <a:cs typeface="+mn-cs"/>
              </a:rPr>
              <a:t>（時間に応じてグループを指名し、発表してもらう。）</a:t>
            </a:r>
            <a:endParaRPr kumimoji="1" lang="ja-JP" altLang="ja-JP" sz="1200" kern="1200" dirty="0">
              <a:solidFill>
                <a:schemeClr val="tx1"/>
              </a:solidFill>
              <a:effectLst/>
              <a:latin typeface="+mn-lt"/>
              <a:ea typeface="+mn-ea"/>
              <a:cs typeface="+mn-cs"/>
            </a:endParaRPr>
          </a:p>
          <a:p>
            <a:endParaRPr kumimoji="1" lang="en-US"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（発表後）</a:t>
            </a:r>
          </a:p>
          <a:p>
            <a:r>
              <a:rPr kumimoji="1" lang="ja-JP" altLang="ja-JP" sz="1200" kern="1200" dirty="0">
                <a:solidFill>
                  <a:schemeClr val="tx1"/>
                </a:solidFill>
                <a:effectLst/>
                <a:latin typeface="+mn-lt"/>
                <a:ea typeface="+mn-ea"/>
                <a:cs typeface="+mn-cs"/>
              </a:rPr>
              <a:t>ありがとうございました。民主主義においては、いろいろな意見を尊重し、議論していくということが大切です。各グループでさまざまな意見が出たかと思いますが、誰に投票するかというのは個人の意思なので、他の人の意見も参考に</a:t>
            </a:r>
            <a:r>
              <a:rPr kumimoji="1" lang="ja-JP" altLang="en-US" sz="1200" kern="1200" dirty="0">
                <a:solidFill>
                  <a:schemeClr val="tx1"/>
                </a:solidFill>
                <a:effectLst/>
                <a:latin typeface="+mn-lt"/>
                <a:ea typeface="+mn-ea"/>
                <a:cs typeface="+mn-cs"/>
              </a:rPr>
              <a:t>することは構いませんが</a:t>
            </a:r>
            <a:r>
              <a:rPr kumimoji="1" lang="ja-JP" altLang="ja-JP" sz="1200" kern="1200" dirty="0">
                <a:solidFill>
                  <a:schemeClr val="tx1"/>
                </a:solidFill>
                <a:effectLst/>
                <a:latin typeface="+mn-lt"/>
                <a:ea typeface="+mn-ea"/>
                <a:cs typeface="+mn-cs"/>
              </a:rPr>
              <a:t>、自分の意思と判断で投票する人を決めてください。</a:t>
            </a:r>
          </a:p>
        </p:txBody>
      </p:sp>
      <p:sp>
        <p:nvSpPr>
          <p:cNvPr id="4" name="スライド番号プレースホルダー 3"/>
          <p:cNvSpPr>
            <a:spLocks noGrp="1"/>
          </p:cNvSpPr>
          <p:nvPr>
            <p:ph type="sldNum" sz="quarter" idx="10"/>
          </p:nvPr>
        </p:nvSpPr>
        <p:spPr/>
        <p:txBody>
          <a:bodyPr/>
          <a:lstStyle/>
          <a:p>
            <a:fld id="{7C72E821-F52E-432E-8133-8E63A33D200C}" type="slidenum">
              <a:rPr kumimoji="1" lang="ja-JP" altLang="en-US" smtClean="0"/>
              <a:t>7</a:t>
            </a:fld>
            <a:endParaRPr kumimoji="1" lang="ja-JP" altLang="en-US"/>
          </a:p>
        </p:txBody>
      </p:sp>
    </p:spTree>
    <p:extLst>
      <p:ext uri="{BB962C8B-B14F-4D97-AF65-F5344CB8AC3E}">
        <p14:creationId xmlns:p14="http://schemas.microsoft.com/office/powerpoint/2010/main" val="136826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a:solidFill>
                  <a:schemeClr val="tx1"/>
                </a:solidFill>
                <a:effectLst/>
                <a:latin typeface="+mn-lt"/>
                <a:ea typeface="+mn-ea"/>
                <a:cs typeface="+mn-cs"/>
              </a:rPr>
              <a:t>それでは、投票</a:t>
            </a:r>
            <a:r>
              <a:rPr kumimoji="1" lang="ja-JP" altLang="en-US" sz="1200" kern="1200" dirty="0">
                <a:solidFill>
                  <a:schemeClr val="tx1"/>
                </a:solidFill>
                <a:effectLst/>
                <a:latin typeface="+mn-lt"/>
                <a:ea typeface="+mn-ea"/>
                <a:cs typeface="+mn-cs"/>
              </a:rPr>
              <a:t>に移ります</a:t>
            </a:r>
            <a:r>
              <a:rPr kumimoji="1" lang="ja-JP" altLang="ja-JP" sz="1200" kern="1200" dirty="0">
                <a:solidFill>
                  <a:schemeClr val="tx1"/>
                </a:solidFill>
                <a:effectLst/>
                <a:latin typeface="+mn-lt"/>
                <a:ea typeface="+mn-ea"/>
                <a:cs typeface="+mn-cs"/>
              </a:rPr>
              <a:t>。</a:t>
            </a:r>
          </a:p>
          <a:p>
            <a:r>
              <a:rPr kumimoji="1" lang="en-US" altLang="ja-JP" sz="1200" kern="1200" dirty="0">
                <a:solidFill>
                  <a:schemeClr val="tx1"/>
                </a:solidFill>
                <a:effectLst/>
                <a:latin typeface="+mn-lt"/>
                <a:ea typeface="+mn-ea"/>
                <a:cs typeface="+mn-cs"/>
              </a:rPr>
              <a:t>※</a:t>
            </a:r>
            <a:r>
              <a:rPr kumimoji="1" lang="ja-JP" altLang="en-US" sz="1200" kern="1200" dirty="0">
                <a:solidFill>
                  <a:schemeClr val="tx1"/>
                </a:solidFill>
                <a:effectLst/>
                <a:latin typeface="+mn-lt"/>
                <a:ea typeface="+mn-ea"/>
                <a:cs typeface="+mn-cs"/>
              </a:rPr>
              <a:t>「はじめての投票用紙」を使用する場合</a:t>
            </a:r>
            <a:endParaRPr kumimoji="1" lang="en-US"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手元にある「はじめての投票用紙」を</a:t>
            </a:r>
            <a:r>
              <a:rPr kumimoji="1" lang="ja-JP" altLang="en-US" sz="1200" kern="1200" dirty="0">
                <a:solidFill>
                  <a:schemeClr val="tx1"/>
                </a:solidFill>
                <a:effectLst/>
                <a:latin typeface="+mn-lt"/>
                <a:ea typeface="+mn-ea"/>
                <a:cs typeface="+mn-cs"/>
              </a:rPr>
              <a:t>真ん中の切り取りに沿って</a:t>
            </a:r>
            <a:r>
              <a:rPr kumimoji="1" lang="ja-JP" altLang="ja-JP" sz="1200" kern="1200" dirty="0">
                <a:solidFill>
                  <a:schemeClr val="tx1"/>
                </a:solidFill>
                <a:effectLst/>
                <a:latin typeface="+mn-lt"/>
                <a:ea typeface="+mn-ea"/>
                <a:cs typeface="+mn-cs"/>
              </a:rPr>
              <a:t>切り離してください。切り離した一方の</a:t>
            </a:r>
            <a:r>
              <a:rPr kumimoji="1" lang="ja-JP" altLang="en-US" sz="1200" kern="1200" dirty="0">
                <a:solidFill>
                  <a:schemeClr val="tx1"/>
                </a:solidFill>
                <a:effectLst/>
                <a:latin typeface="+mn-lt"/>
                <a:ea typeface="+mn-ea"/>
                <a:cs typeface="+mn-cs"/>
              </a:rPr>
              <a:t>緑色の</a:t>
            </a:r>
            <a:r>
              <a:rPr kumimoji="1" lang="ja-JP" altLang="ja-JP" sz="1200" kern="1200" dirty="0">
                <a:solidFill>
                  <a:schemeClr val="tx1"/>
                </a:solidFill>
                <a:effectLst/>
                <a:latin typeface="+mn-lt"/>
                <a:ea typeface="+mn-ea"/>
                <a:cs typeface="+mn-cs"/>
              </a:rPr>
              <a:t>枠で囲われた「投票用紙」と書かれた方の紙を使用します。</a:t>
            </a:r>
            <a:endParaRPr kumimoji="1" lang="en-US"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投票用紙の</a:t>
            </a:r>
            <a:r>
              <a:rPr kumimoji="1" lang="ja-JP" altLang="en-US" sz="1200" kern="1200" dirty="0">
                <a:solidFill>
                  <a:schemeClr val="tx1"/>
                </a:solidFill>
                <a:effectLst/>
                <a:latin typeface="+mn-lt"/>
                <a:ea typeface="+mn-ea"/>
                <a:cs typeface="+mn-cs"/>
              </a:rPr>
              <a:t>記入欄の</a:t>
            </a:r>
            <a:r>
              <a:rPr kumimoji="1" lang="ja-JP" altLang="ja-JP" sz="1200" kern="1200" dirty="0">
                <a:solidFill>
                  <a:schemeClr val="tx1"/>
                </a:solidFill>
                <a:effectLst/>
                <a:latin typeface="+mn-lt"/>
                <a:ea typeface="+mn-ea"/>
                <a:cs typeface="+mn-cs"/>
              </a:rPr>
              <a:t>枠内に自分が投票したい</a:t>
            </a:r>
            <a:r>
              <a:rPr kumimoji="1" lang="ja-JP" altLang="en-US" sz="1200" kern="1200" dirty="0">
                <a:solidFill>
                  <a:schemeClr val="tx1"/>
                </a:solidFill>
                <a:effectLst/>
                <a:latin typeface="+mn-lt"/>
                <a:ea typeface="+mn-ea"/>
                <a:cs typeface="+mn-cs"/>
              </a:rPr>
              <a:t>候補者</a:t>
            </a:r>
            <a:r>
              <a:rPr kumimoji="1" lang="ja-JP" altLang="ja-JP" sz="1200" kern="1200" dirty="0">
                <a:solidFill>
                  <a:schemeClr val="tx1"/>
                </a:solidFill>
                <a:effectLst/>
                <a:latin typeface="+mn-lt"/>
                <a:ea typeface="+mn-ea"/>
                <a:cs typeface="+mn-cs"/>
              </a:rPr>
              <a:t>の</a:t>
            </a:r>
            <a:r>
              <a:rPr kumimoji="1" lang="ja-JP" altLang="en-US" sz="1200" kern="1200" dirty="0">
                <a:solidFill>
                  <a:schemeClr val="tx1"/>
                </a:solidFill>
                <a:effectLst/>
                <a:latin typeface="+mn-lt"/>
                <a:ea typeface="+mn-ea"/>
                <a:cs typeface="+mn-cs"/>
              </a:rPr>
              <a:t>氏名を</a:t>
            </a:r>
            <a:r>
              <a:rPr kumimoji="1" lang="ja-JP" altLang="ja-JP" sz="1200" kern="1200" dirty="0">
                <a:solidFill>
                  <a:schemeClr val="tx1"/>
                </a:solidFill>
                <a:effectLst/>
                <a:latin typeface="+mn-lt"/>
                <a:ea typeface="+mn-ea"/>
                <a:cs typeface="+mn-cs"/>
              </a:rPr>
              <a:t>書いてください。</a:t>
            </a:r>
            <a:endParaRPr kumimoji="1" lang="en-US" altLang="ja-JP" sz="1200" kern="1200" dirty="0">
              <a:solidFill>
                <a:schemeClr val="tx1"/>
              </a:solidFill>
              <a:effectLst/>
              <a:latin typeface="+mn-lt"/>
              <a:ea typeface="+mn-ea"/>
              <a:cs typeface="+mn-cs"/>
            </a:endParaRPr>
          </a:p>
          <a:p>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では投票用紙を持って順番にこちら側から</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人ずつ前に出てきて、記載台で候補者</a:t>
            </a:r>
            <a:r>
              <a:rPr kumimoji="1" lang="ja-JP" altLang="en-US" sz="1200" kern="1200" dirty="0">
                <a:solidFill>
                  <a:schemeClr val="tx1"/>
                </a:solidFill>
                <a:effectLst/>
                <a:latin typeface="+mn-lt"/>
                <a:ea typeface="+mn-ea"/>
                <a:cs typeface="+mn-cs"/>
              </a:rPr>
              <a:t>の氏名を記載してください。</a:t>
            </a:r>
            <a:endParaRPr kumimoji="1" lang="ja-JP" altLang="ja-JP" sz="1200" kern="1200" dirty="0">
              <a:solidFill>
                <a:schemeClr val="tx1"/>
              </a:solidFill>
              <a:effectLst/>
              <a:latin typeface="+mn-lt"/>
              <a:ea typeface="+mn-ea"/>
              <a:cs typeface="+mn-cs"/>
            </a:endParaRPr>
          </a:p>
          <a:p>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実際の投票所でも、このように記載台があり、</a:t>
            </a:r>
            <a:r>
              <a:rPr kumimoji="1" lang="ja-JP" altLang="en-US" sz="1200" kern="1200" dirty="0">
                <a:solidFill>
                  <a:schemeClr val="tx1"/>
                </a:solidFill>
                <a:effectLst/>
                <a:latin typeface="+mn-lt"/>
                <a:ea typeface="+mn-ea"/>
                <a:cs typeface="+mn-cs"/>
              </a:rPr>
              <a:t>そ</a:t>
            </a:r>
            <a:r>
              <a:rPr kumimoji="1" lang="ja-JP" altLang="ja-JP" sz="1200" kern="1200" dirty="0">
                <a:solidFill>
                  <a:schemeClr val="tx1"/>
                </a:solidFill>
                <a:effectLst/>
                <a:latin typeface="+mn-lt"/>
                <a:ea typeface="+mn-ea"/>
                <a:cs typeface="+mn-cs"/>
              </a:rPr>
              <a:t>こで投票用紙に候補者の</a:t>
            </a:r>
            <a:r>
              <a:rPr kumimoji="1" lang="ja-JP" altLang="en-US" sz="1200" kern="1200" dirty="0">
                <a:solidFill>
                  <a:schemeClr val="tx1"/>
                </a:solidFill>
                <a:effectLst/>
                <a:latin typeface="+mn-lt"/>
                <a:ea typeface="+mn-ea"/>
                <a:cs typeface="+mn-cs"/>
              </a:rPr>
              <a:t>氏名</a:t>
            </a:r>
            <a:r>
              <a:rPr kumimoji="1" lang="ja-JP" altLang="ja-JP" sz="1200" kern="1200" dirty="0">
                <a:solidFill>
                  <a:schemeClr val="tx1"/>
                </a:solidFill>
                <a:effectLst/>
                <a:latin typeface="+mn-lt"/>
                <a:ea typeface="+mn-ea"/>
                <a:cs typeface="+mn-cs"/>
              </a:rPr>
              <a:t>を書きます。その後で、投票箱に投票します。</a:t>
            </a:r>
            <a:endParaRPr kumimoji="1" lang="en-US" altLang="ja-JP" sz="1200" kern="1200" dirty="0">
              <a:solidFill>
                <a:schemeClr val="tx1"/>
              </a:solidFill>
              <a:effectLst/>
              <a:latin typeface="+mn-lt"/>
              <a:ea typeface="+mn-ea"/>
              <a:cs typeface="+mn-cs"/>
            </a:endParaRPr>
          </a:p>
          <a:p>
            <a:endParaRPr kumimoji="1" lang="en-US" altLang="ja-JP" dirty="0"/>
          </a:p>
          <a:p>
            <a:r>
              <a:rPr kumimoji="1" lang="en-US" altLang="ja-JP" dirty="0"/>
              <a:t>※</a:t>
            </a:r>
            <a:r>
              <a:rPr kumimoji="1" lang="ja-JP" altLang="en-US" dirty="0"/>
              <a:t>「はじめての投票用紙」についての説明をする場合</a:t>
            </a:r>
            <a:endParaRPr kumimoji="1" lang="en-US" altLang="ja-JP" dirty="0"/>
          </a:p>
          <a:p>
            <a:r>
              <a:rPr kumimoji="1" lang="ja-JP" altLang="ja-JP" sz="1200" kern="1200" dirty="0">
                <a:solidFill>
                  <a:schemeClr val="tx1"/>
                </a:solidFill>
                <a:effectLst/>
                <a:latin typeface="+mn-lt"/>
                <a:ea typeface="+mn-ea"/>
                <a:cs typeface="+mn-cs"/>
              </a:rPr>
              <a:t>この</a:t>
            </a:r>
            <a:r>
              <a:rPr kumimoji="1" lang="ja-JP" altLang="en-US" sz="1200" kern="1200" dirty="0">
                <a:solidFill>
                  <a:schemeClr val="tx1"/>
                </a:solidFill>
                <a:effectLst/>
                <a:latin typeface="+mn-lt"/>
                <a:ea typeface="+mn-ea"/>
                <a:cs typeface="+mn-cs"/>
              </a:rPr>
              <a:t>投票用紙</a:t>
            </a:r>
            <a:r>
              <a:rPr kumimoji="1" lang="ja-JP" altLang="ja-JP" sz="1200" kern="1200" dirty="0">
                <a:solidFill>
                  <a:schemeClr val="tx1"/>
                </a:solidFill>
                <a:effectLst/>
                <a:latin typeface="+mn-lt"/>
                <a:ea typeface="+mn-ea"/>
                <a:cs typeface="+mn-cs"/>
              </a:rPr>
              <a:t>は、本当の選挙で使う投票用紙と同じ素材でできています。</a:t>
            </a:r>
          </a:p>
          <a:p>
            <a:r>
              <a:rPr kumimoji="1" lang="ja-JP" altLang="ja-JP" sz="1200" kern="1200" dirty="0">
                <a:solidFill>
                  <a:schemeClr val="tx1"/>
                </a:solidFill>
                <a:effectLst/>
                <a:latin typeface="+mn-lt"/>
                <a:ea typeface="+mn-ea"/>
                <a:cs typeface="+mn-cs"/>
              </a:rPr>
              <a:t>実はこれ、紙ではありません。</a:t>
            </a:r>
          </a:p>
          <a:p>
            <a:r>
              <a:rPr kumimoji="1" lang="ja-JP" altLang="ja-JP" sz="1200" kern="1200" dirty="0">
                <a:solidFill>
                  <a:schemeClr val="tx1"/>
                </a:solidFill>
                <a:effectLst/>
                <a:latin typeface="+mn-lt"/>
                <a:ea typeface="+mn-ea"/>
                <a:cs typeface="+mn-cs"/>
              </a:rPr>
              <a:t>合成樹脂といって、プラスチックでできています。よくみると、</a:t>
            </a:r>
            <a:r>
              <a:rPr kumimoji="1" lang="ja-JP" altLang="en-US" sz="1200" kern="1200" dirty="0">
                <a:solidFill>
                  <a:schemeClr val="tx1"/>
                </a:solidFill>
                <a:effectLst/>
                <a:latin typeface="+mn-lt"/>
                <a:ea typeface="+mn-ea"/>
                <a:cs typeface="+mn-cs"/>
              </a:rPr>
              <a:t>少し</a:t>
            </a:r>
            <a:r>
              <a:rPr kumimoji="1" lang="ja-JP" altLang="ja-JP" sz="1200" kern="1200" dirty="0">
                <a:solidFill>
                  <a:schemeClr val="tx1"/>
                </a:solidFill>
                <a:effectLst/>
                <a:latin typeface="+mn-lt"/>
                <a:ea typeface="+mn-ea"/>
                <a:cs typeface="+mn-cs"/>
              </a:rPr>
              <a:t>つるつるしている感じがわかりますでしょうか？</a:t>
            </a:r>
          </a:p>
          <a:p>
            <a:r>
              <a:rPr kumimoji="1" lang="ja-JP" altLang="ja-JP" sz="1200" kern="1200" dirty="0">
                <a:solidFill>
                  <a:schemeClr val="tx1"/>
                </a:solidFill>
                <a:effectLst/>
                <a:latin typeface="+mn-lt"/>
                <a:ea typeface="+mn-ea"/>
                <a:cs typeface="+mn-cs"/>
              </a:rPr>
              <a:t>値段も普通の紙の</a:t>
            </a:r>
            <a:r>
              <a:rPr kumimoji="1" lang="ja-JP" altLang="en-US" sz="1200" kern="1200" dirty="0">
                <a:solidFill>
                  <a:schemeClr val="tx1"/>
                </a:solidFill>
                <a:effectLst/>
                <a:latin typeface="+mn-lt"/>
                <a:ea typeface="+mn-ea"/>
                <a:cs typeface="+mn-cs"/>
              </a:rPr>
              <a:t>３～４</a:t>
            </a:r>
            <a:r>
              <a:rPr kumimoji="1" lang="ja-JP" altLang="ja-JP" sz="1200" kern="1200" dirty="0">
                <a:solidFill>
                  <a:schemeClr val="tx1"/>
                </a:solidFill>
                <a:effectLst/>
                <a:latin typeface="+mn-lt"/>
                <a:ea typeface="+mn-ea"/>
                <a:cs typeface="+mn-cs"/>
              </a:rPr>
              <a:t>倍くらいします。</a:t>
            </a:r>
          </a:p>
          <a:p>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では、どうしてプラスチックでできていると思いますか？</a:t>
            </a:r>
          </a:p>
          <a:p>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みなさん、投票用紙を折ってみてください。</a:t>
            </a:r>
          </a:p>
          <a:p>
            <a:r>
              <a:rPr kumimoji="1" lang="ja-JP" altLang="en-US" sz="1200" kern="1200" dirty="0">
                <a:solidFill>
                  <a:schemeClr val="tx1"/>
                </a:solidFill>
                <a:effectLst/>
                <a:latin typeface="+mn-lt"/>
                <a:ea typeface="+mn-ea"/>
                <a:cs typeface="+mn-cs"/>
              </a:rPr>
              <a:t>２</a:t>
            </a:r>
            <a:r>
              <a:rPr kumimoji="1" lang="ja-JP" altLang="ja-JP" sz="1200" kern="1200" dirty="0">
                <a:solidFill>
                  <a:schemeClr val="tx1"/>
                </a:solidFill>
                <a:effectLst/>
                <a:latin typeface="+mn-lt"/>
                <a:ea typeface="+mn-ea"/>
                <a:cs typeface="+mn-cs"/>
              </a:rPr>
              <a:t>つ折りでも４つ折りでも</a:t>
            </a:r>
            <a:r>
              <a:rPr kumimoji="1" lang="ja-JP" altLang="en-US" sz="1200" kern="1200" dirty="0">
                <a:solidFill>
                  <a:schemeClr val="tx1"/>
                </a:solidFill>
                <a:effectLst/>
                <a:latin typeface="+mn-lt"/>
                <a:ea typeface="+mn-ea"/>
                <a:cs typeface="+mn-cs"/>
              </a:rPr>
              <a:t>構い</a:t>
            </a:r>
            <a:r>
              <a:rPr kumimoji="1" lang="ja-JP" altLang="ja-JP" sz="1200" kern="1200" dirty="0">
                <a:solidFill>
                  <a:schemeClr val="tx1"/>
                </a:solidFill>
                <a:effectLst/>
                <a:latin typeface="+mn-lt"/>
                <a:ea typeface="+mn-ea"/>
                <a:cs typeface="+mn-cs"/>
              </a:rPr>
              <a:t>ません。</a:t>
            </a:r>
          </a:p>
          <a:p>
            <a:r>
              <a:rPr kumimoji="1" lang="ja-JP" altLang="ja-JP" sz="1200" kern="1200" dirty="0">
                <a:solidFill>
                  <a:schemeClr val="tx1"/>
                </a:solidFill>
                <a:effectLst/>
                <a:latin typeface="+mn-lt"/>
                <a:ea typeface="+mn-ea"/>
                <a:cs typeface="+mn-cs"/>
              </a:rPr>
              <a:t>そして、それを机の上に置いてみてください。</a:t>
            </a:r>
          </a:p>
          <a:p>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（生徒のリアクションを</a:t>
            </a:r>
            <a:r>
              <a:rPr kumimoji="1" lang="ja-JP" altLang="en-US" sz="1200" kern="1200" dirty="0">
                <a:solidFill>
                  <a:schemeClr val="tx1"/>
                </a:solidFill>
                <a:effectLst/>
                <a:latin typeface="+mn-lt"/>
                <a:ea typeface="+mn-ea"/>
                <a:cs typeface="+mn-cs"/>
              </a:rPr>
              <a:t>踏まえて</a:t>
            </a:r>
            <a:r>
              <a:rPr kumimoji="1" lang="ja-JP" altLang="ja-JP" sz="1200" kern="1200" dirty="0">
                <a:solidFill>
                  <a:schemeClr val="tx1"/>
                </a:solidFill>
                <a:effectLst/>
                <a:latin typeface="+mn-lt"/>
                <a:ea typeface="+mn-ea"/>
                <a:cs typeface="+mn-cs"/>
              </a:rPr>
              <a:t>）</a:t>
            </a:r>
          </a:p>
          <a:p>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どうでしょう、</a:t>
            </a:r>
            <a:r>
              <a:rPr kumimoji="1" lang="ja-JP" altLang="en-US" sz="1200" kern="1200" dirty="0">
                <a:solidFill>
                  <a:schemeClr val="tx1"/>
                </a:solidFill>
                <a:effectLst/>
                <a:latin typeface="+mn-lt"/>
                <a:ea typeface="+mn-ea"/>
                <a:cs typeface="+mn-cs"/>
              </a:rPr>
              <a:t>自然に</a:t>
            </a:r>
            <a:r>
              <a:rPr kumimoji="1" lang="ja-JP" altLang="ja-JP" sz="1200" kern="1200" dirty="0">
                <a:solidFill>
                  <a:schemeClr val="tx1"/>
                </a:solidFill>
                <a:effectLst/>
                <a:latin typeface="+mn-lt"/>
                <a:ea typeface="+mn-ea"/>
                <a:cs typeface="+mn-cs"/>
              </a:rPr>
              <a:t>開きませんでしたか？</a:t>
            </a:r>
          </a:p>
          <a:p>
            <a:r>
              <a:rPr kumimoji="1" lang="ja-JP" altLang="ja-JP" sz="1200" kern="1200" dirty="0">
                <a:solidFill>
                  <a:schemeClr val="tx1"/>
                </a:solidFill>
                <a:effectLst/>
                <a:latin typeface="+mn-lt"/>
                <a:ea typeface="+mn-ea"/>
                <a:cs typeface="+mn-cs"/>
              </a:rPr>
              <a:t>実はこの「勝手に開くこと」がプラスチック製の特徴で、これがとても重要なんです。</a:t>
            </a:r>
          </a:p>
          <a:p>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投票用紙は、誰に投票するかを他人に見られないように、折って投票箱に入れるのが普通です。</a:t>
            </a:r>
          </a:p>
          <a:p>
            <a:r>
              <a:rPr kumimoji="1" lang="ja-JP" altLang="ja-JP" sz="1200" kern="1200" dirty="0">
                <a:solidFill>
                  <a:schemeClr val="tx1"/>
                </a:solidFill>
                <a:effectLst/>
                <a:latin typeface="+mn-lt"/>
                <a:ea typeface="+mn-ea"/>
                <a:cs typeface="+mn-cs"/>
              </a:rPr>
              <a:t>投票用紙が普通の紙だと、開票作業をするときに、投票用紙を１枚ずつ開</a:t>
            </a:r>
            <a:r>
              <a:rPr kumimoji="1" lang="ja-JP" altLang="en-US" sz="1200" kern="1200" dirty="0">
                <a:solidFill>
                  <a:schemeClr val="tx1"/>
                </a:solidFill>
                <a:effectLst/>
                <a:latin typeface="+mn-lt"/>
                <a:ea typeface="+mn-ea"/>
                <a:cs typeface="+mn-cs"/>
              </a:rPr>
              <a:t>く</a:t>
            </a:r>
            <a:r>
              <a:rPr kumimoji="1" lang="ja-JP" altLang="ja-JP" sz="1200" kern="1200" dirty="0">
                <a:solidFill>
                  <a:schemeClr val="tx1"/>
                </a:solidFill>
                <a:effectLst/>
                <a:latin typeface="+mn-lt"/>
                <a:ea typeface="+mn-ea"/>
                <a:cs typeface="+mn-cs"/>
              </a:rPr>
              <a:t>作業が必要になります。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mn-lt"/>
                <a:ea typeface="+mn-ea"/>
                <a:cs typeface="+mn-cs"/>
              </a:rPr>
              <a:t>人口の多い場所では、投票数は何十万票にもなりますから、</a:t>
            </a: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mn-lt"/>
                <a:ea typeface="+mn-ea"/>
                <a:cs typeface="+mn-cs"/>
              </a:rPr>
              <a:t>昔は、この開</a:t>
            </a:r>
            <a:r>
              <a:rPr kumimoji="1" lang="ja-JP" altLang="en-US" sz="1200" kern="1200" dirty="0">
                <a:solidFill>
                  <a:schemeClr val="tx1"/>
                </a:solidFill>
                <a:effectLst/>
                <a:latin typeface="+mn-lt"/>
                <a:ea typeface="+mn-ea"/>
                <a:cs typeface="+mn-cs"/>
              </a:rPr>
              <a:t>く</a:t>
            </a:r>
            <a:r>
              <a:rPr kumimoji="1" lang="ja-JP" altLang="ja-JP" sz="1200" kern="1200" dirty="0">
                <a:solidFill>
                  <a:schemeClr val="tx1"/>
                </a:solidFill>
                <a:effectLst/>
                <a:latin typeface="+mn-lt"/>
                <a:ea typeface="+mn-ea"/>
                <a:cs typeface="+mn-cs"/>
              </a:rPr>
              <a:t>作業に何時間もの時間と大量の人出を費やしていました。</a:t>
            </a:r>
          </a:p>
          <a:p>
            <a:r>
              <a:rPr kumimoji="1" lang="ja-JP" altLang="ja-JP" sz="1200" kern="1200" dirty="0">
                <a:solidFill>
                  <a:schemeClr val="tx1"/>
                </a:solidFill>
                <a:effectLst/>
                <a:latin typeface="+mn-lt"/>
                <a:ea typeface="+mn-ea"/>
                <a:cs typeface="+mn-cs"/>
              </a:rPr>
              <a:t>でも、このプラスチック製投票用紙になってからは、投票箱の中で勝手にある程度開くため、</a:t>
            </a:r>
            <a:endParaRPr kumimoji="1" lang="en-US"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開票作業にかかる時間を、</a:t>
            </a:r>
            <a:r>
              <a:rPr kumimoji="1" lang="ja-JP" altLang="en-US" sz="1200" kern="1200" dirty="0">
                <a:solidFill>
                  <a:schemeClr val="tx1"/>
                </a:solidFill>
                <a:effectLst/>
                <a:latin typeface="+mn-lt"/>
                <a:ea typeface="+mn-ea"/>
                <a:cs typeface="+mn-cs"/>
              </a:rPr>
              <a:t>大幅に短縮</a:t>
            </a:r>
            <a:r>
              <a:rPr kumimoji="1" lang="ja-JP" altLang="ja-JP" sz="1200" kern="1200" dirty="0">
                <a:solidFill>
                  <a:schemeClr val="tx1"/>
                </a:solidFill>
                <a:effectLst/>
                <a:latin typeface="+mn-lt"/>
                <a:ea typeface="+mn-ea"/>
                <a:cs typeface="+mn-cs"/>
              </a:rPr>
              <a:t>することができたといわれています。</a:t>
            </a:r>
          </a:p>
          <a:p>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また、このプラスチック製投票用紙は、偽造もしにくく、不正を防止するのに役立ちます。</a:t>
            </a:r>
          </a:p>
          <a:p>
            <a:r>
              <a:rPr kumimoji="1" lang="ja-JP" altLang="ja-JP" sz="1200" kern="1200" dirty="0">
                <a:solidFill>
                  <a:schemeClr val="tx1"/>
                </a:solidFill>
                <a:effectLst/>
                <a:latin typeface="+mn-lt"/>
                <a:ea typeface="+mn-ea"/>
                <a:cs typeface="+mn-cs"/>
              </a:rPr>
              <a:t>それに、</a:t>
            </a:r>
            <a:r>
              <a:rPr kumimoji="1" lang="ja-JP" altLang="en-US" sz="1200" kern="1200" dirty="0">
                <a:solidFill>
                  <a:schemeClr val="tx1"/>
                </a:solidFill>
                <a:effectLst/>
                <a:latin typeface="+mn-lt"/>
                <a:ea typeface="+mn-ea"/>
                <a:cs typeface="+mn-cs"/>
              </a:rPr>
              <a:t>丈夫なので、</a:t>
            </a:r>
            <a:r>
              <a:rPr kumimoji="1" lang="ja-JP" altLang="ja-JP" sz="1200" kern="1200" dirty="0">
                <a:solidFill>
                  <a:schemeClr val="tx1"/>
                </a:solidFill>
                <a:effectLst/>
                <a:latin typeface="+mn-lt"/>
                <a:ea typeface="+mn-ea"/>
                <a:cs typeface="+mn-cs"/>
              </a:rPr>
              <a:t>破れて大事な１票が反映されないといったことも起こりにくいというメリットもあります。</a:t>
            </a:r>
          </a:p>
          <a:p>
            <a:r>
              <a:rPr kumimoji="1" lang="ja-JP" altLang="ja-JP" sz="1200" kern="1200" dirty="0">
                <a:solidFill>
                  <a:schemeClr val="tx1"/>
                </a:solidFill>
                <a:effectLst/>
                <a:latin typeface="+mn-lt"/>
                <a:ea typeface="+mn-ea"/>
                <a:cs typeface="+mn-cs"/>
              </a:rPr>
              <a:t>個人的には、なめらかで書きやすいのもいいところだと思います。</a:t>
            </a:r>
            <a:endParaRPr kumimoji="1" lang="en-US" altLang="ja-JP" sz="1200" kern="1200" dirty="0">
              <a:solidFill>
                <a:schemeClr val="tx1"/>
              </a:solidFill>
              <a:effectLst/>
              <a:latin typeface="+mn-lt"/>
              <a:ea typeface="+mn-ea"/>
              <a:cs typeface="+mn-cs"/>
            </a:endParaRPr>
          </a:p>
          <a:p>
            <a:r>
              <a:rPr kumimoji="1" lang="ja-JP" altLang="en-US" sz="1200" kern="1200" dirty="0">
                <a:solidFill>
                  <a:schemeClr val="tx1"/>
                </a:solidFill>
                <a:effectLst/>
                <a:latin typeface="+mn-lt"/>
                <a:ea typeface="+mn-ea"/>
                <a:cs typeface="+mn-cs"/>
              </a:rPr>
              <a:t>書いてみると、</a:t>
            </a:r>
            <a:r>
              <a:rPr kumimoji="1" lang="ja-JP" altLang="ja-JP" sz="1200" kern="1200" dirty="0">
                <a:solidFill>
                  <a:schemeClr val="tx1"/>
                </a:solidFill>
                <a:effectLst/>
                <a:latin typeface="+mn-lt"/>
                <a:ea typeface="+mn-ea"/>
                <a:cs typeface="+mn-cs"/>
              </a:rPr>
              <a:t>ちょっと普通の紙と違う感じなのがわかると思います。</a:t>
            </a:r>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投票用紙のこの秘密は、知らない人がほとんどなので、機会があれば、誰かに教えてあげてみてください</a:t>
            </a:r>
            <a:r>
              <a:rPr kumimoji="1" lang="ja-JP" altLang="en-US" sz="1200" kern="1200" dirty="0">
                <a:solidFill>
                  <a:schemeClr val="tx1"/>
                </a:solidFill>
                <a:effectLst/>
                <a:latin typeface="+mn-lt"/>
                <a:ea typeface="+mn-ea"/>
                <a:cs typeface="+mn-cs"/>
              </a:rPr>
              <a:t>。</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C72E821-F52E-432E-8133-8E63A33D200C}" type="slidenum">
              <a:rPr kumimoji="1" lang="ja-JP" altLang="en-US" smtClean="0"/>
              <a:t>8</a:t>
            </a:fld>
            <a:endParaRPr kumimoji="1" lang="ja-JP" altLang="en-US"/>
          </a:p>
        </p:txBody>
      </p:sp>
    </p:spTree>
    <p:extLst>
      <p:ext uri="{BB962C8B-B14F-4D97-AF65-F5344CB8AC3E}">
        <p14:creationId xmlns:p14="http://schemas.microsoft.com/office/powerpoint/2010/main" val="24534613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それでは、開票に移ります。少しお時間をいただきます。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生徒に開票作業を協力してもらうことも考えられる。</a:t>
            </a:r>
            <a:endParaRPr kumimoji="1" lang="en-US" altLang="ja-JP" dirty="0"/>
          </a:p>
          <a:p>
            <a:endParaRPr kumimoji="1" lang="en-US" altLang="ja-JP" dirty="0"/>
          </a:p>
          <a:p>
            <a:r>
              <a:rPr kumimoji="1" lang="ja-JP" altLang="en-US" dirty="0"/>
              <a:t>（待っている間に「はじめての投票用紙」のクイズや開票手順</a:t>
            </a:r>
            <a:r>
              <a:rPr kumimoji="1" lang="ja-JP" altLang="en-US"/>
              <a:t>の説明等</a:t>
            </a:r>
            <a:r>
              <a:rPr kumimoji="1" lang="ja-JP" altLang="en-US" dirty="0"/>
              <a:t>を実施）</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C72E821-F52E-432E-8133-8E63A33D200C}" type="slidenum">
              <a:rPr kumimoji="1" lang="ja-JP" altLang="en-US" smtClean="0"/>
              <a:t>9</a:t>
            </a:fld>
            <a:endParaRPr kumimoji="1" lang="ja-JP" altLang="en-US"/>
          </a:p>
        </p:txBody>
      </p:sp>
    </p:spTree>
    <p:extLst>
      <p:ext uri="{BB962C8B-B14F-4D97-AF65-F5344CB8AC3E}">
        <p14:creationId xmlns:p14="http://schemas.microsoft.com/office/powerpoint/2010/main" val="2849799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656B3685-375B-4AD3-BC15-43133F721019}" type="datetimeFigureOut">
              <a:rPr kumimoji="1" lang="ja-JP" altLang="en-US" smtClean="0"/>
              <a:t>2024/4/26</a:t>
            </a:fld>
            <a:endParaRPr kumimoji="1" lang="ja-JP" altLang="en-US"/>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kumimoji="1" lang="ja-JP" altLang="en-US"/>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D25DC633-8C86-4082-A7AB-EA04BA8DB877}" type="slidenum">
              <a:rPr kumimoji="1" lang="ja-JP" altLang="en-US" smtClean="0"/>
              <a:t>‹#›</a:t>
            </a:fld>
            <a:endParaRPr kumimoji="1" lang="ja-JP" altLang="en-US"/>
          </a:p>
        </p:txBody>
      </p:sp>
    </p:spTree>
    <p:extLst>
      <p:ext uri="{BB962C8B-B14F-4D97-AF65-F5344CB8AC3E}">
        <p14:creationId xmlns:p14="http://schemas.microsoft.com/office/powerpoint/2010/main" val="4018412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56B3685-375B-4AD3-BC15-43133F721019}"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5DC633-8C86-4082-A7AB-EA04BA8DB877}" type="slidenum">
              <a:rPr kumimoji="1" lang="ja-JP" altLang="en-US" smtClean="0"/>
              <a:t>‹#›</a:t>
            </a:fld>
            <a:endParaRPr kumimoji="1" lang="ja-JP" altLang="en-US"/>
          </a:p>
        </p:txBody>
      </p:sp>
    </p:spTree>
    <p:extLst>
      <p:ext uri="{BB962C8B-B14F-4D97-AF65-F5344CB8AC3E}">
        <p14:creationId xmlns:p14="http://schemas.microsoft.com/office/powerpoint/2010/main" val="2865848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56B3685-375B-4AD3-BC15-43133F721019}"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5DC633-8C86-4082-A7AB-EA04BA8DB877}" type="slidenum">
              <a:rPr kumimoji="1" lang="ja-JP" altLang="en-US" smtClean="0"/>
              <a:t>‹#›</a:t>
            </a:fld>
            <a:endParaRPr kumimoji="1" lang="ja-JP" altLang="en-US"/>
          </a:p>
        </p:txBody>
      </p:sp>
    </p:spTree>
    <p:extLst>
      <p:ext uri="{BB962C8B-B14F-4D97-AF65-F5344CB8AC3E}">
        <p14:creationId xmlns:p14="http://schemas.microsoft.com/office/powerpoint/2010/main" val="33292196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lvl1pPr>
              <a:defRPr b="1"/>
            </a:lvl1pPr>
          </a:lstStyle>
          <a:p>
            <a:r>
              <a:rPr kumimoji="1" lang="ja-JP" altLang="en-US" dirty="0"/>
              <a:t>タイトル</a:t>
            </a:r>
          </a:p>
        </p:txBody>
      </p:sp>
    </p:spTree>
    <p:extLst>
      <p:ext uri="{BB962C8B-B14F-4D97-AF65-F5344CB8AC3E}">
        <p14:creationId xmlns:p14="http://schemas.microsoft.com/office/powerpoint/2010/main" val="166658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lvl1pPr>
              <a:defRPr b="1"/>
            </a:lvl1pPr>
          </a:lstStyle>
          <a:p>
            <a:r>
              <a:rPr kumimoji="1" lang="ja-JP" altLang="en-US" dirty="0"/>
              <a:t>タイトル</a:t>
            </a:r>
          </a:p>
        </p:txBody>
      </p:sp>
    </p:spTree>
    <p:extLst>
      <p:ext uri="{BB962C8B-B14F-4D97-AF65-F5344CB8AC3E}">
        <p14:creationId xmlns:p14="http://schemas.microsoft.com/office/powerpoint/2010/main" val="3509677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1"/>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E912650-324B-48A8-86EE-CA48CA961C25}" type="datetimeFigureOut">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2BE5CC-E56A-40DE-84B3-274B0B093150}" type="slidenum">
              <a:rPr kumimoji="1" lang="ja-JP" altLang="en-US" smtClean="0"/>
              <a:t>‹#›</a:t>
            </a:fld>
            <a:endParaRPr kumimoji="1" lang="ja-JP" altLang="en-US"/>
          </a:p>
        </p:txBody>
      </p:sp>
    </p:spTree>
    <p:extLst>
      <p:ext uri="{BB962C8B-B14F-4D97-AF65-F5344CB8AC3E}">
        <p14:creationId xmlns:p14="http://schemas.microsoft.com/office/powerpoint/2010/main" val="7728875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98F4C0A-AD4A-4362-9B7E-8F14A9913199}" type="datetimeFigureOut">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5B6B62-7EA7-4B1F-8A0F-6595FDF10E12}" type="slidenum">
              <a:rPr kumimoji="1" lang="ja-JP" altLang="en-US" smtClean="0"/>
              <a:t>‹#›</a:t>
            </a:fld>
            <a:endParaRPr kumimoji="1" lang="ja-JP" altLang="en-US"/>
          </a:p>
        </p:txBody>
      </p:sp>
    </p:spTree>
    <p:extLst>
      <p:ext uri="{BB962C8B-B14F-4D97-AF65-F5344CB8AC3E}">
        <p14:creationId xmlns:p14="http://schemas.microsoft.com/office/powerpoint/2010/main" val="395803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56B3685-375B-4AD3-BC15-43133F721019}"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5DC633-8C86-4082-A7AB-EA04BA8DB877}" type="slidenum">
              <a:rPr kumimoji="1" lang="ja-JP" altLang="en-US" smtClean="0"/>
              <a:t>‹#›</a:t>
            </a:fld>
            <a:endParaRPr kumimoji="1" lang="ja-JP" altLang="en-US"/>
          </a:p>
        </p:txBody>
      </p:sp>
    </p:spTree>
    <p:extLst>
      <p:ext uri="{BB962C8B-B14F-4D97-AF65-F5344CB8AC3E}">
        <p14:creationId xmlns:p14="http://schemas.microsoft.com/office/powerpoint/2010/main" val="3748141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56B3685-375B-4AD3-BC15-43133F721019}"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5DC633-8C86-4082-A7AB-EA04BA8DB877}" type="slidenum">
              <a:rPr kumimoji="1" lang="ja-JP" altLang="en-US" smtClean="0"/>
              <a:t>‹#›</a:t>
            </a:fld>
            <a:endParaRPr kumimoji="1" lang="ja-JP" altLang="en-US"/>
          </a:p>
        </p:txBody>
      </p:sp>
    </p:spTree>
    <p:extLst>
      <p:ext uri="{BB962C8B-B14F-4D97-AF65-F5344CB8AC3E}">
        <p14:creationId xmlns:p14="http://schemas.microsoft.com/office/powerpoint/2010/main" val="1559894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56B3685-375B-4AD3-BC15-43133F721019}"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5DC633-8C86-4082-A7AB-EA04BA8DB877}" type="slidenum">
              <a:rPr kumimoji="1" lang="ja-JP" altLang="en-US" smtClean="0"/>
              <a:t>‹#›</a:t>
            </a:fld>
            <a:endParaRPr kumimoji="1" lang="ja-JP" altLang="en-US"/>
          </a:p>
        </p:txBody>
      </p:sp>
    </p:spTree>
    <p:extLst>
      <p:ext uri="{BB962C8B-B14F-4D97-AF65-F5344CB8AC3E}">
        <p14:creationId xmlns:p14="http://schemas.microsoft.com/office/powerpoint/2010/main" val="3834882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56B3685-375B-4AD3-BC15-43133F721019}" type="datetimeFigureOut">
              <a:rPr kumimoji="1" lang="ja-JP" altLang="en-US" smtClean="0"/>
              <a:t>2024/4/26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5DC633-8C86-4082-A7AB-EA04BA8DB877}" type="slidenum">
              <a:rPr kumimoji="1" lang="ja-JP" altLang="en-US" smtClean="0"/>
              <a:t>‹#›</a:t>
            </a:fld>
            <a:endParaRPr kumimoji="1" lang="ja-JP" altLang="en-US"/>
          </a:p>
        </p:txBody>
      </p:sp>
    </p:spTree>
    <p:extLst>
      <p:ext uri="{BB962C8B-B14F-4D97-AF65-F5344CB8AC3E}">
        <p14:creationId xmlns:p14="http://schemas.microsoft.com/office/powerpoint/2010/main" val="3813924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56B3685-375B-4AD3-BC15-43133F721019}" type="datetimeFigureOut">
              <a:rPr kumimoji="1" lang="ja-JP" altLang="en-US" smtClean="0"/>
              <a:t>2024/4/26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5DC633-8C86-4082-A7AB-EA04BA8DB877}" type="slidenum">
              <a:rPr kumimoji="1" lang="ja-JP" altLang="en-US" smtClean="0"/>
              <a:t>‹#›</a:t>
            </a:fld>
            <a:endParaRPr kumimoji="1" lang="ja-JP" altLang="en-US"/>
          </a:p>
        </p:txBody>
      </p:sp>
    </p:spTree>
    <p:extLst>
      <p:ext uri="{BB962C8B-B14F-4D97-AF65-F5344CB8AC3E}">
        <p14:creationId xmlns:p14="http://schemas.microsoft.com/office/powerpoint/2010/main" val="1068990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6B3685-375B-4AD3-BC15-43133F721019}" type="datetimeFigureOut">
              <a:rPr kumimoji="1" lang="ja-JP" altLang="en-US" smtClean="0"/>
              <a:t>2024/4/26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5DC633-8C86-4082-A7AB-EA04BA8DB877}" type="slidenum">
              <a:rPr kumimoji="1" lang="ja-JP" altLang="en-US" smtClean="0"/>
              <a:t>‹#›</a:t>
            </a:fld>
            <a:endParaRPr kumimoji="1" lang="ja-JP" altLang="en-US"/>
          </a:p>
        </p:txBody>
      </p:sp>
    </p:spTree>
    <p:extLst>
      <p:ext uri="{BB962C8B-B14F-4D97-AF65-F5344CB8AC3E}">
        <p14:creationId xmlns:p14="http://schemas.microsoft.com/office/powerpoint/2010/main" val="3324604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ja-JP" altLang="en-US"/>
              <a:t>マスター テキストの書式設定</a:t>
            </a:r>
          </a:p>
        </p:txBody>
      </p:sp>
      <p:sp>
        <p:nvSpPr>
          <p:cNvPr id="5" name="Date Placeholder 4"/>
          <p:cNvSpPr>
            <a:spLocks noGrp="1"/>
          </p:cNvSpPr>
          <p:nvPr>
            <p:ph type="dt" sz="half" idx="10"/>
          </p:nvPr>
        </p:nvSpPr>
        <p:spPr/>
        <p:txBody>
          <a:bodyPr/>
          <a:lstStyle/>
          <a:p>
            <a:fld id="{656B3685-375B-4AD3-BC15-43133F721019}"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D25DC633-8C86-4082-A7AB-EA04BA8DB877}" type="slidenum">
              <a:rPr kumimoji="1" lang="ja-JP" altLang="en-US" smtClean="0"/>
              <a:t>‹#›</a:t>
            </a:fld>
            <a:endParaRPr kumimoji="1" lang="ja-JP" altLang="en-US"/>
          </a:p>
        </p:txBody>
      </p:sp>
    </p:spTree>
    <p:extLst>
      <p:ext uri="{BB962C8B-B14F-4D97-AF65-F5344CB8AC3E}">
        <p14:creationId xmlns:p14="http://schemas.microsoft.com/office/powerpoint/2010/main" val="3620049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0"/>
            <a:ext cx="9144000" cy="5330952"/>
          </a:xfrm>
          <a:blipFill>
            <a:blip r:embed="rId2"/>
            <a:stretch>
              <a:fillRect/>
            </a:stretch>
          </a:blip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656B3685-375B-4AD3-BC15-43133F721019}"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D25DC633-8C86-4082-A7AB-EA04BA8DB877}" type="slidenum">
              <a:rPr kumimoji="1" lang="ja-JP" altLang="en-US" smtClean="0"/>
              <a:t>‹#›</a:t>
            </a:fld>
            <a:endParaRPr kumimoji="1" lang="ja-JP" altLang="en-US"/>
          </a:p>
        </p:txBody>
      </p:sp>
    </p:spTree>
    <p:extLst>
      <p:ext uri="{BB962C8B-B14F-4D97-AF65-F5344CB8AC3E}">
        <p14:creationId xmlns:p14="http://schemas.microsoft.com/office/powerpoint/2010/main" val="139675536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656B3685-375B-4AD3-BC15-43133F721019}" type="datetimeFigureOut">
              <a:rPr kumimoji="1" lang="ja-JP" altLang="en-US" smtClean="0"/>
              <a:t>2024/4/26</a:t>
            </a:fld>
            <a:endParaRPr kumimoji="1" lang="ja-JP" altLang="en-US"/>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kumimoji="1" lang="ja-JP" altLang="en-US"/>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D25DC633-8C86-4082-A7AB-EA04BA8DB877}" type="slidenum">
              <a:rPr kumimoji="1" lang="ja-JP" altLang="en-US" smtClean="0"/>
              <a:t>‹#›</a:t>
            </a:fld>
            <a:endParaRPr kumimoji="1" lang="ja-JP" altLang="en-US"/>
          </a:p>
        </p:txBody>
      </p:sp>
    </p:spTree>
    <p:extLst>
      <p:ext uri="{BB962C8B-B14F-4D97-AF65-F5344CB8AC3E}">
        <p14:creationId xmlns:p14="http://schemas.microsoft.com/office/powerpoint/2010/main" val="3757411407"/>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5" r:id="rId12"/>
  </p:sldLayoutIdLst>
  <p:txStyles>
    <p:titleStyle>
      <a:lvl1pPr algn="l" defTabSz="914400" rtl="0" eaLnBrk="1" latinLnBrk="0" hangingPunct="1">
        <a:lnSpc>
          <a:spcPct val="90000"/>
        </a:lnSpc>
        <a:spcBef>
          <a:spcPct val="0"/>
        </a:spcBef>
        <a:buNone/>
        <a:defRPr kumimoji="1"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kumimoji="1"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kumimoji="1"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kumimoji="1"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07505" y="188640"/>
            <a:ext cx="8917914" cy="850106"/>
          </a:xfrm>
          <a:prstGeom prst="rect">
            <a:avLst/>
          </a:prstGeom>
          <a:solidFill>
            <a:schemeClr val="accent1"/>
          </a:solidFill>
        </p:spPr>
        <p:txBody>
          <a:bodyPr vert="horz" lIns="91440" tIns="45720" rIns="91440" bIns="45720" rtlCol="0" anchor="ctr">
            <a:normAutofit/>
          </a:bodyPr>
          <a:lstStyle/>
          <a:p>
            <a:r>
              <a:rPr kumimoji="1" lang="ja-JP" altLang="en-US" dirty="0"/>
              <a:t>タイトル</a:t>
            </a:r>
          </a:p>
        </p:txBody>
      </p:sp>
      <p:sp>
        <p:nvSpPr>
          <p:cNvPr id="4" name="日付プレースホルダー 3"/>
          <p:cNvSpPr>
            <a:spLocks noGrp="1"/>
          </p:cNvSpPr>
          <p:nvPr>
            <p:ph type="dt" sz="half" idx="2"/>
          </p:nvPr>
        </p:nvSpPr>
        <p:spPr>
          <a:xfrm>
            <a:off x="457200" y="6356356"/>
            <a:ext cx="21336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9E7A5B27-250A-4E25-915A-A391E98395D1}" type="datetime1">
              <a:rPr kumimoji="1" lang="ja-JP" altLang="en-US" smtClean="0"/>
              <a:t>2024/4/26</a:t>
            </a:fld>
            <a:endParaRPr kumimoji="1" lang="ja-JP" altLang="en-US" dirty="0"/>
          </a:p>
        </p:txBody>
      </p:sp>
      <p:sp>
        <p:nvSpPr>
          <p:cNvPr id="5" name="フッター プレースホルダー 4"/>
          <p:cNvSpPr>
            <a:spLocks noGrp="1"/>
          </p:cNvSpPr>
          <p:nvPr>
            <p:ph type="ftr" sz="quarter" idx="3"/>
          </p:nvPr>
        </p:nvSpPr>
        <p:spPr>
          <a:xfrm>
            <a:off x="3124200" y="6356356"/>
            <a:ext cx="28956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19CE8C02-415A-44D6-BBFF-C90234ED1F77}" type="slidenum">
              <a:rPr kumimoji="1" lang="ja-JP" altLang="en-US" smtClean="0"/>
              <a:t>‹#›</a:t>
            </a:fld>
            <a:endParaRPr kumimoji="1" lang="ja-JP" altLang="en-US"/>
          </a:p>
        </p:txBody>
      </p:sp>
      <p:sp>
        <p:nvSpPr>
          <p:cNvPr id="8" name="AutoShape 1" descr="src=&quot;logo_img/153_osaka.gif"/>
          <p:cNvSpPr>
            <a:spLocks noChangeAspect="1" noChangeArrowheads="1"/>
          </p:cNvSpPr>
          <p:nvPr/>
        </p:nvSpPr>
        <p:spPr bwMode="auto">
          <a:xfrm>
            <a:off x="3681413" y="3113088"/>
            <a:ext cx="571500" cy="4381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84406" tIns="42203" rIns="84406" bIns="42203" numCol="1" anchor="t" anchorCtr="0" compatLnSpc="1">
            <a:prstTxWarp prst="textNoShape">
              <a:avLst/>
            </a:prstTxWarp>
          </a:bodyPr>
          <a:lstStyle/>
          <a:p>
            <a:endParaRPr lang="ja-JP" altLang="en-US" sz="1662"/>
          </a:p>
        </p:txBody>
      </p:sp>
    </p:spTree>
    <p:extLst>
      <p:ext uri="{BB962C8B-B14F-4D97-AF65-F5344CB8AC3E}">
        <p14:creationId xmlns:p14="http://schemas.microsoft.com/office/powerpoint/2010/main" val="1097593433"/>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Lst>
  <p:hf hdr="0" ftr="0"/>
  <p:txStyles>
    <p:titleStyle>
      <a:lvl1pPr algn="l" defTabSz="844083" rtl="0" eaLnBrk="1" latinLnBrk="0" hangingPunct="1">
        <a:spcBef>
          <a:spcPct val="0"/>
        </a:spcBef>
        <a:buNone/>
        <a:defRPr kumimoji="1" sz="2215" b="1" kern="1200">
          <a:solidFill>
            <a:schemeClr val="bg1"/>
          </a:solidFill>
          <a:latin typeface="+mn-ea"/>
          <a:ea typeface="+mn-ea"/>
          <a:cs typeface="+mj-cs"/>
        </a:defRPr>
      </a:lvl1pPr>
    </p:titleStyle>
    <p:bodyStyle>
      <a:lvl1pPr marL="165593" indent="-165593" algn="l" defTabSz="844083" rtl="0" eaLnBrk="1" latinLnBrk="0" hangingPunct="1">
        <a:spcBef>
          <a:spcPct val="20000"/>
        </a:spcBef>
        <a:buFont typeface="Arial" pitchFamily="34" charset="0"/>
        <a:buChar char="•"/>
        <a:defRPr kumimoji="1" sz="1846" b="0" kern="1200">
          <a:solidFill>
            <a:schemeClr val="tx1"/>
          </a:solidFill>
          <a:latin typeface="+mn-ea"/>
          <a:ea typeface="+mn-ea"/>
          <a:cs typeface="+mn-cs"/>
        </a:defRPr>
      </a:lvl1pPr>
      <a:lvl2pPr marL="422041" indent="0" algn="l" defTabSz="844083" rtl="0" eaLnBrk="1" latinLnBrk="0" hangingPunct="1">
        <a:spcBef>
          <a:spcPct val="20000"/>
        </a:spcBef>
        <a:buFont typeface="Arial" pitchFamily="34" charset="0"/>
        <a:buNone/>
        <a:defRPr kumimoji="1" sz="1846" b="0" kern="1200">
          <a:solidFill>
            <a:schemeClr val="tx1"/>
          </a:solidFill>
          <a:latin typeface="+mn-ea"/>
          <a:ea typeface="+mn-ea"/>
          <a:cs typeface="+mn-cs"/>
        </a:defRPr>
      </a:lvl2pPr>
      <a:lvl3pPr marL="844083" indent="0" algn="l" defTabSz="844083" rtl="0" eaLnBrk="1" latinLnBrk="0" hangingPunct="1">
        <a:spcBef>
          <a:spcPct val="20000"/>
        </a:spcBef>
        <a:buFont typeface="Arial" pitchFamily="34" charset="0"/>
        <a:buNone/>
        <a:defRPr kumimoji="1" sz="1662" b="0" kern="1200">
          <a:solidFill>
            <a:schemeClr val="tx1"/>
          </a:solidFill>
          <a:latin typeface="+mn-ea"/>
          <a:ea typeface="+mn-ea"/>
          <a:cs typeface="+mn-cs"/>
        </a:defRPr>
      </a:lvl3pPr>
      <a:lvl4pPr marL="1477145"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4.pn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a:spLocks noGrp="1"/>
          </p:cNvSpPr>
          <p:nvPr>
            <p:ph type="subTitle" idx="1"/>
          </p:nvPr>
        </p:nvSpPr>
        <p:spPr>
          <a:xfrm>
            <a:off x="1987826" y="5322805"/>
            <a:ext cx="5526156" cy="792088"/>
          </a:xfrm>
        </p:spPr>
        <p:txBody>
          <a:bodyPr>
            <a:normAutofit/>
          </a:bodyPr>
          <a:lstStyle/>
          <a:p>
            <a:r>
              <a:rPr lang="ja-JP" altLang="en-US" sz="28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800" b="1" dirty="0">
                <a:latin typeface="Meiryo UI" panose="020B0604030504040204" pitchFamily="50" charset="-128"/>
                <a:ea typeface="Meiryo UI" panose="020B0604030504040204" pitchFamily="50" charset="-128"/>
                <a:cs typeface="Meiryo UI" panose="020B0604030504040204" pitchFamily="50" charset="-128"/>
              </a:rPr>
              <a:t>選挙管理委員会・○○学校</a:t>
            </a:r>
            <a:endParaRPr kumimoji="1" lang="en-US" altLang="ja-JP" sz="28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Picture 2" descr="\\10023sv0fs001\net_data\06_【選挙】\03 経常業務全般\56_18歳引下げ対応\06模擬選挙関係\01旭高校\テキスト\めいすいくん.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5675" y="2205341"/>
            <a:ext cx="3168352" cy="2497947"/>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p:cNvSpPr txBox="1"/>
          <p:nvPr/>
        </p:nvSpPr>
        <p:spPr>
          <a:xfrm>
            <a:off x="2292439" y="901521"/>
            <a:ext cx="4559122" cy="923330"/>
          </a:xfrm>
          <a:prstGeom prst="rect">
            <a:avLst/>
          </a:prstGeom>
          <a:noFill/>
        </p:spPr>
        <p:txBody>
          <a:bodyPr wrap="square" rtlCol="0">
            <a:spAutoFit/>
          </a:bodyPr>
          <a:lstStyle/>
          <a:p>
            <a:r>
              <a:rPr kumimoji="1" lang="ja-JP" altLang="en-US" sz="5400" b="1" dirty="0">
                <a:solidFill>
                  <a:schemeClr val="bg1"/>
                </a:solidFill>
                <a:latin typeface="Meiryo UI" panose="020B0604030504040204" pitchFamily="50" charset="-128"/>
                <a:ea typeface="Meiryo UI" panose="020B0604030504040204" pitchFamily="50" charset="-128"/>
              </a:rPr>
              <a:t>模擬市長選挙</a:t>
            </a:r>
          </a:p>
        </p:txBody>
      </p:sp>
    </p:spTree>
    <p:extLst>
      <p:ext uri="{BB962C8B-B14F-4D97-AF65-F5344CB8AC3E}">
        <p14:creationId xmlns:p14="http://schemas.microsoft.com/office/powerpoint/2010/main" val="320589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60621" y="1877573"/>
            <a:ext cx="5898524" cy="1658198"/>
          </a:xfrm>
        </p:spPr>
        <p:txBody>
          <a:bodyPr>
            <a:noAutofit/>
          </a:bodyPr>
          <a:lstStyle/>
          <a:p>
            <a:r>
              <a:rPr lang="ja-JP" altLang="en-US" sz="7200" b="1" dirty="0">
                <a:latin typeface="Meiryo UI" panose="020B0604030504040204" pitchFamily="50" charset="-128"/>
                <a:ea typeface="Meiryo UI" panose="020B0604030504040204" pitchFamily="50" charset="-128"/>
              </a:rPr>
              <a:t>結果発表！！</a:t>
            </a:r>
            <a:endParaRPr kumimoji="1" lang="ja-JP" altLang="en-US" sz="7200" b="1" dirty="0">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86954" y="3773510"/>
            <a:ext cx="2560482" cy="2560482"/>
          </a:xfrm>
          <a:prstGeom prst="rect">
            <a:avLst/>
          </a:prstGeom>
        </p:spPr>
      </p:pic>
    </p:spTree>
    <p:extLst>
      <p:ext uri="{BB962C8B-B14F-4D97-AF65-F5344CB8AC3E}">
        <p14:creationId xmlns:p14="http://schemas.microsoft.com/office/powerpoint/2010/main" val="495530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03037" y="2298197"/>
            <a:ext cx="3791539" cy="1658198"/>
          </a:xfrm>
        </p:spPr>
        <p:txBody>
          <a:bodyPr>
            <a:noAutofit/>
          </a:bodyPr>
          <a:lstStyle/>
          <a:p>
            <a:r>
              <a:rPr lang="ja-JP" altLang="en-US" sz="7200" b="1" dirty="0">
                <a:latin typeface="Meiryo UI" panose="020B0604030504040204" pitchFamily="50" charset="-128"/>
                <a:ea typeface="Meiryo UI" panose="020B0604030504040204" pitchFamily="50" charset="-128"/>
              </a:rPr>
              <a:t>まとめ</a:t>
            </a:r>
            <a:endParaRPr kumimoji="1" lang="ja-JP" altLang="en-US" sz="7200" b="1" dirty="0">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94576" y="4504944"/>
            <a:ext cx="1905000" cy="1981200"/>
          </a:xfrm>
          <a:prstGeom prst="rect">
            <a:avLst/>
          </a:prstGeom>
        </p:spPr>
      </p:pic>
    </p:spTree>
    <p:extLst>
      <p:ext uri="{BB962C8B-B14F-4D97-AF65-F5344CB8AC3E}">
        <p14:creationId xmlns:p14="http://schemas.microsoft.com/office/powerpoint/2010/main" val="17250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882599" y="2392209"/>
            <a:ext cx="8042740" cy="1456168"/>
          </a:xfrm>
          <a:prstGeom prst="rect">
            <a:avLst/>
          </a:prstGeom>
          <a:noFill/>
        </p:spPr>
        <p:txBody>
          <a:bodyPr wrap="square" rtlCol="0">
            <a:spAutoFit/>
          </a:bodyPr>
          <a:lstStyle/>
          <a:p>
            <a:pPr defTabSz="844083">
              <a:defRPr/>
            </a:pPr>
            <a:r>
              <a:rPr kumimoji="1" lang="ja-JP" altLang="en-US" sz="2954" b="1" dirty="0">
                <a:solidFill>
                  <a:srgbClr val="4F81BD"/>
                </a:solidFill>
                <a:latin typeface="Meiryo UI" panose="020B0604030504040204" pitchFamily="50" charset="-128"/>
                <a:ea typeface="Meiryo UI" panose="020B0604030504040204" pitchFamily="50" charset="-128"/>
              </a:rPr>
              <a:t>以下は予備のクイズです。</a:t>
            </a:r>
            <a:endParaRPr kumimoji="1" lang="en-US" altLang="ja-JP" sz="2954" b="1" dirty="0">
              <a:solidFill>
                <a:srgbClr val="4F81BD"/>
              </a:solidFill>
              <a:latin typeface="Meiryo UI" panose="020B0604030504040204" pitchFamily="50" charset="-128"/>
              <a:ea typeface="Meiryo UI" panose="020B0604030504040204" pitchFamily="50" charset="-128"/>
            </a:endParaRPr>
          </a:p>
          <a:p>
            <a:pPr defTabSz="844083">
              <a:defRPr/>
            </a:pPr>
            <a:r>
              <a:rPr kumimoji="1" lang="ja-JP" altLang="en-US" sz="2954" b="1" dirty="0">
                <a:solidFill>
                  <a:srgbClr val="4F81BD"/>
                </a:solidFill>
                <a:latin typeface="Meiryo UI" panose="020B0604030504040204" pitchFamily="50" charset="-128"/>
                <a:ea typeface="Meiryo UI" panose="020B0604030504040204" pitchFamily="50" charset="-128"/>
              </a:rPr>
              <a:t>時間に余裕がある場合などに利用してください。</a:t>
            </a:r>
            <a:endParaRPr kumimoji="1" lang="en-US" altLang="ja-JP" sz="2954" b="1" dirty="0">
              <a:solidFill>
                <a:srgbClr val="4F81BD"/>
              </a:solidFill>
              <a:latin typeface="Meiryo UI" panose="020B0604030504040204" pitchFamily="50" charset="-128"/>
              <a:ea typeface="Meiryo UI" panose="020B0604030504040204" pitchFamily="50" charset="-128"/>
            </a:endParaRPr>
          </a:p>
          <a:p>
            <a:pPr defTabSz="844083">
              <a:defRPr/>
            </a:pPr>
            <a:r>
              <a:rPr kumimoji="1" lang="en-US" altLang="ja-JP" sz="2954" b="1" dirty="0">
                <a:solidFill>
                  <a:srgbClr val="4F81BD"/>
                </a:solidFill>
                <a:latin typeface="Meiryo UI" panose="020B0604030504040204" pitchFamily="50" charset="-128"/>
                <a:ea typeface="Meiryo UI" panose="020B0604030504040204" pitchFamily="50" charset="-128"/>
              </a:rPr>
              <a:t>※</a:t>
            </a:r>
            <a:r>
              <a:rPr kumimoji="1" lang="ja-JP" altLang="en-US" sz="2954" b="1" dirty="0">
                <a:solidFill>
                  <a:srgbClr val="4F81BD"/>
                </a:solidFill>
                <a:latin typeface="Meiryo UI" panose="020B0604030504040204" pitchFamily="50" charset="-128"/>
                <a:ea typeface="Meiryo UI" panose="020B0604030504040204" pitchFamily="50" charset="-128"/>
              </a:rPr>
              <a:t>はじめての投票用紙記載のクイズと同じです。</a:t>
            </a:r>
          </a:p>
        </p:txBody>
      </p:sp>
    </p:spTree>
    <p:extLst>
      <p:ext uri="{BB962C8B-B14F-4D97-AF65-F5344CB8AC3E}">
        <p14:creationId xmlns:p14="http://schemas.microsoft.com/office/powerpoint/2010/main" val="1669671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pic>
        <p:nvPicPr>
          <p:cNvPr id="9" name="図 8"/>
          <p:cNvPicPr>
            <a:picLocks noChangeAspect="1"/>
          </p:cNvPicPr>
          <p:nvPr/>
        </p:nvPicPr>
        <p:blipFill rotWithShape="1">
          <a:blip r:embed="rId3"/>
          <a:srcRect l="27330" t="15767" r="25063" b="36852"/>
          <a:stretch/>
        </p:blipFill>
        <p:spPr bwMode="gray">
          <a:xfrm>
            <a:off x="686780" y="935079"/>
            <a:ext cx="1728192" cy="1595254"/>
          </a:xfrm>
          <a:prstGeom prst="rect">
            <a:avLst/>
          </a:prstGeom>
        </p:spPr>
      </p:pic>
      <p:cxnSp>
        <p:nvCxnSpPr>
          <p:cNvPr id="14" name="直線コネクタ 13"/>
          <p:cNvCxnSpPr/>
          <p:nvPr/>
        </p:nvCxnSpPr>
        <p:spPr bwMode="gray">
          <a:xfrm>
            <a:off x="162000" y="3711447"/>
            <a:ext cx="8820000" cy="0"/>
          </a:xfrm>
          <a:prstGeom prst="line">
            <a:avLst/>
          </a:prstGeom>
          <a:ln w="38100">
            <a:solidFill>
              <a:schemeClr val="accent5">
                <a:lumMod val="50000"/>
              </a:schemeClr>
            </a:solidFill>
          </a:ln>
          <a:effectLst>
            <a:outerShdw blurRad="50800" dist="38100" dir="16200000"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六角形 14"/>
          <p:cNvSpPr/>
          <p:nvPr/>
        </p:nvSpPr>
        <p:spPr bwMode="gray">
          <a:xfrm>
            <a:off x="1962000" y="3296062"/>
            <a:ext cx="5220000" cy="830769"/>
          </a:xfrm>
          <a:prstGeom prst="hexagon">
            <a:avLst>
              <a:gd name="adj" fmla="val 52050"/>
              <a:gd name="vf" fmla="val 115470"/>
            </a:avLst>
          </a:prstGeom>
          <a:ln w="38100">
            <a:solidFill>
              <a:schemeClr val="accent5">
                <a:lumMod val="50000"/>
              </a:schemeClr>
            </a:solidFill>
          </a:ln>
          <a:effectLst>
            <a:outerShdw blurRad="50800" dist="38100" dir="16200000" rotWithShape="0">
              <a:prstClr val="black">
                <a:alpha val="40000"/>
              </a:prstClr>
            </a:outerShdw>
          </a:effectLst>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cxnSp>
        <p:nvCxnSpPr>
          <p:cNvPr id="18" name="直線コネクタ 17"/>
          <p:cNvCxnSpPr/>
          <p:nvPr/>
        </p:nvCxnSpPr>
        <p:spPr bwMode="gray">
          <a:xfrm>
            <a:off x="162000" y="4841418"/>
            <a:ext cx="8820000" cy="0"/>
          </a:xfrm>
          <a:prstGeom prst="line">
            <a:avLst/>
          </a:prstGeom>
          <a:ln w="38100">
            <a:solidFill>
              <a:schemeClr val="accent5">
                <a:lumMod val="50000"/>
              </a:schemeClr>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六角形 18"/>
          <p:cNvSpPr/>
          <p:nvPr/>
        </p:nvSpPr>
        <p:spPr bwMode="gray">
          <a:xfrm>
            <a:off x="1962000" y="4426034"/>
            <a:ext cx="5220000" cy="830769"/>
          </a:xfrm>
          <a:prstGeom prst="hexagon">
            <a:avLst>
              <a:gd name="adj" fmla="val 52050"/>
              <a:gd name="vf" fmla="val 115470"/>
            </a:avLst>
          </a:prstGeom>
          <a:ln w="38100">
            <a:solidFill>
              <a:schemeClr val="accent5">
                <a:lumMod val="50000"/>
              </a:schemeClr>
            </a:solidFill>
          </a:ln>
          <a:effectLst>
            <a:outerShdw blurRad="63500" sx="102000" sy="102000" algn="ctr" rotWithShape="0">
              <a:prstClr val="black">
                <a:alpha val="40000"/>
              </a:prstClr>
            </a:outerShdw>
          </a:effectLst>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 name="テキスト ボックス 5"/>
          <p:cNvSpPr txBox="1"/>
          <p:nvPr/>
        </p:nvSpPr>
        <p:spPr bwMode="gray">
          <a:xfrm>
            <a:off x="2312057" y="3477779"/>
            <a:ext cx="4985169" cy="490134"/>
          </a:xfrm>
          <a:prstGeom prst="rect">
            <a:avLst/>
          </a:prstGeom>
          <a:noFill/>
        </p:spPr>
        <p:txBody>
          <a:bodyPr wrap="square" rtlCol="0">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①決選投票をする</a:t>
            </a:r>
          </a:p>
        </p:txBody>
      </p:sp>
      <p:sp>
        <p:nvSpPr>
          <p:cNvPr id="27" name="テキスト ボックス 26"/>
          <p:cNvSpPr txBox="1"/>
          <p:nvPr/>
        </p:nvSpPr>
        <p:spPr bwMode="gray">
          <a:xfrm>
            <a:off x="2311026" y="4599933"/>
            <a:ext cx="5317514" cy="490134"/>
          </a:xfrm>
          <a:prstGeom prst="rect">
            <a:avLst/>
          </a:prstGeom>
          <a:noFill/>
        </p:spPr>
        <p:txBody>
          <a:bodyPr wrap="square" rtlCol="0">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②くじ引きで決める</a:t>
            </a:r>
          </a:p>
        </p:txBody>
      </p:sp>
      <p:cxnSp>
        <p:nvCxnSpPr>
          <p:cNvPr id="13" name="直線コネクタ 12"/>
          <p:cNvCxnSpPr/>
          <p:nvPr/>
        </p:nvCxnSpPr>
        <p:spPr bwMode="gray">
          <a:xfrm>
            <a:off x="185051" y="5904921"/>
            <a:ext cx="8820000" cy="0"/>
          </a:xfrm>
          <a:prstGeom prst="line">
            <a:avLst/>
          </a:prstGeom>
          <a:ln w="38100">
            <a:solidFill>
              <a:schemeClr val="accent5">
                <a:lumMod val="50000"/>
              </a:schemeClr>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六角形 15"/>
          <p:cNvSpPr/>
          <p:nvPr/>
        </p:nvSpPr>
        <p:spPr bwMode="gray">
          <a:xfrm>
            <a:off x="1985051" y="5489537"/>
            <a:ext cx="5220000" cy="830769"/>
          </a:xfrm>
          <a:prstGeom prst="hexagon">
            <a:avLst>
              <a:gd name="adj" fmla="val 52050"/>
              <a:gd name="vf" fmla="val 115470"/>
            </a:avLst>
          </a:prstGeom>
          <a:ln w="38100">
            <a:solidFill>
              <a:schemeClr val="accent5">
                <a:lumMod val="50000"/>
              </a:schemeClr>
            </a:solidFill>
          </a:ln>
          <a:effectLst>
            <a:outerShdw blurRad="63500" sx="102000" sy="102000" algn="ctr" rotWithShape="0">
              <a:prstClr val="black">
                <a:alpha val="40000"/>
              </a:prstClr>
            </a:outerShdw>
          </a:effectLst>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7" name="テキスト ボックス 16"/>
          <p:cNvSpPr txBox="1"/>
          <p:nvPr/>
        </p:nvSpPr>
        <p:spPr bwMode="gray">
          <a:xfrm>
            <a:off x="2332480" y="5662316"/>
            <a:ext cx="5672910" cy="490134"/>
          </a:xfrm>
          <a:prstGeom prst="rect">
            <a:avLst/>
          </a:prstGeom>
          <a:noFill/>
        </p:spPr>
        <p:txBody>
          <a:bodyPr wrap="square" rtlCol="0">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③もう一度選挙をする</a:t>
            </a:r>
          </a:p>
        </p:txBody>
      </p:sp>
      <p:sp>
        <p:nvSpPr>
          <p:cNvPr id="20" name="正方形/長方形 19"/>
          <p:cNvSpPr/>
          <p:nvPr/>
        </p:nvSpPr>
        <p:spPr bwMode="gray">
          <a:xfrm>
            <a:off x="2179119" y="1159406"/>
            <a:ext cx="6676914" cy="1228670"/>
          </a:xfrm>
          <a:prstGeom prst="rect">
            <a:avLst/>
          </a:prstGeom>
        </p:spPr>
        <p:txBody>
          <a:bodyPr wrap="squar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369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得票数が同じ候補者がいる場合、</a:t>
            </a:r>
            <a:endParaRPr kumimoji="1" lang="en-US" altLang="ja-JP" sz="369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369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当選人の決定方法は？</a:t>
            </a:r>
            <a:r>
              <a:rPr kumimoji="1" lang="ja-JP" altLang="en-US" sz="369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p:txBody>
      </p:sp>
    </p:spTree>
    <p:extLst>
      <p:ext uri="{BB962C8B-B14F-4D97-AF65-F5344CB8AC3E}">
        <p14:creationId xmlns:p14="http://schemas.microsoft.com/office/powerpoint/2010/main" val="361331049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1" name="角丸四角形 10"/>
          <p:cNvSpPr/>
          <p:nvPr/>
        </p:nvSpPr>
        <p:spPr>
          <a:xfrm>
            <a:off x="351223" y="703774"/>
            <a:ext cx="4420184" cy="5583390"/>
          </a:xfrm>
          <a:prstGeom prst="roundRect">
            <a:avLst>
              <a:gd name="adj" fmla="val 10424"/>
            </a:avLst>
          </a:prstGeom>
          <a:solidFill>
            <a:srgbClr val="FFC000"/>
          </a:solidFill>
          <a:ln w="76200">
            <a:solidFill>
              <a:schemeClr val="accent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3" name="テキスト ボックス 12"/>
          <p:cNvSpPr txBox="1"/>
          <p:nvPr/>
        </p:nvSpPr>
        <p:spPr bwMode="gray">
          <a:xfrm>
            <a:off x="1005391" y="1301995"/>
            <a:ext cx="2743059" cy="859466"/>
          </a:xfrm>
          <a:prstGeom prst="rect">
            <a:avLst/>
          </a:prstGeom>
          <a:noFill/>
        </p:spPr>
        <p:txBody>
          <a:bodyPr wrap="non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49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正解発表</a:t>
            </a:r>
          </a:p>
        </p:txBody>
      </p:sp>
      <p:sp>
        <p:nvSpPr>
          <p:cNvPr id="14" name="正方形/長方形 13"/>
          <p:cNvSpPr/>
          <p:nvPr/>
        </p:nvSpPr>
        <p:spPr bwMode="gray">
          <a:xfrm>
            <a:off x="461010" y="2722230"/>
            <a:ext cx="1005403" cy="433196"/>
          </a:xfrm>
          <a:prstGeom prst="rect">
            <a:avLst/>
          </a:prstGeom>
        </p:spPr>
        <p:txBody>
          <a:bodyPr wrap="non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21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正解は</a:t>
            </a:r>
          </a:p>
        </p:txBody>
      </p:sp>
      <p:sp>
        <p:nvSpPr>
          <p:cNvPr id="15" name="正方形/長方形 14"/>
          <p:cNvSpPr/>
          <p:nvPr/>
        </p:nvSpPr>
        <p:spPr bwMode="gray">
          <a:xfrm>
            <a:off x="3491881" y="5767297"/>
            <a:ext cx="846707" cy="433196"/>
          </a:xfrm>
          <a:prstGeom prst="rect">
            <a:avLst/>
          </a:prstGeom>
        </p:spPr>
        <p:txBody>
          <a:bodyPr wrap="non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2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です。</a:t>
            </a:r>
            <a:endParaRPr kumimoji="1" lang="en-US" altLang="ja-JP" sz="22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bwMode="gray">
          <a:xfrm>
            <a:off x="6433130" y="1032098"/>
            <a:ext cx="941283" cy="546945"/>
          </a:xfrm>
          <a:prstGeom prst="rect">
            <a:avLst/>
          </a:prstGeom>
        </p:spPr>
        <p:txBody>
          <a:bodyPr wrap="non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954" b="1" i="0" u="none" strike="noStrike" kern="1200" cap="none" spc="0" normalizeH="0" baseline="0" noProof="0" dirty="0">
                <a:ln>
                  <a:noFill/>
                </a:ln>
                <a:solidFill>
                  <a:prstClr val="black">
                    <a:lumMod val="65000"/>
                    <a:lumOff val="35000"/>
                  </a:prstClr>
                </a:solidFill>
                <a:effectLst/>
                <a:uLnTx/>
                <a:uFillTx/>
                <a:latin typeface="Meiryo UI" panose="020B0604030504040204" pitchFamily="50" charset="-128"/>
                <a:ea typeface="Meiryo UI" panose="020B0604030504040204" pitchFamily="50" charset="-128"/>
                <a:cs typeface="Meiryo UI" panose="020B0604030504040204" pitchFamily="50" charset="-128"/>
              </a:rPr>
              <a:t>解説</a:t>
            </a:r>
          </a:p>
        </p:txBody>
      </p:sp>
      <p:cxnSp>
        <p:nvCxnSpPr>
          <p:cNvPr id="17" name="直線コネクタ 16"/>
          <p:cNvCxnSpPr/>
          <p:nvPr/>
        </p:nvCxnSpPr>
        <p:spPr bwMode="gray">
          <a:xfrm>
            <a:off x="5277162" y="1728147"/>
            <a:ext cx="32400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bwMode="gray">
          <a:xfrm>
            <a:off x="1202634" y="2442191"/>
            <a:ext cx="2552302" cy="2933432"/>
          </a:xfrm>
          <a:prstGeom prst="rect">
            <a:avLst/>
          </a:prstGeom>
          <a:noFill/>
        </p:spPr>
        <p:txBody>
          <a:bodyPr wrap="none" rtlCol="0">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8462" b="1" i="0" u="none" strike="noStrike" kern="1200" cap="none" spc="0" normalizeH="0" baseline="0" noProof="0" dirty="0">
                <a:ln w="19050">
                  <a:solidFill>
                    <a:prstClr val="white"/>
                  </a:solid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②</a:t>
            </a:r>
          </a:p>
        </p:txBody>
      </p:sp>
      <p:sp>
        <p:nvSpPr>
          <p:cNvPr id="10" name="テキスト ボックス 9"/>
          <p:cNvSpPr txBox="1"/>
          <p:nvPr/>
        </p:nvSpPr>
        <p:spPr bwMode="gray">
          <a:xfrm>
            <a:off x="1439686" y="5266335"/>
            <a:ext cx="2791695" cy="490134"/>
          </a:xfrm>
          <a:prstGeom prst="rect">
            <a:avLst/>
          </a:prstGeom>
          <a:noFill/>
        </p:spPr>
        <p:txBody>
          <a:bodyPr wrap="square" rtlCol="0">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ja-JP" sz="2585"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くじ引きで決める</a:t>
            </a:r>
            <a:endParaRPr kumimoji="1" lang="ja-JP" altLang="ja-JP"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 name="正方形/長方形 11"/>
          <p:cNvSpPr/>
          <p:nvPr/>
        </p:nvSpPr>
        <p:spPr bwMode="gray">
          <a:xfrm>
            <a:off x="5152353" y="1940724"/>
            <a:ext cx="3489618" cy="4545732"/>
          </a:xfrm>
          <a:prstGeom prst="rect">
            <a:avLst/>
          </a:prstGeom>
        </p:spPr>
        <p:txBody>
          <a:bodyPr wrap="square">
            <a:spAutoFit/>
          </a:bodyPr>
          <a:lstStyle/>
          <a:p>
            <a:pPr marL="0" marR="0" lvl="0" indent="0" algn="l" defTabSz="844083" rtl="0" eaLnBrk="1" fontAlgn="auto" latinLnBrk="0" hangingPunct="1">
              <a:lnSpc>
                <a:spcPct val="120000"/>
              </a:lnSpc>
              <a:spcBef>
                <a:spcPts val="0"/>
              </a:spcBef>
              <a:spcAft>
                <a:spcPts val="0"/>
              </a:spcAft>
              <a:buClrTx/>
              <a:buSzTx/>
              <a:buFontTx/>
              <a:buNone/>
              <a:tabLst/>
              <a:defRPr/>
            </a:pPr>
            <a:r>
              <a:rPr kumimoji="1" lang="ja-JP" altLang="ja-JP" sz="221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当選人を決定するに</a:t>
            </a:r>
            <a:r>
              <a:rPr kumimoji="1" lang="ja-JP" altLang="en-US" sz="221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当た</a:t>
            </a:r>
            <a:r>
              <a:rPr kumimoji="1" lang="ja-JP" altLang="ja-JP" sz="221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って、各候補者の得票数が同じ場合、当選人はくじで定めるとされています。</a:t>
            </a:r>
            <a:endParaRPr kumimoji="1" lang="en-US" altLang="ja-JP" sz="221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20000"/>
              </a:lnSpc>
              <a:spcBef>
                <a:spcPts val="0"/>
              </a:spcBef>
              <a:spcAft>
                <a:spcPts val="0"/>
              </a:spcAft>
              <a:buClrTx/>
              <a:buSzTx/>
              <a:buFontTx/>
              <a:buNone/>
              <a:tabLst/>
              <a:defRPr/>
            </a:pPr>
            <a:r>
              <a:rPr kumimoji="1" lang="ja-JP" altLang="en-US" sz="221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最近の例では、</a:t>
            </a:r>
            <a:r>
              <a:rPr kumimoji="1" lang="en-US" altLang="ja-JP" sz="221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2023</a:t>
            </a:r>
            <a:r>
              <a:rPr kumimoji="1" lang="ja-JP" altLang="en-US" sz="221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年の大阪府富田林市議選挙で、定数１８のうち第</a:t>
            </a:r>
            <a:r>
              <a:rPr kumimoji="1" lang="ja-JP" altLang="en-US" sz="2215" b="1" dirty="0">
                <a:solidFill>
                  <a:prstClr val="black"/>
                </a:solidFill>
                <a:latin typeface="Meiryo UI" panose="020B0604030504040204" pitchFamily="50" charset="-128"/>
                <a:ea typeface="Meiryo UI" panose="020B0604030504040204" pitchFamily="50" charset="-128"/>
              </a:rPr>
              <a:t>１８</a:t>
            </a:r>
            <a:r>
              <a:rPr kumimoji="1" lang="ja-JP" altLang="en-US" sz="221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位の得票数が同数で２人が並んだため、くじ引きを実施し、１人が当選、１人が落選となりました。</a:t>
            </a:r>
            <a:endParaRPr kumimoji="1" lang="ja-JP" altLang="ja-JP" sz="221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93370701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pic>
        <p:nvPicPr>
          <p:cNvPr id="9" name="図 8"/>
          <p:cNvPicPr>
            <a:picLocks noChangeAspect="1"/>
          </p:cNvPicPr>
          <p:nvPr/>
        </p:nvPicPr>
        <p:blipFill rotWithShape="1">
          <a:blip r:embed="rId3"/>
          <a:srcRect l="27330" t="15767" r="25063" b="36852"/>
          <a:stretch/>
        </p:blipFill>
        <p:spPr bwMode="gray">
          <a:xfrm>
            <a:off x="686780" y="935079"/>
            <a:ext cx="1728192" cy="1595254"/>
          </a:xfrm>
          <a:prstGeom prst="rect">
            <a:avLst/>
          </a:prstGeom>
        </p:spPr>
      </p:pic>
      <p:sp>
        <p:nvSpPr>
          <p:cNvPr id="11" name="正方形/長方形 10"/>
          <p:cNvSpPr/>
          <p:nvPr/>
        </p:nvSpPr>
        <p:spPr bwMode="gray">
          <a:xfrm>
            <a:off x="2277885" y="1159406"/>
            <a:ext cx="6676914" cy="1228670"/>
          </a:xfrm>
          <a:prstGeom prst="rect">
            <a:avLst/>
          </a:prstGeom>
        </p:spPr>
        <p:txBody>
          <a:bodyPr wrap="squar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369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候補者が投票を依頼するためにしてはいけないことは？</a:t>
            </a:r>
          </a:p>
        </p:txBody>
      </p:sp>
      <p:cxnSp>
        <p:nvCxnSpPr>
          <p:cNvPr id="14" name="直線コネクタ 13"/>
          <p:cNvCxnSpPr/>
          <p:nvPr/>
        </p:nvCxnSpPr>
        <p:spPr bwMode="gray">
          <a:xfrm>
            <a:off x="162000" y="3711447"/>
            <a:ext cx="8820000" cy="0"/>
          </a:xfrm>
          <a:prstGeom prst="line">
            <a:avLst/>
          </a:prstGeom>
          <a:ln w="38100">
            <a:solidFill>
              <a:schemeClr val="accent5">
                <a:lumMod val="50000"/>
              </a:schemeClr>
            </a:solidFill>
          </a:ln>
          <a:effectLst>
            <a:outerShdw blurRad="50800" dist="38100" dir="16200000"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六角形 14"/>
          <p:cNvSpPr/>
          <p:nvPr/>
        </p:nvSpPr>
        <p:spPr bwMode="gray">
          <a:xfrm>
            <a:off x="1962000" y="3296062"/>
            <a:ext cx="5220000" cy="830769"/>
          </a:xfrm>
          <a:prstGeom prst="hexagon">
            <a:avLst>
              <a:gd name="adj" fmla="val 52050"/>
              <a:gd name="vf" fmla="val 115470"/>
            </a:avLst>
          </a:prstGeom>
          <a:ln w="38100">
            <a:solidFill>
              <a:schemeClr val="accent5">
                <a:lumMod val="50000"/>
              </a:schemeClr>
            </a:solidFill>
          </a:ln>
          <a:effectLst>
            <a:outerShdw blurRad="50800" dist="38100" dir="16200000" rotWithShape="0">
              <a:prstClr val="black">
                <a:alpha val="40000"/>
              </a:prstClr>
            </a:outerShdw>
          </a:effectLst>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cxnSp>
        <p:nvCxnSpPr>
          <p:cNvPr id="18" name="直線コネクタ 17"/>
          <p:cNvCxnSpPr/>
          <p:nvPr/>
        </p:nvCxnSpPr>
        <p:spPr bwMode="gray">
          <a:xfrm>
            <a:off x="162000" y="4841418"/>
            <a:ext cx="8820000" cy="0"/>
          </a:xfrm>
          <a:prstGeom prst="line">
            <a:avLst/>
          </a:prstGeom>
          <a:ln w="38100">
            <a:solidFill>
              <a:schemeClr val="accent5">
                <a:lumMod val="50000"/>
              </a:schemeClr>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六角形 18"/>
          <p:cNvSpPr/>
          <p:nvPr/>
        </p:nvSpPr>
        <p:spPr bwMode="gray">
          <a:xfrm>
            <a:off x="1962000" y="4426034"/>
            <a:ext cx="5220000" cy="830769"/>
          </a:xfrm>
          <a:prstGeom prst="hexagon">
            <a:avLst>
              <a:gd name="adj" fmla="val 52050"/>
              <a:gd name="vf" fmla="val 115470"/>
            </a:avLst>
          </a:prstGeom>
          <a:ln w="38100">
            <a:solidFill>
              <a:schemeClr val="accent5">
                <a:lumMod val="50000"/>
              </a:schemeClr>
            </a:solidFill>
          </a:ln>
          <a:effectLst>
            <a:outerShdw blurRad="63500" sx="102000" sy="102000" algn="ctr" rotWithShape="0">
              <a:prstClr val="black">
                <a:alpha val="40000"/>
              </a:prstClr>
            </a:outerShdw>
          </a:effectLst>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 name="テキスト ボックス 5"/>
          <p:cNvSpPr txBox="1"/>
          <p:nvPr/>
        </p:nvSpPr>
        <p:spPr bwMode="gray">
          <a:xfrm>
            <a:off x="2177369" y="3476138"/>
            <a:ext cx="4985169" cy="490134"/>
          </a:xfrm>
          <a:prstGeom prst="rect">
            <a:avLst/>
          </a:prstGeom>
          <a:noFill/>
        </p:spPr>
        <p:txBody>
          <a:bodyPr wrap="square" rtlCol="0">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①各家庭に電話をかける</a:t>
            </a:r>
          </a:p>
        </p:txBody>
      </p:sp>
      <p:sp>
        <p:nvSpPr>
          <p:cNvPr id="27" name="テキスト ボックス 26"/>
          <p:cNvSpPr txBox="1"/>
          <p:nvPr/>
        </p:nvSpPr>
        <p:spPr bwMode="gray">
          <a:xfrm>
            <a:off x="2161509" y="4599933"/>
            <a:ext cx="4762711" cy="490134"/>
          </a:xfrm>
          <a:prstGeom prst="rect">
            <a:avLst/>
          </a:prstGeom>
          <a:noFill/>
        </p:spPr>
        <p:txBody>
          <a:bodyPr wrap="square" rtlCol="0">
            <a:spAutoFit/>
          </a:bodyPr>
          <a:lstStyle/>
          <a:p>
            <a:pPr marL="331185" marR="0" lvl="0" indent="-331185"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②各家庭を訪問する</a:t>
            </a:r>
          </a:p>
        </p:txBody>
      </p:sp>
      <p:cxnSp>
        <p:nvCxnSpPr>
          <p:cNvPr id="13" name="直線コネクタ 12"/>
          <p:cNvCxnSpPr/>
          <p:nvPr/>
        </p:nvCxnSpPr>
        <p:spPr bwMode="gray">
          <a:xfrm>
            <a:off x="185051" y="5904921"/>
            <a:ext cx="8820000" cy="0"/>
          </a:xfrm>
          <a:prstGeom prst="line">
            <a:avLst/>
          </a:prstGeom>
          <a:ln w="38100">
            <a:solidFill>
              <a:schemeClr val="accent5">
                <a:lumMod val="50000"/>
              </a:schemeClr>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六角形 15"/>
          <p:cNvSpPr/>
          <p:nvPr/>
        </p:nvSpPr>
        <p:spPr bwMode="gray">
          <a:xfrm>
            <a:off x="1985051" y="5489537"/>
            <a:ext cx="5220000" cy="830769"/>
          </a:xfrm>
          <a:prstGeom prst="hexagon">
            <a:avLst>
              <a:gd name="adj" fmla="val 52050"/>
              <a:gd name="vf" fmla="val 115470"/>
            </a:avLst>
          </a:prstGeom>
          <a:ln w="38100">
            <a:solidFill>
              <a:schemeClr val="accent5">
                <a:lumMod val="50000"/>
              </a:schemeClr>
            </a:solidFill>
          </a:ln>
          <a:effectLst>
            <a:outerShdw blurRad="63500" sx="102000" sy="102000" algn="ctr" rotWithShape="0">
              <a:prstClr val="black">
                <a:alpha val="40000"/>
              </a:prstClr>
            </a:outerShdw>
          </a:effectLst>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7" name="テキスト ボックス 16"/>
          <p:cNvSpPr txBox="1"/>
          <p:nvPr/>
        </p:nvSpPr>
        <p:spPr bwMode="gray">
          <a:xfrm>
            <a:off x="2176796" y="5672188"/>
            <a:ext cx="5672910" cy="490134"/>
          </a:xfrm>
          <a:prstGeom prst="rect">
            <a:avLst/>
          </a:prstGeom>
          <a:noFill/>
        </p:spPr>
        <p:txBody>
          <a:bodyPr wrap="square" rtlCol="0">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③葉書を送る</a:t>
            </a:r>
          </a:p>
        </p:txBody>
      </p:sp>
    </p:spTree>
    <p:extLst>
      <p:ext uri="{BB962C8B-B14F-4D97-AF65-F5344CB8AC3E}">
        <p14:creationId xmlns:p14="http://schemas.microsoft.com/office/powerpoint/2010/main" val="207812747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1" name="角丸四角形 10"/>
          <p:cNvSpPr/>
          <p:nvPr/>
        </p:nvSpPr>
        <p:spPr>
          <a:xfrm>
            <a:off x="351223" y="703774"/>
            <a:ext cx="4420184" cy="5583390"/>
          </a:xfrm>
          <a:prstGeom prst="roundRect">
            <a:avLst>
              <a:gd name="adj" fmla="val 10424"/>
            </a:avLst>
          </a:prstGeom>
          <a:solidFill>
            <a:srgbClr val="FFC000"/>
          </a:solidFill>
          <a:ln w="76200">
            <a:solidFill>
              <a:schemeClr val="accent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3" name="テキスト ボックス 12"/>
          <p:cNvSpPr txBox="1"/>
          <p:nvPr/>
        </p:nvSpPr>
        <p:spPr bwMode="gray">
          <a:xfrm>
            <a:off x="1005391" y="1301995"/>
            <a:ext cx="2743059" cy="859466"/>
          </a:xfrm>
          <a:prstGeom prst="rect">
            <a:avLst/>
          </a:prstGeom>
          <a:noFill/>
        </p:spPr>
        <p:txBody>
          <a:bodyPr wrap="non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49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正解発表</a:t>
            </a:r>
          </a:p>
        </p:txBody>
      </p:sp>
      <p:sp>
        <p:nvSpPr>
          <p:cNvPr id="14" name="正方形/長方形 13"/>
          <p:cNvSpPr/>
          <p:nvPr/>
        </p:nvSpPr>
        <p:spPr bwMode="gray">
          <a:xfrm>
            <a:off x="461010" y="2722230"/>
            <a:ext cx="1005403" cy="433196"/>
          </a:xfrm>
          <a:prstGeom prst="rect">
            <a:avLst/>
          </a:prstGeom>
        </p:spPr>
        <p:txBody>
          <a:bodyPr wrap="non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21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正解は</a:t>
            </a:r>
          </a:p>
        </p:txBody>
      </p:sp>
      <p:sp>
        <p:nvSpPr>
          <p:cNvPr id="15" name="正方形/長方形 14"/>
          <p:cNvSpPr/>
          <p:nvPr/>
        </p:nvSpPr>
        <p:spPr bwMode="gray">
          <a:xfrm>
            <a:off x="3491881" y="5767297"/>
            <a:ext cx="846707" cy="433196"/>
          </a:xfrm>
          <a:prstGeom prst="rect">
            <a:avLst/>
          </a:prstGeom>
        </p:spPr>
        <p:txBody>
          <a:bodyPr wrap="non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2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です。</a:t>
            </a:r>
            <a:endParaRPr kumimoji="1" lang="en-US" altLang="ja-JP" sz="22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bwMode="gray">
          <a:xfrm>
            <a:off x="6084168" y="1506390"/>
            <a:ext cx="941283" cy="546945"/>
          </a:xfrm>
          <a:prstGeom prst="rect">
            <a:avLst/>
          </a:prstGeom>
        </p:spPr>
        <p:txBody>
          <a:bodyPr wrap="non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954" b="1" i="0" u="none" strike="noStrike" kern="1200" cap="none" spc="0" normalizeH="0" baseline="0" noProof="0" dirty="0">
                <a:ln>
                  <a:noFill/>
                </a:ln>
                <a:solidFill>
                  <a:prstClr val="black">
                    <a:lumMod val="65000"/>
                    <a:lumOff val="35000"/>
                  </a:prstClr>
                </a:solidFill>
                <a:effectLst/>
                <a:uLnTx/>
                <a:uFillTx/>
                <a:latin typeface="Meiryo UI" panose="020B0604030504040204" pitchFamily="50" charset="-128"/>
                <a:ea typeface="Meiryo UI" panose="020B0604030504040204" pitchFamily="50" charset="-128"/>
                <a:cs typeface="Meiryo UI" panose="020B0604030504040204" pitchFamily="50" charset="-128"/>
              </a:rPr>
              <a:t>解説</a:t>
            </a:r>
          </a:p>
        </p:txBody>
      </p:sp>
      <p:cxnSp>
        <p:nvCxnSpPr>
          <p:cNvPr id="17" name="直線コネクタ 16"/>
          <p:cNvCxnSpPr/>
          <p:nvPr/>
        </p:nvCxnSpPr>
        <p:spPr bwMode="gray">
          <a:xfrm>
            <a:off x="5038697" y="2033153"/>
            <a:ext cx="32400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bwMode="gray">
          <a:xfrm>
            <a:off x="4970814" y="2136029"/>
            <a:ext cx="3456384" cy="2137445"/>
          </a:xfrm>
          <a:prstGeom prst="rect">
            <a:avLst/>
          </a:prstGeom>
        </p:spPr>
        <p:txBody>
          <a:bodyPr wrap="square">
            <a:spAutoFit/>
          </a:bodyPr>
          <a:lstStyle/>
          <a:p>
            <a:pPr marL="0" marR="0" lvl="0" indent="0" algn="l" defTabSz="844083" rtl="0" eaLnBrk="1" fontAlgn="auto" latinLnBrk="0" hangingPunct="1">
              <a:lnSpc>
                <a:spcPct val="120000"/>
              </a:lnSpc>
              <a:spcBef>
                <a:spcPts val="0"/>
              </a:spcBef>
              <a:spcAft>
                <a:spcPts val="0"/>
              </a:spcAft>
              <a:buClrTx/>
              <a:buSzTx/>
              <a:buFontTx/>
              <a:buNone/>
              <a:tabLst/>
              <a:defRPr/>
            </a:pPr>
            <a:r>
              <a:rPr kumimoji="1" lang="ja-JP" altLang="en-US" sz="221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各家庭を訪問して、投票の依頼や投票を得させないように依頼する戸別訪問は、公職選挙法で禁止されています。</a:t>
            </a:r>
            <a:endPar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bwMode="gray">
          <a:xfrm>
            <a:off x="1202634" y="2599566"/>
            <a:ext cx="2552302" cy="2933432"/>
          </a:xfrm>
          <a:prstGeom prst="rect">
            <a:avLst/>
          </a:prstGeom>
          <a:noFill/>
        </p:spPr>
        <p:txBody>
          <a:bodyPr wrap="none" rtlCol="0">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8462" b="1" i="0" u="none" strike="noStrike" kern="1200" cap="none" spc="0" normalizeH="0" baseline="0" noProof="0" dirty="0">
                <a:ln w="19050">
                  <a:solidFill>
                    <a:prstClr val="white"/>
                  </a:solid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②</a:t>
            </a:r>
          </a:p>
        </p:txBody>
      </p:sp>
      <p:sp>
        <p:nvSpPr>
          <p:cNvPr id="10" name="テキスト ボックス 9"/>
          <p:cNvSpPr txBox="1"/>
          <p:nvPr/>
        </p:nvSpPr>
        <p:spPr bwMode="gray">
          <a:xfrm>
            <a:off x="879126" y="5525811"/>
            <a:ext cx="2877188" cy="490134"/>
          </a:xfrm>
          <a:prstGeom prst="rect">
            <a:avLst/>
          </a:prstGeom>
          <a:noFill/>
        </p:spPr>
        <p:txBody>
          <a:bodyPr wrap="square" rtlCol="0">
            <a:spAutoFit/>
          </a:bodyPr>
          <a:lstStyle/>
          <a:p>
            <a:pPr marL="331185" marR="0" lvl="0" indent="-331185" algn="l" defTabSz="844083" rtl="0" eaLnBrk="1" fontAlgn="auto" latinLnBrk="0" hangingPunct="1">
              <a:lnSpc>
                <a:spcPct val="100000"/>
              </a:lnSpc>
              <a:spcBef>
                <a:spcPts val="0"/>
              </a:spcBef>
              <a:spcAft>
                <a:spcPts val="0"/>
              </a:spcAft>
              <a:buClrTx/>
              <a:buSzTx/>
              <a:buFontTx/>
              <a:buNone/>
              <a:tabLst/>
              <a:defRPr/>
            </a:pPr>
            <a:r>
              <a:rPr kumimoji="1" lang="ja-JP" altLang="en-US" sz="2585"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各家庭を訪問する</a:t>
            </a:r>
          </a:p>
        </p:txBody>
      </p:sp>
    </p:spTree>
    <p:extLst>
      <p:ext uri="{BB962C8B-B14F-4D97-AF65-F5344CB8AC3E}">
        <p14:creationId xmlns:p14="http://schemas.microsoft.com/office/powerpoint/2010/main" val="14608097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pic>
        <p:nvPicPr>
          <p:cNvPr id="9" name="図 8"/>
          <p:cNvPicPr>
            <a:picLocks noChangeAspect="1"/>
          </p:cNvPicPr>
          <p:nvPr/>
        </p:nvPicPr>
        <p:blipFill rotWithShape="1">
          <a:blip r:embed="rId3"/>
          <a:srcRect l="27330" t="15767" r="25063" b="36852"/>
          <a:stretch/>
        </p:blipFill>
        <p:spPr bwMode="gray">
          <a:xfrm>
            <a:off x="686780" y="935079"/>
            <a:ext cx="1728192" cy="1595254"/>
          </a:xfrm>
          <a:prstGeom prst="rect">
            <a:avLst/>
          </a:prstGeom>
        </p:spPr>
      </p:pic>
      <p:sp>
        <p:nvSpPr>
          <p:cNvPr id="11" name="正方形/長方形 10"/>
          <p:cNvSpPr/>
          <p:nvPr/>
        </p:nvSpPr>
        <p:spPr bwMode="gray">
          <a:xfrm>
            <a:off x="2577933" y="1405989"/>
            <a:ext cx="6676914" cy="660502"/>
          </a:xfrm>
          <a:prstGeom prst="rect">
            <a:avLst/>
          </a:prstGeom>
        </p:spPr>
        <p:txBody>
          <a:bodyPr wrap="squar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369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政治家ができることは？</a:t>
            </a:r>
          </a:p>
        </p:txBody>
      </p:sp>
      <p:cxnSp>
        <p:nvCxnSpPr>
          <p:cNvPr id="14" name="直線コネクタ 13"/>
          <p:cNvCxnSpPr/>
          <p:nvPr/>
        </p:nvCxnSpPr>
        <p:spPr bwMode="gray">
          <a:xfrm>
            <a:off x="162000" y="3711447"/>
            <a:ext cx="8820000" cy="0"/>
          </a:xfrm>
          <a:prstGeom prst="line">
            <a:avLst/>
          </a:prstGeom>
          <a:ln w="38100">
            <a:solidFill>
              <a:schemeClr val="accent5">
                <a:lumMod val="50000"/>
              </a:schemeClr>
            </a:solidFill>
          </a:ln>
          <a:effectLst>
            <a:outerShdw blurRad="50800" dist="38100" dir="16200000"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六角形 14"/>
          <p:cNvSpPr/>
          <p:nvPr/>
        </p:nvSpPr>
        <p:spPr bwMode="gray">
          <a:xfrm>
            <a:off x="1962000" y="3296062"/>
            <a:ext cx="5220000" cy="830769"/>
          </a:xfrm>
          <a:prstGeom prst="hexagon">
            <a:avLst>
              <a:gd name="adj" fmla="val 52050"/>
              <a:gd name="vf" fmla="val 115470"/>
            </a:avLst>
          </a:prstGeom>
          <a:ln w="38100">
            <a:solidFill>
              <a:schemeClr val="accent5">
                <a:lumMod val="50000"/>
              </a:schemeClr>
            </a:solidFill>
          </a:ln>
          <a:effectLst>
            <a:outerShdw blurRad="50800" dist="38100" dir="16200000" rotWithShape="0">
              <a:prstClr val="black">
                <a:alpha val="40000"/>
              </a:prstClr>
            </a:outerShdw>
          </a:effectLst>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cxnSp>
        <p:nvCxnSpPr>
          <p:cNvPr id="18" name="直線コネクタ 17"/>
          <p:cNvCxnSpPr/>
          <p:nvPr/>
        </p:nvCxnSpPr>
        <p:spPr bwMode="gray">
          <a:xfrm>
            <a:off x="162000" y="4841418"/>
            <a:ext cx="8820000" cy="0"/>
          </a:xfrm>
          <a:prstGeom prst="line">
            <a:avLst/>
          </a:prstGeom>
          <a:ln w="38100">
            <a:solidFill>
              <a:schemeClr val="accent5">
                <a:lumMod val="50000"/>
              </a:schemeClr>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六角形 18"/>
          <p:cNvSpPr/>
          <p:nvPr/>
        </p:nvSpPr>
        <p:spPr bwMode="gray">
          <a:xfrm>
            <a:off x="1962000" y="4413738"/>
            <a:ext cx="5220000" cy="844062"/>
          </a:xfrm>
          <a:prstGeom prst="hexagon">
            <a:avLst>
              <a:gd name="adj" fmla="val 52050"/>
              <a:gd name="vf" fmla="val 115470"/>
            </a:avLst>
          </a:prstGeom>
          <a:ln w="38100">
            <a:solidFill>
              <a:schemeClr val="accent5">
                <a:lumMod val="50000"/>
              </a:schemeClr>
            </a:solidFill>
          </a:ln>
          <a:effectLst>
            <a:outerShdw blurRad="63500" sx="102000" sy="102000" algn="ctr" rotWithShape="0">
              <a:prstClr val="black">
                <a:alpha val="40000"/>
              </a:prstClr>
            </a:outerShdw>
          </a:effectLst>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 name="テキスト ボックス 5"/>
          <p:cNvSpPr txBox="1"/>
          <p:nvPr/>
        </p:nvSpPr>
        <p:spPr bwMode="gray">
          <a:xfrm>
            <a:off x="2179119" y="3279445"/>
            <a:ext cx="4985169" cy="887935"/>
          </a:xfrm>
          <a:prstGeom prst="rect">
            <a:avLst/>
          </a:prstGeom>
          <a:noFill/>
        </p:spPr>
        <p:txBody>
          <a:bodyPr wrap="square" rtlCol="0">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①選挙区内の友人が病気で入院</a:t>
            </a:r>
            <a:endParaRPr kumimoji="1" lang="en-US" altLang="ja-JP"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したので、見舞金を持っていく</a:t>
            </a:r>
          </a:p>
        </p:txBody>
      </p:sp>
      <p:sp>
        <p:nvSpPr>
          <p:cNvPr id="27" name="テキスト ボックス 26"/>
          <p:cNvSpPr txBox="1"/>
          <p:nvPr/>
        </p:nvSpPr>
        <p:spPr bwMode="gray">
          <a:xfrm>
            <a:off x="2176796" y="4404358"/>
            <a:ext cx="5335124" cy="887935"/>
          </a:xfrm>
          <a:prstGeom prst="rect">
            <a:avLst/>
          </a:prstGeom>
          <a:noFill/>
        </p:spPr>
        <p:txBody>
          <a:bodyPr wrap="square" rtlCol="0">
            <a:spAutoFit/>
          </a:bodyPr>
          <a:lstStyle/>
          <a:p>
            <a:pPr marL="331185" marR="0" lvl="0" indent="-331185"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②正月に遊びに来た選挙区内に住</a:t>
            </a:r>
            <a:endParaRPr kumimoji="1" lang="en-US" altLang="ja-JP"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31185" marR="0" lvl="0" indent="-331185" algn="l" defTabSz="844083" rtl="0" eaLnBrk="1" fontAlgn="auto" latinLnBrk="0" hangingPunct="1">
              <a:lnSpc>
                <a:spcPct val="100000"/>
              </a:lnSpc>
              <a:spcBef>
                <a:spcPts val="0"/>
              </a:spcBef>
              <a:spcAft>
                <a:spcPts val="0"/>
              </a:spcAft>
              <a:buClrTx/>
              <a:buSzTx/>
              <a:buFontTx/>
              <a:buNone/>
              <a:tabLst/>
              <a:defRPr/>
            </a:pPr>
            <a:r>
              <a:rPr kumimoji="1" lang="en-US" altLang="ja-JP"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む</a:t>
            </a:r>
            <a:r>
              <a:rPr kumimoji="1" lang="en-US" altLang="ja-JP"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歳の孫にお年玉をあげる</a:t>
            </a:r>
          </a:p>
        </p:txBody>
      </p:sp>
      <p:cxnSp>
        <p:nvCxnSpPr>
          <p:cNvPr id="13" name="直線コネクタ 12"/>
          <p:cNvCxnSpPr/>
          <p:nvPr/>
        </p:nvCxnSpPr>
        <p:spPr bwMode="gray">
          <a:xfrm>
            <a:off x="185051" y="5904921"/>
            <a:ext cx="8820000" cy="0"/>
          </a:xfrm>
          <a:prstGeom prst="line">
            <a:avLst/>
          </a:prstGeom>
          <a:ln w="38100">
            <a:solidFill>
              <a:schemeClr val="accent5">
                <a:lumMod val="50000"/>
              </a:schemeClr>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六角形 15"/>
          <p:cNvSpPr/>
          <p:nvPr/>
        </p:nvSpPr>
        <p:spPr bwMode="gray">
          <a:xfrm>
            <a:off x="1985051" y="5489537"/>
            <a:ext cx="5220000" cy="830769"/>
          </a:xfrm>
          <a:prstGeom prst="hexagon">
            <a:avLst>
              <a:gd name="adj" fmla="val 52050"/>
              <a:gd name="vf" fmla="val 115470"/>
            </a:avLst>
          </a:prstGeom>
          <a:ln w="38100">
            <a:solidFill>
              <a:schemeClr val="accent5">
                <a:lumMod val="50000"/>
              </a:schemeClr>
            </a:solidFill>
          </a:ln>
          <a:effectLst>
            <a:outerShdw blurRad="63500" sx="102000" sy="102000" algn="ctr" rotWithShape="0">
              <a:prstClr val="black">
                <a:alpha val="40000"/>
              </a:prstClr>
            </a:outerShdw>
          </a:effectLst>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7" name="テキスト ボックス 16"/>
          <p:cNvSpPr txBox="1"/>
          <p:nvPr/>
        </p:nvSpPr>
        <p:spPr bwMode="gray">
          <a:xfrm>
            <a:off x="2176796" y="5489537"/>
            <a:ext cx="5672910" cy="887935"/>
          </a:xfrm>
          <a:prstGeom prst="rect">
            <a:avLst/>
          </a:prstGeom>
          <a:noFill/>
        </p:spPr>
        <p:txBody>
          <a:bodyPr wrap="square" rtlCol="0">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③選挙区内で行われるお祭りに、</a:t>
            </a:r>
            <a:r>
              <a:rPr kumimoji="1" lang="ja-JP" altLang="en-US" sz="2585"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お</a:t>
            </a:r>
            <a:endParaRPr kumimoji="1" lang="en-US" altLang="ja-JP"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en-US" altLang="ja-JP"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5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酒の差し入れをする</a:t>
            </a:r>
          </a:p>
        </p:txBody>
      </p:sp>
    </p:spTree>
    <p:extLst>
      <p:ext uri="{BB962C8B-B14F-4D97-AF65-F5344CB8AC3E}">
        <p14:creationId xmlns:p14="http://schemas.microsoft.com/office/powerpoint/2010/main" val="235261518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1" name="角丸四角形 10"/>
          <p:cNvSpPr/>
          <p:nvPr/>
        </p:nvSpPr>
        <p:spPr>
          <a:xfrm>
            <a:off x="351223" y="703774"/>
            <a:ext cx="4420184" cy="5583390"/>
          </a:xfrm>
          <a:prstGeom prst="roundRect">
            <a:avLst>
              <a:gd name="adj" fmla="val 10424"/>
            </a:avLst>
          </a:prstGeom>
          <a:solidFill>
            <a:srgbClr val="FFC000"/>
          </a:solidFill>
          <a:ln w="76200">
            <a:solidFill>
              <a:schemeClr val="accent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 name="テキスト ボックス 9"/>
          <p:cNvSpPr txBox="1"/>
          <p:nvPr/>
        </p:nvSpPr>
        <p:spPr bwMode="gray">
          <a:xfrm>
            <a:off x="461009" y="4914993"/>
            <a:ext cx="4127199" cy="1285737"/>
          </a:xfrm>
          <a:prstGeom prst="rect">
            <a:avLst/>
          </a:prstGeom>
          <a:noFill/>
        </p:spPr>
        <p:txBody>
          <a:bodyPr wrap="square" rtlCol="0">
            <a:spAutoFit/>
          </a:bodyPr>
          <a:lstStyle/>
          <a:p>
            <a:pPr marL="331185" marR="0" lvl="0" indent="-331185" algn="l" defTabSz="844083" rtl="0" eaLnBrk="1" fontAlgn="auto" latinLnBrk="0" hangingPunct="1">
              <a:lnSpc>
                <a:spcPct val="100000"/>
              </a:lnSpc>
              <a:spcBef>
                <a:spcPts val="0"/>
              </a:spcBef>
              <a:spcAft>
                <a:spcPts val="0"/>
              </a:spcAft>
              <a:buClrTx/>
              <a:buSzTx/>
              <a:buFontTx/>
              <a:buNone/>
              <a:tabLst/>
              <a:defRPr/>
            </a:pPr>
            <a:r>
              <a:rPr kumimoji="1" lang="ja-JP" altLang="en-US" sz="2585"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正月に遊びに来た選挙区内</a:t>
            </a:r>
            <a:endParaRPr kumimoji="1" lang="en-US" altLang="ja-JP" sz="2585"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31185" marR="0" lvl="0" indent="-331185" algn="l" defTabSz="844083" rtl="0" eaLnBrk="1" fontAlgn="auto" latinLnBrk="0" hangingPunct="1">
              <a:lnSpc>
                <a:spcPct val="100000"/>
              </a:lnSpc>
              <a:spcBef>
                <a:spcPts val="0"/>
              </a:spcBef>
              <a:spcAft>
                <a:spcPts val="0"/>
              </a:spcAft>
              <a:buClrTx/>
              <a:buSzTx/>
              <a:buFontTx/>
              <a:buNone/>
              <a:tabLst/>
              <a:defRPr/>
            </a:pPr>
            <a:r>
              <a:rPr kumimoji="1" lang="ja-JP" altLang="en-US" sz="2585"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に住む</a:t>
            </a:r>
            <a:r>
              <a:rPr kumimoji="1" lang="en-US" altLang="ja-JP" sz="2585"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2585"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歳の孫にお年玉を</a:t>
            </a:r>
            <a:endParaRPr kumimoji="1" lang="en-US" altLang="ja-JP" sz="2585"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31185" marR="0" lvl="0" indent="-331185" algn="l" defTabSz="844083" rtl="0" eaLnBrk="1" fontAlgn="auto" latinLnBrk="0" hangingPunct="1">
              <a:lnSpc>
                <a:spcPct val="100000"/>
              </a:lnSpc>
              <a:spcBef>
                <a:spcPts val="0"/>
              </a:spcBef>
              <a:spcAft>
                <a:spcPts val="0"/>
              </a:spcAft>
              <a:buClrTx/>
              <a:buSzTx/>
              <a:buFontTx/>
              <a:buNone/>
              <a:tabLst/>
              <a:defRPr/>
            </a:pPr>
            <a:r>
              <a:rPr kumimoji="1" lang="ja-JP" altLang="en-US" sz="2585"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あげる</a:t>
            </a:r>
          </a:p>
        </p:txBody>
      </p:sp>
      <p:sp>
        <p:nvSpPr>
          <p:cNvPr id="13" name="テキスト ボックス 12"/>
          <p:cNvSpPr txBox="1"/>
          <p:nvPr/>
        </p:nvSpPr>
        <p:spPr bwMode="gray">
          <a:xfrm>
            <a:off x="1005391" y="1301995"/>
            <a:ext cx="2743059" cy="859466"/>
          </a:xfrm>
          <a:prstGeom prst="rect">
            <a:avLst/>
          </a:prstGeom>
          <a:noFill/>
        </p:spPr>
        <p:txBody>
          <a:bodyPr wrap="non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498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正解発表</a:t>
            </a:r>
          </a:p>
        </p:txBody>
      </p:sp>
      <p:sp>
        <p:nvSpPr>
          <p:cNvPr id="14" name="正方形/長方形 13"/>
          <p:cNvSpPr/>
          <p:nvPr/>
        </p:nvSpPr>
        <p:spPr bwMode="gray">
          <a:xfrm>
            <a:off x="461010" y="2722230"/>
            <a:ext cx="1005403" cy="433196"/>
          </a:xfrm>
          <a:prstGeom prst="rect">
            <a:avLst/>
          </a:prstGeom>
        </p:spPr>
        <p:txBody>
          <a:bodyPr wrap="non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21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正解は</a:t>
            </a:r>
          </a:p>
        </p:txBody>
      </p:sp>
      <p:sp>
        <p:nvSpPr>
          <p:cNvPr id="15" name="正方形/長方形 14"/>
          <p:cNvSpPr/>
          <p:nvPr/>
        </p:nvSpPr>
        <p:spPr bwMode="gray">
          <a:xfrm>
            <a:off x="3491881" y="5767297"/>
            <a:ext cx="846707" cy="433196"/>
          </a:xfrm>
          <a:prstGeom prst="rect">
            <a:avLst/>
          </a:prstGeom>
        </p:spPr>
        <p:txBody>
          <a:bodyPr wrap="non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2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です。</a:t>
            </a:r>
            <a:endParaRPr kumimoji="1" lang="en-US" altLang="ja-JP" sz="22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bwMode="gray">
          <a:xfrm>
            <a:off x="6084168" y="1506390"/>
            <a:ext cx="941283" cy="546945"/>
          </a:xfrm>
          <a:prstGeom prst="rect">
            <a:avLst/>
          </a:prstGeom>
        </p:spPr>
        <p:txBody>
          <a:bodyPr wrap="non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954" b="1" i="0" u="none" strike="noStrike" kern="1200" cap="none" spc="0" normalizeH="0" baseline="0" noProof="0" dirty="0">
                <a:ln>
                  <a:noFill/>
                </a:ln>
                <a:solidFill>
                  <a:prstClr val="black">
                    <a:lumMod val="65000"/>
                    <a:lumOff val="35000"/>
                  </a:prstClr>
                </a:solidFill>
                <a:effectLst/>
                <a:uLnTx/>
                <a:uFillTx/>
                <a:latin typeface="Meiryo UI" panose="020B0604030504040204" pitchFamily="50" charset="-128"/>
                <a:ea typeface="Meiryo UI" panose="020B0604030504040204" pitchFamily="50" charset="-128"/>
                <a:cs typeface="Meiryo UI" panose="020B0604030504040204" pitchFamily="50" charset="-128"/>
              </a:rPr>
              <a:t>解説</a:t>
            </a:r>
          </a:p>
        </p:txBody>
      </p:sp>
      <p:cxnSp>
        <p:nvCxnSpPr>
          <p:cNvPr id="17" name="直線コネクタ 16"/>
          <p:cNvCxnSpPr/>
          <p:nvPr/>
        </p:nvCxnSpPr>
        <p:spPr bwMode="gray">
          <a:xfrm>
            <a:off x="5038697" y="2033153"/>
            <a:ext cx="32400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bwMode="gray">
          <a:xfrm>
            <a:off x="4970814" y="2136029"/>
            <a:ext cx="3456384" cy="3773534"/>
          </a:xfrm>
          <a:prstGeom prst="rect">
            <a:avLst/>
          </a:prstGeom>
        </p:spPr>
        <p:txBody>
          <a:bodyPr wrap="square">
            <a:spAutoFit/>
          </a:bodyPr>
          <a:lstStyle/>
          <a:p>
            <a:pPr marL="0" marR="0" lvl="0" indent="0" algn="l" defTabSz="844083" rtl="0" eaLnBrk="1" fontAlgn="auto" latinLnBrk="0" hangingPunct="1">
              <a:lnSpc>
                <a:spcPct val="120000"/>
              </a:lnSpc>
              <a:spcBef>
                <a:spcPts val="0"/>
              </a:spcBef>
              <a:spcAft>
                <a:spcPts val="0"/>
              </a:spcAft>
              <a:buClrTx/>
              <a:buSzTx/>
              <a:buFontTx/>
              <a:buNone/>
              <a:tabLst/>
              <a:defRPr/>
            </a:pPr>
            <a:r>
              <a:rPr kumimoji="1" lang="ja-JP" altLang="en-US" sz="221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政治家は当該選挙区内にある者に対し、どんな理由であっても</a:t>
            </a:r>
            <a:r>
              <a:rPr kumimoji="1" lang="ja-JP" altLang="en-US" sz="2215" b="1">
                <a:solidFill>
                  <a:prstClr val="black"/>
                </a:solidFill>
                <a:latin typeface="Meiryo UI" panose="020B0604030504040204" pitchFamily="50" charset="-128"/>
                <a:ea typeface="Meiryo UI" panose="020B0604030504040204" pitchFamily="50" charset="-128"/>
                <a:cs typeface="Meiryo UI" panose="020B0604030504040204" pitchFamily="50" charset="-128"/>
              </a:rPr>
              <a:t>寄附</a:t>
            </a:r>
            <a:r>
              <a:rPr kumimoji="1" lang="ja-JP" altLang="en-US" sz="2215"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221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することができないとされています。</a:t>
            </a:r>
          </a:p>
          <a:p>
            <a:pPr marL="0" marR="0" lvl="0" indent="0" algn="l" defTabSz="844083" rtl="0" eaLnBrk="1" fontAlgn="auto" latinLnBrk="0" hangingPunct="1">
              <a:lnSpc>
                <a:spcPct val="120000"/>
              </a:lnSpc>
              <a:spcBef>
                <a:spcPts val="0"/>
              </a:spcBef>
              <a:spcAft>
                <a:spcPts val="0"/>
              </a:spcAft>
              <a:buClrTx/>
              <a:buSzTx/>
              <a:buFontTx/>
              <a:buNone/>
              <a:tabLst/>
              <a:defRPr/>
            </a:pPr>
            <a:r>
              <a:rPr kumimoji="1" lang="ja-JP" altLang="en-US" sz="221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ただし、政党その他の政治団体に対してする場合や候補者の親族に対してする場合は例外として認められています。</a:t>
            </a:r>
          </a:p>
        </p:txBody>
      </p:sp>
      <p:sp>
        <p:nvSpPr>
          <p:cNvPr id="22" name="テキスト ボックス 21"/>
          <p:cNvSpPr txBox="1"/>
          <p:nvPr/>
        </p:nvSpPr>
        <p:spPr bwMode="gray">
          <a:xfrm>
            <a:off x="1336279" y="2154299"/>
            <a:ext cx="2552302" cy="2933432"/>
          </a:xfrm>
          <a:prstGeom prst="rect">
            <a:avLst/>
          </a:prstGeom>
          <a:noFill/>
        </p:spPr>
        <p:txBody>
          <a:bodyPr wrap="none" rtlCol="0">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8462" b="1" i="0" u="none" strike="noStrike" kern="1200" cap="none" spc="0" normalizeH="0" baseline="0" noProof="0" dirty="0">
                <a:ln w="19050">
                  <a:solidFill>
                    <a:prstClr val="white"/>
                  </a:solid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②</a:t>
            </a:r>
          </a:p>
        </p:txBody>
      </p:sp>
    </p:spTree>
    <p:extLst>
      <p:ext uri="{BB962C8B-B14F-4D97-AF65-F5344CB8AC3E}">
        <p14:creationId xmlns:p14="http://schemas.microsoft.com/office/powerpoint/2010/main" val="176160207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a:latin typeface="Meiryo UI" panose="020B0604030504040204" pitchFamily="50" charset="-128"/>
                <a:ea typeface="Meiryo UI" panose="020B0604030504040204" pitchFamily="50" charset="-128"/>
              </a:rPr>
              <a:t>本日の授業</a:t>
            </a:r>
            <a:endParaRPr kumimoji="1" lang="ja-JP" altLang="en-US"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507206" y="1993393"/>
            <a:ext cx="8065294" cy="4484680"/>
          </a:xfrm>
        </p:spPr>
        <p:txBody>
          <a:bodyPr>
            <a:normAutofit lnSpcReduction="10000"/>
          </a:bodyPr>
          <a:lstStyle/>
          <a:p>
            <a:pPr marL="0" indent="0">
              <a:buNone/>
            </a:pPr>
            <a:r>
              <a:rPr kumimoji="1" lang="ja-JP" altLang="en-US" sz="3200" b="1" dirty="0">
                <a:latin typeface="Meiryo UI" panose="020B0604030504040204" pitchFamily="50" charset="-128"/>
                <a:ea typeface="Meiryo UI" panose="020B0604030504040204" pitchFamily="50" charset="-128"/>
              </a:rPr>
              <a:t>１．個人ワーク</a:t>
            </a:r>
            <a:endParaRPr kumimoji="1" lang="en-US" altLang="ja-JP" sz="3200" b="1" dirty="0">
              <a:latin typeface="Meiryo UI" panose="020B0604030504040204" pitchFamily="50" charset="-128"/>
              <a:ea typeface="Meiryo UI" panose="020B0604030504040204" pitchFamily="50" charset="-128"/>
            </a:endParaRPr>
          </a:p>
          <a:p>
            <a:pPr marL="0" indent="0">
              <a:buNone/>
            </a:pPr>
            <a:r>
              <a:rPr lang="ja-JP" altLang="en-US" sz="3200" b="1" dirty="0">
                <a:latin typeface="Meiryo UI" panose="020B0604030504040204" pitchFamily="50" charset="-128"/>
                <a:ea typeface="Meiryo UI" panose="020B0604030504040204" pitchFamily="50" charset="-128"/>
              </a:rPr>
              <a:t>　　候補者の政策について考えてみよう</a:t>
            </a:r>
            <a:endParaRPr lang="en-US" altLang="ja-JP" sz="3200" b="1" dirty="0">
              <a:latin typeface="Meiryo UI" panose="020B0604030504040204" pitchFamily="50" charset="-128"/>
              <a:ea typeface="Meiryo UI" panose="020B0604030504040204" pitchFamily="50" charset="-128"/>
            </a:endParaRPr>
          </a:p>
          <a:p>
            <a:pPr marL="0" indent="0">
              <a:buNone/>
            </a:pPr>
            <a:endParaRPr kumimoji="1" lang="en-US" altLang="ja-JP" sz="3200" b="1" dirty="0">
              <a:latin typeface="Meiryo UI" panose="020B0604030504040204" pitchFamily="50" charset="-128"/>
              <a:ea typeface="Meiryo UI" panose="020B0604030504040204" pitchFamily="50" charset="-128"/>
            </a:endParaRPr>
          </a:p>
          <a:p>
            <a:pPr marL="0" indent="0">
              <a:buNone/>
            </a:pPr>
            <a:r>
              <a:rPr lang="ja-JP" altLang="en-US" sz="3200" b="1" dirty="0">
                <a:latin typeface="Meiryo UI" panose="020B0604030504040204" pitchFamily="50" charset="-128"/>
                <a:ea typeface="Meiryo UI" panose="020B0604030504040204" pitchFamily="50" charset="-128"/>
              </a:rPr>
              <a:t>２．グループワーク</a:t>
            </a:r>
            <a:endParaRPr lang="en-US" altLang="ja-JP" sz="3200" b="1" dirty="0">
              <a:latin typeface="Meiryo UI" panose="020B0604030504040204" pitchFamily="50" charset="-128"/>
              <a:ea typeface="Meiryo UI" panose="020B0604030504040204" pitchFamily="50" charset="-128"/>
            </a:endParaRPr>
          </a:p>
          <a:p>
            <a:pPr marL="0" indent="0">
              <a:buNone/>
            </a:pPr>
            <a:r>
              <a:rPr kumimoji="1" lang="ja-JP" altLang="en-US" sz="3200" b="1" dirty="0">
                <a:latin typeface="Meiryo UI" panose="020B0604030504040204" pitchFamily="50" charset="-128"/>
                <a:ea typeface="Meiryo UI" panose="020B0604030504040204" pitchFamily="50" charset="-128"/>
              </a:rPr>
              <a:t>　　自分の考えをグループで発表しあってみよう</a:t>
            </a:r>
            <a:endParaRPr kumimoji="1" lang="en-US" altLang="ja-JP" sz="3200" b="1" dirty="0">
              <a:latin typeface="Meiryo UI" panose="020B0604030504040204" pitchFamily="50" charset="-128"/>
              <a:ea typeface="Meiryo UI" panose="020B0604030504040204" pitchFamily="50" charset="-128"/>
            </a:endParaRPr>
          </a:p>
          <a:p>
            <a:pPr marL="0" indent="0">
              <a:buNone/>
            </a:pPr>
            <a:r>
              <a:rPr lang="ja-JP" altLang="en-US" sz="3200" b="1" dirty="0">
                <a:latin typeface="Meiryo UI" panose="020B0604030504040204" pitchFamily="50" charset="-128"/>
                <a:ea typeface="Meiryo UI" panose="020B0604030504040204" pitchFamily="50" charset="-128"/>
              </a:rPr>
              <a:t>　　⇒　代表者がグループの意見を発表</a:t>
            </a:r>
            <a:endParaRPr lang="en-US" altLang="ja-JP" sz="3200" b="1" dirty="0">
              <a:latin typeface="Meiryo UI" panose="020B0604030504040204" pitchFamily="50" charset="-128"/>
              <a:ea typeface="Meiryo UI" panose="020B0604030504040204" pitchFamily="50" charset="-128"/>
            </a:endParaRPr>
          </a:p>
          <a:p>
            <a:pPr marL="0" indent="0">
              <a:buNone/>
            </a:pPr>
            <a:endParaRPr kumimoji="1" lang="en-US" altLang="ja-JP" sz="3200" b="1" dirty="0">
              <a:latin typeface="Meiryo UI" panose="020B0604030504040204" pitchFamily="50" charset="-128"/>
              <a:ea typeface="Meiryo UI" panose="020B0604030504040204" pitchFamily="50" charset="-128"/>
            </a:endParaRPr>
          </a:p>
          <a:p>
            <a:pPr marL="0" indent="0">
              <a:buNone/>
            </a:pPr>
            <a:r>
              <a:rPr lang="ja-JP" altLang="en-US" sz="3200" b="1" dirty="0">
                <a:latin typeface="Meiryo UI" panose="020B0604030504040204" pitchFamily="50" charset="-128"/>
                <a:ea typeface="Meiryo UI" panose="020B0604030504040204" pitchFamily="50" charset="-128"/>
              </a:rPr>
              <a:t>３．投票してみよう！</a:t>
            </a:r>
            <a:endParaRPr kumimoji="1" lang="ja-JP" altLang="en-US" sz="3200" b="1" dirty="0">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9423" y="5458898"/>
            <a:ext cx="1190625" cy="1019175"/>
          </a:xfrm>
          <a:prstGeom prst="rect">
            <a:avLst/>
          </a:prstGeom>
        </p:spPr>
      </p:pic>
    </p:spTree>
    <p:extLst>
      <p:ext uri="{BB962C8B-B14F-4D97-AF65-F5344CB8AC3E}">
        <p14:creationId xmlns:p14="http://schemas.microsoft.com/office/powerpoint/2010/main" val="1365195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16524" y="1202312"/>
            <a:ext cx="5689525" cy="1063363"/>
          </a:xfrm>
        </p:spPr>
        <p:txBody>
          <a:bodyPr>
            <a:normAutofit/>
          </a:bodyPr>
          <a:lstStyle/>
          <a:p>
            <a:pPr marL="0" indent="0">
              <a:buNone/>
            </a:pPr>
            <a:r>
              <a:rPr lang="ja-JP" altLang="en-US" sz="2215" b="1" dirty="0">
                <a:latin typeface="Meiryo UI" panose="020B0604030504040204" pitchFamily="50" charset="-128"/>
                <a:ea typeface="Meiryo UI" panose="020B0604030504040204" pitchFamily="50" charset="-128"/>
              </a:rPr>
              <a:t>　　人口減少が進んでいる</a:t>
            </a:r>
            <a:endParaRPr lang="en-US" altLang="ja-JP" sz="2215" b="1" dirty="0">
              <a:latin typeface="Meiryo UI" panose="020B0604030504040204" pitchFamily="50" charset="-128"/>
              <a:ea typeface="Meiryo UI" panose="020B0604030504040204" pitchFamily="50" charset="-128"/>
            </a:endParaRPr>
          </a:p>
          <a:p>
            <a:pPr marL="0" indent="0">
              <a:buNone/>
            </a:pPr>
            <a:r>
              <a:rPr lang="ja-JP" altLang="en-US" sz="2215" b="1" dirty="0">
                <a:latin typeface="Meiryo UI" panose="020B0604030504040204" pitchFamily="50" charset="-128"/>
                <a:ea typeface="Meiryo UI" panose="020B0604030504040204" pitchFamily="50" charset="-128"/>
              </a:rPr>
              <a:t>　　（高齢者の増加↑　子どもの減少↓）</a:t>
            </a:r>
            <a:endParaRPr lang="en-US" altLang="ja-JP" sz="2215" b="1" dirty="0">
              <a:latin typeface="Meiryo UI" panose="020B0604030504040204" pitchFamily="50" charset="-128"/>
              <a:ea typeface="Meiryo UI" panose="020B0604030504040204" pitchFamily="50" charset="-128"/>
            </a:endParaRPr>
          </a:p>
          <a:p>
            <a:pPr marL="0" indent="0">
              <a:buNone/>
            </a:pPr>
            <a:endParaRPr lang="en-US" altLang="ja-JP" sz="2215" b="1" dirty="0">
              <a:latin typeface="Meiryo UI" panose="020B0604030504040204" pitchFamily="50" charset="-128"/>
              <a:ea typeface="Meiryo UI" panose="020B0604030504040204" pitchFamily="50" charset="-128"/>
            </a:endParaRPr>
          </a:p>
          <a:p>
            <a:pPr marL="0" indent="0">
              <a:buNone/>
            </a:pPr>
            <a:endParaRPr lang="en-US" altLang="ja-JP" sz="2215" b="1" dirty="0">
              <a:latin typeface="Meiryo UI" panose="020B0604030504040204" pitchFamily="50" charset="-128"/>
              <a:ea typeface="Meiryo UI" panose="020B0604030504040204" pitchFamily="50" charset="-128"/>
            </a:endParaRPr>
          </a:p>
        </p:txBody>
      </p:sp>
      <p:sp>
        <p:nvSpPr>
          <p:cNvPr id="5" name="角丸四角形 4"/>
          <p:cNvSpPr/>
          <p:nvPr/>
        </p:nvSpPr>
        <p:spPr>
          <a:xfrm>
            <a:off x="449955" y="4711023"/>
            <a:ext cx="8359194" cy="156970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15" b="1" dirty="0">
                <a:solidFill>
                  <a:schemeClr val="bg1"/>
                </a:solidFill>
                <a:latin typeface="Meiryo UI" panose="020B0604030504040204" pitchFamily="50" charset="-128"/>
                <a:ea typeface="Meiryo UI" panose="020B0604030504040204" pitchFamily="50" charset="-128"/>
              </a:rPr>
              <a:t>にぎわいを生み出していくこと</a:t>
            </a:r>
            <a:endParaRPr lang="en-US" altLang="ja-JP" sz="2215" b="1" dirty="0">
              <a:solidFill>
                <a:schemeClr val="bg1"/>
              </a:solidFill>
              <a:latin typeface="Meiryo UI" panose="020B0604030504040204" pitchFamily="50" charset="-128"/>
              <a:ea typeface="Meiryo UI" panose="020B0604030504040204" pitchFamily="50" charset="-128"/>
            </a:endParaRPr>
          </a:p>
          <a:p>
            <a:r>
              <a:rPr lang="ja-JP" altLang="en-US" sz="2215" b="1" dirty="0">
                <a:solidFill>
                  <a:schemeClr val="bg1"/>
                </a:solidFill>
                <a:latin typeface="Meiryo UI" panose="020B0604030504040204" pitchFamily="50" charset="-128"/>
                <a:ea typeface="Meiryo UI" panose="020B0604030504040204" pitchFamily="50" charset="-128"/>
              </a:rPr>
              <a:t>みんなが住みやすい環境をつくること　・・・などについて</a:t>
            </a:r>
            <a:endParaRPr lang="en-US" altLang="ja-JP" sz="2215" b="1" dirty="0">
              <a:solidFill>
                <a:schemeClr val="bg1"/>
              </a:solidFill>
              <a:latin typeface="Meiryo UI" panose="020B0604030504040204" pitchFamily="50" charset="-128"/>
              <a:ea typeface="Meiryo UI" panose="020B0604030504040204" pitchFamily="50" charset="-128"/>
            </a:endParaRPr>
          </a:p>
          <a:p>
            <a:r>
              <a:rPr lang="ja-JP" altLang="en-US" sz="2215" b="1" dirty="0">
                <a:solidFill>
                  <a:schemeClr val="bg1"/>
                </a:solidFill>
                <a:latin typeface="Meiryo UI" panose="020B0604030504040204" pitchFamily="50" charset="-128"/>
                <a:ea typeface="Meiryo UI" panose="020B0604030504040204" pitchFamily="50" charset="-128"/>
              </a:rPr>
              <a:t>　　　　　　　</a:t>
            </a:r>
            <a:r>
              <a:rPr lang="ja-JP" altLang="en-US" sz="2215" b="1">
                <a:solidFill>
                  <a:schemeClr val="bg1"/>
                </a:solidFill>
                <a:latin typeface="Meiryo UI" panose="020B0604030504040204" pitchFamily="50" charset="-128"/>
                <a:ea typeface="Meiryo UI" panose="020B0604030504040204" pitchFamily="50" charset="-128"/>
              </a:rPr>
              <a:t>　　いろいろ</a:t>
            </a:r>
            <a:r>
              <a:rPr lang="ja-JP" altLang="en-US" sz="2215" b="1" dirty="0">
                <a:solidFill>
                  <a:schemeClr val="bg1"/>
                </a:solidFill>
                <a:latin typeface="Meiryo UI" panose="020B0604030504040204" pitchFamily="50" charset="-128"/>
                <a:ea typeface="Meiryo UI" panose="020B0604030504040204" pitchFamily="50" charset="-128"/>
              </a:rPr>
              <a:t>な対策が議論されているところ</a:t>
            </a:r>
          </a:p>
        </p:txBody>
      </p:sp>
      <p:sp>
        <p:nvSpPr>
          <p:cNvPr id="7" name="正方形/長方形 6"/>
          <p:cNvSpPr/>
          <p:nvPr/>
        </p:nvSpPr>
        <p:spPr>
          <a:xfrm>
            <a:off x="173097" y="2660105"/>
            <a:ext cx="6052578" cy="1455783"/>
          </a:xfrm>
          <a:prstGeom prst="rect">
            <a:avLst/>
          </a:prstGeom>
        </p:spPr>
        <p:txBody>
          <a:bodyPr wrap="square">
            <a:spAutoFit/>
          </a:bodyPr>
          <a:lstStyle/>
          <a:p>
            <a:r>
              <a:rPr lang="ja-JP" altLang="en-US" sz="2215" b="1" dirty="0">
                <a:latin typeface="Meiryo UI" panose="020B0604030504040204" pitchFamily="50" charset="-128"/>
                <a:ea typeface="Meiryo UI" panose="020B0604030504040204" pitchFamily="50" charset="-128"/>
              </a:rPr>
              <a:t>　　　・医療費や介護費の増加</a:t>
            </a:r>
            <a:endParaRPr lang="en-US" altLang="ja-JP" sz="2215" b="1" dirty="0">
              <a:latin typeface="Meiryo UI" panose="020B0604030504040204" pitchFamily="50" charset="-128"/>
              <a:ea typeface="Meiryo UI" panose="020B0604030504040204" pitchFamily="50" charset="-128"/>
            </a:endParaRPr>
          </a:p>
          <a:p>
            <a:r>
              <a:rPr lang="ja-JP" altLang="en-US" sz="2215" b="1" dirty="0">
                <a:latin typeface="Meiryo UI" panose="020B0604030504040204" pitchFamily="50" charset="-128"/>
                <a:ea typeface="Meiryo UI" panose="020B0604030504040204" pitchFamily="50" charset="-128"/>
              </a:rPr>
              <a:t>　　　・空家の増加</a:t>
            </a:r>
            <a:endParaRPr lang="en-US" altLang="ja-JP" sz="2215" b="1" dirty="0">
              <a:latin typeface="Meiryo UI" panose="020B0604030504040204" pitchFamily="50" charset="-128"/>
              <a:ea typeface="Meiryo UI" panose="020B0604030504040204" pitchFamily="50" charset="-128"/>
            </a:endParaRPr>
          </a:p>
          <a:p>
            <a:r>
              <a:rPr lang="ja-JP" altLang="en-US" sz="2215" b="1" dirty="0">
                <a:latin typeface="Meiryo UI" panose="020B0604030504040204" pitchFamily="50" charset="-128"/>
                <a:ea typeface="Meiryo UI" panose="020B0604030504040204" pitchFamily="50" charset="-128"/>
              </a:rPr>
              <a:t>　　　・まちのにぎわいが低下</a:t>
            </a:r>
            <a:endParaRPr lang="en-US" altLang="ja-JP" sz="2215" b="1" dirty="0">
              <a:latin typeface="Meiryo UI" panose="020B0604030504040204" pitchFamily="50" charset="-128"/>
              <a:ea typeface="Meiryo UI" panose="020B0604030504040204" pitchFamily="50" charset="-128"/>
            </a:endParaRPr>
          </a:p>
          <a:p>
            <a:r>
              <a:rPr lang="ja-JP" altLang="en-US" sz="2215" b="1" dirty="0">
                <a:latin typeface="Meiryo UI" panose="020B0604030504040204" pitchFamily="50" charset="-128"/>
                <a:ea typeface="Meiryo UI" panose="020B0604030504040204" pitchFamily="50" charset="-128"/>
              </a:rPr>
              <a:t>　　　　　　　　　　　　・・・　などが問題になっている。</a:t>
            </a:r>
            <a:endParaRPr lang="en-US" altLang="ja-JP" sz="2215" b="1" dirty="0">
              <a:latin typeface="Meiryo UI" panose="020B0604030504040204" pitchFamily="50" charset="-128"/>
              <a:ea typeface="Meiryo UI" panose="020B0604030504040204" pitchFamily="50" charset="-128"/>
            </a:endParaRPr>
          </a:p>
        </p:txBody>
      </p:sp>
      <p:sp>
        <p:nvSpPr>
          <p:cNvPr id="9" name="二等辺三角形 8"/>
          <p:cNvSpPr/>
          <p:nvPr/>
        </p:nvSpPr>
        <p:spPr>
          <a:xfrm rot="10800000">
            <a:off x="1526286" y="2237662"/>
            <a:ext cx="1148201" cy="272429"/>
          </a:xfrm>
          <a:prstGeom prst="triangl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215">
              <a:latin typeface="Meiryo UI" panose="020B0604030504040204" pitchFamily="50" charset="-128"/>
              <a:ea typeface="Meiryo UI" panose="020B0604030504040204" pitchFamily="50" charset="-128"/>
            </a:endParaRPr>
          </a:p>
        </p:txBody>
      </p:sp>
      <p:sp>
        <p:nvSpPr>
          <p:cNvPr id="15" name="二等辺三角形 14"/>
          <p:cNvSpPr/>
          <p:nvPr/>
        </p:nvSpPr>
        <p:spPr>
          <a:xfrm rot="10800000">
            <a:off x="1543768" y="4281051"/>
            <a:ext cx="1148201" cy="272429"/>
          </a:xfrm>
          <a:prstGeom prst="triangl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215">
              <a:latin typeface="Meiryo UI" panose="020B0604030504040204" pitchFamily="50" charset="-128"/>
              <a:ea typeface="Meiryo UI" panose="020B0604030504040204" pitchFamily="50" charset="-128"/>
            </a:endParaRPr>
          </a:p>
        </p:txBody>
      </p:sp>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0626" y="4711023"/>
            <a:ext cx="1912090" cy="1556442"/>
          </a:xfrm>
          <a:prstGeom prst="rect">
            <a:avLst/>
          </a:prstGeom>
        </p:spPr>
      </p:pic>
      <p:pic>
        <p:nvPicPr>
          <p:cNvPr id="18" name="図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82071" y="3407008"/>
            <a:ext cx="1025542" cy="948627"/>
          </a:xfrm>
          <a:prstGeom prst="rect">
            <a:avLst/>
          </a:prstGeom>
        </p:spPr>
      </p:pic>
      <p:pic>
        <p:nvPicPr>
          <p:cNvPr id="19" name="図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39480" y="2638541"/>
            <a:ext cx="898973" cy="898973"/>
          </a:xfrm>
          <a:prstGeom prst="rect">
            <a:avLst/>
          </a:prstGeom>
        </p:spPr>
      </p:pic>
      <p:pic>
        <p:nvPicPr>
          <p:cNvPr id="21" name="図 2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3324915" flipH="1">
            <a:off x="5783678" y="2561791"/>
            <a:ext cx="444743" cy="679607"/>
          </a:xfrm>
          <a:prstGeom prst="rect">
            <a:avLst/>
          </a:prstGeom>
        </p:spPr>
      </p:pic>
      <p:pic>
        <p:nvPicPr>
          <p:cNvPr id="22" name="図 2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399822" y="2249975"/>
            <a:ext cx="997790" cy="997790"/>
          </a:xfrm>
          <a:prstGeom prst="rect">
            <a:avLst/>
          </a:prstGeom>
        </p:spPr>
      </p:pic>
      <p:sp>
        <p:nvSpPr>
          <p:cNvPr id="23" name="テキスト ボックス 22"/>
          <p:cNvSpPr txBox="1"/>
          <p:nvPr/>
        </p:nvSpPr>
        <p:spPr>
          <a:xfrm>
            <a:off x="7739213" y="1962320"/>
            <a:ext cx="903503" cy="234360"/>
          </a:xfrm>
          <a:prstGeom prst="rect">
            <a:avLst/>
          </a:prstGeom>
          <a:noFill/>
        </p:spPr>
        <p:txBody>
          <a:bodyPr wrap="square" rtlCol="0">
            <a:spAutoFit/>
          </a:bodyPr>
          <a:lstStyle/>
          <a:p>
            <a:r>
              <a:rPr kumimoji="1" lang="ja-JP" altLang="en-US" sz="923" dirty="0">
                <a:latin typeface="Meiryo UI" panose="020B0604030504040204" pitchFamily="50" charset="-128"/>
                <a:ea typeface="Meiryo UI" panose="020B0604030504040204" pitchFamily="50" charset="-128"/>
              </a:rPr>
              <a:t>シャッター街</a:t>
            </a:r>
          </a:p>
        </p:txBody>
      </p:sp>
      <p:sp>
        <p:nvSpPr>
          <p:cNvPr id="24" name="テキスト ボックス 23"/>
          <p:cNvSpPr txBox="1"/>
          <p:nvPr/>
        </p:nvSpPr>
        <p:spPr>
          <a:xfrm>
            <a:off x="7945861" y="4305929"/>
            <a:ext cx="903503" cy="234360"/>
          </a:xfrm>
          <a:prstGeom prst="rect">
            <a:avLst/>
          </a:prstGeom>
          <a:noFill/>
        </p:spPr>
        <p:txBody>
          <a:bodyPr wrap="square" rtlCol="0">
            <a:spAutoFit/>
          </a:bodyPr>
          <a:lstStyle/>
          <a:p>
            <a:r>
              <a:rPr kumimoji="1" lang="ja-JP" altLang="en-US" sz="923" dirty="0">
                <a:latin typeface="Meiryo UI" panose="020B0604030504040204" pitchFamily="50" charset="-128"/>
                <a:ea typeface="Meiryo UI" panose="020B0604030504040204" pitchFamily="50" charset="-128"/>
              </a:rPr>
              <a:t>空き家</a:t>
            </a:r>
          </a:p>
        </p:txBody>
      </p:sp>
      <p:sp>
        <p:nvSpPr>
          <p:cNvPr id="25" name="テキスト ボックス 24"/>
          <p:cNvSpPr txBox="1"/>
          <p:nvPr/>
        </p:nvSpPr>
        <p:spPr>
          <a:xfrm>
            <a:off x="6406360" y="3581416"/>
            <a:ext cx="632093" cy="234360"/>
          </a:xfrm>
          <a:prstGeom prst="rect">
            <a:avLst/>
          </a:prstGeom>
          <a:noFill/>
        </p:spPr>
        <p:txBody>
          <a:bodyPr wrap="square" rtlCol="0">
            <a:spAutoFit/>
          </a:bodyPr>
          <a:lstStyle/>
          <a:p>
            <a:r>
              <a:rPr lang="ja-JP" altLang="en-US" sz="923" dirty="0">
                <a:latin typeface="Meiryo UI" panose="020B0604030504040204" pitchFamily="50" charset="-128"/>
                <a:ea typeface="Meiryo UI" panose="020B0604030504040204" pitchFamily="50" charset="-128"/>
              </a:rPr>
              <a:t>医療費</a:t>
            </a:r>
            <a:endParaRPr kumimoji="1" lang="ja-JP" altLang="en-US" sz="923" dirty="0">
              <a:latin typeface="Meiryo UI" panose="020B0604030504040204" pitchFamily="50" charset="-128"/>
              <a:ea typeface="Meiryo UI" panose="020B0604030504040204" pitchFamily="50" charset="-128"/>
            </a:endParaRPr>
          </a:p>
        </p:txBody>
      </p:sp>
      <p:sp>
        <p:nvSpPr>
          <p:cNvPr id="27" name="正方形/長方形 26"/>
          <p:cNvSpPr/>
          <p:nvPr/>
        </p:nvSpPr>
        <p:spPr>
          <a:xfrm>
            <a:off x="47553" y="323281"/>
            <a:ext cx="9048894" cy="4866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latin typeface="Meiryo UI" panose="020B0604030504040204" pitchFamily="50" charset="-128"/>
              <a:ea typeface="Meiryo UI" panose="020B0604030504040204" pitchFamily="50" charset="-128"/>
            </a:endParaRPr>
          </a:p>
        </p:txBody>
      </p:sp>
      <p:sp>
        <p:nvSpPr>
          <p:cNvPr id="2" name="タイトル 1"/>
          <p:cNvSpPr>
            <a:spLocks noGrp="1"/>
          </p:cNvSpPr>
          <p:nvPr>
            <p:ph type="title"/>
          </p:nvPr>
        </p:nvSpPr>
        <p:spPr>
          <a:xfrm>
            <a:off x="3502123" y="343882"/>
            <a:ext cx="2385626" cy="484516"/>
          </a:xfrm>
        </p:spPr>
        <p:txBody>
          <a:bodyPr>
            <a:normAutofit fontScale="90000"/>
          </a:bodyPr>
          <a:lstStyle/>
          <a:p>
            <a:r>
              <a:rPr lang="ja-JP" altLang="en-US" sz="2954" b="1" dirty="0">
                <a:solidFill>
                  <a:schemeClr val="bg1"/>
                </a:solidFill>
                <a:latin typeface="Meiryo UI" panose="020B0604030504040204" pitchFamily="50" charset="-128"/>
                <a:ea typeface="Meiryo UI" panose="020B0604030504040204" pitchFamily="50" charset="-128"/>
              </a:rPr>
              <a:t>○○市の現状</a:t>
            </a:r>
          </a:p>
        </p:txBody>
      </p:sp>
      <p:sp>
        <p:nvSpPr>
          <p:cNvPr id="4" name="テキスト ボックス 3"/>
          <p:cNvSpPr txBox="1"/>
          <p:nvPr/>
        </p:nvSpPr>
        <p:spPr>
          <a:xfrm>
            <a:off x="61988" y="348017"/>
            <a:ext cx="1826447" cy="461665"/>
          </a:xfrm>
          <a:prstGeom prst="rect">
            <a:avLst/>
          </a:prstGeom>
          <a:noFill/>
        </p:spPr>
        <p:txBody>
          <a:bodyPr wrap="square" rtlCol="0">
            <a:spAutoFit/>
          </a:bodyPr>
          <a:lstStyle/>
          <a:p>
            <a:r>
              <a:rPr kumimoji="1" lang="ja-JP" altLang="en-US" sz="2400" b="1" dirty="0">
                <a:solidFill>
                  <a:srgbClr val="FF0000"/>
                </a:solidFill>
                <a:latin typeface="Meiryo UI" panose="020B0604030504040204" pitchFamily="50" charset="-128"/>
                <a:ea typeface="Meiryo UI" panose="020B0604030504040204" pitchFamily="50" charset="-128"/>
              </a:rPr>
              <a:t>Ａパターン</a:t>
            </a:r>
          </a:p>
        </p:txBody>
      </p:sp>
      <p:sp>
        <p:nvSpPr>
          <p:cNvPr id="6" name="正方形/長方形 5"/>
          <p:cNvSpPr/>
          <p:nvPr/>
        </p:nvSpPr>
        <p:spPr>
          <a:xfrm>
            <a:off x="61988" y="323281"/>
            <a:ext cx="1481779" cy="50511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25916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星 12 3"/>
          <p:cNvSpPr/>
          <p:nvPr/>
        </p:nvSpPr>
        <p:spPr>
          <a:xfrm>
            <a:off x="903503" y="2689386"/>
            <a:ext cx="3794587" cy="1054776"/>
          </a:xfrm>
          <a:prstGeom prst="star12">
            <a:avLst/>
          </a:prstGeom>
          <a:solidFill>
            <a:srgbClr val="FFFF00">
              <a:alpha val="5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3" name="コンテンツ プレースホルダー 2"/>
          <p:cNvSpPr>
            <a:spLocks noGrp="1"/>
          </p:cNvSpPr>
          <p:nvPr>
            <p:ph idx="1"/>
          </p:nvPr>
        </p:nvSpPr>
        <p:spPr>
          <a:xfrm>
            <a:off x="316524" y="1321194"/>
            <a:ext cx="6067113" cy="1585409"/>
          </a:xfrm>
        </p:spPr>
        <p:txBody>
          <a:bodyPr>
            <a:normAutofit/>
          </a:bodyPr>
          <a:lstStyle/>
          <a:p>
            <a:pPr marL="0" indent="0">
              <a:buNone/>
            </a:pPr>
            <a:r>
              <a:rPr lang="ja-JP" altLang="en-US" sz="2215" b="1" dirty="0">
                <a:latin typeface="Meiryo UI" panose="020B0604030504040204" pitchFamily="50" charset="-128"/>
                <a:ea typeface="Meiryo UI" panose="020B0604030504040204" pitchFamily="50" charset="-128"/>
              </a:rPr>
              <a:t>　　○人口減少が進んでいる</a:t>
            </a:r>
            <a:endParaRPr lang="en-US" altLang="ja-JP" sz="2215" b="1" dirty="0">
              <a:latin typeface="Meiryo UI" panose="020B0604030504040204" pitchFamily="50" charset="-128"/>
              <a:ea typeface="Meiryo UI" panose="020B0604030504040204" pitchFamily="50" charset="-128"/>
            </a:endParaRPr>
          </a:p>
          <a:p>
            <a:pPr marL="0" indent="0">
              <a:buNone/>
            </a:pPr>
            <a:r>
              <a:rPr lang="ja-JP" altLang="en-US" sz="2215" b="1" dirty="0">
                <a:latin typeface="Meiryo UI" panose="020B0604030504040204" pitchFamily="50" charset="-128"/>
                <a:ea typeface="Meiryo UI" panose="020B0604030504040204" pitchFamily="50" charset="-128"/>
              </a:rPr>
              <a:t>　　（高齢者の増加↑　子どもの減少↓）</a:t>
            </a:r>
            <a:endParaRPr lang="en-US" altLang="ja-JP" sz="2215" b="1" dirty="0">
              <a:latin typeface="Meiryo UI" panose="020B0604030504040204" pitchFamily="50" charset="-128"/>
              <a:ea typeface="Meiryo UI" panose="020B0604030504040204" pitchFamily="50" charset="-128"/>
            </a:endParaRPr>
          </a:p>
          <a:p>
            <a:pPr marL="0" indent="0">
              <a:buNone/>
            </a:pPr>
            <a:r>
              <a:rPr lang="ja-JP" altLang="en-US" sz="2215" b="1" dirty="0">
                <a:latin typeface="Meiryo UI" panose="020B0604030504040204" pitchFamily="50" charset="-128"/>
                <a:ea typeface="Meiryo UI" panose="020B0604030504040204" pitchFamily="50" charset="-128"/>
              </a:rPr>
              <a:t>　　○空家や商店街の空き店舗が増加</a:t>
            </a:r>
            <a:endParaRPr lang="en-US" altLang="ja-JP" sz="2215" b="1" dirty="0">
              <a:latin typeface="Meiryo UI" panose="020B0604030504040204" pitchFamily="50" charset="-128"/>
              <a:ea typeface="Meiryo UI" panose="020B0604030504040204" pitchFamily="50" charset="-128"/>
            </a:endParaRPr>
          </a:p>
          <a:p>
            <a:pPr marL="0" indent="0">
              <a:buNone/>
            </a:pPr>
            <a:endParaRPr lang="en-US" altLang="ja-JP" sz="2215" b="1" dirty="0">
              <a:latin typeface="Meiryo UI" panose="020B0604030504040204" pitchFamily="50" charset="-128"/>
              <a:ea typeface="Meiryo UI" panose="020B0604030504040204" pitchFamily="50" charset="-128"/>
            </a:endParaRPr>
          </a:p>
          <a:p>
            <a:pPr marL="0" indent="0">
              <a:buNone/>
            </a:pPr>
            <a:endParaRPr lang="en-US" altLang="ja-JP" sz="2215" b="1" dirty="0">
              <a:latin typeface="Meiryo UI" panose="020B0604030504040204" pitchFamily="50" charset="-128"/>
              <a:ea typeface="Meiryo UI" panose="020B0604030504040204" pitchFamily="50" charset="-128"/>
            </a:endParaRPr>
          </a:p>
        </p:txBody>
      </p:sp>
      <p:sp>
        <p:nvSpPr>
          <p:cNvPr id="5" name="角丸四角形 4"/>
          <p:cNvSpPr/>
          <p:nvPr/>
        </p:nvSpPr>
        <p:spPr>
          <a:xfrm>
            <a:off x="392403" y="4572715"/>
            <a:ext cx="8359194" cy="156970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15" b="1" dirty="0">
                <a:solidFill>
                  <a:schemeClr val="bg1"/>
                </a:solidFill>
                <a:latin typeface="Meiryo UI" panose="020B0604030504040204" pitchFamily="50" charset="-128"/>
                <a:ea typeface="Meiryo UI" panose="020B0604030504040204" pitchFamily="50" charset="-128"/>
              </a:rPr>
              <a:t>人や企業を増やすことで</a:t>
            </a:r>
            <a:endParaRPr lang="en-US" altLang="ja-JP" sz="2215" b="1" dirty="0">
              <a:solidFill>
                <a:schemeClr val="bg1"/>
              </a:solidFill>
              <a:latin typeface="Meiryo UI" panose="020B0604030504040204" pitchFamily="50" charset="-128"/>
              <a:ea typeface="Meiryo UI" panose="020B0604030504040204" pitchFamily="50" charset="-128"/>
            </a:endParaRPr>
          </a:p>
          <a:p>
            <a:r>
              <a:rPr lang="ja-JP" altLang="en-US" sz="2215" b="1" dirty="0">
                <a:solidFill>
                  <a:schemeClr val="bg1"/>
                </a:solidFill>
                <a:latin typeface="Meiryo UI" panose="020B0604030504040204" pitchFamily="50" charset="-128"/>
                <a:ea typeface="Meiryo UI" panose="020B0604030504040204" pitchFamily="50" charset="-128"/>
              </a:rPr>
              <a:t>まちににぎわいを生み出していくこと　が必要</a:t>
            </a:r>
          </a:p>
        </p:txBody>
      </p:sp>
      <p:sp>
        <p:nvSpPr>
          <p:cNvPr id="7" name="正方形/長方形 6"/>
          <p:cNvSpPr/>
          <p:nvPr/>
        </p:nvSpPr>
        <p:spPr>
          <a:xfrm>
            <a:off x="1500778" y="2991700"/>
            <a:ext cx="3071221" cy="433196"/>
          </a:xfrm>
          <a:prstGeom prst="rect">
            <a:avLst/>
          </a:prstGeom>
        </p:spPr>
        <p:txBody>
          <a:bodyPr wrap="square">
            <a:spAutoFit/>
          </a:bodyPr>
          <a:lstStyle/>
          <a:p>
            <a:r>
              <a:rPr lang="ja-JP" altLang="en-US" sz="2215" b="1" dirty="0">
                <a:latin typeface="Meiryo UI" panose="020B0604030504040204" pitchFamily="50" charset="-128"/>
                <a:ea typeface="Meiryo UI" panose="020B0604030504040204" pitchFamily="50" charset="-128"/>
              </a:rPr>
              <a:t>まちのにぎわいが低下</a:t>
            </a:r>
            <a:endParaRPr lang="en-US" altLang="ja-JP" sz="2215" b="1" dirty="0">
              <a:latin typeface="Meiryo UI" panose="020B0604030504040204" pitchFamily="50" charset="-128"/>
              <a:ea typeface="Meiryo UI" panose="020B0604030504040204" pitchFamily="50" charset="-128"/>
            </a:endParaRPr>
          </a:p>
        </p:txBody>
      </p:sp>
      <p:sp>
        <p:nvSpPr>
          <p:cNvPr id="15" name="二等辺三角形 14"/>
          <p:cNvSpPr/>
          <p:nvPr/>
        </p:nvSpPr>
        <p:spPr>
          <a:xfrm rot="10800000">
            <a:off x="2462288" y="3984580"/>
            <a:ext cx="1148201" cy="272429"/>
          </a:xfrm>
          <a:prstGeom prst="triangl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215">
              <a:latin typeface="Meiryo UI" panose="020B0604030504040204" pitchFamily="50" charset="-128"/>
              <a:ea typeface="Meiryo UI" panose="020B0604030504040204" pitchFamily="50" charset="-128"/>
            </a:endParaRPr>
          </a:p>
        </p:txBody>
      </p:sp>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73074" y="4572715"/>
            <a:ext cx="1912090" cy="1556442"/>
          </a:xfrm>
          <a:prstGeom prst="rect">
            <a:avLst/>
          </a:prstGeom>
        </p:spPr>
      </p:pic>
      <p:pic>
        <p:nvPicPr>
          <p:cNvPr id="18" name="図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63518" y="2991700"/>
            <a:ext cx="1025542" cy="948627"/>
          </a:xfrm>
          <a:prstGeom prst="rect">
            <a:avLst/>
          </a:prstGeom>
        </p:spPr>
      </p:pic>
      <p:pic>
        <p:nvPicPr>
          <p:cNvPr id="22" name="図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43115" y="2892743"/>
            <a:ext cx="997790" cy="997790"/>
          </a:xfrm>
          <a:prstGeom prst="rect">
            <a:avLst/>
          </a:prstGeom>
        </p:spPr>
      </p:pic>
      <p:sp>
        <p:nvSpPr>
          <p:cNvPr id="23" name="テキスト ボックス 22"/>
          <p:cNvSpPr txBox="1"/>
          <p:nvPr/>
        </p:nvSpPr>
        <p:spPr>
          <a:xfrm>
            <a:off x="7071480" y="3956655"/>
            <a:ext cx="903503" cy="234360"/>
          </a:xfrm>
          <a:prstGeom prst="rect">
            <a:avLst/>
          </a:prstGeom>
          <a:noFill/>
        </p:spPr>
        <p:txBody>
          <a:bodyPr wrap="square" rtlCol="0">
            <a:spAutoFit/>
          </a:bodyPr>
          <a:lstStyle/>
          <a:p>
            <a:r>
              <a:rPr kumimoji="1" lang="ja-JP" altLang="en-US" sz="923" dirty="0">
                <a:latin typeface="Meiryo UI" panose="020B0604030504040204" pitchFamily="50" charset="-128"/>
                <a:ea typeface="Meiryo UI" panose="020B0604030504040204" pitchFamily="50" charset="-128"/>
              </a:rPr>
              <a:t>シャッター街</a:t>
            </a:r>
          </a:p>
        </p:txBody>
      </p:sp>
      <p:sp>
        <p:nvSpPr>
          <p:cNvPr id="24" name="テキスト ボックス 23"/>
          <p:cNvSpPr txBox="1"/>
          <p:nvPr/>
        </p:nvSpPr>
        <p:spPr>
          <a:xfrm>
            <a:off x="5874655" y="3940327"/>
            <a:ext cx="903503" cy="234360"/>
          </a:xfrm>
          <a:prstGeom prst="rect">
            <a:avLst/>
          </a:prstGeom>
          <a:noFill/>
        </p:spPr>
        <p:txBody>
          <a:bodyPr wrap="square" rtlCol="0">
            <a:spAutoFit/>
          </a:bodyPr>
          <a:lstStyle/>
          <a:p>
            <a:r>
              <a:rPr kumimoji="1" lang="ja-JP" altLang="en-US" sz="923" dirty="0">
                <a:latin typeface="Meiryo UI" panose="020B0604030504040204" pitchFamily="50" charset="-128"/>
                <a:ea typeface="Meiryo UI" panose="020B0604030504040204" pitchFamily="50" charset="-128"/>
              </a:rPr>
              <a:t>空き家</a:t>
            </a:r>
          </a:p>
        </p:txBody>
      </p:sp>
      <p:sp>
        <p:nvSpPr>
          <p:cNvPr id="27" name="正方形/長方形 26"/>
          <p:cNvSpPr/>
          <p:nvPr/>
        </p:nvSpPr>
        <p:spPr>
          <a:xfrm>
            <a:off x="47553" y="323281"/>
            <a:ext cx="9048894" cy="4866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latin typeface="Meiryo UI" panose="020B0604030504040204" pitchFamily="50" charset="-128"/>
              <a:ea typeface="Meiryo UI" panose="020B0604030504040204" pitchFamily="50" charset="-128"/>
            </a:endParaRPr>
          </a:p>
        </p:txBody>
      </p:sp>
      <p:sp>
        <p:nvSpPr>
          <p:cNvPr id="2" name="タイトル 1"/>
          <p:cNvSpPr>
            <a:spLocks noGrp="1"/>
          </p:cNvSpPr>
          <p:nvPr>
            <p:ph type="title"/>
          </p:nvPr>
        </p:nvSpPr>
        <p:spPr>
          <a:xfrm>
            <a:off x="3350081" y="325430"/>
            <a:ext cx="2891925" cy="484516"/>
          </a:xfrm>
        </p:spPr>
        <p:txBody>
          <a:bodyPr>
            <a:normAutofit fontScale="90000"/>
          </a:bodyPr>
          <a:lstStyle/>
          <a:p>
            <a:r>
              <a:rPr lang="ja-JP" altLang="en-US" sz="2954" b="1" dirty="0">
                <a:solidFill>
                  <a:schemeClr val="bg1"/>
                </a:solidFill>
                <a:latin typeface="Meiryo UI" panose="020B0604030504040204" pitchFamily="50" charset="-128"/>
                <a:ea typeface="Meiryo UI" panose="020B0604030504040204" pitchFamily="50" charset="-128"/>
              </a:rPr>
              <a:t>○○市の現状</a:t>
            </a:r>
          </a:p>
        </p:txBody>
      </p:sp>
      <p:pic>
        <p:nvPicPr>
          <p:cNvPr id="6" name="図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89061" y="1118145"/>
            <a:ext cx="764838" cy="1103890"/>
          </a:xfrm>
          <a:prstGeom prst="rect">
            <a:avLst/>
          </a:prstGeom>
        </p:spPr>
      </p:pic>
      <p:pic>
        <p:nvPicPr>
          <p:cNvPr id="8" name="図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485209" y="1626137"/>
            <a:ext cx="1109564" cy="943130"/>
          </a:xfrm>
          <a:prstGeom prst="rect">
            <a:avLst/>
          </a:prstGeom>
        </p:spPr>
      </p:pic>
      <p:pic>
        <p:nvPicPr>
          <p:cNvPr id="10" name="図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206277" y="1104885"/>
            <a:ext cx="768705" cy="1117149"/>
          </a:xfrm>
          <a:prstGeom prst="rect">
            <a:avLst/>
          </a:prstGeom>
        </p:spPr>
      </p:pic>
      <p:sp>
        <p:nvSpPr>
          <p:cNvPr id="19" name="テキスト ボックス 18"/>
          <p:cNvSpPr txBox="1"/>
          <p:nvPr/>
        </p:nvSpPr>
        <p:spPr>
          <a:xfrm>
            <a:off x="61988" y="348017"/>
            <a:ext cx="1607786" cy="461665"/>
          </a:xfrm>
          <a:prstGeom prst="rect">
            <a:avLst/>
          </a:prstGeom>
          <a:noFill/>
        </p:spPr>
        <p:txBody>
          <a:bodyPr wrap="square" rtlCol="0">
            <a:spAutoFit/>
          </a:bodyPr>
          <a:lstStyle/>
          <a:p>
            <a:r>
              <a:rPr kumimoji="1" lang="ja-JP" altLang="en-US" sz="2400" b="1" dirty="0">
                <a:solidFill>
                  <a:srgbClr val="FF0000"/>
                </a:solidFill>
                <a:latin typeface="Meiryo UI" panose="020B0604030504040204" pitchFamily="50" charset="-128"/>
                <a:ea typeface="Meiryo UI" panose="020B0604030504040204" pitchFamily="50" charset="-128"/>
              </a:rPr>
              <a:t>Ｂパターン</a:t>
            </a:r>
          </a:p>
        </p:txBody>
      </p:sp>
      <p:sp>
        <p:nvSpPr>
          <p:cNvPr id="21" name="正方形/長方形 20"/>
          <p:cNvSpPr/>
          <p:nvPr/>
        </p:nvSpPr>
        <p:spPr>
          <a:xfrm>
            <a:off x="61988" y="323281"/>
            <a:ext cx="1481779" cy="50511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0797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a:latin typeface="Meiryo UI" panose="020B0604030504040204" pitchFamily="50" charset="-128"/>
                <a:ea typeface="Meiryo UI" panose="020B0604030504040204" pitchFamily="50" charset="-128"/>
              </a:rPr>
              <a:t>１．個人ワーク</a:t>
            </a:r>
          </a:p>
        </p:txBody>
      </p:sp>
      <p:sp>
        <p:nvSpPr>
          <p:cNvPr id="3" name="コンテンツ プレースホルダー 2"/>
          <p:cNvSpPr>
            <a:spLocks noGrp="1"/>
          </p:cNvSpPr>
          <p:nvPr>
            <p:ph idx="1"/>
          </p:nvPr>
        </p:nvSpPr>
        <p:spPr>
          <a:xfrm>
            <a:off x="990164" y="2157731"/>
            <a:ext cx="7085090" cy="2565728"/>
          </a:xfrm>
        </p:spPr>
        <p:txBody>
          <a:bodyPr>
            <a:normAutofit/>
          </a:bodyPr>
          <a:lstStyle/>
          <a:p>
            <a:r>
              <a:rPr kumimoji="1" lang="ja-JP" altLang="en-US" sz="3600" b="1" dirty="0">
                <a:latin typeface="Meiryo UI" panose="020B0604030504040204" pitchFamily="50" charset="-128"/>
                <a:ea typeface="Meiryo UI" panose="020B0604030504040204" pitchFamily="50" charset="-128"/>
              </a:rPr>
              <a:t>候補者の政策を</a:t>
            </a:r>
            <a:endParaRPr kumimoji="1" lang="en-US" altLang="ja-JP" sz="3600" b="1" dirty="0">
              <a:latin typeface="Meiryo UI" panose="020B0604030504040204" pitchFamily="50" charset="-128"/>
              <a:ea typeface="Meiryo UI" panose="020B0604030504040204" pitchFamily="50" charset="-128"/>
            </a:endParaRPr>
          </a:p>
          <a:p>
            <a:r>
              <a:rPr lang="ja-JP" altLang="en-US" sz="3600" b="1" dirty="0">
                <a:solidFill>
                  <a:schemeClr val="accent1"/>
                </a:solidFill>
                <a:latin typeface="Meiryo UI" panose="020B0604030504040204" pitchFamily="50" charset="-128"/>
                <a:ea typeface="Meiryo UI" panose="020B0604030504040204" pitchFamily="50" charset="-128"/>
              </a:rPr>
              <a:t>「評価できる政策」</a:t>
            </a:r>
            <a:r>
              <a:rPr lang="ja-JP" altLang="en-US" sz="3600" b="1" dirty="0">
                <a:latin typeface="Meiryo UI" panose="020B0604030504040204" pitchFamily="50" charset="-128"/>
                <a:ea typeface="Meiryo UI" panose="020B0604030504040204" pitchFamily="50" charset="-128"/>
              </a:rPr>
              <a:t>と</a:t>
            </a:r>
            <a:endParaRPr lang="en-US" altLang="ja-JP" sz="3600" b="1" dirty="0">
              <a:latin typeface="Meiryo UI" panose="020B0604030504040204" pitchFamily="50" charset="-128"/>
              <a:ea typeface="Meiryo UI" panose="020B0604030504040204" pitchFamily="50" charset="-128"/>
            </a:endParaRPr>
          </a:p>
          <a:p>
            <a:r>
              <a:rPr lang="ja-JP" altLang="en-US" sz="3600" b="1" dirty="0">
                <a:solidFill>
                  <a:schemeClr val="accent1"/>
                </a:solidFill>
                <a:latin typeface="Meiryo UI" panose="020B0604030504040204" pitchFamily="50" charset="-128"/>
                <a:ea typeface="Meiryo UI" panose="020B0604030504040204" pitchFamily="50" charset="-128"/>
              </a:rPr>
              <a:t>「実現に疑問を感じる政策」</a:t>
            </a:r>
            <a:r>
              <a:rPr lang="ja-JP" altLang="en-US" sz="3600" b="1" dirty="0">
                <a:latin typeface="Meiryo UI" panose="020B0604030504040204" pitchFamily="50" charset="-128"/>
                <a:ea typeface="Meiryo UI" panose="020B0604030504040204" pitchFamily="50" charset="-128"/>
              </a:rPr>
              <a:t>に</a:t>
            </a:r>
            <a:endParaRPr lang="en-US" altLang="ja-JP" sz="3600" b="1" dirty="0">
              <a:latin typeface="Meiryo UI" panose="020B0604030504040204" pitchFamily="50" charset="-128"/>
              <a:ea typeface="Meiryo UI" panose="020B0604030504040204" pitchFamily="50" charset="-128"/>
            </a:endParaRPr>
          </a:p>
          <a:p>
            <a:r>
              <a:rPr lang="ja-JP" altLang="en-US" sz="3600" b="1" dirty="0">
                <a:latin typeface="Meiryo UI" panose="020B0604030504040204" pitchFamily="50" charset="-128"/>
                <a:ea typeface="Meiryo UI" panose="020B0604030504040204" pitchFamily="50" charset="-128"/>
              </a:rPr>
              <a:t>分けてみよう</a:t>
            </a:r>
            <a:endParaRPr lang="en-US" altLang="ja-JP" sz="3600" b="1" dirty="0">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75459" y="5628068"/>
            <a:ext cx="1249210" cy="1065794"/>
          </a:xfrm>
          <a:prstGeom prst="rect">
            <a:avLst/>
          </a:prstGeom>
        </p:spPr>
      </p:pic>
    </p:spTree>
    <p:extLst>
      <p:ext uri="{BB962C8B-B14F-4D97-AF65-F5344CB8AC3E}">
        <p14:creationId xmlns:p14="http://schemas.microsoft.com/office/powerpoint/2010/main" val="650265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a:latin typeface="Meiryo UI" panose="020B0604030504040204" pitchFamily="50" charset="-128"/>
                <a:ea typeface="Meiryo UI" panose="020B0604030504040204" pitchFamily="50" charset="-128"/>
              </a:rPr>
              <a:t>２．グループワーク</a:t>
            </a:r>
          </a:p>
        </p:txBody>
      </p:sp>
      <p:sp>
        <p:nvSpPr>
          <p:cNvPr id="3" name="コンテンツ プレースホルダー 2"/>
          <p:cNvSpPr>
            <a:spLocks noGrp="1"/>
          </p:cNvSpPr>
          <p:nvPr>
            <p:ph idx="1"/>
          </p:nvPr>
        </p:nvSpPr>
        <p:spPr>
          <a:xfrm>
            <a:off x="793660" y="2128853"/>
            <a:ext cx="8181842" cy="3863661"/>
          </a:xfrm>
        </p:spPr>
        <p:txBody>
          <a:bodyPr>
            <a:noAutofit/>
          </a:bodyPr>
          <a:lstStyle/>
          <a:p>
            <a:r>
              <a:rPr lang="ja-JP" altLang="en-US" sz="3600" b="1" dirty="0">
                <a:latin typeface="Meiryo UI" panose="020B0604030504040204" pitchFamily="50" charset="-128"/>
                <a:ea typeface="Meiryo UI" panose="020B0604030504040204" pitchFamily="50" charset="-128"/>
              </a:rPr>
              <a:t>グループ内で</a:t>
            </a:r>
            <a:endParaRPr lang="en-US" altLang="ja-JP" sz="3600" b="1" dirty="0">
              <a:latin typeface="Meiryo UI" panose="020B0604030504040204" pitchFamily="50" charset="-128"/>
              <a:ea typeface="Meiryo UI" panose="020B0604030504040204" pitchFamily="50" charset="-128"/>
            </a:endParaRPr>
          </a:p>
          <a:p>
            <a:r>
              <a:rPr lang="ja-JP" altLang="en-US" sz="3600" b="1" dirty="0">
                <a:solidFill>
                  <a:schemeClr val="accent1"/>
                </a:solidFill>
                <a:latin typeface="Meiryo UI" panose="020B0604030504040204" pitchFamily="50" charset="-128"/>
                <a:ea typeface="Meiryo UI" panose="020B0604030504040204" pitchFamily="50" charset="-128"/>
              </a:rPr>
              <a:t>「評価できる政策」</a:t>
            </a:r>
            <a:r>
              <a:rPr lang="ja-JP" altLang="en-US" sz="3600" b="1" dirty="0">
                <a:latin typeface="Meiryo UI" panose="020B0604030504040204" pitchFamily="50" charset="-128"/>
                <a:ea typeface="Meiryo UI" panose="020B0604030504040204" pitchFamily="50" charset="-128"/>
              </a:rPr>
              <a:t>と</a:t>
            </a:r>
            <a:endParaRPr lang="en-US" altLang="ja-JP" sz="3600" b="1" dirty="0">
              <a:latin typeface="Meiryo UI" panose="020B0604030504040204" pitchFamily="50" charset="-128"/>
              <a:ea typeface="Meiryo UI" panose="020B0604030504040204" pitchFamily="50" charset="-128"/>
            </a:endParaRPr>
          </a:p>
          <a:p>
            <a:r>
              <a:rPr lang="ja-JP" altLang="en-US" sz="3600" b="1" dirty="0">
                <a:solidFill>
                  <a:schemeClr val="accent1"/>
                </a:solidFill>
                <a:latin typeface="Meiryo UI" panose="020B0604030504040204" pitchFamily="50" charset="-128"/>
                <a:ea typeface="Meiryo UI" panose="020B0604030504040204" pitchFamily="50" charset="-128"/>
              </a:rPr>
              <a:t>「実現に疑問を感じる政策」</a:t>
            </a:r>
            <a:endParaRPr lang="en-US" altLang="ja-JP" sz="3600" b="1" dirty="0">
              <a:solidFill>
                <a:schemeClr val="accent1"/>
              </a:solidFill>
              <a:latin typeface="Meiryo UI" panose="020B0604030504040204" pitchFamily="50" charset="-128"/>
              <a:ea typeface="Meiryo UI" panose="020B0604030504040204" pitchFamily="50" charset="-128"/>
            </a:endParaRPr>
          </a:p>
          <a:p>
            <a:r>
              <a:rPr lang="ja-JP" altLang="en-US" sz="3600" b="1" dirty="0">
                <a:latin typeface="Meiryo UI" panose="020B0604030504040204" pitchFamily="50" charset="-128"/>
                <a:ea typeface="Meiryo UI" panose="020B0604030504040204" pitchFamily="50" charset="-128"/>
              </a:rPr>
              <a:t>について発表してみよう</a:t>
            </a:r>
            <a:endParaRPr lang="en-US" altLang="ja-JP" sz="3600" b="1" dirty="0">
              <a:latin typeface="Meiryo UI" panose="020B0604030504040204" pitchFamily="50" charset="-128"/>
              <a:ea typeface="Meiryo UI" panose="020B0604030504040204" pitchFamily="50" charset="-128"/>
            </a:endParaRPr>
          </a:p>
          <a:p>
            <a:r>
              <a:rPr lang="ja-JP" altLang="en-US" sz="3600" b="1" dirty="0">
                <a:latin typeface="Meiryo UI" panose="020B0604030504040204" pitchFamily="50" charset="-128"/>
                <a:ea typeface="Meiryo UI" panose="020B0604030504040204" pitchFamily="50" charset="-128"/>
              </a:rPr>
              <a:t>⇒発表内容は、ワークシートに記入</a:t>
            </a:r>
            <a:endParaRPr lang="en-US" altLang="ja-JP" sz="3600" b="1" dirty="0">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97175" y="5692462"/>
            <a:ext cx="4378327" cy="963232"/>
          </a:xfrm>
          <a:prstGeom prst="rect">
            <a:avLst/>
          </a:prstGeom>
        </p:spPr>
      </p:pic>
    </p:spTree>
    <p:extLst>
      <p:ext uri="{BB962C8B-B14F-4D97-AF65-F5344CB8AC3E}">
        <p14:creationId xmlns:p14="http://schemas.microsoft.com/office/powerpoint/2010/main" val="1175080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a:latin typeface="Meiryo UI" panose="020B0604030504040204" pitchFamily="50" charset="-128"/>
                <a:ea typeface="Meiryo UI" panose="020B0604030504040204" pitchFamily="50" charset="-128"/>
              </a:rPr>
              <a:t>グループ発表</a:t>
            </a:r>
          </a:p>
        </p:txBody>
      </p:sp>
      <p:sp>
        <p:nvSpPr>
          <p:cNvPr id="3" name="コンテンツ プレースホルダー 2"/>
          <p:cNvSpPr>
            <a:spLocks noGrp="1"/>
          </p:cNvSpPr>
          <p:nvPr>
            <p:ph idx="1"/>
          </p:nvPr>
        </p:nvSpPr>
        <p:spPr>
          <a:xfrm>
            <a:off x="793660" y="3115089"/>
            <a:ext cx="8181842" cy="1072863"/>
          </a:xfrm>
        </p:spPr>
        <p:txBody>
          <a:bodyPr>
            <a:noAutofit/>
          </a:bodyPr>
          <a:lstStyle/>
          <a:p>
            <a:pPr marL="0" indent="0">
              <a:buNone/>
            </a:pPr>
            <a:r>
              <a:rPr lang="ja-JP" altLang="en-US" sz="3600" b="1" dirty="0">
                <a:latin typeface="Meiryo UI" panose="020B0604030504040204" pitchFamily="50" charset="-128"/>
                <a:ea typeface="Meiryo UI" panose="020B0604030504040204" pitchFamily="50" charset="-128"/>
              </a:rPr>
              <a:t>グループ内で出た意見を発表してみよう</a:t>
            </a:r>
            <a:endParaRPr lang="en-US" altLang="ja-JP" sz="3600" b="1" dirty="0">
              <a:latin typeface="Meiryo UI" panose="020B0604030504040204" pitchFamily="50" charset="-128"/>
              <a:ea typeface="Meiryo UI" panose="020B0604030504040204" pitchFamily="50" charset="-128"/>
            </a:endParaRPr>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660" y="5285803"/>
            <a:ext cx="1047750" cy="1114425"/>
          </a:xfrm>
          <a:prstGeom prst="rect">
            <a:avLst/>
          </a:prstGeom>
        </p:spPr>
      </p:pic>
    </p:spTree>
    <p:extLst>
      <p:ext uri="{BB962C8B-B14F-4D97-AF65-F5344CB8AC3E}">
        <p14:creationId xmlns:p14="http://schemas.microsoft.com/office/powerpoint/2010/main" val="475934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a:latin typeface="Meiryo UI" panose="020B0604030504040204" pitchFamily="50" charset="-128"/>
                <a:ea typeface="Meiryo UI" panose="020B0604030504040204" pitchFamily="50" charset="-128"/>
              </a:rPr>
              <a:t>３．投票してみよう！</a:t>
            </a:r>
          </a:p>
        </p:txBody>
      </p:sp>
      <p:sp>
        <p:nvSpPr>
          <p:cNvPr id="3" name="コンテンツ プレースホルダー 2"/>
          <p:cNvSpPr>
            <a:spLocks noGrp="1"/>
          </p:cNvSpPr>
          <p:nvPr>
            <p:ph idx="1"/>
          </p:nvPr>
        </p:nvSpPr>
        <p:spPr>
          <a:xfrm>
            <a:off x="492919" y="2450340"/>
            <a:ext cx="8065294" cy="2903666"/>
          </a:xfrm>
        </p:spPr>
        <p:txBody>
          <a:bodyPr>
            <a:noAutofit/>
          </a:bodyPr>
          <a:lstStyle/>
          <a:p>
            <a:r>
              <a:rPr kumimoji="1" lang="ja-JP" altLang="en-US" sz="3600" b="1" dirty="0">
                <a:latin typeface="Meiryo UI" panose="020B0604030504040204" pitchFamily="50" charset="-128"/>
                <a:ea typeface="Meiryo UI" panose="020B0604030504040204" pitchFamily="50" charset="-128"/>
              </a:rPr>
              <a:t>１．</a:t>
            </a:r>
            <a:r>
              <a:rPr lang="ja-JP" altLang="en-US" sz="3600" b="1" dirty="0">
                <a:latin typeface="Meiryo UI" panose="020B0604030504040204" pitchFamily="50" charset="-128"/>
                <a:ea typeface="Meiryo UI" panose="020B0604030504040204" pitchFamily="50" charset="-128"/>
              </a:rPr>
              <a:t>投票用紙に自分が投票したい</a:t>
            </a:r>
            <a:endParaRPr lang="en-US" altLang="ja-JP" sz="3600" b="1" dirty="0">
              <a:latin typeface="Meiryo UI" panose="020B0604030504040204" pitchFamily="50" charset="-128"/>
              <a:ea typeface="Meiryo UI" panose="020B0604030504040204" pitchFamily="50" charset="-128"/>
            </a:endParaRPr>
          </a:p>
          <a:p>
            <a:r>
              <a:rPr lang="ja-JP" altLang="en-US" sz="3600" b="1" dirty="0">
                <a:latin typeface="Meiryo UI" panose="020B0604030504040204" pitchFamily="50" charset="-128"/>
                <a:ea typeface="Meiryo UI" panose="020B0604030504040204" pitchFamily="50" charset="-128"/>
              </a:rPr>
              <a:t>　　　候補者の氏名を記入</a:t>
            </a:r>
            <a:endParaRPr lang="en-US" altLang="ja-JP" sz="3600" b="1" dirty="0">
              <a:latin typeface="Meiryo UI" panose="020B0604030504040204" pitchFamily="50" charset="-128"/>
              <a:ea typeface="Meiryo UI" panose="020B0604030504040204" pitchFamily="50" charset="-128"/>
            </a:endParaRPr>
          </a:p>
          <a:p>
            <a:endParaRPr lang="en-US" altLang="ja-JP" sz="3600" b="1" dirty="0">
              <a:latin typeface="Meiryo UI" panose="020B0604030504040204" pitchFamily="50" charset="-128"/>
              <a:ea typeface="Meiryo UI" panose="020B0604030504040204" pitchFamily="50" charset="-128"/>
            </a:endParaRPr>
          </a:p>
          <a:p>
            <a:r>
              <a:rPr lang="ja-JP" altLang="en-US" sz="3600" b="1" dirty="0">
                <a:latin typeface="Meiryo UI" panose="020B0604030504040204" pitchFamily="50" charset="-128"/>
                <a:ea typeface="Meiryo UI" panose="020B0604030504040204" pitchFamily="50" charset="-128"/>
              </a:rPr>
              <a:t>２．投票用紙を投票箱へ入れる</a:t>
            </a:r>
            <a:endParaRPr lang="en-US" altLang="ja-JP" sz="3600" b="1" dirty="0">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77683" y="5061397"/>
            <a:ext cx="1892049" cy="1639776"/>
          </a:xfrm>
          <a:prstGeom prst="rect">
            <a:avLst/>
          </a:prstGeom>
        </p:spPr>
      </p:pic>
    </p:spTree>
    <p:extLst>
      <p:ext uri="{BB962C8B-B14F-4D97-AF65-F5344CB8AC3E}">
        <p14:creationId xmlns:p14="http://schemas.microsoft.com/office/powerpoint/2010/main" val="985168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15495" y="1176189"/>
            <a:ext cx="5483317" cy="1658198"/>
          </a:xfrm>
        </p:spPr>
        <p:txBody>
          <a:bodyPr>
            <a:normAutofit/>
          </a:bodyPr>
          <a:lstStyle/>
          <a:p>
            <a:r>
              <a:rPr kumimoji="1" lang="ja-JP" altLang="en-US" sz="7200" b="1" dirty="0">
                <a:latin typeface="Meiryo UI" panose="020B0604030504040204" pitchFamily="50" charset="-128"/>
                <a:ea typeface="Meiryo UI" panose="020B0604030504040204" pitchFamily="50" charset="-128"/>
              </a:rPr>
              <a:t>開票中・・・</a:t>
            </a: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35311" y="3166786"/>
            <a:ext cx="2486061" cy="2187733"/>
          </a:xfrm>
          <a:prstGeom prst="rect">
            <a:avLst/>
          </a:prstGeom>
        </p:spPr>
      </p:pic>
    </p:spTree>
    <p:extLst>
      <p:ext uri="{BB962C8B-B14F-4D97-AF65-F5344CB8AC3E}">
        <p14:creationId xmlns:p14="http://schemas.microsoft.com/office/powerpoint/2010/main" val="1895970920"/>
      </p:ext>
    </p:extLst>
  </p:cSld>
  <p:clrMapOvr>
    <a:masterClrMapping/>
  </p:clrMapOvr>
</p:sld>
</file>

<file path=ppt/theme/theme1.xml><?xml version="1.0" encoding="utf-8"?>
<a:theme xmlns:a="http://schemas.openxmlformats.org/drawingml/2006/main" name="メトロポリタン">
  <a:themeElements>
    <a:clrScheme name="メトロポリタン">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メトロポリタン">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メトロポリタン">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TM03457491[[fn=メトロポリタン]]</Template>
  <TotalTime>913</TotalTime>
  <Words>2479</Words>
  <Application>Microsoft Office PowerPoint</Application>
  <PresentationFormat>画面に合わせる (4:3)</PresentationFormat>
  <Paragraphs>216</Paragraphs>
  <Slides>18</Slides>
  <Notes>18</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18</vt:i4>
      </vt:variant>
    </vt:vector>
  </HeadingPairs>
  <TitlesOfParts>
    <vt:vector size="26" baseType="lpstr">
      <vt:lpstr>Meiryo UI</vt:lpstr>
      <vt:lpstr>ＭＳ Ｐゴシック</vt:lpstr>
      <vt:lpstr>游ゴシック</vt:lpstr>
      <vt:lpstr>Arial</vt:lpstr>
      <vt:lpstr>Calibri</vt:lpstr>
      <vt:lpstr>Calibri Light</vt:lpstr>
      <vt:lpstr>メトロポリタン</vt:lpstr>
      <vt:lpstr>Office ​​テーマ</vt:lpstr>
      <vt:lpstr>PowerPoint プレゼンテーション</vt:lpstr>
      <vt:lpstr>本日の授業</vt:lpstr>
      <vt:lpstr>○○市の現状</vt:lpstr>
      <vt:lpstr>○○市の現状</vt:lpstr>
      <vt:lpstr>１．個人ワーク</vt:lpstr>
      <vt:lpstr>２．グループワーク</vt:lpstr>
      <vt:lpstr>グループ発表</vt:lpstr>
      <vt:lpstr>３．投票してみよう！</vt:lpstr>
      <vt:lpstr>開票中・・・</vt:lpstr>
      <vt:lpstr>結果発表！！</vt:lpstr>
      <vt:lpstr>まとめ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佐藤　枝里子</dc:creator>
  <cp:lastModifiedBy>くり</cp:lastModifiedBy>
  <cp:revision>63</cp:revision>
  <cp:lastPrinted>2018-07-23T03:43:41Z</cp:lastPrinted>
  <dcterms:created xsi:type="dcterms:W3CDTF">2017-06-23T01:30:16Z</dcterms:created>
  <dcterms:modified xsi:type="dcterms:W3CDTF">2024-04-26T00:11:48Z</dcterms:modified>
</cp:coreProperties>
</file>