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4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8" y="-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589F89-CE44-4A43-A655-1CC62DAB3135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6AD83-291A-4A2C-935C-F4494BCAFF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714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51074-F76A-4AA8-8C7E-893D09ABB589}" type="datetime1">
              <a:rPr kumimoji="1" lang="ja-JP" altLang="en-US" smtClean="0"/>
              <a:t>2018/9/7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9DB-FD6B-4EEE-9FBB-3D25E2AFB40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17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5717-E1D7-43AB-82A5-1500100C496D}" type="datetime1">
              <a:rPr kumimoji="1" lang="ja-JP" altLang="en-US" smtClean="0"/>
              <a:t>2018/9/7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9DB-FD6B-4EEE-9FBB-3D25E2AFB40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923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7E66-2A2E-49CC-80C6-4FAEB769B515}" type="datetime1">
              <a:rPr kumimoji="1" lang="ja-JP" altLang="en-US" smtClean="0"/>
              <a:t>2018/9/7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9DB-FD6B-4EEE-9FBB-3D25E2AFB40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854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6A4DC-800E-4866-8E4D-57EE2D6EE286}" type="datetime1">
              <a:rPr kumimoji="1" lang="ja-JP" altLang="en-US" smtClean="0"/>
              <a:t>2018/9/7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9DB-FD6B-4EEE-9FBB-3D25E2AFB40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048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8C28-6B6E-4DF1-A8F4-28D76F06F85E}" type="datetime1">
              <a:rPr kumimoji="1" lang="ja-JP" altLang="en-US" smtClean="0"/>
              <a:t>2018/9/7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9DB-FD6B-4EEE-9FBB-3D25E2AFB40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1531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1755-E36A-4952-AAC4-53F06E9E4D0C}" type="datetime1">
              <a:rPr kumimoji="1" lang="ja-JP" altLang="en-US" smtClean="0"/>
              <a:t>2018/9/7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9DB-FD6B-4EEE-9FBB-3D25E2AFB40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857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DBD3-0C89-4D3E-96D1-5783802026D7}" type="datetime1">
              <a:rPr kumimoji="1" lang="ja-JP" altLang="en-US" smtClean="0"/>
              <a:t>2018/9/7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9DB-FD6B-4EEE-9FBB-3D25E2AFB40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771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83CA-16FE-4E1F-917B-1C67843BF1AA}" type="datetime1">
              <a:rPr kumimoji="1" lang="ja-JP" altLang="en-US" smtClean="0"/>
              <a:t>2018/9/7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9DB-FD6B-4EEE-9FBB-3D25E2AFB40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9892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20D0-1335-4721-A0DD-7F12CED84C73}" type="datetime1">
              <a:rPr kumimoji="1" lang="ja-JP" altLang="en-US" smtClean="0"/>
              <a:t>2018/9/7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9DB-FD6B-4EEE-9FBB-3D25E2AFB40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292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F294-79E0-4D5C-9B97-CEE5156BF8A9}" type="datetime1">
              <a:rPr kumimoji="1" lang="ja-JP" altLang="en-US" smtClean="0"/>
              <a:t>2018/9/7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9DB-FD6B-4EEE-9FBB-3D25E2AFB40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370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1FB17-218E-4B09-AEC4-06B179D127D6}" type="datetime1">
              <a:rPr kumimoji="1" lang="ja-JP" altLang="en-US" smtClean="0"/>
              <a:t>2018/9/7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9DB-FD6B-4EEE-9FBB-3D25E2AFB40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871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BC139-7454-420F-8746-B31EAB0DFA00}" type="datetime1">
              <a:rPr kumimoji="1" lang="ja-JP" altLang="en-US" smtClean="0"/>
              <a:t>2018/9/7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279DB-FD6B-4EEE-9FBB-3D25E2AFB40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20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8504" y="332656"/>
            <a:ext cx="8915400" cy="108012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/>
              <a:t>施策の方向性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04528" y="1916832"/>
            <a:ext cx="8280920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800" dirty="0" smtClean="0">
                <a:latin typeface="+mn-ea"/>
              </a:rPr>
              <a:t>【</a:t>
            </a:r>
            <a:r>
              <a:rPr kumimoji="1" lang="ja-JP" altLang="en-US" sz="2800" dirty="0" smtClean="0">
                <a:latin typeface="+mn-ea"/>
              </a:rPr>
              <a:t>重点１</a:t>
            </a:r>
            <a:r>
              <a:rPr kumimoji="1" lang="en-US" altLang="ja-JP" sz="2800" dirty="0" smtClean="0">
                <a:latin typeface="+mn-ea"/>
              </a:rPr>
              <a:t>】</a:t>
            </a:r>
            <a:r>
              <a:rPr lang="ja-JP" altLang="en-US" sz="2800" dirty="0" smtClean="0">
                <a:latin typeface="+mn-ea"/>
              </a:rPr>
              <a:t>大阪産業・経済</a:t>
            </a:r>
            <a:r>
              <a:rPr kumimoji="1" lang="ja-JP" altLang="en-US" sz="2800" dirty="0" smtClean="0">
                <a:latin typeface="+mn-ea"/>
              </a:rPr>
              <a:t>のグローバル競争力向上</a:t>
            </a:r>
            <a:endParaRPr kumimoji="1" lang="en-US" altLang="ja-JP" sz="28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+mn-ea"/>
                <a:cs typeface="Meiryo UI" panose="020B0604030504040204" pitchFamily="50" charset="-128"/>
              </a:rPr>
              <a:t>　○ 成長分野や新たなビジネスへの</a:t>
            </a:r>
            <a:r>
              <a:rPr lang="ja-JP" altLang="en-US" sz="2000" dirty="0">
                <a:latin typeface="+mn-ea"/>
                <a:cs typeface="Meiryo UI" panose="020B0604030504040204" pitchFamily="50" charset="-128"/>
              </a:rPr>
              <a:t>参入</a:t>
            </a:r>
            <a:r>
              <a:rPr lang="ja-JP" altLang="en-US" sz="2000" dirty="0" smtClean="0">
                <a:latin typeface="+mn-ea"/>
                <a:cs typeface="Meiryo UI" panose="020B0604030504040204" pitchFamily="50" charset="-128"/>
              </a:rPr>
              <a:t>促進</a:t>
            </a:r>
            <a:endParaRPr lang="en-US" altLang="ja-JP" sz="2000" dirty="0" smtClean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+mn-ea"/>
                <a:cs typeface="Meiryo UI" panose="020B0604030504040204" pitchFamily="50" charset="-128"/>
              </a:rPr>
              <a:t>○ ＡＩ</a:t>
            </a:r>
            <a:r>
              <a:rPr lang="ja-JP" altLang="en-US" sz="2000" dirty="0">
                <a:latin typeface="+mn-ea"/>
                <a:cs typeface="Meiryo UI" panose="020B0604030504040204" pitchFamily="50" charset="-128"/>
              </a:rPr>
              <a:t>、ＩｏＴ等の活用による生産性及び技術力の向上</a:t>
            </a:r>
          </a:p>
          <a:p>
            <a:pPr marL="0" indent="0">
              <a:buNone/>
            </a:pPr>
            <a:r>
              <a:rPr lang="ja-JP" altLang="en-US" sz="2000" dirty="0" smtClean="0">
                <a:latin typeface="+mn-ea"/>
                <a:cs typeface="Meiryo UI" panose="020B0604030504040204" pitchFamily="50" charset="-128"/>
              </a:rPr>
              <a:t>　○ 産業集積の維持・拡大</a:t>
            </a:r>
            <a:endParaRPr lang="en-US" altLang="ja-JP" sz="2000" dirty="0" smtClean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+mn-ea"/>
                <a:cs typeface="Meiryo UI" panose="020B0604030504040204" pitchFamily="50" charset="-128"/>
              </a:rPr>
              <a:t>○ 人材力</a:t>
            </a:r>
            <a:r>
              <a:rPr lang="ja-JP" altLang="en-US" sz="2000" dirty="0">
                <a:latin typeface="+mn-ea"/>
                <a:cs typeface="Meiryo UI" panose="020B0604030504040204" pitchFamily="50" charset="-128"/>
              </a:rPr>
              <a:t>の</a:t>
            </a:r>
            <a:r>
              <a:rPr lang="ja-JP" altLang="en-US" sz="2000" dirty="0" smtClean="0">
                <a:latin typeface="+mn-ea"/>
                <a:cs typeface="Meiryo UI" panose="020B0604030504040204" pitchFamily="50" charset="-128"/>
              </a:rPr>
              <a:t>強化</a:t>
            </a:r>
            <a:endParaRPr lang="en-US" altLang="ja-JP" sz="2000" dirty="0" smtClean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US" altLang="ja-JP" sz="2800" dirty="0" smtClean="0"/>
              <a:t>【</a:t>
            </a:r>
            <a:r>
              <a:rPr lang="ja-JP" altLang="en-US" sz="2800" dirty="0" smtClean="0"/>
              <a:t>重点２</a:t>
            </a:r>
            <a:r>
              <a:rPr lang="en-US" altLang="ja-JP" sz="2800" dirty="0" smtClean="0"/>
              <a:t>】</a:t>
            </a:r>
            <a:r>
              <a:rPr lang="ja-JP" altLang="en-US" sz="2800" dirty="0" smtClean="0"/>
              <a:t>海外企業との積極的なビジネス展開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0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+mn-ea"/>
                <a:cs typeface="Meiryo UI" panose="020B0604030504040204" pitchFamily="50" charset="-128"/>
              </a:rPr>
              <a:t>○ 海外企業との取引の促進</a:t>
            </a:r>
            <a:endParaRPr lang="en-US" altLang="ja-JP" sz="2000" dirty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+mn-ea"/>
                <a:cs typeface="Meiryo UI" panose="020B0604030504040204" pitchFamily="50" charset="-128"/>
              </a:rPr>
              <a:t>　○ 府内中小企業の海外進出の拡大</a:t>
            </a:r>
            <a:endParaRPr lang="en-US" altLang="ja-JP" sz="2000" dirty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+mn-ea"/>
                <a:cs typeface="Meiryo UI" panose="020B0604030504040204" pitchFamily="50" charset="-128"/>
              </a:rPr>
              <a:t>　○ インバウンドによる国際化の促進</a:t>
            </a:r>
            <a:endParaRPr lang="en-US" altLang="ja-JP" sz="2000" dirty="0" smtClean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9DB-FD6B-4EEE-9FBB-3D25E2AFB40B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9162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＜取組体制等＞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5069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dirty="0" smtClean="0"/>
              <a:t>○様々な産業・労働支援機関との連携</a:t>
            </a:r>
            <a:endParaRPr lang="en-US" altLang="ja-JP" sz="2800" dirty="0" smtClean="0"/>
          </a:p>
          <a:p>
            <a:pPr marL="468000" indent="-288000"/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庁内他部局はもとより、国、市町村、経済団体や民間支援機関など関係する産業支援機関と、適切な役割分担の下で連携して、オール大阪で府内民間企業の主体的な経済活動を</a:t>
            </a:r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支援する</a:t>
            </a:r>
            <a:endParaRPr lang="en-US" altLang="ja-JP" sz="1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800" dirty="0"/>
              <a:t>○統合議論との整合性</a:t>
            </a:r>
            <a:endParaRPr lang="en-US" altLang="ja-JP" sz="2800" dirty="0"/>
          </a:p>
          <a:p>
            <a:pPr marL="468000" indent="-288000"/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具体的な取組みについては、大阪産業振興機構と大阪市都市型産業振興センターの統合に向けて議論している、中小企業支援施策のあり方検討の内容との整合を図る</a:t>
            </a:r>
            <a:endParaRPr lang="ja-JP" altLang="en-US" sz="1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/>
              <a:t>○ハンズオン型支援の構築</a:t>
            </a:r>
            <a:endParaRPr lang="en-US" altLang="ja-JP" sz="2800" dirty="0" smtClean="0"/>
          </a:p>
          <a:p>
            <a:pPr marL="468000" indent="-288000"/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具体的</a:t>
            </a:r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取組みの検討に際しては、個々の中小企業の状況に応じたきめ細やかな、ハンズオン型支援の構築をめざす</a:t>
            </a:r>
            <a:endParaRPr lang="en-US" altLang="ja-JP" sz="1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/>
              <a:t>○取組期間、</a:t>
            </a:r>
            <a:r>
              <a:rPr kumimoji="1" lang="en-US" altLang="ja-JP" sz="2800" dirty="0" smtClean="0"/>
              <a:t>PDCA</a:t>
            </a:r>
            <a:r>
              <a:rPr kumimoji="1" lang="ja-JP" altLang="en-US" sz="2800" dirty="0" smtClean="0"/>
              <a:t>サイクルの確立</a:t>
            </a:r>
            <a:endParaRPr kumimoji="1" lang="en-US" altLang="ja-JP" sz="2800" dirty="0" smtClean="0"/>
          </a:p>
          <a:p>
            <a:pPr marL="468000" indent="-288000"/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取組みの時間軸については、概ね</a:t>
            </a:r>
            <a:r>
              <a:rPr lang="en-US" altLang="ja-JP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年間とする</a:t>
            </a:r>
            <a:endParaRPr lang="en-US" altLang="ja-JP" sz="1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68000" indent="-288000"/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各取組みにおいてアウトカム</a:t>
            </a: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目標を</a:t>
            </a:r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設定し、</a:t>
            </a: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進捗状況の把握や効果検証を行い、その結果を取組み内容にフィードバックする</a:t>
            </a:r>
            <a:r>
              <a:rPr lang="en-US" altLang="ja-JP" sz="1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PDCA</a:t>
            </a: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サイクルを</a:t>
            </a:r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確立する</a:t>
            </a:r>
            <a:endParaRPr lang="ja-JP" altLang="en-US" sz="1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9DB-FD6B-4EEE-9FBB-3D25E2AFB40B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3274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211</Words>
  <Application>Microsoft Office PowerPoint</Application>
  <PresentationFormat>A4 210 x 297 mm</PresentationFormat>
  <Paragraphs>23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施策の方向性</vt:lpstr>
      <vt:lpstr>＜取組体制等＞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向こう３年間の商工労働施策の指針（案）</dc:title>
  <dc:creator>津﨑　洋介</dc:creator>
  <cp:lastModifiedBy>津﨑　洋介</cp:lastModifiedBy>
  <cp:revision>98</cp:revision>
  <cp:lastPrinted>2018-09-07T03:12:58Z</cp:lastPrinted>
  <dcterms:created xsi:type="dcterms:W3CDTF">2018-07-05T05:57:07Z</dcterms:created>
  <dcterms:modified xsi:type="dcterms:W3CDTF">2018-09-07T03:13:05Z</dcterms:modified>
</cp:coreProperties>
</file>