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768" r:id="rId2"/>
    <p:sldMasterId id="2147483780" r:id="rId3"/>
    <p:sldMasterId id="2147483792" r:id="rId4"/>
  </p:sldMasterIdLst>
  <p:notesMasterIdLst>
    <p:notesMasterId r:id="rId29"/>
  </p:notesMasterIdLst>
  <p:sldIdLst>
    <p:sldId id="304" r:id="rId5"/>
    <p:sldId id="305" r:id="rId6"/>
    <p:sldId id="306" r:id="rId7"/>
    <p:sldId id="307" r:id="rId8"/>
    <p:sldId id="308" r:id="rId9"/>
    <p:sldId id="328" r:id="rId10"/>
    <p:sldId id="329" r:id="rId11"/>
    <p:sldId id="323" r:id="rId12"/>
    <p:sldId id="326" r:id="rId13"/>
    <p:sldId id="324" r:id="rId14"/>
    <p:sldId id="325" r:id="rId15"/>
    <p:sldId id="330" r:id="rId16"/>
    <p:sldId id="327" r:id="rId17"/>
    <p:sldId id="322" r:id="rId18"/>
    <p:sldId id="303" r:id="rId19"/>
    <p:sldId id="258" r:id="rId20"/>
    <p:sldId id="297" r:id="rId21"/>
    <p:sldId id="299" r:id="rId22"/>
    <p:sldId id="315" r:id="rId23"/>
    <p:sldId id="316" r:id="rId24"/>
    <p:sldId id="300" r:id="rId25"/>
    <p:sldId id="312" r:id="rId26"/>
    <p:sldId id="284" r:id="rId27"/>
    <p:sldId id="318"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87" autoAdjust="0"/>
  </p:normalViewPr>
  <p:slideViewPr>
    <p:cSldViewPr>
      <p:cViewPr>
        <p:scale>
          <a:sx n="60" d="100"/>
          <a:sy n="60" d="100"/>
        </p:scale>
        <p:origin x="16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3316"/>
          </a:xfrm>
          <a:prstGeom prst="rect">
            <a:avLst/>
          </a:prstGeom>
        </p:spPr>
        <p:txBody>
          <a:bodyPr vert="horz" lIns="92407" tIns="46203" rIns="92407" bIns="462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1"/>
            <a:ext cx="2918830" cy="493316"/>
          </a:xfrm>
          <a:prstGeom prst="rect">
            <a:avLst/>
          </a:prstGeom>
        </p:spPr>
        <p:txBody>
          <a:bodyPr vert="horz" lIns="92407" tIns="46203" rIns="92407" bIns="46203" rtlCol="0"/>
          <a:lstStyle>
            <a:lvl1pPr algn="r">
              <a:defRPr sz="1200"/>
            </a:lvl1pPr>
          </a:lstStyle>
          <a:p>
            <a:fld id="{D5A21C45-B727-4435-9AC4-1E8AB20BB473}" type="datetimeFigureOut">
              <a:rPr kumimoji="1" lang="ja-JP" altLang="en-US" smtClean="0"/>
              <a:t>2020/4/1</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2407" tIns="46203" rIns="92407" bIns="46203" rtlCol="0" anchor="ctr"/>
          <a:lstStyle/>
          <a:p>
            <a:endParaRPr lang="ja-JP" altLang="en-US"/>
          </a:p>
        </p:txBody>
      </p:sp>
      <p:sp>
        <p:nvSpPr>
          <p:cNvPr id="5" name="ノート プレースホルダー 4"/>
          <p:cNvSpPr>
            <a:spLocks noGrp="1"/>
          </p:cNvSpPr>
          <p:nvPr>
            <p:ph type="body" sz="quarter" idx="3"/>
          </p:nvPr>
        </p:nvSpPr>
        <p:spPr>
          <a:xfrm>
            <a:off x="673577" y="4686498"/>
            <a:ext cx="5388610" cy="4439841"/>
          </a:xfrm>
          <a:prstGeom prst="rect">
            <a:avLst/>
          </a:prstGeom>
        </p:spPr>
        <p:txBody>
          <a:bodyPr vert="horz" lIns="92407" tIns="46203" rIns="92407" bIns="462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0" cy="493316"/>
          </a:xfrm>
          <a:prstGeom prst="rect">
            <a:avLst/>
          </a:prstGeom>
        </p:spPr>
        <p:txBody>
          <a:bodyPr vert="horz" lIns="92407" tIns="46203" rIns="92407" bIns="462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5"/>
            <a:ext cx="2918830" cy="493316"/>
          </a:xfrm>
          <a:prstGeom prst="rect">
            <a:avLst/>
          </a:prstGeom>
        </p:spPr>
        <p:txBody>
          <a:bodyPr vert="horz" lIns="92407" tIns="46203" rIns="92407" bIns="46203" rtlCol="0" anchor="b"/>
          <a:lstStyle>
            <a:lvl1pPr algn="r">
              <a:defRPr sz="1200"/>
            </a:lvl1pPr>
          </a:lstStyle>
          <a:p>
            <a:fld id="{C87FEAE8-49FA-4C6F-8B83-2549C32EEEEF}" type="slidenum">
              <a:rPr kumimoji="1" lang="ja-JP" altLang="en-US" smtClean="0"/>
              <a:t>‹#›</a:t>
            </a:fld>
            <a:endParaRPr kumimoji="1" lang="ja-JP" altLang="en-US"/>
          </a:p>
        </p:txBody>
      </p:sp>
    </p:spTree>
    <p:extLst>
      <p:ext uri="{BB962C8B-B14F-4D97-AF65-F5344CB8AC3E}">
        <p14:creationId xmlns:p14="http://schemas.microsoft.com/office/powerpoint/2010/main" val="5713193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446A12-FB83-4C05-B626-7AA8D946D1A8}"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09872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xfrm>
            <a:off x="903288" y="741363"/>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4576" indent="-286375" eaLnBrk="0" hangingPunct="0">
              <a:defRPr kumimoji="1">
                <a:solidFill>
                  <a:schemeClr val="tx1"/>
                </a:solidFill>
                <a:latin typeface="Calibri" pitchFamily="34" charset="0"/>
                <a:ea typeface="ＭＳ Ｐゴシック" pitchFamily="50" charset="-128"/>
              </a:defRPr>
            </a:lvl2pPr>
            <a:lvl3pPr marL="1145502" indent="-229099" eaLnBrk="0" hangingPunct="0">
              <a:defRPr kumimoji="1">
                <a:solidFill>
                  <a:schemeClr val="tx1"/>
                </a:solidFill>
                <a:latin typeface="Calibri" pitchFamily="34" charset="0"/>
                <a:ea typeface="ＭＳ Ｐゴシック" pitchFamily="50" charset="-128"/>
              </a:defRPr>
            </a:lvl3pPr>
            <a:lvl4pPr marL="1603701" indent="-229099" eaLnBrk="0" hangingPunct="0">
              <a:defRPr kumimoji="1">
                <a:solidFill>
                  <a:schemeClr val="tx1"/>
                </a:solidFill>
                <a:latin typeface="Calibri" pitchFamily="34" charset="0"/>
                <a:ea typeface="ＭＳ Ｐゴシック" pitchFamily="50" charset="-128"/>
              </a:defRPr>
            </a:lvl4pPr>
            <a:lvl5pPr marL="2061903" indent="-229099" eaLnBrk="0" hangingPunct="0">
              <a:defRPr kumimoji="1">
                <a:solidFill>
                  <a:schemeClr val="tx1"/>
                </a:solidFill>
                <a:latin typeface="Calibri" pitchFamily="34" charset="0"/>
                <a:ea typeface="ＭＳ Ｐゴシック" pitchFamily="50" charset="-128"/>
              </a:defRPr>
            </a:lvl5pPr>
            <a:lvl6pPr marL="2520104"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8303"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36505"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94707"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2EEF3AD-D0E6-4DDB-859D-6A7D594D1C6F}" type="slidenum">
              <a:rPr lang="ja-JP" altLang="en-US" smtClean="0">
                <a:solidFill>
                  <a:prstClr val="black"/>
                </a:solidFill>
              </a:rPr>
              <a:pPr eaLnBrk="1" fontAlgn="base" hangingPunct="1">
                <a:spcBef>
                  <a:spcPct val="0"/>
                </a:spcBef>
                <a:spcAft>
                  <a:spcPct val="0"/>
                </a:spcAft>
              </a:pPr>
              <a:t>10</a:t>
            </a:fld>
            <a:endParaRPr lang="ja-JP"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xfrm>
            <a:off x="903288" y="741363"/>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4576" indent="-286375" eaLnBrk="0" hangingPunct="0">
              <a:defRPr kumimoji="1">
                <a:solidFill>
                  <a:schemeClr val="tx1"/>
                </a:solidFill>
                <a:latin typeface="Calibri" pitchFamily="34" charset="0"/>
                <a:ea typeface="ＭＳ Ｐゴシック" pitchFamily="50" charset="-128"/>
              </a:defRPr>
            </a:lvl2pPr>
            <a:lvl3pPr marL="1145502" indent="-229099" eaLnBrk="0" hangingPunct="0">
              <a:defRPr kumimoji="1">
                <a:solidFill>
                  <a:schemeClr val="tx1"/>
                </a:solidFill>
                <a:latin typeface="Calibri" pitchFamily="34" charset="0"/>
                <a:ea typeface="ＭＳ Ｐゴシック" pitchFamily="50" charset="-128"/>
              </a:defRPr>
            </a:lvl3pPr>
            <a:lvl4pPr marL="1603701" indent="-229099" eaLnBrk="0" hangingPunct="0">
              <a:defRPr kumimoji="1">
                <a:solidFill>
                  <a:schemeClr val="tx1"/>
                </a:solidFill>
                <a:latin typeface="Calibri" pitchFamily="34" charset="0"/>
                <a:ea typeface="ＭＳ Ｐゴシック" pitchFamily="50" charset="-128"/>
              </a:defRPr>
            </a:lvl4pPr>
            <a:lvl5pPr marL="2061903" indent="-229099" eaLnBrk="0" hangingPunct="0">
              <a:defRPr kumimoji="1">
                <a:solidFill>
                  <a:schemeClr val="tx1"/>
                </a:solidFill>
                <a:latin typeface="Calibri" pitchFamily="34" charset="0"/>
                <a:ea typeface="ＭＳ Ｐゴシック" pitchFamily="50" charset="-128"/>
              </a:defRPr>
            </a:lvl5pPr>
            <a:lvl6pPr marL="2520104"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8303"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36505"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94707"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2EEF3AD-D0E6-4DDB-859D-6A7D594D1C6F}" type="slidenum">
              <a:rPr lang="ja-JP" altLang="en-US" smtClean="0">
                <a:solidFill>
                  <a:prstClr val="black"/>
                </a:solidFill>
              </a:rPr>
              <a:pPr eaLnBrk="1" fontAlgn="base" hangingPunct="1">
                <a:spcBef>
                  <a:spcPct val="0"/>
                </a:spcBef>
                <a:spcAft>
                  <a:spcPct val="0"/>
                </a:spcAft>
              </a:pPr>
              <a:t>11</a:t>
            </a:fld>
            <a:endParaRPr lang="ja-JP" alt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p>
        </p:txBody>
      </p:sp>
      <p:sp>
        <p:nvSpPr>
          <p:cNvPr id="4" name="スライド番号プレースホルダー 3"/>
          <p:cNvSpPr>
            <a:spLocks noGrp="1"/>
          </p:cNvSpPr>
          <p:nvPr>
            <p:ph type="sldNum" sz="quarter" idx="10"/>
          </p:nvPr>
        </p:nvSpPr>
        <p:spPr/>
        <p:txBody>
          <a:bodyPr/>
          <a:lstStyle/>
          <a:p>
            <a:fld id="{76E5CE33-18FE-49E4-A3DA-13B0A1689752}"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139611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pPr defTabSz="906307">
              <a:defRPr/>
            </a:pPr>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6AC6A8-9DC4-4909-A82D-5C6A370902EB}"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607943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C87FEAE8-49FA-4C6F-8B83-2549C32EEEEF}" type="slidenum">
              <a:rPr kumimoji="1" lang="ja-JP" altLang="en-US" smtClean="0"/>
              <a:t>23</a:t>
            </a:fld>
            <a:endParaRPr kumimoji="1" lang="ja-JP" altLang="en-US"/>
          </a:p>
        </p:txBody>
      </p:sp>
    </p:spTree>
    <p:extLst>
      <p:ext uri="{BB962C8B-B14F-4D97-AF65-F5344CB8AC3E}">
        <p14:creationId xmlns:p14="http://schemas.microsoft.com/office/powerpoint/2010/main" val="340895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446A12-FB83-4C05-B626-7AA8D946D1A8}"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309872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xfrm>
            <a:off x="903288" y="741363"/>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4576" indent="-286375" eaLnBrk="0" hangingPunct="0">
              <a:defRPr kumimoji="1">
                <a:solidFill>
                  <a:schemeClr val="tx1"/>
                </a:solidFill>
                <a:latin typeface="Calibri" pitchFamily="34" charset="0"/>
                <a:ea typeface="ＭＳ Ｐゴシック" pitchFamily="50" charset="-128"/>
              </a:defRPr>
            </a:lvl2pPr>
            <a:lvl3pPr marL="1145502" indent="-229099" eaLnBrk="0" hangingPunct="0">
              <a:defRPr kumimoji="1">
                <a:solidFill>
                  <a:schemeClr val="tx1"/>
                </a:solidFill>
                <a:latin typeface="Calibri" pitchFamily="34" charset="0"/>
                <a:ea typeface="ＭＳ Ｐゴシック" pitchFamily="50" charset="-128"/>
              </a:defRPr>
            </a:lvl3pPr>
            <a:lvl4pPr marL="1603701" indent="-229099" eaLnBrk="0" hangingPunct="0">
              <a:defRPr kumimoji="1">
                <a:solidFill>
                  <a:schemeClr val="tx1"/>
                </a:solidFill>
                <a:latin typeface="Calibri" pitchFamily="34" charset="0"/>
                <a:ea typeface="ＭＳ Ｐゴシック" pitchFamily="50" charset="-128"/>
              </a:defRPr>
            </a:lvl4pPr>
            <a:lvl5pPr marL="2061903" indent="-229099" eaLnBrk="0" hangingPunct="0">
              <a:defRPr kumimoji="1">
                <a:solidFill>
                  <a:schemeClr val="tx1"/>
                </a:solidFill>
                <a:latin typeface="Calibri" pitchFamily="34" charset="0"/>
                <a:ea typeface="ＭＳ Ｐゴシック" pitchFamily="50" charset="-128"/>
              </a:defRPr>
            </a:lvl5pPr>
            <a:lvl6pPr marL="2520104"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8303"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36505"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94707"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2EEF3AD-D0E6-4DDB-859D-6A7D594D1C6F}" type="slidenum">
              <a:rPr lang="ja-JP" altLang="en-US" smtClean="0">
                <a:solidFill>
                  <a:prstClr val="black"/>
                </a:solidFill>
              </a:rPr>
              <a:pPr eaLnBrk="1" fontAlgn="base" hangingPunct="1">
                <a:spcBef>
                  <a:spcPct val="0"/>
                </a:spcBef>
                <a:spcAft>
                  <a:spcPct val="0"/>
                </a:spcAft>
              </a:pPr>
              <a:t>3</a:t>
            </a:fld>
            <a:endParaRPr lang="ja-JP"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xfrm>
            <a:off x="903288" y="741363"/>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4576" indent="-286375" eaLnBrk="0" hangingPunct="0">
              <a:defRPr kumimoji="1">
                <a:solidFill>
                  <a:schemeClr val="tx1"/>
                </a:solidFill>
                <a:latin typeface="Calibri" pitchFamily="34" charset="0"/>
                <a:ea typeface="ＭＳ Ｐゴシック" pitchFamily="50" charset="-128"/>
              </a:defRPr>
            </a:lvl2pPr>
            <a:lvl3pPr marL="1145502" indent="-229099" eaLnBrk="0" hangingPunct="0">
              <a:defRPr kumimoji="1">
                <a:solidFill>
                  <a:schemeClr val="tx1"/>
                </a:solidFill>
                <a:latin typeface="Calibri" pitchFamily="34" charset="0"/>
                <a:ea typeface="ＭＳ Ｐゴシック" pitchFamily="50" charset="-128"/>
              </a:defRPr>
            </a:lvl3pPr>
            <a:lvl4pPr marL="1603701" indent="-229099" eaLnBrk="0" hangingPunct="0">
              <a:defRPr kumimoji="1">
                <a:solidFill>
                  <a:schemeClr val="tx1"/>
                </a:solidFill>
                <a:latin typeface="Calibri" pitchFamily="34" charset="0"/>
                <a:ea typeface="ＭＳ Ｐゴシック" pitchFamily="50" charset="-128"/>
              </a:defRPr>
            </a:lvl4pPr>
            <a:lvl5pPr marL="2061903" indent="-229099" eaLnBrk="0" hangingPunct="0">
              <a:defRPr kumimoji="1">
                <a:solidFill>
                  <a:schemeClr val="tx1"/>
                </a:solidFill>
                <a:latin typeface="Calibri" pitchFamily="34" charset="0"/>
                <a:ea typeface="ＭＳ Ｐゴシック" pitchFamily="50" charset="-128"/>
              </a:defRPr>
            </a:lvl5pPr>
            <a:lvl6pPr marL="2520104"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8303"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36505"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94707"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7810504D-CF43-4B64-A6C5-F1ABE9636D53}" type="slidenum">
              <a:rPr lang="ja-JP" altLang="en-US" smtClean="0">
                <a:solidFill>
                  <a:prstClr val="black"/>
                </a:solidFill>
              </a:rPr>
              <a:pPr eaLnBrk="1" fontAlgn="base" hangingPunct="1">
                <a:spcBef>
                  <a:spcPct val="0"/>
                </a:spcBef>
                <a:spcAft>
                  <a:spcPct val="0"/>
                </a:spcAft>
              </a:pPr>
              <a:t>4</a:t>
            </a:fld>
            <a:endParaRPr lang="ja-JP" alt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xfrm>
            <a:off x="903288" y="741363"/>
            <a:ext cx="4929187" cy="369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smtClean="0"/>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4576" indent="-286375" eaLnBrk="0" hangingPunct="0">
              <a:defRPr kumimoji="1">
                <a:solidFill>
                  <a:schemeClr val="tx1"/>
                </a:solidFill>
                <a:latin typeface="Calibri" pitchFamily="34" charset="0"/>
                <a:ea typeface="ＭＳ Ｐゴシック" pitchFamily="50" charset="-128"/>
              </a:defRPr>
            </a:lvl2pPr>
            <a:lvl3pPr marL="1145502" indent="-229099" eaLnBrk="0" hangingPunct="0">
              <a:defRPr kumimoji="1">
                <a:solidFill>
                  <a:schemeClr val="tx1"/>
                </a:solidFill>
                <a:latin typeface="Calibri" pitchFamily="34" charset="0"/>
                <a:ea typeface="ＭＳ Ｐゴシック" pitchFamily="50" charset="-128"/>
              </a:defRPr>
            </a:lvl3pPr>
            <a:lvl4pPr marL="1603701" indent="-229099" eaLnBrk="0" hangingPunct="0">
              <a:defRPr kumimoji="1">
                <a:solidFill>
                  <a:schemeClr val="tx1"/>
                </a:solidFill>
                <a:latin typeface="Calibri" pitchFamily="34" charset="0"/>
                <a:ea typeface="ＭＳ Ｐゴシック" pitchFamily="50" charset="-128"/>
              </a:defRPr>
            </a:lvl4pPr>
            <a:lvl5pPr marL="2061903" indent="-229099" eaLnBrk="0" hangingPunct="0">
              <a:defRPr kumimoji="1">
                <a:solidFill>
                  <a:schemeClr val="tx1"/>
                </a:solidFill>
                <a:latin typeface="Calibri" pitchFamily="34" charset="0"/>
                <a:ea typeface="ＭＳ Ｐゴシック" pitchFamily="50" charset="-128"/>
              </a:defRPr>
            </a:lvl5pPr>
            <a:lvl6pPr marL="2520104"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8303"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36505"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94707" indent="-229099"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2A65876D-D3CD-4AB9-A9D6-717407FDA7CE}" type="slidenum">
              <a:rPr lang="ja-JP" altLang="en-US" smtClean="0">
                <a:solidFill>
                  <a:prstClr val="black"/>
                </a:solidFill>
              </a:rPr>
              <a:pPr eaLnBrk="1" fontAlgn="base" hangingPunct="1">
                <a:spcBef>
                  <a:spcPct val="0"/>
                </a:spcBef>
                <a:spcAft>
                  <a:spcPct val="0"/>
                </a:spcAft>
              </a:pPr>
              <a:t>5</a:t>
            </a:fld>
            <a:endParaRPr lang="ja-JP"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9B08F4-7FF6-477B-A703-F4CF992AFED1}"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2549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20" indent="0" algn="ctr">
              <a:buNone/>
              <a:defRPr>
                <a:solidFill>
                  <a:schemeClr val="tx1">
                    <a:tint val="75000"/>
                  </a:schemeClr>
                </a:solidFill>
              </a:defRPr>
            </a:lvl4pPr>
            <a:lvl5pPr marL="1828292" indent="0" algn="ctr">
              <a:buNone/>
              <a:defRPr>
                <a:solidFill>
                  <a:schemeClr val="tx1">
                    <a:tint val="75000"/>
                  </a:schemeClr>
                </a:solidFill>
              </a:defRPr>
            </a:lvl5pPr>
            <a:lvl6pPr marL="2285366" indent="0" algn="ctr">
              <a:buNone/>
              <a:defRPr>
                <a:solidFill>
                  <a:schemeClr val="tx1">
                    <a:tint val="75000"/>
                  </a:schemeClr>
                </a:solidFill>
              </a:defRPr>
            </a:lvl6pPr>
            <a:lvl7pPr marL="2742440" indent="0" algn="ctr">
              <a:buNone/>
              <a:defRPr>
                <a:solidFill>
                  <a:schemeClr val="tx1">
                    <a:tint val="75000"/>
                  </a:schemeClr>
                </a:solidFill>
              </a:defRPr>
            </a:lvl7pPr>
            <a:lvl8pPr marL="3199512" indent="0" algn="ctr">
              <a:buNone/>
              <a:defRPr>
                <a:solidFill>
                  <a:schemeClr val="tx1">
                    <a:tint val="75000"/>
                  </a:schemeClr>
                </a:solidFill>
              </a:defRPr>
            </a:lvl8pPr>
            <a:lvl9pPr marL="365658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065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79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006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8A52B3-3B48-4D52-83C6-6C1EF527E82C}"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4981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79924FD-E1A5-4EC3-9A0A-F2E78A0669D0}"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9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817358-46C3-49DF-8D1E-D527A4F23945}"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202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8A7AB04-6CE5-4BD9-AA52-C3CC29AC8E6A}"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75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6DF6139-DBBF-4503-A79B-DBB8A6A0D7DB}"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7347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BBE0C56-2DFC-449F-8F30-55DD3137E0FB}"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4443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49B9B8-1614-4FD8-80DD-56122C07EB6F}"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1859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5416E7-B6A6-4695-A305-47F789995CD9}"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007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604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DB07EC-13D1-4F3C-AEEF-A71C78E07687}"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6073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99A95E-F455-4DC9-B6FF-76B72C2451B0}"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6576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B85FF21-9EB9-4E71-ABFA-6545FE9A4042}"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915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73" indent="0" algn="ctr">
              <a:buNone/>
              <a:defRPr>
                <a:solidFill>
                  <a:schemeClr val="tx1">
                    <a:tint val="75000"/>
                  </a:schemeClr>
                </a:solidFill>
              </a:defRPr>
            </a:lvl2pPr>
            <a:lvl3pPr marL="914146" indent="0" algn="ctr">
              <a:buNone/>
              <a:defRPr>
                <a:solidFill>
                  <a:schemeClr val="tx1">
                    <a:tint val="75000"/>
                  </a:schemeClr>
                </a:solidFill>
              </a:defRPr>
            </a:lvl3pPr>
            <a:lvl4pPr marL="1371220" indent="0" algn="ctr">
              <a:buNone/>
              <a:defRPr>
                <a:solidFill>
                  <a:schemeClr val="tx1">
                    <a:tint val="75000"/>
                  </a:schemeClr>
                </a:solidFill>
              </a:defRPr>
            </a:lvl4pPr>
            <a:lvl5pPr marL="1828292" indent="0" algn="ctr">
              <a:buNone/>
              <a:defRPr>
                <a:solidFill>
                  <a:schemeClr val="tx1">
                    <a:tint val="75000"/>
                  </a:schemeClr>
                </a:solidFill>
              </a:defRPr>
            </a:lvl5pPr>
            <a:lvl6pPr marL="2285366" indent="0" algn="ctr">
              <a:buNone/>
              <a:defRPr>
                <a:solidFill>
                  <a:schemeClr val="tx1">
                    <a:tint val="75000"/>
                  </a:schemeClr>
                </a:solidFill>
              </a:defRPr>
            </a:lvl6pPr>
            <a:lvl7pPr marL="2742440" indent="0" algn="ctr">
              <a:buNone/>
              <a:defRPr>
                <a:solidFill>
                  <a:schemeClr val="tx1">
                    <a:tint val="75000"/>
                  </a:schemeClr>
                </a:solidFill>
              </a:defRPr>
            </a:lvl7pPr>
            <a:lvl8pPr marL="3199512" indent="0" algn="ctr">
              <a:buNone/>
              <a:defRPr>
                <a:solidFill>
                  <a:schemeClr val="tx1">
                    <a:tint val="75000"/>
                  </a:schemeClr>
                </a:solidFill>
              </a:defRPr>
            </a:lvl8pPr>
            <a:lvl9pPr marL="3656586"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345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1143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73" indent="0">
              <a:buNone/>
              <a:defRPr sz="1800">
                <a:solidFill>
                  <a:schemeClr val="tx1">
                    <a:tint val="75000"/>
                  </a:schemeClr>
                </a:solidFill>
              </a:defRPr>
            </a:lvl2pPr>
            <a:lvl3pPr marL="914146" indent="0">
              <a:buNone/>
              <a:defRPr sz="1600">
                <a:solidFill>
                  <a:schemeClr val="tx1">
                    <a:tint val="75000"/>
                  </a:schemeClr>
                </a:solidFill>
              </a:defRPr>
            </a:lvl3pPr>
            <a:lvl4pPr marL="1371220" indent="0">
              <a:buNone/>
              <a:defRPr sz="1400">
                <a:solidFill>
                  <a:schemeClr val="tx1">
                    <a:tint val="75000"/>
                  </a:schemeClr>
                </a:solidFill>
              </a:defRPr>
            </a:lvl4pPr>
            <a:lvl5pPr marL="1828292" indent="0">
              <a:buNone/>
              <a:defRPr sz="1400">
                <a:solidFill>
                  <a:schemeClr val="tx1">
                    <a:tint val="75000"/>
                  </a:schemeClr>
                </a:solidFill>
              </a:defRPr>
            </a:lvl5pPr>
            <a:lvl6pPr marL="2285366" indent="0">
              <a:buNone/>
              <a:defRPr sz="1400">
                <a:solidFill>
                  <a:schemeClr val="tx1">
                    <a:tint val="75000"/>
                  </a:schemeClr>
                </a:solidFill>
              </a:defRPr>
            </a:lvl6pPr>
            <a:lvl7pPr marL="2742440" indent="0">
              <a:buNone/>
              <a:defRPr sz="1400">
                <a:solidFill>
                  <a:schemeClr val="tx1">
                    <a:tint val="75000"/>
                  </a:schemeClr>
                </a:solidFill>
              </a:defRPr>
            </a:lvl7pPr>
            <a:lvl8pPr marL="3199512" indent="0">
              <a:buNone/>
              <a:defRPr sz="1400">
                <a:solidFill>
                  <a:schemeClr val="tx1">
                    <a:tint val="75000"/>
                  </a:schemeClr>
                </a:solidFill>
              </a:defRPr>
            </a:lvl8pPr>
            <a:lvl9pPr marL="3656586"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382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9470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73" indent="0">
              <a:buNone/>
              <a:defRPr sz="2000" b="1"/>
            </a:lvl2pPr>
            <a:lvl3pPr marL="914146" indent="0">
              <a:buNone/>
              <a:defRPr sz="1800" b="1"/>
            </a:lvl3pPr>
            <a:lvl4pPr marL="1371220" indent="0">
              <a:buNone/>
              <a:defRPr sz="1600" b="1"/>
            </a:lvl4pPr>
            <a:lvl5pPr marL="1828292" indent="0">
              <a:buNone/>
              <a:defRPr sz="1600" b="1"/>
            </a:lvl5pPr>
            <a:lvl6pPr marL="2285366" indent="0">
              <a:buNone/>
              <a:defRPr sz="1600" b="1"/>
            </a:lvl6pPr>
            <a:lvl7pPr marL="2742440" indent="0">
              <a:buNone/>
              <a:defRPr sz="1600" b="1"/>
            </a:lvl7pPr>
            <a:lvl8pPr marL="3199512" indent="0">
              <a:buNone/>
              <a:defRPr sz="1600" b="1"/>
            </a:lvl8pPr>
            <a:lvl9pPr marL="3656586"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073" indent="0">
              <a:buNone/>
              <a:defRPr sz="2000" b="1"/>
            </a:lvl2pPr>
            <a:lvl3pPr marL="914146" indent="0">
              <a:buNone/>
              <a:defRPr sz="1800" b="1"/>
            </a:lvl3pPr>
            <a:lvl4pPr marL="1371220" indent="0">
              <a:buNone/>
              <a:defRPr sz="1600" b="1"/>
            </a:lvl4pPr>
            <a:lvl5pPr marL="1828292" indent="0">
              <a:buNone/>
              <a:defRPr sz="1600" b="1"/>
            </a:lvl5pPr>
            <a:lvl6pPr marL="2285366" indent="0">
              <a:buNone/>
              <a:defRPr sz="1600" b="1"/>
            </a:lvl6pPr>
            <a:lvl7pPr marL="2742440" indent="0">
              <a:buNone/>
              <a:defRPr sz="1600" b="1"/>
            </a:lvl7pPr>
            <a:lvl8pPr marL="3199512" indent="0">
              <a:buNone/>
              <a:defRPr sz="1600" b="1"/>
            </a:lvl8pPr>
            <a:lvl9pPr marL="3656586"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972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6022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62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73" indent="0">
              <a:buNone/>
              <a:defRPr sz="1800">
                <a:solidFill>
                  <a:schemeClr val="tx1">
                    <a:tint val="75000"/>
                  </a:schemeClr>
                </a:solidFill>
              </a:defRPr>
            </a:lvl2pPr>
            <a:lvl3pPr marL="914146" indent="0">
              <a:buNone/>
              <a:defRPr sz="1600">
                <a:solidFill>
                  <a:schemeClr val="tx1">
                    <a:tint val="75000"/>
                  </a:schemeClr>
                </a:solidFill>
              </a:defRPr>
            </a:lvl3pPr>
            <a:lvl4pPr marL="1371220" indent="0">
              <a:buNone/>
              <a:defRPr sz="1400">
                <a:solidFill>
                  <a:schemeClr val="tx1">
                    <a:tint val="75000"/>
                  </a:schemeClr>
                </a:solidFill>
              </a:defRPr>
            </a:lvl4pPr>
            <a:lvl5pPr marL="1828292" indent="0">
              <a:buNone/>
              <a:defRPr sz="1400">
                <a:solidFill>
                  <a:schemeClr val="tx1">
                    <a:tint val="75000"/>
                  </a:schemeClr>
                </a:solidFill>
              </a:defRPr>
            </a:lvl5pPr>
            <a:lvl6pPr marL="2285366" indent="0">
              <a:buNone/>
              <a:defRPr sz="1400">
                <a:solidFill>
                  <a:schemeClr val="tx1">
                    <a:tint val="75000"/>
                  </a:schemeClr>
                </a:solidFill>
              </a:defRPr>
            </a:lvl6pPr>
            <a:lvl7pPr marL="2742440" indent="0">
              <a:buNone/>
              <a:defRPr sz="1400">
                <a:solidFill>
                  <a:schemeClr val="tx1">
                    <a:tint val="75000"/>
                  </a:schemeClr>
                </a:solidFill>
              </a:defRPr>
            </a:lvl7pPr>
            <a:lvl8pPr marL="3199512" indent="0">
              <a:buNone/>
              <a:defRPr sz="1400">
                <a:solidFill>
                  <a:schemeClr val="tx1">
                    <a:tint val="75000"/>
                  </a:schemeClr>
                </a:solidFill>
              </a:defRPr>
            </a:lvl8pPr>
            <a:lvl9pPr marL="3656586"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3018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073" indent="0">
              <a:buNone/>
              <a:defRPr sz="1200"/>
            </a:lvl2pPr>
            <a:lvl3pPr marL="914146" indent="0">
              <a:buNone/>
              <a:defRPr sz="1000"/>
            </a:lvl3pPr>
            <a:lvl4pPr marL="1371220" indent="0">
              <a:buNone/>
              <a:defRPr sz="900"/>
            </a:lvl4pPr>
            <a:lvl5pPr marL="1828292" indent="0">
              <a:buNone/>
              <a:defRPr sz="900"/>
            </a:lvl5pPr>
            <a:lvl6pPr marL="2285366" indent="0">
              <a:buNone/>
              <a:defRPr sz="900"/>
            </a:lvl6pPr>
            <a:lvl7pPr marL="2742440" indent="0">
              <a:buNone/>
              <a:defRPr sz="900"/>
            </a:lvl7pPr>
            <a:lvl8pPr marL="3199512" indent="0">
              <a:buNone/>
              <a:defRPr sz="900"/>
            </a:lvl8pPr>
            <a:lvl9pPr marL="365658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9862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073" indent="0">
              <a:buNone/>
              <a:defRPr sz="2800"/>
            </a:lvl2pPr>
            <a:lvl3pPr marL="914146" indent="0">
              <a:buNone/>
              <a:defRPr sz="2400"/>
            </a:lvl3pPr>
            <a:lvl4pPr marL="1371220" indent="0">
              <a:buNone/>
              <a:defRPr sz="2000"/>
            </a:lvl4pPr>
            <a:lvl5pPr marL="1828292" indent="0">
              <a:buNone/>
              <a:defRPr sz="2000"/>
            </a:lvl5pPr>
            <a:lvl6pPr marL="2285366" indent="0">
              <a:buNone/>
              <a:defRPr sz="2000"/>
            </a:lvl6pPr>
            <a:lvl7pPr marL="2742440" indent="0">
              <a:buNone/>
              <a:defRPr sz="2000"/>
            </a:lvl7pPr>
            <a:lvl8pPr marL="3199512" indent="0">
              <a:buNone/>
              <a:defRPr sz="2000"/>
            </a:lvl8pPr>
            <a:lvl9pPr marL="3656586"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73" indent="0">
              <a:buNone/>
              <a:defRPr sz="1200"/>
            </a:lvl2pPr>
            <a:lvl3pPr marL="914146" indent="0">
              <a:buNone/>
              <a:defRPr sz="1000"/>
            </a:lvl3pPr>
            <a:lvl4pPr marL="1371220" indent="0">
              <a:buNone/>
              <a:defRPr sz="900"/>
            </a:lvl4pPr>
            <a:lvl5pPr marL="1828292" indent="0">
              <a:buNone/>
              <a:defRPr sz="900"/>
            </a:lvl5pPr>
            <a:lvl6pPr marL="2285366" indent="0">
              <a:buNone/>
              <a:defRPr sz="900"/>
            </a:lvl6pPr>
            <a:lvl7pPr marL="2742440" indent="0">
              <a:buNone/>
              <a:defRPr sz="900"/>
            </a:lvl7pPr>
            <a:lvl8pPr marL="3199512" indent="0">
              <a:buNone/>
              <a:defRPr sz="900"/>
            </a:lvl8pPr>
            <a:lvl9pPr marL="365658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2111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1470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6654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0112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954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1432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38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387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175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459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6473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1091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259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7419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028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73" indent="0">
              <a:buNone/>
              <a:defRPr sz="2000" b="1"/>
            </a:lvl2pPr>
            <a:lvl3pPr marL="914146" indent="0">
              <a:buNone/>
              <a:defRPr sz="1800" b="1"/>
            </a:lvl3pPr>
            <a:lvl4pPr marL="1371220" indent="0">
              <a:buNone/>
              <a:defRPr sz="1600" b="1"/>
            </a:lvl4pPr>
            <a:lvl5pPr marL="1828292" indent="0">
              <a:buNone/>
              <a:defRPr sz="1600" b="1"/>
            </a:lvl5pPr>
            <a:lvl6pPr marL="2285366" indent="0">
              <a:buNone/>
              <a:defRPr sz="1600" b="1"/>
            </a:lvl6pPr>
            <a:lvl7pPr marL="2742440" indent="0">
              <a:buNone/>
              <a:defRPr sz="1600" b="1"/>
            </a:lvl7pPr>
            <a:lvl8pPr marL="3199512" indent="0">
              <a:buNone/>
              <a:defRPr sz="1600" b="1"/>
            </a:lvl8pPr>
            <a:lvl9pPr marL="3656586"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073" indent="0">
              <a:buNone/>
              <a:defRPr sz="2000" b="1"/>
            </a:lvl2pPr>
            <a:lvl3pPr marL="914146" indent="0">
              <a:buNone/>
              <a:defRPr sz="1800" b="1"/>
            </a:lvl3pPr>
            <a:lvl4pPr marL="1371220" indent="0">
              <a:buNone/>
              <a:defRPr sz="1600" b="1"/>
            </a:lvl4pPr>
            <a:lvl5pPr marL="1828292" indent="0">
              <a:buNone/>
              <a:defRPr sz="1600" b="1"/>
            </a:lvl5pPr>
            <a:lvl6pPr marL="2285366" indent="0">
              <a:buNone/>
              <a:defRPr sz="1600" b="1"/>
            </a:lvl6pPr>
            <a:lvl7pPr marL="2742440" indent="0">
              <a:buNone/>
              <a:defRPr sz="1600" b="1"/>
            </a:lvl7pPr>
            <a:lvl8pPr marL="3199512" indent="0">
              <a:buNone/>
              <a:defRPr sz="1600" b="1"/>
            </a:lvl8pPr>
            <a:lvl9pPr marL="3656586"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016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999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899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073" indent="0">
              <a:buNone/>
              <a:defRPr sz="1200"/>
            </a:lvl2pPr>
            <a:lvl3pPr marL="914146" indent="0">
              <a:buNone/>
              <a:defRPr sz="1000"/>
            </a:lvl3pPr>
            <a:lvl4pPr marL="1371220" indent="0">
              <a:buNone/>
              <a:defRPr sz="900"/>
            </a:lvl4pPr>
            <a:lvl5pPr marL="1828292" indent="0">
              <a:buNone/>
              <a:defRPr sz="900"/>
            </a:lvl5pPr>
            <a:lvl6pPr marL="2285366" indent="0">
              <a:buNone/>
              <a:defRPr sz="900"/>
            </a:lvl6pPr>
            <a:lvl7pPr marL="2742440" indent="0">
              <a:buNone/>
              <a:defRPr sz="900"/>
            </a:lvl7pPr>
            <a:lvl8pPr marL="3199512" indent="0">
              <a:buNone/>
              <a:defRPr sz="900"/>
            </a:lvl8pPr>
            <a:lvl9pPr marL="365658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811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073" indent="0">
              <a:buNone/>
              <a:defRPr sz="2800"/>
            </a:lvl2pPr>
            <a:lvl3pPr marL="914146" indent="0">
              <a:buNone/>
              <a:defRPr sz="2400"/>
            </a:lvl3pPr>
            <a:lvl4pPr marL="1371220" indent="0">
              <a:buNone/>
              <a:defRPr sz="2000"/>
            </a:lvl4pPr>
            <a:lvl5pPr marL="1828292" indent="0">
              <a:buNone/>
              <a:defRPr sz="2000"/>
            </a:lvl5pPr>
            <a:lvl6pPr marL="2285366" indent="0">
              <a:buNone/>
              <a:defRPr sz="2000"/>
            </a:lvl6pPr>
            <a:lvl7pPr marL="2742440" indent="0">
              <a:buNone/>
              <a:defRPr sz="2000"/>
            </a:lvl7pPr>
            <a:lvl8pPr marL="3199512" indent="0">
              <a:buNone/>
              <a:defRPr sz="2000"/>
            </a:lvl8pPr>
            <a:lvl9pPr marL="3656586"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73" indent="0">
              <a:buNone/>
              <a:defRPr sz="1200"/>
            </a:lvl2pPr>
            <a:lvl3pPr marL="914146" indent="0">
              <a:buNone/>
              <a:defRPr sz="1000"/>
            </a:lvl3pPr>
            <a:lvl4pPr marL="1371220" indent="0">
              <a:buNone/>
              <a:defRPr sz="900"/>
            </a:lvl4pPr>
            <a:lvl5pPr marL="1828292" indent="0">
              <a:buNone/>
              <a:defRPr sz="900"/>
            </a:lvl5pPr>
            <a:lvl6pPr marL="2285366" indent="0">
              <a:buNone/>
              <a:defRPr sz="900"/>
            </a:lvl6pPr>
            <a:lvl7pPr marL="2742440" indent="0">
              <a:buNone/>
              <a:defRPr sz="900"/>
            </a:lvl7pPr>
            <a:lvl8pPr marL="3199512" indent="0">
              <a:buNone/>
              <a:defRPr sz="900"/>
            </a:lvl8pPr>
            <a:lvl9pPr marL="3656586"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186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14" tIns="45708" rIns="91414" bIns="457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14" tIns="45708" rIns="91414" bIns="457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14" tIns="45708" rIns="91414" bIns="45708" rtlCol="0" anchor="ctr"/>
          <a:lstStyle>
            <a:lvl1pPr algn="l">
              <a:defRPr sz="1200">
                <a:solidFill>
                  <a:schemeClr val="tx1">
                    <a:tint val="75000"/>
                  </a:schemeClr>
                </a:solidFill>
              </a:defRPr>
            </a:lvl1pPr>
          </a:lstStyle>
          <a:p>
            <a:pPr defTabSz="914146"/>
            <a:fld id="{E90ED720-0104-4369-84BC-D37694168613}" type="datetimeFigureOut">
              <a:rPr lang="ja-JP" altLang="en-US" smtClean="0">
                <a:solidFill>
                  <a:prstClr val="black">
                    <a:tint val="75000"/>
                  </a:prstClr>
                </a:solidFill>
              </a:rPr>
              <a:pPr defTabSz="914146"/>
              <a:t>2020/4/1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14" tIns="45708" rIns="91414" bIns="45708" rtlCol="0" anchor="ctr"/>
          <a:lstStyle>
            <a:lvl1pPr algn="ctr">
              <a:defRPr sz="1200">
                <a:solidFill>
                  <a:schemeClr val="tx1">
                    <a:tint val="75000"/>
                  </a:schemeClr>
                </a:solidFill>
              </a:defRPr>
            </a:lvl1pPr>
          </a:lstStyle>
          <a:p>
            <a:pPr defTabSz="914146"/>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1" y="6356352"/>
            <a:ext cx="2133600" cy="365125"/>
          </a:xfrm>
          <a:prstGeom prst="rect">
            <a:avLst/>
          </a:prstGeom>
        </p:spPr>
        <p:txBody>
          <a:bodyPr vert="horz" lIns="91414" tIns="45708" rIns="91414" bIns="45708" rtlCol="0" anchor="ctr"/>
          <a:lstStyle>
            <a:lvl1pPr algn="r">
              <a:defRPr sz="1200">
                <a:solidFill>
                  <a:schemeClr val="tx1">
                    <a:tint val="75000"/>
                  </a:schemeClr>
                </a:solidFill>
              </a:defRPr>
            </a:lvl1pPr>
          </a:lstStyle>
          <a:p>
            <a:pPr defTabSz="914146"/>
            <a:fld id="{D2D8002D-B5B0-4BAC-B1F6-782DDCCE6D9C}" type="slidenum">
              <a:rPr lang="ja-JP" altLang="en-US" smtClean="0">
                <a:solidFill>
                  <a:prstClr val="black">
                    <a:tint val="75000"/>
                  </a:prstClr>
                </a:solidFill>
              </a:rPr>
              <a:pPr defTabSz="914146"/>
              <a:t>‹#›</a:t>
            </a:fld>
            <a:endParaRPr lang="ja-JP" altLang="en-US">
              <a:solidFill>
                <a:prstClr val="black">
                  <a:tint val="75000"/>
                </a:prstClr>
              </a:solidFill>
            </a:endParaRPr>
          </a:p>
        </p:txBody>
      </p:sp>
    </p:spTree>
    <p:extLst>
      <p:ext uri="{BB962C8B-B14F-4D97-AF65-F5344CB8AC3E}">
        <p14:creationId xmlns:p14="http://schemas.microsoft.com/office/powerpoint/2010/main" val="3278344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146" rtl="0" eaLnBrk="1" latinLnBrk="0" hangingPunct="1">
        <a:spcBef>
          <a:spcPct val="0"/>
        </a:spcBef>
        <a:buNone/>
        <a:defRPr kumimoji="1" sz="4400" kern="1200">
          <a:solidFill>
            <a:schemeClr val="tx1"/>
          </a:solidFill>
          <a:latin typeface="+mj-lt"/>
          <a:ea typeface="+mj-ea"/>
          <a:cs typeface="+mj-cs"/>
        </a:defRPr>
      </a:lvl1pPr>
    </p:titleStyle>
    <p:body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46" rtl="0" eaLnBrk="1" latinLnBrk="0" hangingPunct="1">
        <a:defRPr kumimoji="1" sz="1800" kern="1200">
          <a:solidFill>
            <a:schemeClr val="tx1"/>
          </a:solidFill>
          <a:latin typeface="+mn-lt"/>
          <a:ea typeface="+mn-ea"/>
          <a:cs typeface="+mn-cs"/>
        </a:defRPr>
      </a:lvl1pPr>
      <a:lvl2pPr marL="457073" algn="l" defTabSz="914146" rtl="0" eaLnBrk="1" latinLnBrk="0" hangingPunct="1">
        <a:defRPr kumimoji="1" sz="1800" kern="1200">
          <a:solidFill>
            <a:schemeClr val="tx1"/>
          </a:solidFill>
          <a:latin typeface="+mn-lt"/>
          <a:ea typeface="+mn-ea"/>
          <a:cs typeface="+mn-cs"/>
        </a:defRPr>
      </a:lvl2pPr>
      <a:lvl3pPr marL="914146" algn="l" defTabSz="914146" rtl="0" eaLnBrk="1" latinLnBrk="0" hangingPunct="1">
        <a:defRPr kumimoji="1" sz="1800" kern="1200">
          <a:solidFill>
            <a:schemeClr val="tx1"/>
          </a:solidFill>
          <a:latin typeface="+mn-lt"/>
          <a:ea typeface="+mn-ea"/>
          <a:cs typeface="+mn-cs"/>
        </a:defRPr>
      </a:lvl3pPr>
      <a:lvl4pPr marL="1371220" algn="l" defTabSz="914146" rtl="0" eaLnBrk="1" latinLnBrk="0" hangingPunct="1">
        <a:defRPr kumimoji="1" sz="1800" kern="1200">
          <a:solidFill>
            <a:schemeClr val="tx1"/>
          </a:solidFill>
          <a:latin typeface="+mn-lt"/>
          <a:ea typeface="+mn-ea"/>
          <a:cs typeface="+mn-cs"/>
        </a:defRPr>
      </a:lvl4pPr>
      <a:lvl5pPr marL="1828292" algn="l" defTabSz="914146" rtl="0" eaLnBrk="1" latinLnBrk="0" hangingPunct="1">
        <a:defRPr kumimoji="1" sz="1800" kern="1200">
          <a:solidFill>
            <a:schemeClr val="tx1"/>
          </a:solidFill>
          <a:latin typeface="+mn-lt"/>
          <a:ea typeface="+mn-ea"/>
          <a:cs typeface="+mn-cs"/>
        </a:defRPr>
      </a:lvl5pPr>
      <a:lvl6pPr marL="2285366" algn="l" defTabSz="914146" rtl="0" eaLnBrk="1" latinLnBrk="0" hangingPunct="1">
        <a:defRPr kumimoji="1" sz="1800" kern="1200">
          <a:solidFill>
            <a:schemeClr val="tx1"/>
          </a:solidFill>
          <a:latin typeface="+mn-lt"/>
          <a:ea typeface="+mn-ea"/>
          <a:cs typeface="+mn-cs"/>
        </a:defRPr>
      </a:lvl6pPr>
      <a:lvl7pPr marL="2742440" algn="l" defTabSz="914146" rtl="0" eaLnBrk="1" latinLnBrk="0" hangingPunct="1">
        <a:defRPr kumimoji="1" sz="1800" kern="1200">
          <a:solidFill>
            <a:schemeClr val="tx1"/>
          </a:solidFill>
          <a:latin typeface="+mn-lt"/>
          <a:ea typeface="+mn-ea"/>
          <a:cs typeface="+mn-cs"/>
        </a:defRPr>
      </a:lvl7pPr>
      <a:lvl8pPr marL="3199512" algn="l" defTabSz="914146" rtl="0" eaLnBrk="1" latinLnBrk="0" hangingPunct="1">
        <a:defRPr kumimoji="1" sz="1800" kern="1200">
          <a:solidFill>
            <a:schemeClr val="tx1"/>
          </a:solidFill>
          <a:latin typeface="+mn-lt"/>
          <a:ea typeface="+mn-ea"/>
          <a:cs typeface="+mn-cs"/>
        </a:defRPr>
      </a:lvl8pPr>
      <a:lvl9pPr marL="3656586" algn="l" defTabSz="914146"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48744-CA23-43D0-8A5A-22C8493BF037}" type="datetime1">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ED811-EB78-4127-A1C5-628EC372BD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79405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14" tIns="45708" rIns="91414" bIns="457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14" tIns="45708" rIns="91414" bIns="457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14" tIns="45708" rIns="91414" bIns="45708" rtlCol="0" anchor="ctr"/>
          <a:lstStyle>
            <a:lvl1pPr algn="l">
              <a:defRPr sz="1200">
                <a:solidFill>
                  <a:schemeClr val="tx1">
                    <a:tint val="75000"/>
                  </a:schemeClr>
                </a:solidFill>
              </a:defRPr>
            </a:lvl1pPr>
          </a:lstStyle>
          <a:p>
            <a:pPr defTabSz="914146"/>
            <a:fld id="{E90ED720-0104-4369-84BC-D37694168613}" type="datetimeFigureOut">
              <a:rPr lang="ja-JP" altLang="en-US" smtClean="0">
                <a:solidFill>
                  <a:prstClr val="black">
                    <a:tint val="75000"/>
                  </a:prstClr>
                </a:solidFill>
              </a:rPr>
              <a:pPr defTabSz="914146"/>
              <a:t>2020/4/1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14" tIns="45708" rIns="91414" bIns="45708" rtlCol="0" anchor="ctr"/>
          <a:lstStyle>
            <a:lvl1pPr algn="ctr">
              <a:defRPr sz="1200">
                <a:solidFill>
                  <a:schemeClr val="tx1">
                    <a:tint val="75000"/>
                  </a:schemeClr>
                </a:solidFill>
              </a:defRPr>
            </a:lvl1pPr>
          </a:lstStyle>
          <a:p>
            <a:pPr defTabSz="914146"/>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1" y="6356352"/>
            <a:ext cx="2133600" cy="365125"/>
          </a:xfrm>
          <a:prstGeom prst="rect">
            <a:avLst/>
          </a:prstGeom>
        </p:spPr>
        <p:txBody>
          <a:bodyPr vert="horz" lIns="91414" tIns="45708" rIns="91414" bIns="45708" rtlCol="0" anchor="ctr"/>
          <a:lstStyle>
            <a:lvl1pPr algn="r">
              <a:defRPr sz="1200">
                <a:solidFill>
                  <a:schemeClr val="tx1">
                    <a:tint val="75000"/>
                  </a:schemeClr>
                </a:solidFill>
              </a:defRPr>
            </a:lvl1pPr>
          </a:lstStyle>
          <a:p>
            <a:pPr defTabSz="914146"/>
            <a:fld id="{D2D8002D-B5B0-4BAC-B1F6-782DDCCE6D9C}" type="slidenum">
              <a:rPr lang="ja-JP" altLang="en-US" smtClean="0">
                <a:solidFill>
                  <a:prstClr val="black">
                    <a:tint val="75000"/>
                  </a:prstClr>
                </a:solidFill>
              </a:rPr>
              <a:pPr defTabSz="914146"/>
              <a:t>‹#›</a:t>
            </a:fld>
            <a:endParaRPr lang="ja-JP" altLang="en-US">
              <a:solidFill>
                <a:prstClr val="black">
                  <a:tint val="75000"/>
                </a:prstClr>
              </a:solidFill>
            </a:endParaRPr>
          </a:p>
        </p:txBody>
      </p:sp>
    </p:spTree>
    <p:extLst>
      <p:ext uri="{BB962C8B-B14F-4D97-AF65-F5344CB8AC3E}">
        <p14:creationId xmlns:p14="http://schemas.microsoft.com/office/powerpoint/2010/main" val="24146675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146" rtl="0" eaLnBrk="1" latinLnBrk="0" hangingPunct="1">
        <a:spcBef>
          <a:spcPct val="0"/>
        </a:spcBef>
        <a:buNone/>
        <a:defRPr kumimoji="1" sz="4400" kern="1200">
          <a:solidFill>
            <a:schemeClr val="tx1"/>
          </a:solidFill>
          <a:latin typeface="+mj-lt"/>
          <a:ea typeface="+mj-ea"/>
          <a:cs typeface="+mj-cs"/>
        </a:defRPr>
      </a:lvl1pPr>
    </p:titleStyle>
    <p:body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46" rtl="0" eaLnBrk="1" latinLnBrk="0" hangingPunct="1">
        <a:defRPr kumimoji="1" sz="1800" kern="1200">
          <a:solidFill>
            <a:schemeClr val="tx1"/>
          </a:solidFill>
          <a:latin typeface="+mn-lt"/>
          <a:ea typeface="+mn-ea"/>
          <a:cs typeface="+mn-cs"/>
        </a:defRPr>
      </a:lvl1pPr>
      <a:lvl2pPr marL="457073" algn="l" defTabSz="914146" rtl="0" eaLnBrk="1" latinLnBrk="0" hangingPunct="1">
        <a:defRPr kumimoji="1" sz="1800" kern="1200">
          <a:solidFill>
            <a:schemeClr val="tx1"/>
          </a:solidFill>
          <a:latin typeface="+mn-lt"/>
          <a:ea typeface="+mn-ea"/>
          <a:cs typeface="+mn-cs"/>
        </a:defRPr>
      </a:lvl2pPr>
      <a:lvl3pPr marL="914146" algn="l" defTabSz="914146" rtl="0" eaLnBrk="1" latinLnBrk="0" hangingPunct="1">
        <a:defRPr kumimoji="1" sz="1800" kern="1200">
          <a:solidFill>
            <a:schemeClr val="tx1"/>
          </a:solidFill>
          <a:latin typeface="+mn-lt"/>
          <a:ea typeface="+mn-ea"/>
          <a:cs typeface="+mn-cs"/>
        </a:defRPr>
      </a:lvl3pPr>
      <a:lvl4pPr marL="1371220" algn="l" defTabSz="914146" rtl="0" eaLnBrk="1" latinLnBrk="0" hangingPunct="1">
        <a:defRPr kumimoji="1" sz="1800" kern="1200">
          <a:solidFill>
            <a:schemeClr val="tx1"/>
          </a:solidFill>
          <a:latin typeface="+mn-lt"/>
          <a:ea typeface="+mn-ea"/>
          <a:cs typeface="+mn-cs"/>
        </a:defRPr>
      </a:lvl4pPr>
      <a:lvl5pPr marL="1828292" algn="l" defTabSz="914146" rtl="0" eaLnBrk="1" latinLnBrk="0" hangingPunct="1">
        <a:defRPr kumimoji="1" sz="1800" kern="1200">
          <a:solidFill>
            <a:schemeClr val="tx1"/>
          </a:solidFill>
          <a:latin typeface="+mn-lt"/>
          <a:ea typeface="+mn-ea"/>
          <a:cs typeface="+mn-cs"/>
        </a:defRPr>
      </a:lvl5pPr>
      <a:lvl6pPr marL="2285366" algn="l" defTabSz="914146" rtl="0" eaLnBrk="1" latinLnBrk="0" hangingPunct="1">
        <a:defRPr kumimoji="1" sz="1800" kern="1200">
          <a:solidFill>
            <a:schemeClr val="tx1"/>
          </a:solidFill>
          <a:latin typeface="+mn-lt"/>
          <a:ea typeface="+mn-ea"/>
          <a:cs typeface="+mn-cs"/>
        </a:defRPr>
      </a:lvl6pPr>
      <a:lvl7pPr marL="2742440" algn="l" defTabSz="914146" rtl="0" eaLnBrk="1" latinLnBrk="0" hangingPunct="1">
        <a:defRPr kumimoji="1" sz="1800" kern="1200">
          <a:solidFill>
            <a:schemeClr val="tx1"/>
          </a:solidFill>
          <a:latin typeface="+mn-lt"/>
          <a:ea typeface="+mn-ea"/>
          <a:cs typeface="+mn-cs"/>
        </a:defRPr>
      </a:lvl7pPr>
      <a:lvl8pPr marL="3199512" algn="l" defTabSz="914146" rtl="0" eaLnBrk="1" latinLnBrk="0" hangingPunct="1">
        <a:defRPr kumimoji="1" sz="1800" kern="1200">
          <a:solidFill>
            <a:schemeClr val="tx1"/>
          </a:solidFill>
          <a:latin typeface="+mn-lt"/>
          <a:ea typeface="+mn-ea"/>
          <a:cs typeface="+mn-cs"/>
        </a:defRPr>
      </a:lvl8pPr>
      <a:lvl9pPr marL="3656586" algn="l" defTabSz="914146"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2020/4/1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75138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a:spLocks noGrp="1"/>
          </p:cNvSpPr>
          <p:nvPr>
            <p:ph type="ctrTitle"/>
          </p:nvPr>
        </p:nvSpPr>
        <p:spPr>
          <a:xfrm>
            <a:off x="760040" y="1238895"/>
            <a:ext cx="7772400" cy="1470025"/>
          </a:xfrm>
          <a:prstGeom prst="rect">
            <a:avLst/>
          </a:prstGeom>
        </p:spPr>
        <p:txBody>
          <a:bodyPr>
            <a:normAutofit/>
          </a:bodyPr>
          <a:lstStyle/>
          <a:p>
            <a:pPr>
              <a:spcBef>
                <a:spcPts val="0"/>
              </a:spcBef>
              <a:defRPr/>
            </a:pPr>
            <a:r>
              <a:rPr kumimoji="0" lang="en-US" altLang="ja-JP" sz="3600"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IR</a:t>
            </a:r>
            <a:r>
              <a:rPr kumimoji="0" lang="ja-JP" altLang="en-US" sz="3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（統合型リゾート）</a:t>
            </a:r>
            <a:r>
              <a:rPr kumimoji="0" lang="ja-JP" altLang="en-US" sz="3600"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って</a:t>
            </a:r>
            <a:r>
              <a:rPr kumimoji="0" lang="ja-JP" altLang="en-US" sz="3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なに</a:t>
            </a:r>
            <a:r>
              <a:rPr kumimoji="0" lang="ja-JP" altLang="en-US" sz="3600"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195736" y="3717032"/>
            <a:ext cx="5328592" cy="584751"/>
          </a:xfrm>
          <a:prstGeom prst="rect">
            <a:avLst/>
          </a:prstGeom>
          <a:noFill/>
        </p:spPr>
        <p:txBody>
          <a:bodyPr wrap="square" lIns="91414" tIns="45708" rIns="91414" bIns="45708" rtlCol="0">
            <a:spAutoFit/>
          </a:bodyPr>
          <a:lstStyle/>
          <a:p>
            <a:pPr defTabSz="914146"/>
            <a:r>
              <a:rPr lang="ja-JP" altLang="en-US" sz="3200" b="1" dirty="0" smtClean="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橋　爪　　紳　也</a:t>
            </a:r>
            <a:endParaRPr lang="en-US" altLang="ja-JP" sz="3200" b="1"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テキスト ボックス 1"/>
          <p:cNvSpPr txBox="1"/>
          <p:nvPr/>
        </p:nvSpPr>
        <p:spPr>
          <a:xfrm>
            <a:off x="2699792" y="4437112"/>
            <a:ext cx="5832648" cy="1200304"/>
          </a:xfrm>
          <a:prstGeom prst="rect">
            <a:avLst/>
          </a:prstGeom>
          <a:noFill/>
        </p:spPr>
        <p:txBody>
          <a:bodyPr wrap="square" lIns="91414" tIns="45708" rIns="91414" bIns="45708" rtlCol="0">
            <a:spAutoFit/>
          </a:bodyPr>
          <a:lstStyle/>
          <a:p>
            <a:pPr defTabSz="914146"/>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大阪府立大学</a:t>
            </a:r>
            <a:r>
              <a:rPr lang="en-US" altLang="ja-JP"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21</a:t>
            </a:r>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世紀科学研究機構教授</a:t>
            </a:r>
            <a:endParaRPr lang="en-US" altLang="ja-JP"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endParaRPr>
          </a:p>
          <a:p>
            <a:pPr defTabSz="914146"/>
            <a:r>
              <a:rPr lang="ja-JP" altLang="en-US" sz="2400" dirty="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大阪</a:t>
            </a:r>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府立大学観光産業戦略研究所長</a:t>
            </a:r>
            <a:endParaRPr lang="en-US" altLang="ja-JP"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endParaRPr>
          </a:p>
          <a:p>
            <a:pPr defTabSz="914146"/>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大阪府／大阪市特別顧問</a:t>
            </a:r>
            <a:endParaRPr lang="ja-JP" altLang="en-US" sz="2400" dirty="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92465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の構成要素</a:t>
            </a:r>
            <a:endParaRPr lang="ja-JP" altLang="en-US" sz="2800"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Picture 2" descr="M:\★IR資料LINK\◆日付順\170126セミナー\PastedGraphic-6-00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763902"/>
            <a:ext cx="8161975" cy="612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71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カジノホテルとのちがい</a:t>
            </a:r>
            <a:endParaRPr lang="ja-JP" altLang="en-US" sz="2800"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M:\★IR資料LINK\◆日付順\170126セミナー\PastedGraphic-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8256917"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9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80512"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シンガポール</a:t>
            </a:r>
            <a:r>
              <a:rPr lang="en-US" altLang="ja-JP" sz="24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IR</a:t>
            </a:r>
            <a:r>
              <a:rPr lang="ja-JP" altLang="en-US" sz="2400" b="1" dirty="0" smtClean="0">
                <a:solidFill>
                  <a:prstClr val="white"/>
                </a:solidFill>
                <a:latin typeface="Segoe UI" panose="020B0502040204020203" pitchFamily="34" charset="0"/>
                <a:ea typeface="メイリオ" panose="020B0604030504040204" pitchFamily="50" charset="-128"/>
                <a:cs typeface="Segoe UI" panose="020B0502040204020203" pitchFamily="34" charset="0"/>
              </a:rPr>
              <a:t>２</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施設による効果</a:t>
            </a:r>
            <a:r>
              <a:rPr lang="ja-JP" altLang="en-US" sz="2400" b="1" dirty="0" smtClean="0">
                <a:solidFill>
                  <a:prstClr val="white"/>
                </a:solidFill>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2400" b="1" dirty="0" smtClean="0">
                <a:solidFill>
                  <a:prstClr val="white"/>
                </a:solidFill>
                <a:latin typeface="Times New Roman" panose="02020603050405020304" pitchFamily="18" charset="0"/>
                <a:ea typeface="メイリオ" panose="020B0604030504040204" pitchFamily="50" charset="-128"/>
                <a:cs typeface="Times New Roman" panose="02020603050405020304" pitchFamily="18" charset="0"/>
              </a:rPr>
              <a:t>2010</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400" b="1" dirty="0" smtClean="0">
                <a:solidFill>
                  <a:prstClr val="white"/>
                </a:solidFill>
                <a:latin typeface="Times New Roman" panose="02020603050405020304" pitchFamily="18" charset="0"/>
                <a:ea typeface="メイリオ" panose="020B0604030504040204" pitchFamily="50" charset="-128"/>
                <a:cs typeface="Times New Roman" panose="02020603050405020304" pitchFamily="18" charset="0"/>
              </a:rPr>
              <a:t>open</a:t>
            </a:r>
            <a:r>
              <a:rPr lang="ja-JP" altLang="en-US" sz="2400" b="1" dirty="0" smtClean="0">
                <a:solidFill>
                  <a:prstClr val="white"/>
                </a:solidFill>
                <a:latin typeface="Times New Roman" panose="02020603050405020304" pitchFamily="18" charset="0"/>
                <a:ea typeface="メイリオ" panose="020B0604030504040204" pitchFamily="50" charset="-128"/>
                <a:cs typeface="Times New Roman" panose="02020603050405020304" pitchFamily="18" charset="0"/>
              </a:rPr>
              <a:t>）</a:t>
            </a:r>
            <a:endParaRPr lang="ja-JP" altLang="en-US" sz="2400" b="1" dirty="0">
              <a:solidFill>
                <a:prstClr val="white"/>
              </a:solidFill>
              <a:latin typeface="Times New Roman" panose="02020603050405020304" pitchFamily="18" charset="0"/>
              <a:ea typeface="メイリオ" panose="020B0604030504040204" pitchFamily="50" charset="-128"/>
              <a:cs typeface="Times New Roman" panose="02020603050405020304" pitchFamily="18" charset="0"/>
            </a:endParaRPr>
          </a:p>
        </p:txBody>
      </p:sp>
      <p:graphicFrame>
        <p:nvGraphicFramePr>
          <p:cNvPr id="5" name="表 4"/>
          <p:cNvGraphicFramePr>
            <a:graphicFrameLocks noGrp="1"/>
          </p:cNvGraphicFramePr>
          <p:nvPr>
            <p:extLst>
              <p:ext uri="{D42A27DB-BD31-4B8C-83A1-F6EECF244321}">
                <p14:modId xmlns:p14="http://schemas.microsoft.com/office/powerpoint/2010/main" val="985527591"/>
              </p:ext>
            </p:extLst>
          </p:nvPr>
        </p:nvGraphicFramePr>
        <p:xfrm>
          <a:off x="35496" y="908720"/>
          <a:ext cx="9001000" cy="292608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336317">
                <a:tc>
                  <a:txBody>
                    <a:bodyPr/>
                    <a:lstStyle/>
                    <a:p>
                      <a:pPr algn="ctr"/>
                      <a:r>
                        <a:rPr kumimoji="1" lang="ja-JP" altLang="en-US" sz="1800" b="1" i="0" u="none" strike="noStrike" kern="12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マリーナ・ベイ・サンズ</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800" b="1" i="0" u="none" strike="noStrike" kern="12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リゾート・ワールド・セントーサ</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471995">
                <a:tc>
                  <a:txBody>
                    <a:bodyPr/>
                    <a:lstStyle/>
                    <a:p>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■規模（敷地 </a:t>
                      </a:r>
                      <a:r>
                        <a:rPr kumimoji="1" lang="en-US" altLang="zh-TW"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20ha</a:t>
                      </a:r>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、延床</a:t>
                      </a:r>
                      <a:r>
                        <a:rPr kumimoji="1" lang="en-US" altLang="zh-TW"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58 </a:t>
                      </a:r>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万㎡）</a:t>
                      </a:r>
                    </a:p>
                    <a:p>
                      <a:r>
                        <a:rPr kumimoji="1" lang="en-US" altLang="ja-JP"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■MICE</a:t>
                      </a:r>
                      <a:r>
                        <a:rPr kumimoji="1" lang="ja-JP"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重視</a:t>
                      </a:r>
                    </a:p>
                    <a:p>
                      <a:r>
                        <a:rPr kumimoji="1" lang="ja-JP"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■主な構成施設</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ホテル（</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2561 </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室）、カジノ、</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スカイパーク（プール）、レストラン</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コンベンション施設（</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12 </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万㎡）、</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屋外イベントプラザ（</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万人収容）、</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シアター</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2000</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席</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baseline="0" dirty="0" err="1"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美術館、</a:t>
                      </a:r>
                      <a:endPar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屋外イベント広場（１万人収容）</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ショッピングモール（</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200 </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店舗超）など</a:t>
                      </a:r>
                    </a:p>
                    <a:p>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■開発投資額約 </a:t>
                      </a:r>
                      <a:r>
                        <a:rPr kumimoji="1" lang="en-US" altLang="zh-TW"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4,800 </a:t>
                      </a:r>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■規模（敷地 </a:t>
                      </a:r>
                      <a:r>
                        <a:rPr kumimoji="1" lang="en-US" altLang="zh-TW"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49ha</a:t>
                      </a:r>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、延床</a:t>
                      </a:r>
                      <a:r>
                        <a:rPr kumimoji="1" lang="en-US" altLang="zh-TW"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35 </a:t>
                      </a:r>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万㎡）</a:t>
                      </a:r>
                    </a:p>
                    <a:p>
                      <a:r>
                        <a:rPr kumimoji="1" lang="ja-JP"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■ファミリー重視</a:t>
                      </a:r>
                    </a:p>
                    <a:p>
                      <a:r>
                        <a:rPr kumimoji="1" lang="ja-JP"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■主な構成施設</a:t>
                      </a:r>
                    </a:p>
                    <a:p>
                      <a:r>
                        <a:rPr kumimoji="1" lang="ja-JP"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ホテル（</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1830 </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室）、カジノ、</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ユニバーサル・スタジオ・シンガポール、</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マリン・ライフ・パーク、海洋博物館、</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会議施設（</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6 </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万㎡）、屋外アトラクション、</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グルメ・ショッピングモール（</a:t>
                      </a:r>
                      <a:r>
                        <a:rPr kumimoji="1" lang="en-US" altLang="ja-JP"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600</a:t>
                      </a:r>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店以上）</a:t>
                      </a:r>
                    </a:p>
                    <a:p>
                      <a:r>
                        <a:rPr kumimoji="1" lang="ja-JP" altLang="en-US" sz="14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スパ など</a:t>
                      </a:r>
                    </a:p>
                    <a:p>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■開発投資額約 </a:t>
                      </a:r>
                      <a:r>
                        <a:rPr kumimoji="1" lang="en-US" altLang="zh-TW"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4,300 </a:t>
                      </a:r>
                      <a:r>
                        <a:rPr kumimoji="1" lang="zh-TW" altLang="en-US" sz="16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億円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6" name="コンテンツ プレースホルダー 3"/>
          <p:cNvGraphicFramePr>
            <a:graphicFrameLocks noGrp="1"/>
          </p:cNvGraphicFramePr>
          <p:nvPr>
            <p:ph idx="1"/>
            <p:extLst>
              <p:ext uri="{D42A27DB-BD31-4B8C-83A1-F6EECF244321}">
                <p14:modId xmlns:p14="http://schemas.microsoft.com/office/powerpoint/2010/main" val="1743499192"/>
              </p:ext>
            </p:extLst>
          </p:nvPr>
        </p:nvGraphicFramePr>
        <p:xfrm>
          <a:off x="107502" y="4149080"/>
          <a:ext cx="8965506" cy="2392680"/>
        </p:xfrm>
        <a:graphic>
          <a:graphicData uri="http://schemas.openxmlformats.org/drawingml/2006/table">
            <a:tbl>
              <a:tblPr firstRow="1" bandRow="1">
                <a:tableStyleId>{5C22544A-7EE6-4342-B048-85BDC9FD1C3A}</a:tableStyleId>
              </a:tblPr>
              <a:tblGrid>
                <a:gridCol w="1494251">
                  <a:extLst>
                    <a:ext uri="{9D8B030D-6E8A-4147-A177-3AD203B41FA5}">
                      <a16:colId xmlns:a16="http://schemas.microsoft.com/office/drawing/2014/main" val="20000"/>
                    </a:ext>
                  </a:extLst>
                </a:gridCol>
                <a:gridCol w="1494251">
                  <a:extLst>
                    <a:ext uri="{9D8B030D-6E8A-4147-A177-3AD203B41FA5}">
                      <a16:colId xmlns:a16="http://schemas.microsoft.com/office/drawing/2014/main" val="20001"/>
                    </a:ext>
                  </a:extLst>
                </a:gridCol>
                <a:gridCol w="1494251">
                  <a:extLst>
                    <a:ext uri="{9D8B030D-6E8A-4147-A177-3AD203B41FA5}">
                      <a16:colId xmlns:a16="http://schemas.microsoft.com/office/drawing/2014/main" val="20002"/>
                    </a:ext>
                  </a:extLst>
                </a:gridCol>
                <a:gridCol w="1494251">
                  <a:extLst>
                    <a:ext uri="{9D8B030D-6E8A-4147-A177-3AD203B41FA5}">
                      <a16:colId xmlns:a16="http://schemas.microsoft.com/office/drawing/2014/main" val="20003"/>
                    </a:ext>
                  </a:extLst>
                </a:gridCol>
                <a:gridCol w="1494251">
                  <a:extLst>
                    <a:ext uri="{9D8B030D-6E8A-4147-A177-3AD203B41FA5}">
                      <a16:colId xmlns:a16="http://schemas.microsoft.com/office/drawing/2014/main" val="20004"/>
                    </a:ext>
                  </a:extLst>
                </a:gridCol>
                <a:gridCol w="1494251">
                  <a:extLst>
                    <a:ext uri="{9D8B030D-6E8A-4147-A177-3AD203B41FA5}">
                      <a16:colId xmlns:a16="http://schemas.microsoft.com/office/drawing/2014/main" val="20005"/>
                    </a:ext>
                  </a:extLst>
                </a:gridCol>
              </a:tblGrid>
              <a:tr h="370840">
                <a:tc>
                  <a:txBody>
                    <a:bodyPr/>
                    <a:lstStyle/>
                    <a:p>
                      <a:endParaRPr kumimoji="1" lang="ja-JP" altLang="en-US" dirty="0"/>
                    </a:p>
                  </a:txBody>
                  <a:tcPr/>
                </a:tc>
                <a:tc>
                  <a:txBody>
                    <a:bodyPr/>
                    <a:lstStyle/>
                    <a:p>
                      <a:pPr algn="ctr"/>
                      <a:r>
                        <a:rPr kumimoji="1" lang="en-US" altLang="ja-JP" sz="1800" b="0" i="0" u="none" strike="noStrike" kern="1200" baseline="0" dirty="0" smtClean="0">
                          <a:solidFill>
                            <a:schemeClr val="lt1"/>
                          </a:solidFill>
                          <a:latin typeface="+mn-lt"/>
                          <a:ea typeface="+mn-ea"/>
                          <a:cs typeface="+mn-cs"/>
                        </a:rPr>
                        <a:t>2009 </a:t>
                      </a:r>
                      <a:r>
                        <a:rPr kumimoji="1" lang="ja-JP" altLang="en-US" sz="1800" b="0" i="0" u="none" strike="noStrike" kern="1200" baseline="0" dirty="0" smtClean="0">
                          <a:solidFill>
                            <a:schemeClr val="lt1"/>
                          </a:solidFill>
                          <a:latin typeface="+mn-lt"/>
                          <a:ea typeface="+mn-ea"/>
                          <a:cs typeface="+mn-cs"/>
                        </a:rPr>
                        <a:t>年</a:t>
                      </a:r>
                      <a:endParaRPr kumimoji="1" lang="ja-JP" altLang="en-US" dirty="0"/>
                    </a:p>
                  </a:txBody>
                  <a:tcPr/>
                </a:tc>
                <a:tc gridSpan="2">
                  <a:txBody>
                    <a:bodyPr/>
                    <a:lstStyle/>
                    <a:p>
                      <a:pPr algn="ctr"/>
                      <a:r>
                        <a:rPr kumimoji="1" lang="en-US" altLang="ja-JP" sz="1800" b="0" i="0" u="none" strike="noStrike" kern="1200" baseline="0" dirty="0" smtClean="0">
                          <a:solidFill>
                            <a:schemeClr val="lt1"/>
                          </a:solidFill>
                          <a:latin typeface="+mn-lt"/>
                          <a:ea typeface="+mn-ea"/>
                          <a:cs typeface="+mn-cs"/>
                        </a:rPr>
                        <a:t>2011 </a:t>
                      </a:r>
                      <a:r>
                        <a:rPr kumimoji="1" lang="ja-JP" altLang="en-US" sz="1800" b="0" i="0" u="none" strike="noStrike" kern="1200" baseline="0" dirty="0" smtClean="0">
                          <a:solidFill>
                            <a:schemeClr val="lt1"/>
                          </a:solidFill>
                          <a:latin typeface="+mn-lt"/>
                          <a:ea typeface="+mn-ea"/>
                          <a:cs typeface="+mn-cs"/>
                        </a:rPr>
                        <a:t>年（</a:t>
                      </a:r>
                      <a:r>
                        <a:rPr kumimoji="1" lang="en-US" altLang="ja-JP" sz="1800" b="0" i="0" u="none" strike="noStrike" kern="1200" baseline="0" dirty="0" smtClean="0">
                          <a:solidFill>
                            <a:schemeClr val="lt1"/>
                          </a:solidFill>
                          <a:latin typeface="+mn-lt"/>
                          <a:ea typeface="+mn-ea"/>
                          <a:cs typeface="+mn-cs"/>
                        </a:rPr>
                        <a:t>2009</a:t>
                      </a:r>
                      <a:r>
                        <a:rPr kumimoji="1" lang="ja-JP" altLang="en-US" sz="1800" b="0" i="0" u="none" strike="noStrike" kern="1200" baseline="0" dirty="0" smtClean="0">
                          <a:solidFill>
                            <a:schemeClr val="lt1"/>
                          </a:solidFill>
                          <a:latin typeface="+mn-lt"/>
                          <a:ea typeface="+mn-ea"/>
                          <a:cs typeface="+mn-cs"/>
                        </a:rPr>
                        <a:t>年比）</a:t>
                      </a:r>
                      <a:endParaRPr kumimoji="1" lang="ja-JP" altLang="en-US" dirty="0"/>
                    </a:p>
                  </a:txBody>
                  <a:tcPr/>
                </a:tc>
                <a:tc hMerge="1">
                  <a:txBody>
                    <a:bodyPr/>
                    <a:lstStyle/>
                    <a:p>
                      <a:endParaRPr kumimoji="1" lang="ja-JP" altLang="en-US" dirty="0"/>
                    </a:p>
                  </a:txBody>
                  <a:tcPr/>
                </a:tc>
                <a:tc gridSpan="2">
                  <a:txBody>
                    <a:bodyPr/>
                    <a:lstStyle/>
                    <a:p>
                      <a:pPr algn="ctr"/>
                      <a:r>
                        <a:rPr kumimoji="1" lang="en-US" altLang="ja-JP" sz="1800" b="0" i="0" u="none" strike="noStrike" kern="1200" baseline="0" dirty="0" smtClean="0">
                          <a:solidFill>
                            <a:schemeClr val="lt1"/>
                          </a:solidFill>
                          <a:latin typeface="+mn-lt"/>
                          <a:ea typeface="+mn-ea"/>
                          <a:cs typeface="+mn-cs"/>
                        </a:rPr>
                        <a:t>2013 </a:t>
                      </a:r>
                      <a:r>
                        <a:rPr kumimoji="1" lang="ja-JP" altLang="en-US" sz="1800" b="0" i="0" u="none" strike="noStrike" kern="1200" baseline="0" dirty="0" smtClean="0">
                          <a:solidFill>
                            <a:schemeClr val="lt1"/>
                          </a:solidFill>
                          <a:latin typeface="+mn-lt"/>
                          <a:ea typeface="+mn-ea"/>
                          <a:cs typeface="+mn-cs"/>
                        </a:rPr>
                        <a:t>年（</a:t>
                      </a:r>
                      <a:r>
                        <a:rPr kumimoji="1" lang="en-US" altLang="ja-JP" sz="1800" b="0" i="0" u="none" strike="noStrike" kern="1200" baseline="0" dirty="0" smtClean="0">
                          <a:solidFill>
                            <a:schemeClr val="lt1"/>
                          </a:solidFill>
                          <a:latin typeface="+mn-lt"/>
                          <a:ea typeface="+mn-ea"/>
                          <a:cs typeface="+mn-cs"/>
                        </a:rPr>
                        <a:t>2009</a:t>
                      </a:r>
                      <a:r>
                        <a:rPr kumimoji="1" lang="ja-JP" altLang="en-US" sz="1800" b="0" i="0" u="none" strike="noStrike" kern="1200" baseline="0" dirty="0" smtClean="0">
                          <a:solidFill>
                            <a:schemeClr val="lt1"/>
                          </a:solidFill>
                          <a:latin typeface="+mn-lt"/>
                          <a:ea typeface="+mn-ea"/>
                          <a:cs typeface="+mn-cs"/>
                        </a:rPr>
                        <a:t>年比）</a:t>
                      </a:r>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pPr algn="ctr"/>
                      <a:r>
                        <a:rPr kumimoji="1" lang="zh-CN" altLang="en-US"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観光客数（万人）</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smtClean="0"/>
                        <a:t>968</a:t>
                      </a:r>
                      <a:endParaRPr kumimoji="1" lang="ja-JP" altLang="en-US" dirty="0"/>
                    </a:p>
                  </a:txBody>
                  <a:tcPr anchor="ctr"/>
                </a:tc>
                <a:tc>
                  <a:txBody>
                    <a:bodyPr/>
                    <a:lstStyle/>
                    <a:p>
                      <a:pPr algn="ctr"/>
                      <a:r>
                        <a:rPr kumimoji="1" lang="en-US" altLang="ja-JP" dirty="0" smtClean="0"/>
                        <a:t>1,317</a:t>
                      </a:r>
                      <a:endParaRPr kumimoji="1" lang="ja-JP" altLang="en-US" dirty="0"/>
                    </a:p>
                  </a:txBody>
                  <a:tcPr anchor="ctr"/>
                </a:tc>
                <a:tc>
                  <a:txBody>
                    <a:bodyPr/>
                    <a:lstStyle/>
                    <a:p>
                      <a:pPr algn="ctr"/>
                      <a:r>
                        <a:rPr kumimoji="1" lang="ja-JP" altLang="en-US" sz="1800" b="0" i="0" u="none" strike="noStrike" kern="1200" baseline="0" dirty="0" smtClean="0">
                          <a:solidFill>
                            <a:schemeClr val="dk1"/>
                          </a:solidFill>
                          <a:latin typeface="+mn-lt"/>
                          <a:ea typeface="+mn-ea"/>
                          <a:cs typeface="+mn-cs"/>
                        </a:rPr>
                        <a:t>（</a:t>
                      </a:r>
                      <a:r>
                        <a:rPr kumimoji="1" lang="en-US" altLang="ja-JP" sz="1800" b="0" i="0" u="none" strike="noStrike" kern="1200" baseline="0" dirty="0" smtClean="0">
                          <a:solidFill>
                            <a:schemeClr val="dk1"/>
                          </a:solidFill>
                          <a:latin typeface="+mn-lt"/>
                          <a:ea typeface="+mn-ea"/>
                          <a:cs typeface="+mn-cs"/>
                        </a:rPr>
                        <a:t>36</a:t>
                      </a:r>
                      <a:r>
                        <a:rPr kumimoji="1" lang="ja-JP" altLang="en-US" sz="1800" b="0" i="0" u="none" strike="noStrike" kern="1200" baseline="0" dirty="0" smtClean="0">
                          <a:solidFill>
                            <a:schemeClr val="dk1"/>
                          </a:solidFill>
                          <a:latin typeface="+mn-lt"/>
                          <a:ea typeface="+mn-ea"/>
                          <a:cs typeface="+mn-cs"/>
                        </a:rPr>
                        <a:t>％増）</a:t>
                      </a:r>
                      <a:endParaRPr kumimoji="1" lang="ja-JP" altLang="en-US" b="0" dirty="0"/>
                    </a:p>
                  </a:txBody>
                  <a:tcPr anchor="ctr"/>
                </a:tc>
                <a:tc>
                  <a:txBody>
                    <a:bodyPr/>
                    <a:lstStyle/>
                    <a:p>
                      <a:pPr algn="ctr"/>
                      <a:r>
                        <a:rPr kumimoji="1" lang="en-US" altLang="ja-JP" dirty="0" smtClean="0"/>
                        <a:t>1,557</a:t>
                      </a:r>
                      <a:endParaRPr kumimoji="1" lang="ja-JP" altLang="en-US" dirty="0"/>
                    </a:p>
                  </a:txBody>
                  <a:tcPr anchor="ctr"/>
                </a:tc>
                <a:tc>
                  <a:txBody>
                    <a:bodyPr/>
                    <a:lstStyle/>
                    <a:p>
                      <a:pPr algn="ctr"/>
                      <a:r>
                        <a:rPr kumimoji="1" lang="ja-JP" altLang="en-US" sz="1800" b="0" i="0" u="none" strike="noStrike" kern="1200" baseline="0" dirty="0" smtClean="0">
                          <a:solidFill>
                            <a:schemeClr val="dk1"/>
                          </a:solidFill>
                          <a:latin typeface="+mn-lt"/>
                          <a:ea typeface="+mn-ea"/>
                          <a:cs typeface="+mn-cs"/>
                        </a:rPr>
                        <a:t>（</a:t>
                      </a:r>
                      <a:r>
                        <a:rPr kumimoji="1" lang="en-US" altLang="ja-JP" sz="1800" b="0" i="0" u="none" strike="noStrike" kern="1200" baseline="0" dirty="0" smtClean="0">
                          <a:solidFill>
                            <a:schemeClr val="dk1"/>
                          </a:solidFill>
                          <a:latin typeface="+mn-lt"/>
                          <a:ea typeface="+mn-ea"/>
                          <a:cs typeface="+mn-cs"/>
                        </a:rPr>
                        <a:t>61</a:t>
                      </a:r>
                      <a:r>
                        <a:rPr kumimoji="1" lang="ja-JP" altLang="en-US" sz="1800" b="0" i="0" u="none" strike="noStrike" kern="1200" baseline="0" dirty="0" smtClean="0">
                          <a:solidFill>
                            <a:schemeClr val="dk1"/>
                          </a:solidFill>
                          <a:latin typeface="+mn-lt"/>
                          <a:ea typeface="+mn-ea"/>
                          <a:cs typeface="+mn-cs"/>
                        </a:rPr>
                        <a:t>％増）</a:t>
                      </a:r>
                      <a:endParaRPr kumimoji="1" lang="ja-JP" altLang="en-US" dirty="0"/>
                    </a:p>
                  </a:txBody>
                  <a:tcPr anchor="ctr"/>
                </a:tc>
                <a:extLst>
                  <a:ext uri="{0D108BD9-81ED-4DB2-BD59-A6C34878D82A}">
                    <a16:rowId xmlns:a16="http://schemas.microsoft.com/office/drawing/2014/main" val="10001"/>
                  </a:ext>
                </a:extLst>
              </a:tr>
              <a:tr h="370840">
                <a:tc>
                  <a:txBody>
                    <a:bodyPr/>
                    <a:lstStyle/>
                    <a:p>
                      <a:pPr algn="ctr"/>
                      <a:r>
                        <a:rPr kumimoji="1" lang="ja-JP" altLang="en-US"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観光収入（</a:t>
                      </a:r>
                      <a:r>
                        <a:rPr kumimoji="1" lang="en-US" altLang="ja-JP" sz="1800" b="0" i="0" u="none" strike="noStrike" kern="1200" baseline="0" dirty="0" err="1"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BilS</a:t>
                      </a:r>
                      <a:r>
                        <a:rPr kumimoji="1" lang="en-US" altLang="ja-JP"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smtClean="0"/>
                        <a:t>12.8</a:t>
                      </a:r>
                    </a:p>
                  </a:txBody>
                  <a:tcPr anchor="ctr"/>
                </a:tc>
                <a:tc>
                  <a:txBody>
                    <a:bodyPr/>
                    <a:lstStyle/>
                    <a:p>
                      <a:pPr algn="ctr"/>
                      <a:r>
                        <a:rPr kumimoji="1" lang="en-US" altLang="ja-JP" dirty="0" smtClean="0"/>
                        <a:t>22.2</a:t>
                      </a:r>
                      <a:endParaRPr kumimoji="1" lang="ja-JP" altLang="en-US" dirty="0"/>
                    </a:p>
                  </a:txBody>
                  <a:tcPr anchor="ctr"/>
                </a:tc>
                <a:tc>
                  <a:txBody>
                    <a:bodyPr/>
                    <a:lstStyle/>
                    <a:p>
                      <a:pPr algn="ctr"/>
                      <a:r>
                        <a:rPr kumimoji="1" lang="ja-JP" altLang="en-US" sz="1800" b="0" i="0" u="none" strike="noStrike" kern="1200" baseline="0" dirty="0" smtClean="0">
                          <a:solidFill>
                            <a:schemeClr val="dk1"/>
                          </a:solidFill>
                          <a:latin typeface="+mn-lt"/>
                          <a:ea typeface="+mn-ea"/>
                          <a:cs typeface="+mn-cs"/>
                        </a:rPr>
                        <a:t>（</a:t>
                      </a:r>
                      <a:r>
                        <a:rPr kumimoji="1" lang="en-US" altLang="ja-JP" sz="1800" b="0" i="0" u="none" strike="noStrike" kern="1200" baseline="0" dirty="0" smtClean="0">
                          <a:solidFill>
                            <a:schemeClr val="dk1"/>
                          </a:solidFill>
                          <a:latin typeface="+mn-lt"/>
                          <a:ea typeface="+mn-ea"/>
                          <a:cs typeface="+mn-cs"/>
                        </a:rPr>
                        <a:t>73</a:t>
                      </a:r>
                      <a:r>
                        <a:rPr kumimoji="1" lang="ja-JP" altLang="en-US" sz="1800" b="0" i="0" u="none" strike="noStrike" kern="1200" baseline="0" dirty="0" smtClean="0">
                          <a:solidFill>
                            <a:schemeClr val="dk1"/>
                          </a:solidFill>
                          <a:latin typeface="+mn-lt"/>
                          <a:ea typeface="+mn-ea"/>
                          <a:cs typeface="+mn-cs"/>
                        </a:rPr>
                        <a:t>％増）</a:t>
                      </a:r>
                      <a:endParaRPr kumimoji="1" lang="ja-JP" altLang="en-US" b="0" dirty="0"/>
                    </a:p>
                  </a:txBody>
                  <a:tcPr anchor="ctr"/>
                </a:tc>
                <a:tc>
                  <a:txBody>
                    <a:bodyPr/>
                    <a:lstStyle/>
                    <a:p>
                      <a:pPr algn="ctr"/>
                      <a:r>
                        <a:rPr kumimoji="1" lang="en-US" altLang="ja-JP" dirty="0" smtClean="0"/>
                        <a:t>23.5</a:t>
                      </a:r>
                      <a:endParaRPr kumimoji="1" lang="ja-JP" altLang="en-US" dirty="0"/>
                    </a:p>
                  </a:txBody>
                  <a:tcPr anchor="ctr"/>
                </a:tc>
                <a:tc>
                  <a:txBody>
                    <a:bodyPr/>
                    <a:lstStyle/>
                    <a:p>
                      <a:pPr algn="ctr"/>
                      <a:r>
                        <a:rPr kumimoji="1" lang="ja-JP" altLang="en-US" sz="1800" b="0" i="0" u="none" strike="noStrike" kern="1200" baseline="0" dirty="0" smtClean="0">
                          <a:solidFill>
                            <a:schemeClr val="dk1"/>
                          </a:solidFill>
                          <a:latin typeface="+mn-lt"/>
                          <a:ea typeface="+mn-ea"/>
                          <a:cs typeface="+mn-cs"/>
                        </a:rPr>
                        <a:t>（</a:t>
                      </a:r>
                      <a:r>
                        <a:rPr kumimoji="1" lang="en-US" altLang="ja-JP" sz="1800" b="0" i="0" u="none" strike="noStrike" kern="1200" baseline="0" dirty="0" smtClean="0">
                          <a:solidFill>
                            <a:schemeClr val="dk1"/>
                          </a:solidFill>
                          <a:latin typeface="+mn-lt"/>
                          <a:ea typeface="+mn-ea"/>
                          <a:cs typeface="+mn-cs"/>
                        </a:rPr>
                        <a:t>83</a:t>
                      </a:r>
                      <a:r>
                        <a:rPr kumimoji="1" lang="ja-JP" altLang="en-US" sz="1800" b="0" i="0" u="none" strike="noStrike" kern="1200" baseline="0" dirty="0" smtClean="0">
                          <a:solidFill>
                            <a:schemeClr val="dk1"/>
                          </a:solidFill>
                          <a:latin typeface="+mn-lt"/>
                          <a:ea typeface="+mn-ea"/>
                          <a:cs typeface="+mn-cs"/>
                        </a:rPr>
                        <a:t>％増）</a:t>
                      </a:r>
                      <a:endParaRPr kumimoji="1" lang="ja-JP" altLang="en-US" dirty="0"/>
                    </a:p>
                  </a:txBody>
                  <a:tcPr anchor="ctr"/>
                </a:tc>
                <a:extLst>
                  <a:ext uri="{0D108BD9-81ED-4DB2-BD59-A6C34878D82A}">
                    <a16:rowId xmlns:a16="http://schemas.microsoft.com/office/drawing/2014/main" val="10002"/>
                  </a:ext>
                </a:extLst>
              </a:tr>
              <a:tr h="370840">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事業税収</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endParaRPr kumimoji="1" lang="en-US" altLang="ja-JP" dirty="0" smtClean="0"/>
                    </a:p>
                  </a:txBody>
                  <a:tcPr anchor="ctr"/>
                </a:tc>
                <a:tc>
                  <a:txBody>
                    <a:bodyPr/>
                    <a:lstStyle/>
                    <a:p>
                      <a:pPr algn="ctr"/>
                      <a:r>
                        <a:rPr kumimoji="1" lang="ja-JP" altLang="en-US" dirty="0" smtClean="0"/>
                        <a:t>約</a:t>
                      </a:r>
                      <a:r>
                        <a:rPr kumimoji="1" lang="en-US" altLang="ja-JP" dirty="0" smtClean="0"/>
                        <a:t>690</a:t>
                      </a:r>
                      <a:r>
                        <a:rPr kumimoji="1" lang="ja-JP" altLang="en-US" dirty="0" smtClean="0"/>
                        <a:t>億円</a:t>
                      </a:r>
                    </a:p>
                  </a:txBody>
                  <a:tcPr anchor="ctr"/>
                </a:tc>
                <a:tc>
                  <a:txBody>
                    <a:bodyPr/>
                    <a:lstStyle/>
                    <a:p>
                      <a:pPr algn="ctr"/>
                      <a:endParaRPr kumimoji="1" lang="ja-JP" altLang="en-US" dirty="0"/>
                    </a:p>
                  </a:txBody>
                  <a:tcPr anchor="ctr"/>
                </a:tc>
                <a:tc>
                  <a:txBody>
                    <a:bodyPr/>
                    <a:lstStyle/>
                    <a:p>
                      <a:pPr algn="ctr"/>
                      <a:endParaRPr kumimoji="1" lang="ja-JP" altLang="en-US" dirty="0" smtClean="0"/>
                    </a:p>
                  </a:txBody>
                  <a:tcPr anchor="ctr"/>
                </a:tc>
                <a:tc>
                  <a:txBody>
                    <a:bodyPr/>
                    <a:lstStyle/>
                    <a:p>
                      <a:pPr algn="ctr"/>
                      <a:endParaRPr kumimoji="1" lang="ja-JP" altLang="en-US" dirty="0"/>
                    </a:p>
                  </a:txBody>
                  <a:tcPr anchor="ctr"/>
                </a:tc>
                <a:extLst>
                  <a:ext uri="{0D108BD9-81ED-4DB2-BD59-A6C34878D82A}">
                    <a16:rowId xmlns:a16="http://schemas.microsoft.com/office/drawing/2014/main" val="10003"/>
                  </a:ext>
                </a:extLst>
              </a:tr>
              <a:tr h="370840">
                <a:tc gridSpan="6">
                  <a:txBody>
                    <a:bodyPr/>
                    <a:lstStyle/>
                    <a:p>
                      <a:r>
                        <a:rPr kumimoji="1" lang="ja-JP" altLang="en-US" sz="1800" b="0" i="0" u="none" strike="noStrike" kern="1200" baseline="0" dirty="0" smtClean="0">
                          <a:solidFill>
                            <a:schemeClr val="dk1"/>
                          </a:solidFill>
                          <a:latin typeface="+mn-lt"/>
                          <a:ea typeface="+mn-ea"/>
                          <a:cs typeface="+mn-cs"/>
                        </a:rPr>
                        <a:t>　　</a:t>
                      </a:r>
                      <a:r>
                        <a:rPr kumimoji="1" lang="ja-JP" altLang="en-US"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雇用創出：</a:t>
                      </a:r>
                      <a:r>
                        <a:rPr kumimoji="1" lang="ja-JP" altLang="en-US" sz="1800" b="1"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6 </a:t>
                      </a:r>
                      <a:r>
                        <a:rPr kumimoji="1" lang="ja-JP" altLang="en-US" sz="1800" b="1"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万人</a:t>
                      </a:r>
                      <a:r>
                        <a:rPr kumimoji="1" lang="ja-JP" altLang="en-US"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（直接的及び間接的）、名目</a:t>
                      </a:r>
                      <a:r>
                        <a:rPr kumimoji="1" lang="en-US" altLang="ja-JP"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GDP</a:t>
                      </a:r>
                      <a:r>
                        <a:rPr kumimoji="1" lang="ja-JP" altLang="en-US"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1"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800" b="1"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押し上げ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778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380838"/>
            <a:ext cx="8784976" cy="4496434"/>
          </a:xfrm>
        </p:spPr>
        <p:txBody>
          <a:bodyPr>
            <a:noAutofit/>
          </a:bodyPr>
          <a:lstStyle/>
          <a:p>
            <a:pPr marL="0" indent="0" algn="ctr">
              <a:buNone/>
            </a:pPr>
            <a:r>
              <a:rPr lang="ja-JP" altLang="en-US" sz="3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議論</a:t>
            </a:r>
            <a:r>
              <a:rPr lang="ja-JP" altLang="en-US" sz="3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の本質は、賭博の是非ではなく</a:t>
            </a:r>
            <a:r>
              <a:rPr lang="ja-JP" altLang="en-US" sz="3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アジア</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の都市間競争における</a:t>
            </a:r>
          </a:p>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　新たな都市型観光拠点。</a:t>
            </a:r>
          </a:p>
          <a:p>
            <a:pPr marL="0" indent="0">
              <a:buNone/>
            </a:pPr>
            <a:endPar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加えて</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、新たな産業創出と雇用創出</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i="1" dirty="0">
              <a:latin typeface="HGGothicM,Italic"/>
            </a:endParaRPr>
          </a:p>
          <a:p>
            <a:pPr marL="0" indent="0">
              <a:buNone/>
            </a:pPr>
            <a:endParaRPr kumimoji="1" lang="ja-JP" altLang="en-US" sz="2800" dirty="0"/>
          </a:p>
        </p:txBody>
      </p:sp>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導入の本質</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2573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092806"/>
            <a:ext cx="8784976" cy="5504546"/>
          </a:xfrm>
        </p:spPr>
        <p:txBody>
          <a:bodyPr>
            <a:noAutofit/>
          </a:bodyPr>
          <a:lstStyle/>
          <a:p>
            <a:pPr>
              <a:buFont typeface="Wingdings" panose="05000000000000000000" pitchFamily="2" charset="2"/>
              <a:buChar char="n"/>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統合型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リゾート（</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）については</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観光</a:t>
            </a:r>
            <a:r>
              <a:rPr lang="ja-JP" altLang="en-US" sz="28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振興、地域振興</a:t>
            </a:r>
            <a:r>
              <a:rPr lang="ja-JP" altLang="en-US" sz="28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、産業</a:t>
            </a:r>
            <a:r>
              <a:rPr lang="ja-JP" altLang="en-US" sz="28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振興等</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に資すること</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が</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期待</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されるが</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前提となる犯罪防止・治安維持</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、青少年</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健全　　</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育成</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、依存症防止等の観点</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から問題</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生じさせない</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ため</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の制度上の措置の検討</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も必要な</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ことから</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推進</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法案の</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に関する国民的な議論を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踏</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まえ、関係</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省庁において検討を進める</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latin typeface="HGｺﾞｼｯｸM"/>
              <a:ea typeface="HGｺﾞｼｯｸM"/>
            </a:endParaRPr>
          </a:p>
          <a:p>
            <a:endParaRPr lang="en-US" altLang="ja-JP" sz="2800" i="1" dirty="0">
              <a:latin typeface="HGGothicM,Italic"/>
            </a:endParaRPr>
          </a:p>
          <a:p>
            <a:pPr marL="0" indent="0">
              <a:buNone/>
            </a:pPr>
            <a:endParaRPr kumimoji="1" lang="ja-JP" altLang="en-US" sz="2800" dirty="0"/>
          </a:p>
        </p:txBody>
      </p:sp>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zh-TW"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日本再興戦略</a:t>
            </a:r>
            <a:r>
              <a:rPr lang="zh-TW"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987824" y="724634"/>
            <a:ext cx="6480720" cy="400110"/>
          </a:xfrm>
          <a:prstGeom prst="rect">
            <a:avLst/>
          </a:prstGeom>
          <a:noFill/>
        </p:spPr>
        <p:txBody>
          <a:bodyPr wrap="square" rtlCol="0">
            <a:spAutoFit/>
          </a:bodyPr>
          <a:lstStyle/>
          <a:p>
            <a:r>
              <a:rPr lang="ja-JP" altLang="en-US" sz="2000" dirty="0">
                <a:solidFill>
                  <a:prstClr val="black"/>
                </a:solidFill>
              </a:rPr>
              <a:t>平成</a:t>
            </a:r>
            <a:r>
              <a:rPr lang="en-US" altLang="ja-JP" sz="2000" dirty="0">
                <a:solidFill>
                  <a:prstClr val="black"/>
                </a:solidFill>
              </a:rPr>
              <a:t>27</a:t>
            </a:r>
            <a:r>
              <a:rPr lang="ja-JP" altLang="en-US" sz="2000" dirty="0">
                <a:solidFill>
                  <a:prstClr val="black"/>
                </a:solidFill>
              </a:rPr>
              <a:t>年</a:t>
            </a:r>
            <a:r>
              <a:rPr lang="en-US" altLang="ja-JP" sz="2000" dirty="0">
                <a:solidFill>
                  <a:prstClr val="black"/>
                </a:solidFill>
              </a:rPr>
              <a:t>6</a:t>
            </a:r>
            <a:r>
              <a:rPr lang="ja-JP" altLang="en-US" sz="2000" dirty="0">
                <a:solidFill>
                  <a:prstClr val="black"/>
                </a:solidFill>
              </a:rPr>
              <a:t>月</a:t>
            </a:r>
            <a:r>
              <a:rPr lang="en-US" altLang="ja-JP" sz="2000" dirty="0">
                <a:solidFill>
                  <a:prstClr val="black"/>
                </a:solidFill>
              </a:rPr>
              <a:t>30</a:t>
            </a:r>
            <a:r>
              <a:rPr lang="ja-JP" altLang="en-US" sz="2000" dirty="0">
                <a:solidFill>
                  <a:prstClr val="black"/>
                </a:solidFill>
              </a:rPr>
              <a:t>日「日本再興戦略」改訂</a:t>
            </a:r>
            <a:r>
              <a:rPr lang="en-US" altLang="ja-JP" sz="2000" dirty="0">
                <a:solidFill>
                  <a:prstClr val="black"/>
                </a:solidFill>
              </a:rPr>
              <a:t>2015</a:t>
            </a:r>
            <a:r>
              <a:rPr lang="ja-JP" altLang="en-US" sz="2000" dirty="0">
                <a:solidFill>
                  <a:prstClr val="black"/>
                </a:solidFill>
              </a:rPr>
              <a:t>を閣議</a:t>
            </a:r>
            <a:r>
              <a:rPr lang="ja-JP" altLang="en-US" sz="2000" dirty="0" smtClean="0">
                <a:solidFill>
                  <a:prstClr val="black"/>
                </a:solidFill>
              </a:rPr>
              <a:t>決定</a:t>
            </a:r>
            <a:endParaRPr lang="ja-JP" altLang="en-US" sz="2000" dirty="0">
              <a:solidFill>
                <a:prstClr val="black"/>
              </a:solidFill>
            </a:endParaRPr>
          </a:p>
        </p:txBody>
      </p:sp>
    </p:spTree>
    <p:extLst>
      <p:ext uri="{BB962C8B-B14F-4D97-AF65-F5344CB8AC3E}">
        <p14:creationId xmlns:p14="http://schemas.microsoft.com/office/powerpoint/2010/main" val="351351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ってなに</a:t>
            </a:r>
            <a:r>
              <a:rPr lang="ja-JP" altLang="en-US" sz="3200"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2"/>
          <p:cNvSpPr txBox="1">
            <a:spLocks/>
          </p:cNvSpPr>
          <p:nvPr/>
        </p:nvSpPr>
        <p:spPr>
          <a:xfrm>
            <a:off x="209173" y="4365104"/>
            <a:ext cx="8725653" cy="2088232"/>
          </a:xfrm>
          <a:prstGeom prst="rect">
            <a:avLst/>
          </a:prstGeom>
          <a:ln w="6350">
            <a:solidFill>
              <a:schemeClr val="tx1"/>
            </a:solidFill>
          </a:ln>
        </p:spPr>
        <p:txBody>
          <a:bodyPr vert="horz" lIns="91414" tIns="45708" rIns="91414" bIns="45708" rtlCol="0">
            <a:norm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Font typeface="Arial" pitchFamily="34" charset="0"/>
              <a:buNone/>
            </a:pP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推進法</a:t>
            </a:r>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の附帯決議</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●カジノ施設の規模に上限等を設けるとともに、</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あくまで一体としての特定複合観光施設区域の整備が</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主眼であることを明確にすること</a:t>
            </a: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a:spLocks noGrp="1"/>
          </p:cNvSpPr>
          <p:nvPr>
            <p:ph idx="1"/>
          </p:nvPr>
        </p:nvSpPr>
        <p:spPr>
          <a:xfrm>
            <a:off x="123201" y="908720"/>
            <a:ext cx="8897598" cy="3240360"/>
          </a:xfrm>
        </p:spPr>
        <p:txBody>
          <a:bodyPr>
            <a:normAutofit/>
          </a:bodyPr>
          <a:lstStyle/>
          <a:p>
            <a:pPr marL="0" indent="0">
              <a:buNone/>
            </a:pPr>
            <a:r>
              <a:rPr lang="en-US" altLang="ja-JP"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IR (</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Integrated </a:t>
            </a:r>
            <a:r>
              <a:rPr lang="en-US" altLang="ja-JP"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Resorts</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：統合型リゾート</a:t>
            </a:r>
            <a:r>
              <a:rPr lang="en-US" altLang="ja-JP"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とは、</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特定複合観光施設区域の整備の推進に関する法律</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0" indent="0">
              <a:buNone/>
            </a:pP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（いわゆる</a:t>
            </a:r>
            <a:r>
              <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推進法）の定義</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0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カジノ</a:t>
            </a: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施設及び会議場施設、レクリエーション施設</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、展示</a:t>
            </a: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施設</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宿泊施設その他</a:t>
            </a: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の観光の振興に寄与する</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と認められる</a:t>
            </a: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施設が</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一体</a:t>
            </a:r>
            <a:endParaRPr lang="en-US" altLang="ja-JP"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なっている</a:t>
            </a:r>
            <a:r>
              <a:rPr lang="ja-JP" altLang="en-US" sz="22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施設であって、民間事</a:t>
            </a:r>
            <a:r>
              <a:rPr lang="ja-JP" altLang="en-US" sz="2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業者が設置及び運営をするもの</a:t>
            </a:r>
            <a:endParaRPr lang="ja-JP" altLang="en-US" sz="2200" dirty="0">
              <a:latin typeface="HGｺﾞｼｯｸM"/>
              <a:ea typeface="HGｺﾞｼｯｸM"/>
            </a:endParaRPr>
          </a:p>
          <a:p>
            <a:pPr marL="0" indent="0">
              <a:buNone/>
            </a:pP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i="1" dirty="0">
              <a:latin typeface="HGGothicM,Italic"/>
            </a:endParaRPr>
          </a:p>
          <a:p>
            <a:pPr marL="0" indent="0">
              <a:buNone/>
            </a:pPr>
            <a:endParaRPr kumimoji="1" lang="ja-JP" altLang="en-US" dirty="0"/>
          </a:p>
        </p:txBody>
      </p:sp>
    </p:spTree>
    <p:extLst>
      <p:ext uri="{BB962C8B-B14F-4D97-AF65-F5344CB8AC3E}">
        <p14:creationId xmlns:p14="http://schemas.microsoft.com/office/powerpoint/2010/main" val="2808610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ってなに</a:t>
            </a:r>
            <a:r>
              <a:rPr lang="ja-JP" altLang="en-US" sz="3200"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txBox="1">
            <a:spLocks/>
          </p:cNvSpPr>
          <p:nvPr/>
        </p:nvSpPr>
        <p:spPr>
          <a:xfrm>
            <a:off x="251520" y="1772816"/>
            <a:ext cx="8496944" cy="4248472"/>
          </a:xfrm>
          <a:prstGeom prst="rect">
            <a:avLst/>
          </a:prstGeom>
          <a:ln>
            <a:noFill/>
          </a:ln>
        </p:spPr>
        <p:txBody>
          <a:bodyPr vert="horz" lIns="91414" tIns="45708" rIns="91414" bIns="45708" rtlCol="0">
            <a:norm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4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400" dirty="0" smtClean="0">
                <a:latin typeface="メイリオ" panose="020B0604030504040204" pitchFamily="50" charset="-128"/>
                <a:ea typeface="メイリオ" panose="020B0604030504040204" pitchFamily="50" charset="-128"/>
                <a:cs typeface="メイリオ" panose="020B0604030504040204" pitchFamily="50" charset="-128"/>
              </a:rPr>
              <a:t>といえば、</a:t>
            </a:r>
            <a:r>
              <a:rPr lang="en-US" altLang="ja-JP" sz="3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カジノ</a:t>
            </a:r>
            <a:r>
              <a:rPr lang="en-US" altLang="ja-JP" sz="3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300" dirty="0" smtClean="0">
                <a:latin typeface="メイリオ" panose="020B0604030504040204" pitchFamily="50" charset="-128"/>
                <a:ea typeface="メイリオ" panose="020B0604030504040204" pitchFamily="50" charset="-128"/>
                <a:cs typeface="メイリオ" panose="020B0604030504040204" pitchFamily="50" charset="-128"/>
              </a:rPr>
              <a:t>よって・・・</a:t>
            </a:r>
            <a:endParaRPr lang="en-US" altLang="ja-JP" sz="23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None/>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賭博</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None/>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　・マフィア・暴力団</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None/>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・犯罪、マネー・ローンダリング</a:t>
            </a: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None/>
            </a:pP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　・ギャンブル依存症</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20000"/>
              </a:lnSpc>
              <a:buNone/>
            </a:pPr>
            <a:r>
              <a:rPr lang="ja-JP" altLang="en-US" sz="2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　　　　　　　　　　　　　　といった負のイメージ</a:t>
            </a:r>
            <a:endParaRPr lang="en-US" altLang="ja-JP" sz="2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51520" y="1628800"/>
            <a:ext cx="8651304" cy="4392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1520" y="980728"/>
            <a:ext cx="5328592" cy="461665"/>
          </a:xfrm>
          <a:prstGeom prst="rect">
            <a:avLst/>
          </a:prstGeom>
          <a:no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の“負”のイメージ：その①</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6717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61664" y="1556792"/>
            <a:ext cx="8902824" cy="1368152"/>
          </a:xfrm>
          <a:prstGeom prst="rect">
            <a:avLst/>
          </a:prstGeom>
          <a:ln>
            <a:noFill/>
          </a:ln>
        </p:spPr>
        <p:txBody>
          <a:bodyPr vert="horz" lIns="91414" tIns="45708" rIns="91414" bIns="45708" rtlCol="0">
            <a:norm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マフィア・暴力団といった反社会勢力の介入、</a:t>
            </a:r>
            <a:endParaRPr lang="en-US" altLang="ja-JP"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9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マネー・ローンダリングは、徹底的に阻止！</a:t>
            </a: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51520" y="980728"/>
            <a:ext cx="6768752" cy="461665"/>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“負のイメージ”（＝マフィア）</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払拭</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2"/>
          <p:cNvSpPr>
            <a:spLocks noGrp="1"/>
          </p:cNvSpPr>
          <p:nvPr>
            <p:ph idx="1"/>
          </p:nvPr>
        </p:nvSpPr>
        <p:spPr>
          <a:xfrm>
            <a:off x="238835" y="3645024"/>
            <a:ext cx="8725653" cy="1440160"/>
          </a:xfrm>
          <a:ln w="6350">
            <a:noFill/>
          </a:ln>
        </p:spPr>
        <p:txBody>
          <a:bodyPr>
            <a:normAutofit/>
          </a:bodyPr>
          <a:lstStyle/>
          <a:p>
            <a:pPr marL="0" indent="0">
              <a:buNone/>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諸外国では、カジノ事業運営者は、厳しい審査を経てライセンスを取る。マネー・ローンダリングについても、口座開設や一定金額以上の取引の際には本人確認が</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行われるなど、対策を講じている。</a:t>
            </a:r>
            <a:endParaRPr kumimoji="1" lang="ja-JP" altLang="en-US" sz="1800" dirty="0"/>
          </a:p>
        </p:txBody>
      </p:sp>
      <p:sp>
        <p:nvSpPr>
          <p:cNvPr id="11" name="下矢印 10"/>
          <p:cNvSpPr/>
          <p:nvPr/>
        </p:nvSpPr>
        <p:spPr>
          <a:xfrm>
            <a:off x="3501625" y="2636912"/>
            <a:ext cx="2088232" cy="710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0" y="-27384"/>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ってなに</a:t>
            </a:r>
            <a:r>
              <a:rPr lang="ja-JP" altLang="en-US" sz="3200"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txBox="1">
            <a:spLocks/>
          </p:cNvSpPr>
          <p:nvPr/>
        </p:nvSpPr>
        <p:spPr>
          <a:xfrm>
            <a:off x="251520" y="4869160"/>
            <a:ext cx="8725653" cy="1872208"/>
          </a:xfrm>
          <a:prstGeom prst="rect">
            <a:avLst/>
          </a:prstGeom>
          <a:ln w="6350">
            <a:solidFill>
              <a:schemeClr val="tx1"/>
            </a:solidFill>
          </a:ln>
        </p:spPr>
        <p:txBody>
          <a:bodyPr vert="horz" lIns="91414" tIns="45708" rIns="91414" bIns="45708" rtlCol="0">
            <a:normAutofit fontScale="92500" lnSpcReduction="20000"/>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70000"/>
              </a:lnSpc>
              <a:buFont typeface="Arial" pitchFamily="34" charset="0"/>
              <a:buNone/>
            </a:pPr>
            <a:r>
              <a:rPr lang="ja-JP" altLang="en-US" sz="3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100" b="1"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100" b="1" dirty="0" smtClean="0">
                <a:latin typeface="メイリオ" panose="020B0604030504040204" pitchFamily="50" charset="-128"/>
                <a:ea typeface="メイリオ" panose="020B0604030504040204" pitchFamily="50" charset="-128"/>
                <a:cs typeface="メイリオ" panose="020B0604030504040204" pitchFamily="50" charset="-128"/>
              </a:rPr>
              <a:t>推進法」の附帯決議</a:t>
            </a:r>
            <a:endParaRPr lang="en-US" altLang="ja-JP" sz="3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500" dirty="0" smtClean="0">
                <a:latin typeface="メイリオ" panose="020B0604030504040204" pitchFamily="50" charset="-128"/>
                <a:ea typeface="メイリオ" panose="020B0604030504040204" pitchFamily="50" charset="-128"/>
                <a:cs typeface="メイリオ" panose="020B0604030504040204" pitchFamily="50" charset="-128"/>
              </a:rPr>
              <a:t>●カジノ施設関係者については、的確なものが選定される</a:t>
            </a:r>
            <a:endParaRPr lang="en-US" altLang="ja-JP" sz="2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500" dirty="0" smtClean="0">
                <a:latin typeface="メイリオ" panose="020B0604030504040204" pitchFamily="50" charset="-128"/>
                <a:ea typeface="メイリオ" panose="020B0604030504040204" pitchFamily="50" charset="-128"/>
                <a:cs typeface="メイリオ" panose="020B0604030504040204" pitchFamily="50" charset="-128"/>
              </a:rPr>
              <a:t>　よう厳格な要件を設け、適合性について調査すること</a:t>
            </a:r>
            <a:endParaRPr lang="en-US" altLang="ja-JP" sz="2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500" dirty="0" smtClean="0">
                <a:latin typeface="メイリオ" panose="020B0604030504040204" pitchFamily="50" charset="-128"/>
                <a:ea typeface="メイリオ" panose="020B0604030504040204" pitchFamily="50" charset="-128"/>
                <a:cs typeface="メイリオ" panose="020B0604030504040204" pitchFamily="50" charset="-128"/>
              </a:rPr>
              <a:t>●マネー・ローンダリングを防止するための措置を講ずること　　　　　　　　　　　　　　</a:t>
            </a:r>
            <a:endParaRPr lang="en-US" altLang="ja-JP" sz="25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9686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0" y="1572761"/>
            <a:ext cx="9154344" cy="2360295"/>
          </a:xfrm>
          <a:prstGeom prst="rect">
            <a:avLst/>
          </a:prstGeom>
          <a:ln>
            <a:noFill/>
          </a:ln>
        </p:spPr>
        <p:txBody>
          <a:bodyPr vert="horz" lIns="91414" tIns="45708" rIns="91414" bIns="45708" rtlCol="0">
            <a:norm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ギャンブル依存症は今でも存在する！</a:t>
            </a:r>
            <a:endParaRPr lang="en-US" altLang="ja-JP"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9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諸外国では、</a:t>
            </a:r>
            <a:r>
              <a:rPr lang="en-US" altLang="ja-JP"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の導入を機に国をあげて依存症</a:t>
            </a:r>
            <a:endParaRPr lang="en-US" altLang="ja-JP"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9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対策を講じており、有病率が減少している事例が</a:t>
            </a:r>
            <a:endParaRPr lang="en-US" altLang="ja-JP"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9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9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ある</a:t>
            </a: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51520" y="980728"/>
            <a:ext cx="7560840" cy="461665"/>
          </a:xfrm>
          <a:prstGeom prst="rect">
            <a:avLst/>
          </a:prstGeom>
          <a:noFill/>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■“負のイメージ”（＝ギャンブル依存症）</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払拭</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2"/>
          <p:cNvSpPr>
            <a:spLocks noGrp="1"/>
          </p:cNvSpPr>
          <p:nvPr>
            <p:ph idx="1"/>
          </p:nvPr>
        </p:nvSpPr>
        <p:spPr>
          <a:xfrm>
            <a:off x="238835" y="3861048"/>
            <a:ext cx="8725653" cy="2924944"/>
          </a:xfrm>
          <a:ln w="6350">
            <a:solidFill>
              <a:schemeClr val="tx1"/>
            </a:solidFill>
          </a:ln>
        </p:spPr>
        <p:txBody>
          <a:bodyPr>
            <a:normAutofit fontScale="70000" lnSpcReduction="20000"/>
          </a:bodyPr>
          <a:lstStyle/>
          <a:p>
            <a:pPr marL="0" indent="0">
              <a:buNone/>
            </a:pPr>
            <a:endParaRPr lang="en-US" altLang="ja-JP" sz="3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推進法」や附帯決議～政府の対策・措置義務が明記～</a:t>
            </a:r>
            <a:endPar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t>●ギャンブル</a:t>
            </a:r>
            <a:r>
              <a:rPr lang="ja-JP" altLang="en-US" sz="3100" dirty="0">
                <a:latin typeface="メイリオ" panose="020B0604030504040204" pitchFamily="50" charset="-128"/>
                <a:ea typeface="メイリオ" panose="020B0604030504040204" pitchFamily="50" charset="-128"/>
                <a:cs typeface="メイリオ" panose="020B0604030504040204" pitchFamily="50" charset="-128"/>
              </a:rPr>
              <a:t>依存症等の悪</a:t>
            </a:r>
            <a: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t>影響の防止措置</a:t>
            </a:r>
            <a:endParaRPr lang="en-US" altLang="ja-JP" sz="3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100" dirty="0">
                <a:latin typeface="メイリオ" panose="020B0604030504040204" pitchFamily="50" charset="-128"/>
                <a:ea typeface="メイリオ" panose="020B0604030504040204" pitchFamily="50" charset="-128"/>
                <a:cs typeface="メイリオ" panose="020B0604030504040204" pitchFamily="50" charset="-128"/>
              </a:rPr>
              <a:t>●依存症予防等の観点からの厳格な入場</a:t>
            </a:r>
            <a: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t>規制</a:t>
            </a:r>
            <a:endParaRPr lang="en-US" altLang="ja-JP" sz="3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t>●ギャンブル等依存症対策に関する国の取組を抜本的に強化する</a:t>
            </a:r>
            <a:endParaRPr lang="en-US" altLang="ja-JP" sz="3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t>ため、ギャンブル等依存症に総合的に対処するための仕組・体制</a:t>
            </a:r>
            <a:endParaRPr lang="en-US" altLang="ja-JP" sz="3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100" dirty="0" smtClean="0">
                <a:latin typeface="メイリオ" panose="020B0604030504040204" pitchFamily="50" charset="-128"/>
                <a:ea typeface="メイリオ" panose="020B0604030504040204" pitchFamily="50" charset="-128"/>
                <a:cs typeface="メイリオ" panose="020B0604030504040204" pitchFamily="50" charset="-128"/>
              </a:rPr>
              <a:t>を設ける</a:t>
            </a:r>
            <a:endParaRPr lang="en-US" altLang="ja-JP" sz="3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下矢印 10"/>
          <p:cNvSpPr/>
          <p:nvPr/>
        </p:nvSpPr>
        <p:spPr>
          <a:xfrm>
            <a:off x="3527884" y="3140968"/>
            <a:ext cx="2088232" cy="710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27384"/>
            <a:ext cx="9180512"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ってなに</a:t>
            </a:r>
            <a:r>
              <a:rPr lang="ja-JP" altLang="en-US" sz="3200"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50154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3104568447"/>
              </p:ext>
            </p:extLst>
          </p:nvPr>
        </p:nvGraphicFramePr>
        <p:xfrm>
          <a:off x="457200" y="3356992"/>
          <a:ext cx="8229601" cy="2952327"/>
        </p:xfrm>
        <a:graphic>
          <a:graphicData uri="http://schemas.openxmlformats.org/drawingml/2006/table">
            <a:tbl>
              <a:tblPr firstRow="1" bandRow="1">
                <a:tableStyleId>{5C22544A-7EE6-4342-B048-85BDC9FD1C3A}</a:tableStyleId>
              </a:tblPr>
              <a:tblGrid>
                <a:gridCol w="238660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22513">
                  <a:extLst>
                    <a:ext uri="{9D8B030D-6E8A-4147-A177-3AD203B41FA5}">
                      <a16:colId xmlns:a16="http://schemas.microsoft.com/office/drawing/2014/main" val="20004"/>
                    </a:ext>
                  </a:extLst>
                </a:gridCol>
              </a:tblGrid>
              <a:tr h="503637">
                <a:tc>
                  <a:txBody>
                    <a:bodyPr/>
                    <a:lstStyle/>
                    <a:p>
                      <a:pPr algn="ctr"/>
                      <a:endParaRPr kumimoji="1" lang="ja-JP" altLang="en-US" dirty="0"/>
                    </a:p>
                  </a:txBody>
                  <a:tcPr/>
                </a:tc>
                <a:tc>
                  <a:txBody>
                    <a:bodyPr/>
                    <a:lstStyle/>
                    <a:p>
                      <a:pPr algn="ctr"/>
                      <a:r>
                        <a:rPr kumimoji="1" lang="en-US" altLang="ja-JP" dirty="0" smtClean="0"/>
                        <a:t>2005</a:t>
                      </a:r>
                      <a:r>
                        <a:rPr kumimoji="1" lang="ja-JP" altLang="en-US" dirty="0" smtClean="0"/>
                        <a:t>年</a:t>
                      </a:r>
                      <a:endParaRPr kumimoji="1" lang="ja-JP" altLang="en-US" dirty="0"/>
                    </a:p>
                  </a:txBody>
                  <a:tcPr/>
                </a:tc>
                <a:tc>
                  <a:txBody>
                    <a:bodyPr/>
                    <a:lstStyle/>
                    <a:p>
                      <a:pPr algn="ctr"/>
                      <a:r>
                        <a:rPr kumimoji="1" lang="en-US" altLang="ja-JP" dirty="0" smtClean="0"/>
                        <a:t>2008</a:t>
                      </a:r>
                      <a:r>
                        <a:rPr kumimoji="1" lang="ja-JP" altLang="en-US" dirty="0" smtClean="0"/>
                        <a:t>年</a:t>
                      </a:r>
                      <a:endParaRPr kumimoji="1" lang="ja-JP" altLang="en-US" dirty="0"/>
                    </a:p>
                  </a:txBody>
                  <a:tcPr/>
                </a:tc>
                <a:tc>
                  <a:txBody>
                    <a:bodyPr/>
                    <a:lstStyle/>
                    <a:p>
                      <a:pPr algn="ctr"/>
                      <a:r>
                        <a:rPr kumimoji="1" lang="en-US" altLang="ja-JP" dirty="0" smtClean="0"/>
                        <a:t>2011</a:t>
                      </a:r>
                      <a:r>
                        <a:rPr kumimoji="1" lang="ja-JP" altLang="en-US" dirty="0" smtClean="0"/>
                        <a:t>年</a:t>
                      </a:r>
                      <a:endParaRPr kumimoji="1" lang="ja-JP" altLang="en-US" dirty="0"/>
                    </a:p>
                  </a:txBody>
                  <a:tcPr/>
                </a:tc>
                <a:tc>
                  <a:txBody>
                    <a:bodyPr/>
                    <a:lstStyle/>
                    <a:p>
                      <a:pPr algn="ctr"/>
                      <a:r>
                        <a:rPr kumimoji="1" lang="en-US" altLang="ja-JP" dirty="0" smtClean="0"/>
                        <a:t>2014</a:t>
                      </a:r>
                      <a:r>
                        <a:rPr kumimoji="1" lang="ja-JP" altLang="en-US" dirty="0" smtClean="0"/>
                        <a:t>年</a:t>
                      </a:r>
                      <a:endParaRPr kumimoji="1" lang="ja-JP" altLang="en-US" dirty="0"/>
                    </a:p>
                  </a:txBody>
                  <a:tcPr/>
                </a:tc>
                <a:extLst>
                  <a:ext uri="{0D108BD9-81ED-4DB2-BD59-A6C34878D82A}">
                    <a16:rowId xmlns:a16="http://schemas.microsoft.com/office/drawing/2014/main" val="10000"/>
                  </a:ext>
                </a:extLst>
              </a:tr>
              <a:tr h="816230">
                <a:tc>
                  <a:txBody>
                    <a:bodyPr/>
                    <a:lstStyle/>
                    <a:p>
                      <a:pPr algn="ctr"/>
                      <a:r>
                        <a:rPr kumimoji="1" lang="ja-JP" altLang="en-US" dirty="0" smtClean="0"/>
                        <a:t>病的ギャンブル</a:t>
                      </a:r>
                      <a:endParaRPr kumimoji="1" lang="en-US" altLang="ja-JP" dirty="0" smtClean="0"/>
                    </a:p>
                    <a:p>
                      <a:pPr algn="ctr"/>
                      <a:r>
                        <a:rPr kumimoji="1" lang="ja-JP" altLang="en-US" dirty="0" smtClean="0"/>
                        <a:t>有病率</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1.5</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2.8</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0.7</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1.6</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1.0</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1.7</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0.03</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0.4</a:t>
                      </a:r>
                      <a:r>
                        <a:rPr kumimoji="1" lang="ja-JP" altLang="ja-JP" sz="1800" kern="1200" dirty="0" smtClean="0">
                          <a:solidFill>
                            <a:schemeClr val="dk1"/>
                          </a:solidFill>
                          <a:effectLst/>
                          <a:latin typeface="+mn-lt"/>
                          <a:ea typeface="+mn-ea"/>
                          <a:cs typeface="+mn-cs"/>
                        </a:rPr>
                        <a:t>％</a:t>
                      </a:r>
                      <a:endParaRPr kumimoji="1" lang="ja-JP" altLang="en-US" dirty="0"/>
                    </a:p>
                  </a:txBody>
                  <a:tcPr/>
                </a:tc>
                <a:extLst>
                  <a:ext uri="{0D108BD9-81ED-4DB2-BD59-A6C34878D82A}">
                    <a16:rowId xmlns:a16="http://schemas.microsoft.com/office/drawing/2014/main" val="10001"/>
                  </a:ext>
                </a:extLst>
              </a:tr>
              <a:tr h="816230">
                <a:tc>
                  <a:txBody>
                    <a:bodyPr/>
                    <a:lstStyle/>
                    <a:p>
                      <a:pPr algn="ctr"/>
                      <a:r>
                        <a:rPr kumimoji="1" lang="ja-JP" altLang="en-US" dirty="0" smtClean="0"/>
                        <a:t>問題ギャンブル</a:t>
                      </a:r>
                      <a:endParaRPr kumimoji="1" lang="en-US" altLang="ja-JP" dirty="0" smtClean="0"/>
                    </a:p>
                    <a:p>
                      <a:pPr algn="ctr"/>
                      <a:r>
                        <a:rPr kumimoji="1" lang="ja-JP" altLang="en-US" dirty="0" smtClean="0"/>
                        <a:t>有病率</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1.4</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2.6</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1.1</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2.2</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0.9</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1.6</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0.3</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0.8</a:t>
                      </a:r>
                      <a:r>
                        <a:rPr kumimoji="1" lang="ja-JP" altLang="ja-JP" sz="1800" kern="1200" dirty="0" smtClean="0">
                          <a:solidFill>
                            <a:schemeClr val="dk1"/>
                          </a:solidFill>
                          <a:effectLst/>
                          <a:latin typeface="+mn-lt"/>
                          <a:ea typeface="+mn-ea"/>
                          <a:cs typeface="+mn-cs"/>
                        </a:rPr>
                        <a:t>％</a:t>
                      </a:r>
                      <a:endParaRPr kumimoji="1" lang="ja-JP" altLang="en-US" dirty="0"/>
                    </a:p>
                  </a:txBody>
                  <a:tcPr/>
                </a:tc>
                <a:extLst>
                  <a:ext uri="{0D108BD9-81ED-4DB2-BD59-A6C34878D82A}">
                    <a16:rowId xmlns:a16="http://schemas.microsoft.com/office/drawing/2014/main" val="10002"/>
                  </a:ext>
                </a:extLst>
              </a:tr>
              <a:tr h="816230">
                <a:tc>
                  <a:txBody>
                    <a:bodyPr/>
                    <a:lstStyle/>
                    <a:p>
                      <a:pPr algn="ctr">
                        <a:lnSpc>
                          <a:spcPct val="200000"/>
                        </a:lnSpc>
                      </a:pPr>
                      <a:r>
                        <a:rPr kumimoji="1" lang="ja-JP" altLang="en-US" dirty="0" smtClean="0"/>
                        <a:t>合　　　計</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3.3</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5.0</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2.1</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3.5</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2.0</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3.1</a:t>
                      </a:r>
                      <a:r>
                        <a:rPr kumimoji="1" lang="ja-JP" altLang="ja-JP" sz="1800" kern="1200" dirty="0" smtClean="0">
                          <a:solidFill>
                            <a:schemeClr val="dk1"/>
                          </a:solidFill>
                          <a:effectLst/>
                          <a:latin typeface="+mn-lt"/>
                          <a:ea typeface="+mn-ea"/>
                          <a:cs typeface="+mn-cs"/>
                        </a:rPr>
                        <a:t>％</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0.4</a:t>
                      </a:r>
                      <a:r>
                        <a:rPr kumimoji="1" lang="ja-JP" altLang="ja-JP" sz="1800" kern="1200" dirty="0" smtClean="0">
                          <a:solidFill>
                            <a:schemeClr val="dk1"/>
                          </a:solidFill>
                          <a:effectLst/>
                          <a:latin typeface="+mn-lt"/>
                          <a:ea typeface="+mn-ea"/>
                          <a:cs typeface="+mn-cs"/>
                        </a:rPr>
                        <a:t>～</a:t>
                      </a:r>
                      <a:endParaRPr kumimoji="1" lang="en-US" altLang="ja-JP" sz="1800" kern="1200" dirty="0" smtClean="0">
                        <a:solidFill>
                          <a:schemeClr val="dk1"/>
                        </a:solidFill>
                        <a:effectLst/>
                        <a:latin typeface="+mn-lt"/>
                        <a:ea typeface="+mn-ea"/>
                        <a:cs typeface="+mn-cs"/>
                      </a:endParaRPr>
                    </a:p>
                    <a:p>
                      <a:pPr algn="ctr"/>
                      <a:r>
                        <a:rPr kumimoji="1" lang="en-US" altLang="ja-JP" sz="1800" kern="1200" dirty="0" smtClean="0">
                          <a:solidFill>
                            <a:schemeClr val="dk1"/>
                          </a:solidFill>
                          <a:effectLst/>
                          <a:latin typeface="+mn-lt"/>
                          <a:ea typeface="+mn-ea"/>
                          <a:cs typeface="+mn-cs"/>
                        </a:rPr>
                        <a:t>1.0</a:t>
                      </a:r>
                      <a:r>
                        <a:rPr kumimoji="1" lang="ja-JP" altLang="ja-JP" sz="1800" kern="1200" dirty="0" smtClean="0">
                          <a:solidFill>
                            <a:schemeClr val="dk1"/>
                          </a:solidFill>
                          <a:effectLst/>
                          <a:latin typeface="+mn-lt"/>
                          <a:ea typeface="+mn-ea"/>
                          <a:cs typeface="+mn-cs"/>
                        </a:rPr>
                        <a:t>％</a:t>
                      </a:r>
                      <a:endParaRPr kumimoji="1" lang="ja-JP" altLang="en-US" dirty="0"/>
                    </a:p>
                  </a:txBody>
                  <a:tcPr/>
                </a:tc>
                <a:extLst>
                  <a:ext uri="{0D108BD9-81ED-4DB2-BD59-A6C34878D82A}">
                    <a16:rowId xmlns:a16="http://schemas.microsoft.com/office/drawing/2014/main" val="10003"/>
                  </a:ext>
                </a:extLst>
              </a:tr>
            </a:tbl>
          </a:graphicData>
        </a:graphic>
      </p:graphicFrame>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シンガポールの依存症患者数推移</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67544" y="1124744"/>
            <a:ext cx="8280920" cy="1692771"/>
          </a:xfrm>
          <a:prstGeom prst="rect">
            <a:avLst/>
          </a:prstGeom>
          <a:noFill/>
        </p:spPr>
        <p:txBody>
          <a:bodyPr wrap="squar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シンガポールのギャンブル</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依存症対策を行っている行政機関で</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National Council on Problem Gambling</a:t>
            </a: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NCPG</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：問題</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ギャンブル全国</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協議会</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報告書によると、依存症患者数を示す病的ギャンブル有病率および問題ギャンブル有病率は減少している。推移は以下のとおりである。</a:t>
            </a:r>
          </a:p>
        </p:txBody>
      </p:sp>
    </p:spTree>
    <p:extLst>
      <p:ext uri="{BB962C8B-B14F-4D97-AF65-F5344CB8AC3E}">
        <p14:creationId xmlns:p14="http://schemas.microsoft.com/office/powerpoint/2010/main" val="998787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84784"/>
            <a:ext cx="8229600" cy="5112568"/>
          </a:xfrm>
        </p:spPr>
        <p:txBody>
          <a:bodyPr>
            <a:normAutofit/>
          </a:bodyPr>
          <a:lstStyle/>
          <a:p>
            <a:pPr>
              <a:buFont typeface="Wingdings" panose="05000000000000000000" pitchFamily="2" charset="2"/>
              <a:buChar char="n"/>
            </a:pP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IR(Integrated Resort)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とは、シンガポール政府が国民への説明用に考え出した造語であり、</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特定複合観光施設区域の整備の推進に関する法律案</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（いわゆる</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推進法）では、</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（特定複合観光施設</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）とは、「</a:t>
            </a:r>
            <a:r>
              <a:rPr lang="ja-JP" altLang="en-US" sz="2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カジノ施設及び会議場施設、レクリエーション施設、展示施設、宿泊施設その他の観光の振興に寄与すると認められる施設が一体となっている施設であって、民間事業者が設置及び運営をするもの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」と定義されている。</a:t>
            </a:r>
            <a:endParaRPr lang="en-US" altLang="ja-JP" sz="2400" dirty="0">
              <a:latin typeface="HGｺﾞｼｯｸM"/>
              <a:ea typeface="HGｺﾞｼｯｸM"/>
            </a:endParaRPr>
          </a:p>
          <a:p>
            <a:endParaRPr lang="ja-JP" altLang="en-US" sz="2000" dirty="0">
              <a:latin typeface="HGｺﾞｼｯｸM"/>
              <a:ea typeface="HGｺﾞｼｯｸM"/>
            </a:endParaRPr>
          </a:p>
          <a:p>
            <a:endParaRPr lang="en-US" altLang="ja-JP" sz="2000" i="1" dirty="0">
              <a:latin typeface="HGGothicM,Italic"/>
            </a:endParaRPr>
          </a:p>
          <a:p>
            <a:pPr marL="0" indent="0">
              <a:buNone/>
            </a:pPr>
            <a:endParaRPr kumimoji="1" lang="ja-JP" altLang="en-US" dirty="0"/>
          </a:p>
        </p:txBody>
      </p:sp>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（統合型リゾート）とは</a:t>
            </a:r>
          </a:p>
        </p:txBody>
      </p:sp>
    </p:spTree>
    <p:extLst>
      <p:ext uri="{BB962C8B-B14F-4D97-AF65-F5344CB8AC3E}">
        <p14:creationId xmlns:p14="http://schemas.microsoft.com/office/powerpoint/2010/main" val="2560776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877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大阪アディクションセンター（</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OAC</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14146"/>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当事者・自助グループ、司法、医療、行政からなる</a:t>
            </a: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ネットワーク～</a:t>
            </a:r>
            <a:endParaRPr lang="en-US" altLang="ja-JP"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0155" y="1628800"/>
            <a:ext cx="6503689" cy="5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コンテンツ プレースホルダー 2"/>
          <p:cNvSpPr txBox="1">
            <a:spLocks/>
          </p:cNvSpPr>
          <p:nvPr/>
        </p:nvSpPr>
        <p:spPr>
          <a:xfrm>
            <a:off x="179512" y="1052736"/>
            <a:ext cx="8856984" cy="576064"/>
          </a:xfrm>
          <a:prstGeom prst="rect">
            <a:avLst/>
          </a:prstGeom>
          <a:solidFill>
            <a:srgbClr val="00B050"/>
          </a:solidFill>
          <a:ln>
            <a:noFill/>
          </a:ln>
        </p:spPr>
        <p:txBody>
          <a:bodyPr vert="horz" lIns="91414" tIns="45708" rIns="91414" bIns="45708" rtlCol="0">
            <a:norm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切れ目</a:t>
            </a:r>
            <a:r>
              <a:rPr lang="ja-JP" altLang="en-US" sz="2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なく相談・治療・回復を支援する体制を整備</a:t>
            </a:r>
            <a:endParaRPr lang="en-US" altLang="ja-JP" sz="2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1426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251520" y="836712"/>
            <a:ext cx="8640960" cy="2448272"/>
          </a:xfrm>
          <a:prstGeom prst="rect">
            <a:avLst/>
          </a:prstGeom>
          <a:ln>
            <a:noFill/>
          </a:ln>
        </p:spPr>
        <p:txBody>
          <a:bodyPr vert="horz" lIns="91414" tIns="45708" rIns="91414" bIns="45708" rtlCol="0">
            <a:normAutofit/>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600" dirty="0" smtClean="0">
                <a:latin typeface="メイリオ" panose="020B0604030504040204" pitchFamily="50" charset="-128"/>
                <a:ea typeface="メイリオ" panose="020B0604030504040204" pitchFamily="50" charset="-128"/>
                <a:cs typeface="メイリオ" panose="020B0604030504040204" pitchFamily="50" charset="-128"/>
              </a:rPr>
              <a:t>の“負”のイメージ：その②</a:t>
            </a:r>
            <a:endParaRPr lang="en-US" altLang="ja-JP" sz="2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900" dirty="0" smtClean="0">
                <a:latin typeface="メイリオ" panose="020B0604030504040204" pitchFamily="50" charset="-128"/>
                <a:ea typeface="メイリオ" panose="020B0604030504040204" pitchFamily="50" charset="-128"/>
                <a:cs typeface="メイリオ" panose="020B0604030504040204" pitchFamily="50" charset="-128"/>
              </a:rPr>
              <a:t>■日本で法が成立したら、</a:t>
            </a:r>
            <a:r>
              <a:rPr lang="en-US" altLang="ja-JP" sz="2900"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900" dirty="0" smtClean="0">
                <a:latin typeface="メイリオ" panose="020B0604030504040204" pitchFamily="50" charset="-128"/>
                <a:ea typeface="メイリオ" panose="020B0604030504040204" pitchFamily="50" charset="-128"/>
                <a:cs typeface="メイリオ" panose="020B0604030504040204" pitchFamily="50" charset="-128"/>
              </a:rPr>
              <a:t>がいくつもできる</a:t>
            </a:r>
            <a:endParaRPr lang="en-US" altLang="ja-JP" sz="29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900" dirty="0" smtClean="0">
                <a:latin typeface="メイリオ" panose="020B0604030504040204" pitchFamily="50" charset="-128"/>
                <a:ea typeface="メイリオ" panose="020B0604030504040204" pitchFamily="50" charset="-128"/>
                <a:cs typeface="メイリオ" panose="020B0604030504040204" pitchFamily="50" charset="-128"/>
              </a:rPr>
              <a:t>　・競争激化により、すぐに潰れるのでは。</a:t>
            </a:r>
            <a:endParaRPr lang="en-US" altLang="ja-JP" sz="2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51520" y="1340768"/>
            <a:ext cx="8651304"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585810" y="3429000"/>
            <a:ext cx="2088232" cy="710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0" y="-27384"/>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ってなに</a:t>
            </a:r>
            <a:r>
              <a:rPr lang="ja-JP" altLang="en-US" sz="3200"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b="1" i="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の誤ったイメージの払拭～</a:t>
            </a:r>
            <a:endParaRPr lang="ja-JP" altLang="en-US" b="1" i="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コンテンツ プレースホルダー 2"/>
          <p:cNvSpPr txBox="1">
            <a:spLocks/>
          </p:cNvSpPr>
          <p:nvPr/>
        </p:nvSpPr>
        <p:spPr>
          <a:xfrm>
            <a:off x="179512" y="4293096"/>
            <a:ext cx="8725653" cy="2160240"/>
          </a:xfrm>
          <a:prstGeom prst="rect">
            <a:avLst/>
          </a:prstGeom>
          <a:ln w="6350">
            <a:solidFill>
              <a:schemeClr val="tx1"/>
            </a:solidFill>
          </a:ln>
        </p:spPr>
        <p:txBody>
          <a:bodyPr vert="horz" lIns="91414" tIns="45708" rIns="91414" bIns="45708" rtlCol="0">
            <a:normAutofit fontScale="92500"/>
          </a:bodyPr>
          <a:lstStyle>
            <a:lvl1pPr marL="342805" indent="-342805" algn="l" defTabSz="914146"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44" indent="-285670" algn="l" defTabSz="914146"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84" indent="-228538" algn="l" defTabSz="914146"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5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83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903"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76"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50"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22" indent="-228538" algn="l" defTabSz="914146"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70000"/>
              </a:lnSpc>
              <a:buFont typeface="Arial" pitchFamily="34" charset="0"/>
              <a:buNone/>
            </a:pPr>
            <a:r>
              <a:rPr lang="ja-JP" altLang="en-US" sz="3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100" b="1" dirty="0" smtClean="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3100" b="1" dirty="0" smtClean="0">
                <a:latin typeface="メイリオ" panose="020B0604030504040204" pitchFamily="50" charset="-128"/>
                <a:ea typeface="メイリオ" panose="020B0604030504040204" pitchFamily="50" charset="-128"/>
                <a:cs typeface="メイリオ" panose="020B0604030504040204" pitchFamily="50" charset="-128"/>
              </a:rPr>
              <a:t>推進法」の附帯決議</a:t>
            </a:r>
            <a:endParaRPr lang="en-US" altLang="ja-JP" sz="31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500" dirty="0" smtClean="0">
                <a:latin typeface="メイリオ" panose="020B0604030504040204" pitchFamily="50" charset="-128"/>
                <a:ea typeface="メイリオ" panose="020B0604030504040204" pitchFamily="50" charset="-128"/>
                <a:cs typeface="メイリオ" panose="020B0604030504040204" pitchFamily="50" charset="-128"/>
              </a:rPr>
              <a:t>●特定複合観光施設としての国際的競争力の観点及び</a:t>
            </a:r>
            <a:endParaRPr lang="en-US" altLang="ja-JP" sz="2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5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500" dirty="0" smtClean="0">
                <a:latin typeface="メイリオ" panose="020B0604030504040204" pitchFamily="50" charset="-128"/>
                <a:ea typeface="メイリオ" panose="020B0604030504040204" pitchFamily="50" charset="-128"/>
                <a:cs typeface="メイリオ" panose="020B0604030504040204" pitchFamily="50" charset="-128"/>
              </a:rPr>
              <a:t>ギャンブル等依存症予防等の観点から、数を厳格に少数に限る</a:t>
            </a:r>
            <a:endParaRPr lang="en-US" altLang="ja-JP" sz="25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2500" dirty="0" smtClean="0">
                <a:latin typeface="メイリオ" panose="020B0604030504040204" pitchFamily="50" charset="-128"/>
                <a:ea typeface="メイリオ" panose="020B0604030504040204" pitchFamily="50" charset="-128"/>
                <a:cs typeface="メイリオ" panose="020B0604030504040204" pitchFamily="50" charset="-128"/>
              </a:rPr>
              <a:t>●区域指定数の上限を法定すること　　　　　　　　</a:t>
            </a:r>
            <a:endParaRPr lang="en-US" altLang="ja-JP" sz="25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74894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3" y="1052736"/>
            <a:ext cx="901000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732240" y="6228020"/>
            <a:ext cx="3528392" cy="646331"/>
          </a:xfrm>
          <a:prstGeom prst="rect">
            <a:avLst/>
          </a:prstGeom>
          <a:noFill/>
        </p:spPr>
        <p:txBody>
          <a:bodyPr wrap="square" rtlCol="0">
            <a:spAutoFit/>
          </a:bodyPr>
          <a:lstStyle/>
          <a:p>
            <a:r>
              <a:rPr kumimoji="1" lang="ja-JP" altLang="en-US" dirty="0" smtClean="0"/>
              <a:t>作成：関西経済同友会</a:t>
            </a:r>
            <a:endParaRPr kumimoji="1" lang="en-US" altLang="ja-JP" dirty="0" smtClean="0"/>
          </a:p>
          <a:p>
            <a:r>
              <a:rPr lang="en-US" altLang="ja-JP" dirty="0"/>
              <a:t> </a:t>
            </a:r>
            <a:r>
              <a:rPr lang="en-US" altLang="ja-JP" dirty="0" smtClean="0"/>
              <a:t>   (2015.1</a:t>
            </a:r>
            <a:r>
              <a:rPr lang="ja-JP" altLang="en-US" dirty="0" smtClean="0"/>
              <a:t>月</a:t>
            </a:r>
            <a:r>
              <a:rPr lang="en-US" altLang="ja-JP" dirty="0" smtClean="0"/>
              <a:t>)</a:t>
            </a:r>
            <a:endParaRPr kumimoji="1" lang="ja-JP" altLang="en-US" dirty="0"/>
          </a:p>
        </p:txBody>
      </p:sp>
    </p:spTree>
    <p:extLst>
      <p:ext uri="{BB962C8B-B14F-4D97-AF65-F5344CB8AC3E}">
        <p14:creationId xmlns:p14="http://schemas.microsoft.com/office/powerpoint/2010/main" val="2950240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76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320301" y="231031"/>
            <a:ext cx="8534449" cy="523220"/>
          </a:xfrm>
          <a:prstGeom prst="rect">
            <a:avLst/>
          </a:prstGeom>
        </p:spPr>
        <p:txBody>
          <a:bodyPr wrap="square">
            <a:spAutoFit/>
          </a:bodyPr>
          <a:lstStyle/>
          <a:p>
            <a:pPr algn="ct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関連法と自治体の動き（想定されるイメージ）</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DFED811-EB78-4127-A1C5-628EC372BD43}" type="slidenum">
              <a:rPr lang="ja-JP" altLang="en-US" smtClean="0">
                <a:solidFill>
                  <a:prstClr val="black">
                    <a:tint val="75000"/>
                  </a:prstClr>
                </a:solidFill>
              </a:rPr>
              <a:pPr/>
              <a:t>23</a:t>
            </a:fld>
            <a:endParaRPr lang="ja-JP" altLang="en-US">
              <a:solidFill>
                <a:prstClr val="black">
                  <a:tint val="75000"/>
                </a:prstClr>
              </a:solidFill>
            </a:endParaRPr>
          </a:p>
        </p:txBody>
      </p:sp>
      <p:grpSp>
        <p:nvGrpSpPr>
          <p:cNvPr id="10" name="グループ化 9"/>
          <p:cNvGrpSpPr/>
          <p:nvPr/>
        </p:nvGrpSpPr>
        <p:grpSpPr>
          <a:xfrm>
            <a:off x="683568" y="916688"/>
            <a:ext cx="7792337" cy="5803194"/>
            <a:chOff x="1773663" y="369332"/>
            <a:chExt cx="8014281" cy="6042462"/>
          </a:xfrm>
        </p:grpSpPr>
        <p:cxnSp>
          <p:nvCxnSpPr>
            <p:cNvPr id="11" name="直線コネクタ 10"/>
            <p:cNvCxnSpPr>
              <a:stCxn id="24" idx="2"/>
            </p:cNvCxnSpPr>
            <p:nvPr/>
          </p:nvCxnSpPr>
          <p:spPr>
            <a:xfrm>
              <a:off x="3564202" y="707886"/>
              <a:ext cx="20769" cy="33271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テキスト ボックス 21"/>
            <p:cNvSpPr txBox="1"/>
            <p:nvPr/>
          </p:nvSpPr>
          <p:spPr>
            <a:xfrm>
              <a:off x="1803374" y="967997"/>
              <a:ext cx="3698033" cy="359982"/>
            </a:xfrm>
            <a:prstGeom prst="rect">
              <a:avLst/>
            </a:prstGeom>
            <a:solidFill>
              <a:srgbClr val="0070C0"/>
            </a:solidFill>
            <a:ln w="19050">
              <a:solidFill>
                <a:srgbClr val="3D6AA1"/>
              </a:solidFill>
            </a:ln>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prstClr val="white"/>
                  </a:solidFill>
                </a:rPr>
                <a:t>推進法</a:t>
              </a:r>
              <a:r>
                <a:rPr lang="ja-JP" altLang="en-US" sz="1600" b="1" dirty="0" smtClean="0">
                  <a:solidFill>
                    <a:prstClr val="white"/>
                  </a:solidFill>
                </a:rPr>
                <a:t>成立 </a:t>
              </a:r>
              <a:r>
                <a:rPr lang="ja-JP" altLang="en-US" sz="1600" dirty="0" smtClean="0">
                  <a:solidFill>
                    <a:prstClr val="white"/>
                  </a:solidFill>
                  <a:latin typeface="ＭＳ Ｐゴシック"/>
                </a:rPr>
                <a:t>（２０１６．１２）</a:t>
              </a:r>
              <a:endParaRPr lang="ja-JP" altLang="en-US" sz="1600" dirty="0">
                <a:solidFill>
                  <a:prstClr val="white"/>
                </a:solidFill>
                <a:latin typeface="ＭＳ Ｐゴシック"/>
              </a:endParaRPr>
            </a:p>
          </p:txBody>
        </p:sp>
        <p:sp>
          <p:nvSpPr>
            <p:cNvPr id="14" name="テキスト ボックス 43"/>
            <p:cNvSpPr txBox="1"/>
            <p:nvPr/>
          </p:nvSpPr>
          <p:spPr>
            <a:xfrm>
              <a:off x="1803375" y="2168089"/>
              <a:ext cx="3698032" cy="352513"/>
            </a:xfrm>
            <a:prstGeom prst="rect">
              <a:avLst/>
            </a:prstGeom>
            <a:solidFill>
              <a:srgbClr val="0070C0"/>
            </a:solidFill>
            <a:ln w="19050">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prstClr val="white"/>
                  </a:solidFill>
                </a:rPr>
                <a:t>実施法</a:t>
              </a:r>
              <a:r>
                <a:rPr lang="ja-JP" altLang="en-US" sz="1600" b="1" dirty="0" smtClean="0">
                  <a:solidFill>
                    <a:prstClr val="white"/>
                  </a:solidFill>
                </a:rPr>
                <a:t>成立 </a:t>
              </a:r>
              <a:r>
                <a:rPr lang="ja-JP" altLang="en-US" sz="1600" dirty="0" smtClean="0">
                  <a:solidFill>
                    <a:prstClr val="white"/>
                  </a:solidFill>
                  <a:latin typeface="ＭＳ Ｐゴシック"/>
                </a:rPr>
                <a:t>（２０１７．１２想定）</a:t>
              </a:r>
              <a:endParaRPr lang="ja-JP" altLang="en-US" sz="1600" dirty="0">
                <a:solidFill>
                  <a:prstClr val="white"/>
                </a:solidFill>
                <a:latin typeface="ＭＳ Ｐゴシック"/>
              </a:endParaRPr>
            </a:p>
          </p:txBody>
        </p:sp>
        <p:sp>
          <p:nvSpPr>
            <p:cNvPr id="15" name="テキスト ボックス 44"/>
            <p:cNvSpPr txBox="1"/>
            <p:nvPr/>
          </p:nvSpPr>
          <p:spPr>
            <a:xfrm>
              <a:off x="1803374" y="2975560"/>
              <a:ext cx="3698033" cy="352513"/>
            </a:xfrm>
            <a:prstGeom prst="rect">
              <a:avLst/>
            </a:prstGeom>
            <a:solidFill>
              <a:srgbClr val="0070C0"/>
            </a:solidFill>
            <a:ln w="28575">
              <a:solidFill>
                <a:schemeClr val="accent1">
                  <a:lumMod val="75000"/>
                </a:schemeClr>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prstClr val="white"/>
                  </a:solidFill>
                </a:rPr>
                <a:t>ＩＲ</a:t>
              </a:r>
              <a:r>
                <a:rPr lang="ja-JP" altLang="en-US" sz="1600" b="1" dirty="0" smtClean="0">
                  <a:solidFill>
                    <a:prstClr val="white"/>
                  </a:solidFill>
                </a:rPr>
                <a:t>区域　公募開始</a:t>
              </a:r>
              <a:endParaRPr lang="ja-JP" altLang="en-US" sz="1600" dirty="0">
                <a:solidFill>
                  <a:prstClr val="white"/>
                </a:solidFill>
                <a:latin typeface="ＭＳ Ｐゴシック"/>
              </a:endParaRPr>
            </a:p>
          </p:txBody>
        </p:sp>
        <p:sp>
          <p:nvSpPr>
            <p:cNvPr id="16" name="テキスト ボックス 38"/>
            <p:cNvSpPr txBox="1"/>
            <p:nvPr/>
          </p:nvSpPr>
          <p:spPr>
            <a:xfrm>
              <a:off x="1773663" y="4035015"/>
              <a:ext cx="3727744" cy="352513"/>
            </a:xfrm>
            <a:prstGeom prst="rect">
              <a:avLst/>
            </a:prstGeom>
            <a:solidFill>
              <a:srgbClr val="0070C0"/>
            </a:solidFill>
            <a:ln w="19050">
              <a:solidFill>
                <a:srgbClr val="3D6AA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prstClr val="white"/>
                  </a:solidFill>
                </a:rPr>
                <a:t>ＩＲ</a:t>
              </a:r>
              <a:r>
                <a:rPr lang="ja-JP" altLang="en-US" sz="1600" b="1" dirty="0" smtClean="0">
                  <a:solidFill>
                    <a:prstClr val="white"/>
                  </a:solidFill>
                </a:rPr>
                <a:t>区域　認定</a:t>
              </a:r>
              <a:endParaRPr lang="ja-JP" altLang="en-US" sz="1600" dirty="0">
                <a:solidFill>
                  <a:prstClr val="white"/>
                </a:solidFill>
                <a:latin typeface="ＭＳ Ｐゴシック"/>
              </a:endParaRPr>
            </a:p>
          </p:txBody>
        </p:sp>
        <p:cxnSp>
          <p:nvCxnSpPr>
            <p:cNvPr id="17" name="直線コネクタ 16"/>
            <p:cNvCxnSpPr/>
            <p:nvPr/>
          </p:nvCxnSpPr>
          <p:spPr>
            <a:xfrm>
              <a:off x="7720310" y="722614"/>
              <a:ext cx="32788" cy="56752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テキスト ボックス 46"/>
            <p:cNvSpPr txBox="1"/>
            <p:nvPr/>
          </p:nvSpPr>
          <p:spPr>
            <a:xfrm>
              <a:off x="6552319" y="3531724"/>
              <a:ext cx="2385722" cy="338554"/>
            </a:xfrm>
            <a:prstGeom prst="rect">
              <a:avLst/>
            </a:prstGeom>
            <a:solidFill>
              <a:srgbClr val="00B050"/>
            </a:solidFill>
            <a:ln w="28575">
              <a:solidFill>
                <a:srgbClr val="00B05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prstClr val="white"/>
                  </a:solidFill>
                </a:rPr>
                <a:t>ＩＲ</a:t>
              </a:r>
              <a:r>
                <a:rPr lang="ja-JP" altLang="en-US" sz="1600" b="1" dirty="0" smtClean="0">
                  <a:solidFill>
                    <a:prstClr val="white"/>
                  </a:solidFill>
                </a:rPr>
                <a:t>区域申請</a:t>
              </a:r>
              <a:endParaRPr lang="ja-JP" altLang="en-US" sz="1600" b="1" dirty="0">
                <a:solidFill>
                  <a:prstClr val="white"/>
                </a:solidFill>
              </a:endParaRPr>
            </a:p>
          </p:txBody>
        </p:sp>
        <p:sp>
          <p:nvSpPr>
            <p:cNvPr id="20" name="テキスト ボックス 88"/>
            <p:cNvSpPr txBox="1"/>
            <p:nvPr/>
          </p:nvSpPr>
          <p:spPr>
            <a:xfrm>
              <a:off x="5867948" y="4598952"/>
              <a:ext cx="3919996" cy="352513"/>
            </a:xfrm>
            <a:prstGeom prst="rect">
              <a:avLst/>
            </a:prstGeom>
            <a:solidFill>
              <a:schemeClr val="bg1"/>
            </a:solidFill>
            <a:ln w="19050">
              <a:solidFill>
                <a:srgbClr val="00B050"/>
              </a:solidFill>
            </a:ln>
          </p:spPr>
          <p:style>
            <a:lnRef idx="0">
              <a:scrgbClr r="0" g="0" b="0"/>
            </a:lnRef>
            <a:fillRef idx="0">
              <a:scrgbClr r="0" g="0" b="0"/>
            </a:fillRef>
            <a:effectRef idx="0">
              <a:scrgbClr r="0" g="0" b="0"/>
            </a:effectRef>
            <a:fontRef idx="minor">
              <a:schemeClr val="tx1"/>
            </a:fontRef>
          </p:style>
          <p:txBody>
            <a:bodyPr wrap="square" rtlCol="0" anchor="ctr" anchorCtr="0">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dirty="0">
                  <a:solidFill>
                    <a:prstClr val="black"/>
                  </a:solidFill>
                </a:rPr>
                <a:t>ＩＲ事</a:t>
              </a:r>
              <a:r>
                <a:rPr lang="ja-JP" altLang="en-US" sz="1600" dirty="0" smtClean="0">
                  <a:solidFill>
                    <a:prstClr val="black"/>
                  </a:solidFill>
                </a:rPr>
                <a:t>業者</a:t>
              </a:r>
              <a:r>
                <a:rPr lang="en-US" altLang="ja-JP" sz="1600" dirty="0" smtClean="0">
                  <a:solidFill>
                    <a:prstClr val="black"/>
                  </a:solidFill>
                </a:rPr>
                <a:t>(</a:t>
              </a:r>
              <a:r>
                <a:rPr lang="en-US" altLang="ja-JP" sz="1600" dirty="0">
                  <a:solidFill>
                    <a:prstClr val="black"/>
                  </a:solidFill>
                </a:rPr>
                <a:t>RFP)</a:t>
              </a:r>
              <a:r>
                <a:rPr lang="ja-JP" altLang="en-US" sz="1600" dirty="0" smtClean="0">
                  <a:solidFill>
                    <a:prstClr val="black"/>
                  </a:solidFill>
                </a:rPr>
                <a:t>公募</a:t>
              </a:r>
              <a:endParaRPr lang="ja-JP" altLang="en-US" sz="1600" dirty="0">
                <a:solidFill>
                  <a:prstClr val="black"/>
                </a:solidFill>
              </a:endParaRPr>
            </a:p>
          </p:txBody>
        </p:sp>
        <p:sp>
          <p:nvSpPr>
            <p:cNvPr id="21" name="テキスト ボックス 48"/>
            <p:cNvSpPr txBox="1"/>
            <p:nvPr/>
          </p:nvSpPr>
          <p:spPr>
            <a:xfrm>
              <a:off x="5867948" y="5332606"/>
              <a:ext cx="3919996" cy="352513"/>
            </a:xfrm>
            <a:prstGeom prst="rect">
              <a:avLst/>
            </a:prstGeom>
            <a:solidFill>
              <a:srgbClr val="00B050"/>
            </a:solidFill>
            <a:ln w="28575">
              <a:solidFill>
                <a:srgbClr val="00B05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a:solidFill>
                    <a:prstClr val="white"/>
                  </a:solidFill>
                </a:rPr>
                <a:t>ＩＲ事業者</a:t>
              </a:r>
              <a:r>
                <a:rPr lang="ja-JP" altLang="en-US" sz="1600" b="1" dirty="0" smtClean="0">
                  <a:solidFill>
                    <a:prstClr val="white"/>
                  </a:solidFill>
                </a:rPr>
                <a:t>決定</a:t>
              </a:r>
              <a:endParaRPr lang="ja-JP" altLang="en-US" sz="1600" dirty="0">
                <a:solidFill>
                  <a:prstClr val="white"/>
                </a:solidFill>
              </a:endParaRPr>
            </a:p>
          </p:txBody>
        </p:sp>
        <p:cxnSp>
          <p:nvCxnSpPr>
            <p:cNvPr id="22" name="直線矢印コネクタ 21"/>
            <p:cNvCxnSpPr>
              <a:stCxn id="19" idx="1"/>
            </p:cNvCxnSpPr>
            <p:nvPr/>
          </p:nvCxnSpPr>
          <p:spPr>
            <a:xfrm flipH="1">
              <a:off x="3625988" y="3701000"/>
              <a:ext cx="292633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6" idx="3"/>
            </p:cNvCxnSpPr>
            <p:nvPr/>
          </p:nvCxnSpPr>
          <p:spPr>
            <a:xfrm>
              <a:off x="5501407" y="4211271"/>
              <a:ext cx="2218903" cy="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348507" y="369332"/>
              <a:ext cx="431389" cy="338554"/>
            </a:xfrm>
            <a:prstGeom prst="rect">
              <a:avLst/>
            </a:prstGeom>
            <a:solidFill>
              <a:schemeClr val="bg1"/>
            </a:solidFill>
            <a:ln w="28575">
              <a:solidFill>
                <a:schemeClr val="accent1">
                  <a:lumMod val="75000"/>
                </a:schemeClr>
              </a:solidFill>
            </a:ln>
          </p:spPr>
          <p:txBody>
            <a:bodyPr wrap="square" rtlCol="0">
              <a:spAutoFit/>
            </a:bodyPr>
            <a:lstStyle/>
            <a:p>
              <a:pPr algn="ctr"/>
              <a:r>
                <a:rPr lang="ja-JP" altLang="en-US" sz="1600" dirty="0" smtClean="0">
                  <a:solidFill>
                    <a:prstClr val="black"/>
                  </a:solidFill>
                </a:rPr>
                <a:t>国</a:t>
              </a:r>
              <a:endParaRPr lang="ja-JP" altLang="en-US" sz="1600" dirty="0">
                <a:solidFill>
                  <a:prstClr val="black"/>
                </a:solidFill>
              </a:endParaRPr>
            </a:p>
          </p:txBody>
        </p:sp>
        <p:sp>
          <p:nvSpPr>
            <p:cNvPr id="25" name="テキスト ボックス 24"/>
            <p:cNvSpPr txBox="1"/>
            <p:nvPr/>
          </p:nvSpPr>
          <p:spPr>
            <a:xfrm>
              <a:off x="6734089" y="386308"/>
              <a:ext cx="1764653" cy="338554"/>
            </a:xfrm>
            <a:prstGeom prst="rect">
              <a:avLst/>
            </a:prstGeom>
            <a:solidFill>
              <a:schemeClr val="bg1"/>
            </a:solidFill>
            <a:ln w="28575">
              <a:solidFill>
                <a:srgbClr val="00B050"/>
              </a:solidFill>
            </a:ln>
          </p:spPr>
          <p:txBody>
            <a:bodyPr wrap="square" rtlCol="0">
              <a:spAutoFit/>
            </a:bodyPr>
            <a:lstStyle/>
            <a:p>
              <a:pPr algn="ctr"/>
              <a:r>
                <a:rPr lang="ja-JP" altLang="en-US" sz="1600" dirty="0" smtClean="0">
                  <a:solidFill>
                    <a:prstClr val="black"/>
                  </a:solidFill>
                </a:rPr>
                <a:t>地方公共団体</a:t>
              </a:r>
              <a:endParaRPr lang="ja-JP" altLang="en-US" sz="1600" dirty="0">
                <a:solidFill>
                  <a:prstClr val="black"/>
                </a:solidFill>
              </a:endParaRPr>
            </a:p>
          </p:txBody>
        </p:sp>
        <p:sp>
          <p:nvSpPr>
            <p:cNvPr id="26" name="テキスト ボックス 48"/>
            <p:cNvSpPr txBox="1"/>
            <p:nvPr/>
          </p:nvSpPr>
          <p:spPr>
            <a:xfrm>
              <a:off x="5867948" y="6059281"/>
              <a:ext cx="3919996" cy="352513"/>
            </a:xfrm>
            <a:prstGeom prst="rect">
              <a:avLst/>
            </a:prstGeom>
            <a:solidFill>
              <a:srgbClr val="FF0000"/>
            </a:solidFill>
            <a:ln w="28575">
              <a:solidFill>
                <a:srgbClr val="FF0000"/>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600" b="1" dirty="0" smtClean="0">
                  <a:solidFill>
                    <a:prstClr val="white"/>
                  </a:solidFill>
                </a:rPr>
                <a:t>開業</a:t>
              </a:r>
              <a:endParaRPr lang="ja-JP" altLang="en-US" sz="1600" dirty="0">
                <a:solidFill>
                  <a:prstClr val="white"/>
                </a:solidFill>
              </a:endParaRPr>
            </a:p>
          </p:txBody>
        </p:sp>
      </p:grpSp>
    </p:spTree>
    <p:extLst>
      <p:ext uri="{BB962C8B-B14F-4D97-AF65-F5344CB8AC3E}">
        <p14:creationId xmlns:p14="http://schemas.microsoft.com/office/powerpoint/2010/main" val="1637735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p:cNvSpPr>
            <a:spLocks noGrp="1"/>
          </p:cNvSpPr>
          <p:nvPr>
            <p:ph type="ctrTitle"/>
          </p:nvPr>
        </p:nvSpPr>
        <p:spPr>
          <a:xfrm>
            <a:off x="760040" y="1238895"/>
            <a:ext cx="7772400" cy="1470025"/>
          </a:xfrm>
          <a:prstGeom prst="rect">
            <a:avLst/>
          </a:prstGeom>
        </p:spPr>
        <p:txBody>
          <a:bodyPr>
            <a:normAutofit/>
          </a:bodyPr>
          <a:lstStyle/>
          <a:p>
            <a:pPr>
              <a:spcBef>
                <a:spcPts val="0"/>
              </a:spcBef>
              <a:defRPr/>
            </a:pPr>
            <a:r>
              <a:rPr kumimoji="0" lang="en-US" altLang="ja-JP" sz="3600"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IR</a:t>
            </a:r>
            <a:r>
              <a:rPr kumimoji="0" lang="ja-JP" altLang="en-US" sz="3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（統合型リゾート）</a:t>
            </a:r>
            <a:r>
              <a:rPr kumimoji="0" lang="ja-JP" altLang="en-US" sz="3600"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って</a:t>
            </a:r>
            <a:r>
              <a:rPr kumimoji="0" lang="ja-JP" altLang="en-US" sz="3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なに</a:t>
            </a:r>
            <a:r>
              <a:rPr kumimoji="0" lang="ja-JP" altLang="en-US" sz="3600" b="1" kern="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195736" y="3717032"/>
            <a:ext cx="5328592" cy="584751"/>
          </a:xfrm>
          <a:prstGeom prst="rect">
            <a:avLst/>
          </a:prstGeom>
          <a:noFill/>
        </p:spPr>
        <p:txBody>
          <a:bodyPr wrap="square" lIns="91414" tIns="45708" rIns="91414" bIns="45708" rtlCol="0">
            <a:spAutoFit/>
          </a:bodyPr>
          <a:lstStyle/>
          <a:p>
            <a:pPr defTabSz="914146"/>
            <a:r>
              <a:rPr lang="ja-JP" altLang="en-US" sz="3200" b="1" dirty="0" smtClean="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橋　爪　　紳　也</a:t>
            </a:r>
            <a:endParaRPr lang="en-US" altLang="ja-JP" sz="3200" b="1"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テキスト ボックス 1"/>
          <p:cNvSpPr txBox="1"/>
          <p:nvPr/>
        </p:nvSpPr>
        <p:spPr>
          <a:xfrm>
            <a:off x="2699792" y="4437112"/>
            <a:ext cx="5832648" cy="1200304"/>
          </a:xfrm>
          <a:prstGeom prst="rect">
            <a:avLst/>
          </a:prstGeom>
          <a:noFill/>
        </p:spPr>
        <p:txBody>
          <a:bodyPr wrap="square" lIns="91414" tIns="45708" rIns="91414" bIns="45708" rtlCol="0">
            <a:spAutoFit/>
          </a:bodyPr>
          <a:lstStyle/>
          <a:p>
            <a:pPr defTabSz="914146"/>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大阪府立大学</a:t>
            </a:r>
            <a:r>
              <a:rPr lang="en-US" altLang="ja-JP"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21</a:t>
            </a:r>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世紀科学研究機構教授</a:t>
            </a:r>
            <a:endParaRPr lang="en-US" altLang="ja-JP"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endParaRPr>
          </a:p>
          <a:p>
            <a:pPr defTabSz="914146"/>
            <a:r>
              <a:rPr lang="ja-JP" altLang="en-US" sz="2400" dirty="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大阪</a:t>
            </a:r>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府立大学観光産業戦略研究所長</a:t>
            </a:r>
            <a:endParaRPr lang="en-US" altLang="ja-JP"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endParaRPr>
          </a:p>
          <a:p>
            <a:pPr defTabSz="914146"/>
            <a:r>
              <a:rPr lang="ja-JP" altLang="en-US" sz="2400" dirty="0" smtClean="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rPr>
              <a:t>大阪府／大阪市特別顧問</a:t>
            </a:r>
            <a:endParaRPr lang="ja-JP" altLang="en-US" sz="2400" dirty="0">
              <a:solidFill>
                <a:srgbClr val="0070C0"/>
              </a:solidFill>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7795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atohit\My Documents\■IRfiles\IR history\1408\140827自民党勉強会\800px-Marina_Bay_Sands_in_the_evening_-_2010112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11" y="720727"/>
            <a:ext cx="9180513" cy="6164263"/>
          </a:xfrm>
          <a:noFill/>
        </p:spPr>
      </p:pic>
      <p:sp>
        <p:nvSpPr>
          <p:cNvPr id="4099" name="テキスト ボックス 1"/>
          <p:cNvSpPr txBox="1">
            <a:spLocks noChangeArrowheads="1"/>
          </p:cNvSpPr>
          <p:nvPr/>
        </p:nvSpPr>
        <p:spPr bwMode="auto">
          <a:xfrm>
            <a:off x="34925" y="115888"/>
            <a:ext cx="8929688"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defTabSz="914146" eaLnBrk="1" hangingPunct="1"/>
            <a:r>
              <a:rPr lang="en-US" altLang="ja-JP" sz="2400" b="1">
                <a:solidFill>
                  <a:prstClr val="black"/>
                </a:solidFill>
                <a:latin typeface="Tahoma" pitchFamily="34" charset="0"/>
                <a:cs typeface="Tahoma" pitchFamily="34" charset="0"/>
              </a:rPr>
              <a:t>Marina Bay Sands in Singapore</a:t>
            </a:r>
            <a:endParaRPr lang="ja-JP" altLang="en-US" sz="2400" b="1">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val="3022093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satohit\My Documents\■IRfiles\IR history\1408\140827自民党勉強会\Marina_Bay_sands_Skypark_amazing_view.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513" y="600077"/>
            <a:ext cx="9223376" cy="6284913"/>
          </a:xfrm>
          <a:noFill/>
        </p:spPr>
      </p:pic>
      <p:sp>
        <p:nvSpPr>
          <p:cNvPr id="5123" name="テキスト ボックス 1"/>
          <p:cNvSpPr txBox="1">
            <a:spLocks noChangeArrowheads="1"/>
          </p:cNvSpPr>
          <p:nvPr/>
        </p:nvSpPr>
        <p:spPr bwMode="auto">
          <a:xfrm>
            <a:off x="-36511" y="44451"/>
            <a:ext cx="9072563"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defTabSz="914146" eaLnBrk="1" hangingPunct="1"/>
            <a:r>
              <a:rPr lang="en-US" altLang="ja-JP" sz="2400" b="1">
                <a:solidFill>
                  <a:prstClr val="black"/>
                </a:solidFill>
                <a:latin typeface="Tahoma" pitchFamily="34" charset="0"/>
                <a:cs typeface="Tahoma" pitchFamily="34" charset="0"/>
              </a:rPr>
              <a:t>SkyPark on the top of Marina Bay Sans</a:t>
            </a:r>
            <a:endParaRPr lang="ja-JP" altLang="en-US" sz="2400" b="1">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val="2470349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atohit\My Documents\■IRfiles\IR history\1408\140827自民党勉強会\Marina_Bay_Sands__Casin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950" y="692150"/>
            <a:ext cx="9302750" cy="6192838"/>
          </a:xfrm>
          <a:noFill/>
        </p:spPr>
      </p:pic>
      <p:sp>
        <p:nvSpPr>
          <p:cNvPr id="6147" name="テキスト ボックス 1"/>
          <p:cNvSpPr txBox="1">
            <a:spLocks noChangeArrowheads="1"/>
          </p:cNvSpPr>
          <p:nvPr/>
        </p:nvSpPr>
        <p:spPr bwMode="auto">
          <a:xfrm>
            <a:off x="34925" y="87313"/>
            <a:ext cx="8929688"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defTabSz="914146" eaLnBrk="1" hangingPunct="1"/>
            <a:r>
              <a:rPr lang="en-US" altLang="ja-JP" sz="2400" b="1">
                <a:solidFill>
                  <a:prstClr val="black"/>
                </a:solidFill>
                <a:latin typeface="Tahoma" pitchFamily="34" charset="0"/>
                <a:cs typeface="Tahoma" pitchFamily="34" charset="0"/>
              </a:rPr>
              <a:t>Casino in Marina Bay Sans</a:t>
            </a:r>
            <a:endParaRPr lang="ja-JP" altLang="en-US" sz="2400" b="1">
              <a:solidFill>
                <a:prstClr val="black"/>
              </a:solidFill>
              <a:latin typeface="Tahoma" pitchFamily="34" charset="0"/>
              <a:ea typeface="メイリオ" pitchFamily="50" charset="-128"/>
              <a:cs typeface="Tahoma" pitchFamily="34" charset="0"/>
            </a:endParaRPr>
          </a:p>
        </p:txBody>
      </p:sp>
    </p:spTree>
    <p:extLst>
      <p:ext uri="{BB962C8B-B14F-4D97-AF65-F5344CB8AC3E}">
        <p14:creationId xmlns:p14="http://schemas.microsoft.com/office/powerpoint/2010/main" val="211646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268760"/>
            <a:ext cx="8229600" cy="5112568"/>
          </a:xfrm>
        </p:spPr>
        <p:txBody>
          <a:bodyPr>
            <a:normAutofit fontScale="92500" lnSpcReduction="10000"/>
          </a:bodyPr>
          <a:lstStyle/>
          <a:p>
            <a:pPr>
              <a:buFont typeface="Wingdings" panose="05000000000000000000" pitchFamily="2" charset="2"/>
              <a:buChar char="n"/>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カジノは、世界</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１４０カ国・地域以上</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で法制化</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。観光</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振興、地域活性化、雇用創出、税収増大に寄与</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アジア</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では、カジノを含む統合型リゾート（</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都市間競争が顕在化</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マカオ</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2002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年に外資参入を容認。</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には</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カジノの総収益がラスベガスを抜いて世界一に</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シンガポール</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では、観光振興を目的に</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2005</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年に</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カジノ</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合法化の方針。</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年に２事業がオープン。</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年に２業者を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選定。</a:t>
            </a:r>
            <a:endParaRPr kumimoji="1" lang="ja-JP" altLang="en-US" dirty="0"/>
          </a:p>
        </p:txBody>
      </p:sp>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カジノによる都市間競争</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63829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カジノによる都市間競争</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コンテンツ プレースホルダー 1"/>
          <p:cNvSpPr>
            <a:spLocks noGrp="1"/>
          </p:cNvSpPr>
          <p:nvPr>
            <p:ph idx="1"/>
          </p:nvPr>
        </p:nvSpPr>
        <p:spPr/>
        <p:txBody>
          <a:bodyPr/>
          <a:lstStyle/>
          <a:p>
            <a:endParaRPr kumimoji="1" lang="ja-JP" altLang="en-US"/>
          </a:p>
        </p:txBody>
      </p:sp>
      <p:pic>
        <p:nvPicPr>
          <p:cNvPr id="1026" name="Picture 2" descr="M:\★IR資料LINK\◆日付順\170126セミナー\リークアンユー.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0"/>
            <a:ext cx="13171378" cy="731743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251520" y="404664"/>
            <a:ext cx="6264696" cy="4431983"/>
          </a:xfrm>
          <a:prstGeom prst="rect">
            <a:avLst/>
          </a:prstGeom>
          <a:noFill/>
        </p:spPr>
        <p:txBody>
          <a:bodyPr wrap="square" rtlCol="0">
            <a:spAutoFit/>
          </a:bodyPr>
          <a:lstStyle/>
          <a:p>
            <a:r>
              <a:rPr lang="ja-JP" altLang="en-US" sz="2400" b="1" dirty="0">
                <a:solidFill>
                  <a:schemeClr val="accent3">
                    <a:lumMod val="20000"/>
                    <a:lumOff val="80000"/>
                  </a:schemeClr>
                </a:solidFill>
              </a:rPr>
              <a:t>私は今でもギャンブルが嫌いです</a:t>
            </a:r>
          </a:p>
          <a:p>
            <a:r>
              <a:rPr lang="ja-JP" altLang="en-US" sz="2400" b="1" dirty="0">
                <a:solidFill>
                  <a:schemeClr val="accent3">
                    <a:lumMod val="20000"/>
                    <a:lumOff val="80000"/>
                  </a:schemeClr>
                </a:solidFill>
              </a:rPr>
              <a:t>しかし世界は変わりました</a:t>
            </a:r>
          </a:p>
          <a:p>
            <a:r>
              <a:rPr lang="ja-JP" altLang="en-US" sz="2400" b="1" dirty="0">
                <a:solidFill>
                  <a:schemeClr val="accent3">
                    <a:lumMod val="20000"/>
                    <a:lumOff val="80000"/>
                  </a:schemeClr>
                </a:solidFill>
              </a:rPr>
              <a:t>シンガポールは変化すべきでしょうか？</a:t>
            </a:r>
          </a:p>
          <a:p>
            <a:r>
              <a:rPr lang="ja-JP" altLang="en-US" sz="2400" b="1" dirty="0">
                <a:solidFill>
                  <a:schemeClr val="accent3">
                    <a:lumMod val="20000"/>
                    <a:lumOff val="80000"/>
                  </a:schemeClr>
                </a:solidFill>
              </a:rPr>
              <a:t>それ</a:t>
            </a:r>
            <a:r>
              <a:rPr lang="ja-JP" altLang="en-US" sz="2400" b="1" dirty="0" smtClean="0">
                <a:solidFill>
                  <a:schemeClr val="accent3">
                    <a:lumMod val="20000"/>
                    <a:lumOff val="80000"/>
                  </a:schemeClr>
                </a:solidFill>
              </a:rPr>
              <a:t>ともまだ</a:t>
            </a:r>
            <a:r>
              <a:rPr lang="ja-JP" altLang="en-US" sz="2400" b="1" dirty="0">
                <a:solidFill>
                  <a:schemeClr val="accent3">
                    <a:lumMod val="20000"/>
                    <a:lumOff val="80000"/>
                  </a:schemeClr>
                </a:solidFill>
              </a:rPr>
              <a:t>カジノがあるという理由で</a:t>
            </a:r>
          </a:p>
          <a:p>
            <a:r>
              <a:rPr lang="en-US" altLang="ja-JP" sz="2400" b="1" dirty="0">
                <a:solidFill>
                  <a:schemeClr val="accent3">
                    <a:lumMod val="20000"/>
                    <a:lumOff val="80000"/>
                  </a:schemeClr>
                </a:solidFill>
              </a:rPr>
              <a:t>IR</a:t>
            </a:r>
            <a:r>
              <a:rPr lang="ja-JP" altLang="en-US" sz="2400" b="1" dirty="0" err="1">
                <a:solidFill>
                  <a:schemeClr val="accent3">
                    <a:lumMod val="20000"/>
                    <a:lumOff val="80000"/>
                  </a:schemeClr>
                </a:solidFill>
              </a:rPr>
              <a:t>を拒</a:t>
            </a:r>
            <a:r>
              <a:rPr lang="ja-JP" altLang="en-US" sz="2400" b="1" dirty="0">
                <a:solidFill>
                  <a:schemeClr val="accent3">
                    <a:lumMod val="20000"/>
                    <a:lumOff val="80000"/>
                  </a:schemeClr>
                </a:solidFill>
              </a:rPr>
              <a:t>絶すべきでしょうか？</a:t>
            </a:r>
          </a:p>
          <a:p>
            <a:r>
              <a:rPr lang="ja-JP" altLang="en-US" sz="2400" b="1" dirty="0">
                <a:solidFill>
                  <a:schemeClr val="accent3">
                    <a:lumMod val="20000"/>
                    <a:lumOff val="80000"/>
                  </a:schemeClr>
                </a:solidFill>
              </a:rPr>
              <a:t>もしわが国が拒絶したら</a:t>
            </a:r>
          </a:p>
          <a:p>
            <a:r>
              <a:rPr lang="ja-JP" altLang="en-US" sz="2400" b="1" dirty="0">
                <a:solidFill>
                  <a:schemeClr val="accent3">
                    <a:lumMod val="20000"/>
                    <a:lumOff val="80000"/>
                  </a:schemeClr>
                </a:solidFill>
              </a:rPr>
              <a:t>世界で活躍</a:t>
            </a:r>
            <a:r>
              <a:rPr lang="ja-JP" altLang="en-US" sz="2400" b="1" dirty="0" smtClean="0">
                <a:solidFill>
                  <a:schemeClr val="accent3">
                    <a:lumMod val="20000"/>
                    <a:lumOff val="80000"/>
                  </a:schemeClr>
                </a:solidFill>
              </a:rPr>
              <a:t>する</a:t>
            </a:r>
            <a:endParaRPr lang="en-US" altLang="ja-JP" sz="2400" b="1" dirty="0" smtClean="0">
              <a:solidFill>
                <a:schemeClr val="accent3">
                  <a:lumMod val="20000"/>
                  <a:lumOff val="80000"/>
                </a:schemeClr>
              </a:solidFill>
            </a:endParaRPr>
          </a:p>
          <a:p>
            <a:r>
              <a:rPr lang="ja-JP" altLang="en-US" sz="2400" b="1" dirty="0" smtClean="0">
                <a:solidFill>
                  <a:schemeClr val="accent3">
                    <a:lumMod val="20000"/>
                    <a:lumOff val="80000"/>
                  </a:schemeClr>
                </a:solidFill>
              </a:rPr>
              <a:t>ビジネスエグゼクティブの選択肢</a:t>
            </a:r>
            <a:r>
              <a:rPr lang="ja-JP" altLang="en-US" sz="2400" b="1" dirty="0">
                <a:solidFill>
                  <a:schemeClr val="accent3">
                    <a:lumMod val="20000"/>
                    <a:lumOff val="80000"/>
                  </a:schemeClr>
                </a:solidFill>
              </a:rPr>
              <a:t>から　</a:t>
            </a:r>
            <a:endParaRPr lang="en-US" altLang="ja-JP" sz="2400" b="1" dirty="0" smtClean="0">
              <a:solidFill>
                <a:schemeClr val="accent3">
                  <a:lumMod val="20000"/>
                  <a:lumOff val="80000"/>
                </a:schemeClr>
              </a:solidFill>
            </a:endParaRPr>
          </a:p>
          <a:p>
            <a:r>
              <a:rPr lang="ja-JP" altLang="en-US" sz="2400" b="1" dirty="0" smtClean="0">
                <a:solidFill>
                  <a:schemeClr val="accent3">
                    <a:lumMod val="20000"/>
                    <a:lumOff val="80000"/>
                  </a:schemeClr>
                </a:solidFill>
              </a:rPr>
              <a:t>わが国</a:t>
            </a:r>
            <a:r>
              <a:rPr lang="ja-JP" altLang="en-US" sz="2400" b="1" dirty="0">
                <a:solidFill>
                  <a:schemeClr val="accent3">
                    <a:lumMod val="20000"/>
                    <a:lumOff val="80000"/>
                  </a:schemeClr>
                </a:solidFill>
              </a:rPr>
              <a:t>の国名</a:t>
            </a:r>
            <a:r>
              <a:rPr lang="ja-JP" altLang="en-US" sz="2400" b="1" dirty="0" smtClean="0">
                <a:solidFill>
                  <a:schemeClr val="accent3">
                    <a:lumMod val="20000"/>
                    <a:lumOff val="80000"/>
                  </a:schemeClr>
                </a:solidFill>
              </a:rPr>
              <a:t>は削除</a:t>
            </a:r>
            <a:r>
              <a:rPr lang="ja-JP" altLang="en-US" sz="2400" b="1" dirty="0">
                <a:solidFill>
                  <a:schemeClr val="accent3">
                    <a:lumMod val="20000"/>
                    <a:lumOff val="80000"/>
                  </a:schemeClr>
                </a:solidFill>
              </a:rPr>
              <a:t>されてしまうでしょう</a:t>
            </a:r>
          </a:p>
          <a:p>
            <a:r>
              <a:rPr lang="ja-JP" altLang="en-US" sz="2400" b="1" dirty="0">
                <a:solidFill>
                  <a:schemeClr val="accent3">
                    <a:lumMod val="20000"/>
                    <a:lumOff val="80000"/>
                  </a:schemeClr>
                </a:solidFill>
              </a:rPr>
              <a:t>必ずや　わが国は前進します。</a:t>
            </a:r>
          </a:p>
          <a:p>
            <a:r>
              <a:rPr lang="ja-JP" altLang="en-US" sz="2400" b="1" dirty="0">
                <a:solidFill>
                  <a:schemeClr val="accent3">
                    <a:lumMod val="20000"/>
                    <a:lumOff val="80000"/>
                  </a:schemeClr>
                </a:solidFill>
              </a:rPr>
              <a:t>さぁ、やりましょう！</a:t>
            </a:r>
          </a:p>
          <a:p>
            <a:endParaRPr kumimoji="1" lang="ja-JP" altLang="en-US" dirty="0"/>
          </a:p>
        </p:txBody>
      </p:sp>
    </p:spTree>
    <p:extLst>
      <p:ext uri="{BB962C8B-B14F-4D97-AF65-F5344CB8AC3E}">
        <p14:creationId xmlns:p14="http://schemas.microsoft.com/office/powerpoint/2010/main" val="284963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268760"/>
            <a:ext cx="8229600" cy="5112568"/>
          </a:xfrm>
        </p:spPr>
        <p:txBody>
          <a:bodyPr>
            <a:normAutofit fontScale="92500" lnSpcReduction="10000"/>
          </a:bodyPr>
          <a:lstStyle/>
          <a:p>
            <a:pPr>
              <a:buFont typeface="Wingdings" panose="05000000000000000000" pitchFamily="2" charset="2"/>
              <a:buChar char="n"/>
            </a:pP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年に２業者を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選定</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マリーナベイ</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の事業者　サンズ（米国</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中心</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セントーサ</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島の事業者　</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ゲンティン</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（マレーシア）　</a:t>
            </a:r>
          </a:p>
          <a:p>
            <a:pPr marL="0" indent="0">
              <a:buNone/>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家族</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重視・</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エンタメ中心</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err="1" smtClean="0">
                <a:latin typeface="メイリオ" panose="020B0604030504040204" pitchFamily="50" charset="-128"/>
                <a:ea typeface="メイリオ" panose="020B0604030504040204" pitchFamily="50" charset="-128"/>
                <a:cs typeface="メイリオ" panose="020B0604030504040204" pitchFamily="50" charset="-128"/>
              </a:rPr>
              <a:t>malti</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resort </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experience</a:t>
            </a:r>
          </a:p>
          <a:p>
            <a:pPr marL="0" indent="0">
              <a:buNone/>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異なった</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概念　異なった顧客層を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集客</a:t>
            </a:r>
            <a:endParaRPr lang="ja-JP" altLang="en-US" sz="2800" dirty="0">
              <a:latin typeface="HGｺﾞｼｯｸM"/>
              <a:ea typeface="HGｺﾞｼｯｸM"/>
            </a:endParaRPr>
          </a:p>
          <a:p>
            <a:endParaRPr lang="en-US" altLang="ja-JP" sz="2000" i="1" dirty="0">
              <a:latin typeface="HGGothicM,Italic"/>
            </a:endParaRPr>
          </a:p>
          <a:p>
            <a:pPr marL="0" indent="0">
              <a:buNone/>
            </a:pPr>
            <a:endParaRPr kumimoji="1" lang="ja-JP" altLang="en-US" dirty="0"/>
          </a:p>
        </p:txBody>
      </p:sp>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シンガポールの</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（統合型リゾート</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1902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268760"/>
            <a:ext cx="8229600" cy="5112568"/>
          </a:xfrm>
        </p:spPr>
        <p:txBody>
          <a:bodyPr>
            <a:normAutofit fontScale="92500"/>
          </a:bodyPr>
          <a:lstStyle/>
          <a:p>
            <a:pPr>
              <a:buFont typeface="Wingdings" panose="05000000000000000000" pitchFamily="2" charset="2"/>
              <a:buChar char="n"/>
            </a:pP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シンガポールで創案された統合型</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リゾート（</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アジア</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の観光客を惹きつけ、都市間競争に勝つ、象</a:t>
            </a:r>
          </a:p>
          <a:p>
            <a:pPr marL="0" indent="0">
              <a:buNone/>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徴的</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な、訪れるべき施設</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マカオ</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やラスベガスの施設とは、根本的に異なるカ</a:t>
            </a:r>
          </a:p>
          <a:p>
            <a:pPr marL="0" indent="0">
              <a:buNone/>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ジノ</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をその核に含む複合観光施設</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n"/>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カジノ</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は総施設面積の</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％以内。</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実際は３％以内</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0" y="0"/>
            <a:ext cx="9144000" cy="6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defTabSz="914146"/>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シンガポールの</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IR</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（統合型リゾート</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2531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1050</Words>
  <Application>Microsoft Office PowerPoint</Application>
  <PresentationFormat>画面に合わせる (4:3)</PresentationFormat>
  <Paragraphs>257</Paragraphs>
  <Slides>24</Slides>
  <Notes>24</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24</vt:i4>
      </vt:variant>
    </vt:vector>
  </HeadingPairs>
  <TitlesOfParts>
    <vt:vector size="39" baseType="lpstr">
      <vt:lpstr>HGGothicM,Italic</vt:lpstr>
      <vt:lpstr>HGｺﾞｼｯｸM</vt:lpstr>
      <vt:lpstr>Meiryo UI</vt:lpstr>
      <vt:lpstr>ＭＳ Ｐゴシック</vt:lpstr>
      <vt:lpstr>メイリオ</vt:lpstr>
      <vt:lpstr>Arial</vt:lpstr>
      <vt:lpstr>Calibri</vt:lpstr>
      <vt:lpstr>Segoe UI</vt:lpstr>
      <vt:lpstr>Tahoma</vt:lpstr>
      <vt:lpstr>Times New Roman</vt:lpstr>
      <vt:lpstr>Wingdings</vt:lpstr>
      <vt:lpstr>3_Office テーマ</vt:lpstr>
      <vt:lpstr>1_Office ​​テーマ</vt:lpstr>
      <vt:lpstr>8_Office テーマ</vt:lpstr>
      <vt:lpstr>5_Office テーマ</vt:lpstr>
      <vt:lpstr>IR （統合型リゾート）ってなに？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IR （統合型リゾート）ってなに？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2017-12-28T01:22:06Z</dcterms:created>
  <dcterms:modified xsi:type="dcterms:W3CDTF">2020-04-01T05:47:36Z</dcterms:modified>
</cp:coreProperties>
</file>