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0" r:id="rId4"/>
    <p:sldMasterId id="2147483900" r:id="rId5"/>
    <p:sldMasterId id="2147483905" r:id="rId6"/>
  </p:sldMasterIdLst>
  <p:notesMasterIdLst>
    <p:notesMasterId r:id="rId10"/>
  </p:notesMasterIdLst>
  <p:handoutMasterIdLst>
    <p:handoutMasterId r:id="rId11"/>
  </p:handoutMasterIdLst>
  <p:sldIdLst>
    <p:sldId id="271" r:id="rId7"/>
    <p:sldId id="270" r:id="rId8"/>
    <p:sldId id="272" r:id="rId9"/>
  </p:sldIdLst>
  <p:sldSz cx="12801600" cy="9601200" type="A3"/>
  <p:notesSz cx="6735763" cy="9866313"/>
  <p:custDataLst>
    <p:tags r:id="rId12"/>
  </p:custDataLst>
  <p:defaultTextStyle>
    <a:defPPr>
      <a:defRPr lang="en-US"/>
    </a:defPPr>
    <a:lvl1pPr algn="l" rtl="0" fontAlgn="base">
      <a:spcBef>
        <a:spcPct val="0"/>
      </a:spcBef>
      <a:spcAft>
        <a:spcPct val="0"/>
      </a:spcAft>
      <a:defRPr sz="2500" kern="1200">
        <a:solidFill>
          <a:schemeClr val="tx1"/>
        </a:solidFill>
        <a:latin typeface="Arial" charset="0"/>
        <a:ea typeface="+mn-ea"/>
        <a:cs typeface="Arial" charset="0"/>
      </a:defRPr>
    </a:lvl1pPr>
    <a:lvl2pPr marL="574299" algn="l" rtl="0" fontAlgn="base">
      <a:spcBef>
        <a:spcPct val="0"/>
      </a:spcBef>
      <a:spcAft>
        <a:spcPct val="0"/>
      </a:spcAft>
      <a:defRPr sz="2500" kern="1200">
        <a:solidFill>
          <a:schemeClr val="tx1"/>
        </a:solidFill>
        <a:latin typeface="Arial" charset="0"/>
        <a:ea typeface="+mn-ea"/>
        <a:cs typeface="Arial" charset="0"/>
      </a:defRPr>
    </a:lvl2pPr>
    <a:lvl3pPr marL="1148598" algn="l" rtl="0" fontAlgn="base">
      <a:spcBef>
        <a:spcPct val="0"/>
      </a:spcBef>
      <a:spcAft>
        <a:spcPct val="0"/>
      </a:spcAft>
      <a:defRPr sz="2500" kern="1200">
        <a:solidFill>
          <a:schemeClr val="tx1"/>
        </a:solidFill>
        <a:latin typeface="Arial" charset="0"/>
        <a:ea typeface="+mn-ea"/>
        <a:cs typeface="Arial" charset="0"/>
      </a:defRPr>
    </a:lvl3pPr>
    <a:lvl4pPr marL="1722897" algn="l" rtl="0" fontAlgn="base">
      <a:spcBef>
        <a:spcPct val="0"/>
      </a:spcBef>
      <a:spcAft>
        <a:spcPct val="0"/>
      </a:spcAft>
      <a:defRPr sz="2500" kern="1200">
        <a:solidFill>
          <a:schemeClr val="tx1"/>
        </a:solidFill>
        <a:latin typeface="Arial" charset="0"/>
        <a:ea typeface="+mn-ea"/>
        <a:cs typeface="Arial" charset="0"/>
      </a:defRPr>
    </a:lvl4pPr>
    <a:lvl5pPr marL="2297196" algn="l" rtl="0" fontAlgn="base">
      <a:spcBef>
        <a:spcPct val="0"/>
      </a:spcBef>
      <a:spcAft>
        <a:spcPct val="0"/>
      </a:spcAft>
      <a:defRPr sz="2500" kern="1200">
        <a:solidFill>
          <a:schemeClr val="tx1"/>
        </a:solidFill>
        <a:latin typeface="Arial" charset="0"/>
        <a:ea typeface="+mn-ea"/>
        <a:cs typeface="Arial" charset="0"/>
      </a:defRPr>
    </a:lvl5pPr>
    <a:lvl6pPr marL="2871495" algn="l" defTabSz="1148598" rtl="0" eaLnBrk="1" latinLnBrk="0" hangingPunct="1">
      <a:defRPr sz="2500" kern="1200">
        <a:solidFill>
          <a:schemeClr val="tx1"/>
        </a:solidFill>
        <a:latin typeface="Arial" charset="0"/>
        <a:ea typeface="+mn-ea"/>
        <a:cs typeface="Arial" charset="0"/>
      </a:defRPr>
    </a:lvl6pPr>
    <a:lvl7pPr marL="3445794" algn="l" defTabSz="1148598" rtl="0" eaLnBrk="1" latinLnBrk="0" hangingPunct="1">
      <a:defRPr sz="2500" kern="1200">
        <a:solidFill>
          <a:schemeClr val="tx1"/>
        </a:solidFill>
        <a:latin typeface="Arial" charset="0"/>
        <a:ea typeface="+mn-ea"/>
        <a:cs typeface="Arial" charset="0"/>
      </a:defRPr>
    </a:lvl7pPr>
    <a:lvl8pPr marL="4020093" algn="l" defTabSz="1148598" rtl="0" eaLnBrk="1" latinLnBrk="0" hangingPunct="1">
      <a:defRPr sz="2500" kern="1200">
        <a:solidFill>
          <a:schemeClr val="tx1"/>
        </a:solidFill>
        <a:latin typeface="Arial" charset="0"/>
        <a:ea typeface="+mn-ea"/>
        <a:cs typeface="Arial" charset="0"/>
      </a:defRPr>
    </a:lvl8pPr>
    <a:lvl9pPr marL="4594392" algn="l" defTabSz="1148598" rtl="0" eaLnBrk="1" latinLnBrk="0" hangingPunct="1">
      <a:defRPr sz="2500"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8" pos="3007">
          <p15:clr>
            <a:srgbClr val="A4A3A4"/>
          </p15:clr>
        </p15:guide>
        <p15:guide id="11" pos="3102" userDrawn="1">
          <p15:clr>
            <a:srgbClr val="A4A3A4"/>
          </p15:clr>
        </p15:guide>
        <p15:guide id="12" pos="2422" userDrawn="1">
          <p15:clr>
            <a:srgbClr val="A4A3A4"/>
          </p15:clr>
        </p15:guide>
        <p15:guide id="20" pos="3886">
          <p15:clr>
            <a:srgbClr val="A4A3A4"/>
          </p15:clr>
        </p15:guide>
        <p15:guide id="23" pos="4032">
          <p15:clr>
            <a:srgbClr val="A4A3A4"/>
          </p15:clr>
        </p15:guide>
        <p15:guide id="24" pos="4178">
          <p15:clr>
            <a:srgbClr val="A4A3A4"/>
          </p15:clr>
        </p15:guide>
        <p15:guide id="25" orient="horz" pos="937" userDrawn="1">
          <p15:clr>
            <a:srgbClr val="A4A3A4"/>
          </p15:clr>
        </p15:guide>
        <p15:guide id="26" orient="horz" pos="2636">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8C8C"/>
    <a:srgbClr val="575757"/>
    <a:srgbClr val="B4B4B4"/>
    <a:srgbClr val="DCDCDC"/>
    <a:srgbClr val="002776"/>
    <a:srgbClr val="81BC00"/>
    <a:srgbClr val="00A1DE"/>
    <a:srgbClr val="3C8A2E"/>
    <a:srgbClr val="72C7E7"/>
    <a:srgbClr val="BDD2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677" autoAdjust="0"/>
    <p:restoredTop sz="99094" autoAdjust="0"/>
  </p:normalViewPr>
  <p:slideViewPr>
    <p:cSldViewPr snapToGrid="0" showGuides="1">
      <p:cViewPr>
        <p:scale>
          <a:sx n="100" d="100"/>
          <a:sy n="100" d="100"/>
        </p:scale>
        <p:origin x="78" y="-72"/>
      </p:cViewPr>
      <p:guideLst>
        <p:guide orient="horz" pos="937"/>
        <p:guide orient="horz" pos="2636"/>
        <p:guide pos="3007"/>
        <p:guide pos="3102"/>
        <p:guide pos="2422"/>
        <p:guide pos="3886"/>
        <p:guide pos="4032"/>
        <p:guide pos="41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9122"/>
    </p:cViewPr>
  </p:sorterViewPr>
  <p:notesViewPr>
    <p:cSldViewPr snapToGrid="0" showGuides="1">
      <p:cViewPr varScale="1">
        <p:scale>
          <a:sx n="66" d="100"/>
          <a:sy n="66" d="100"/>
        </p:scale>
        <p:origin x="0" y="0"/>
      </p:cViewPr>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6" y="4"/>
            <a:ext cx="2919761" cy="493316"/>
          </a:xfrm>
          <a:prstGeom prst="rect">
            <a:avLst/>
          </a:prstGeom>
          <a:noFill/>
          <a:ln w="9525">
            <a:noFill/>
            <a:miter lim="800000"/>
            <a:headEnd/>
            <a:tailEnd/>
          </a:ln>
        </p:spPr>
        <p:txBody>
          <a:bodyPr vert="horz" wrap="square" lIns="62185" tIns="31094" rIns="62185" bIns="31094" numCol="1" anchor="t" anchorCtr="0" compatLnSpc="1">
            <a:prstTxWarp prst="textNoShape">
              <a:avLst/>
            </a:prstTxWarp>
          </a:bodyPr>
          <a:lstStyle>
            <a:lvl1pPr defTabSz="622427">
              <a:defRPr sz="800"/>
            </a:lvl1pPr>
          </a:lstStyle>
          <a:p>
            <a:endParaRPr lang="en-GB"/>
          </a:p>
        </p:txBody>
      </p:sp>
      <p:sp>
        <p:nvSpPr>
          <p:cNvPr id="3" name="Date Placeholder 2"/>
          <p:cNvSpPr>
            <a:spLocks noGrp="1"/>
          </p:cNvSpPr>
          <p:nvPr>
            <p:ph type="dt" sz="quarter" idx="1"/>
          </p:nvPr>
        </p:nvSpPr>
        <p:spPr bwMode="auto">
          <a:xfrm>
            <a:off x="3816004" y="4"/>
            <a:ext cx="2918210" cy="493316"/>
          </a:xfrm>
          <a:prstGeom prst="rect">
            <a:avLst/>
          </a:prstGeom>
          <a:noFill/>
          <a:ln w="9525">
            <a:noFill/>
            <a:miter lim="800000"/>
            <a:headEnd/>
            <a:tailEnd/>
          </a:ln>
        </p:spPr>
        <p:txBody>
          <a:bodyPr vert="horz" wrap="square" lIns="62185" tIns="31094" rIns="62185" bIns="31094" numCol="1" anchor="t" anchorCtr="0" compatLnSpc="1">
            <a:prstTxWarp prst="textNoShape">
              <a:avLst/>
            </a:prstTxWarp>
          </a:bodyPr>
          <a:lstStyle>
            <a:lvl1pPr algn="r" defTabSz="622427">
              <a:defRPr sz="800"/>
            </a:lvl1pPr>
          </a:lstStyle>
          <a:p>
            <a:fld id="{39D7E852-17AA-4CB6-8273-0685DB7F9B51}" type="datetimeFigureOut">
              <a:rPr lang="en-US"/>
              <a:pPr/>
              <a:t>1/27/2017</a:t>
            </a:fld>
            <a:endParaRPr lang="en-GB"/>
          </a:p>
        </p:txBody>
      </p:sp>
      <p:sp>
        <p:nvSpPr>
          <p:cNvPr id="4" name="Footer Placeholder 3"/>
          <p:cNvSpPr>
            <a:spLocks noGrp="1"/>
          </p:cNvSpPr>
          <p:nvPr>
            <p:ph type="ftr" sz="quarter" idx="2"/>
          </p:nvPr>
        </p:nvSpPr>
        <p:spPr bwMode="auto">
          <a:xfrm>
            <a:off x="6" y="9371440"/>
            <a:ext cx="2919761" cy="493316"/>
          </a:xfrm>
          <a:prstGeom prst="rect">
            <a:avLst/>
          </a:prstGeom>
          <a:noFill/>
          <a:ln w="9525">
            <a:noFill/>
            <a:miter lim="800000"/>
            <a:headEnd/>
            <a:tailEnd/>
          </a:ln>
        </p:spPr>
        <p:txBody>
          <a:bodyPr vert="horz" wrap="square" lIns="62185" tIns="31094" rIns="62185" bIns="31094" numCol="1" anchor="b" anchorCtr="0" compatLnSpc="1">
            <a:prstTxWarp prst="textNoShape">
              <a:avLst/>
            </a:prstTxWarp>
          </a:bodyPr>
          <a:lstStyle>
            <a:lvl1pPr defTabSz="622427">
              <a:defRPr sz="800"/>
            </a:lvl1pPr>
          </a:lstStyle>
          <a:p>
            <a:endParaRPr lang="en-GB"/>
          </a:p>
        </p:txBody>
      </p:sp>
      <p:sp>
        <p:nvSpPr>
          <p:cNvPr id="5" name="Slide Number Placeholder 4"/>
          <p:cNvSpPr>
            <a:spLocks noGrp="1"/>
          </p:cNvSpPr>
          <p:nvPr>
            <p:ph type="sldNum" sz="quarter" idx="3"/>
          </p:nvPr>
        </p:nvSpPr>
        <p:spPr bwMode="auto">
          <a:xfrm>
            <a:off x="3816004" y="9371440"/>
            <a:ext cx="2918210" cy="493316"/>
          </a:xfrm>
          <a:prstGeom prst="rect">
            <a:avLst/>
          </a:prstGeom>
          <a:noFill/>
          <a:ln w="9525">
            <a:noFill/>
            <a:miter lim="800000"/>
            <a:headEnd/>
            <a:tailEnd/>
          </a:ln>
        </p:spPr>
        <p:txBody>
          <a:bodyPr vert="horz" wrap="square" lIns="62185" tIns="31094" rIns="62185" bIns="31094" numCol="1" anchor="b" anchorCtr="0" compatLnSpc="1">
            <a:prstTxWarp prst="textNoShape">
              <a:avLst/>
            </a:prstTxWarp>
          </a:bodyPr>
          <a:lstStyle>
            <a:lvl1pPr algn="r" defTabSz="622427">
              <a:defRPr sz="800"/>
            </a:lvl1pPr>
          </a:lstStyle>
          <a:p>
            <a:fld id="{61B1335B-9C73-459E-8F94-9ADB241FD5FC}" type="slidenum">
              <a:rPr lang="en-GB"/>
              <a:pPr/>
              <a:t>‹#›</a:t>
            </a:fld>
            <a:endParaRPr lang="en-GB"/>
          </a:p>
        </p:txBody>
      </p:sp>
    </p:spTree>
    <p:extLst>
      <p:ext uri="{BB962C8B-B14F-4D97-AF65-F5344CB8AC3E}">
        <p14:creationId xmlns:p14="http://schemas.microsoft.com/office/powerpoint/2010/main" val="1744198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6" y="4"/>
            <a:ext cx="2919761" cy="493316"/>
          </a:xfrm>
          <a:prstGeom prst="rect">
            <a:avLst/>
          </a:prstGeom>
          <a:noFill/>
          <a:ln w="9525">
            <a:noFill/>
            <a:miter lim="800000"/>
            <a:headEnd/>
            <a:tailEnd/>
          </a:ln>
        </p:spPr>
        <p:txBody>
          <a:bodyPr vert="horz" wrap="square" lIns="94808" tIns="47404" rIns="94808" bIns="47404" numCol="1" anchor="t" anchorCtr="0" compatLnSpc="1">
            <a:prstTxWarp prst="textNoShape">
              <a:avLst/>
            </a:prstTxWarp>
          </a:bodyPr>
          <a:lstStyle>
            <a:lvl1pPr defTabSz="622427">
              <a:defRPr sz="1200">
                <a:latin typeface="Calibri" pitchFamily="34" charset="0"/>
              </a:defRPr>
            </a:lvl1pPr>
          </a:lstStyle>
          <a:p>
            <a:endParaRPr lang="en-GB">
              <a:latin typeface="Arial"/>
            </a:endParaRPr>
          </a:p>
        </p:txBody>
      </p:sp>
      <p:sp>
        <p:nvSpPr>
          <p:cNvPr id="3" name="Date Placeholder 2"/>
          <p:cNvSpPr>
            <a:spLocks noGrp="1"/>
          </p:cNvSpPr>
          <p:nvPr>
            <p:ph type="dt" idx="1"/>
          </p:nvPr>
        </p:nvSpPr>
        <p:spPr bwMode="auto">
          <a:xfrm>
            <a:off x="3816004" y="4"/>
            <a:ext cx="2918210" cy="493316"/>
          </a:xfrm>
          <a:prstGeom prst="rect">
            <a:avLst/>
          </a:prstGeom>
          <a:noFill/>
          <a:ln w="9525">
            <a:noFill/>
            <a:miter lim="800000"/>
            <a:headEnd/>
            <a:tailEnd/>
          </a:ln>
        </p:spPr>
        <p:txBody>
          <a:bodyPr vert="horz" wrap="square" lIns="94808" tIns="47404" rIns="94808" bIns="47404" numCol="1" anchor="t" anchorCtr="0" compatLnSpc="1">
            <a:prstTxWarp prst="textNoShape">
              <a:avLst/>
            </a:prstTxWarp>
          </a:bodyPr>
          <a:lstStyle>
            <a:lvl1pPr algn="r" defTabSz="622427">
              <a:defRPr sz="1200">
                <a:latin typeface="Calibri" pitchFamily="34" charset="0"/>
              </a:defRPr>
            </a:lvl1pPr>
          </a:lstStyle>
          <a:p>
            <a:fld id="{B76C7504-6E39-4454-ABF9-7D8634367105}" type="datetimeFigureOut">
              <a:rPr lang="en-US">
                <a:latin typeface="Arial"/>
              </a:rPr>
              <a:pPr/>
              <a:t>1/27/2017</a:t>
            </a:fld>
            <a:endParaRPr lang="en-GB">
              <a:latin typeface="Arial"/>
            </a:endParaRPr>
          </a:p>
        </p:txBody>
      </p:sp>
      <p:sp>
        <p:nvSpPr>
          <p:cNvPr id="4" name="Slide Image Placeholder 3"/>
          <p:cNvSpPr>
            <a:spLocks noGrp="1" noRot="1" noChangeAspect="1"/>
          </p:cNvSpPr>
          <p:nvPr>
            <p:ph type="sldImg" idx="2"/>
          </p:nvPr>
        </p:nvSpPr>
        <p:spPr>
          <a:xfrm>
            <a:off x="903288" y="739775"/>
            <a:ext cx="4932362" cy="3700463"/>
          </a:xfrm>
          <a:prstGeom prst="rect">
            <a:avLst/>
          </a:prstGeom>
          <a:noFill/>
          <a:ln w="12700">
            <a:solidFill>
              <a:prstClr val="black"/>
            </a:solidFill>
          </a:ln>
        </p:spPr>
        <p:txBody>
          <a:bodyPr vert="horz" lIns="136631" tIns="68317" rIns="136631" bIns="68317" rtlCol="0" anchor="ctr"/>
          <a:lstStyle/>
          <a:p>
            <a:pPr lvl="0"/>
            <a:endParaRPr lang="en-GB" noProof="0">
              <a:latin typeface="Arial"/>
            </a:endParaRPr>
          </a:p>
        </p:txBody>
      </p:sp>
      <p:sp>
        <p:nvSpPr>
          <p:cNvPr id="5" name="Notes Placeholder 4"/>
          <p:cNvSpPr>
            <a:spLocks noGrp="1"/>
          </p:cNvSpPr>
          <p:nvPr>
            <p:ph type="body" sz="quarter" idx="3"/>
          </p:nvPr>
        </p:nvSpPr>
        <p:spPr bwMode="auto">
          <a:xfrm>
            <a:off x="672958" y="4686501"/>
            <a:ext cx="5389851" cy="4439841"/>
          </a:xfrm>
          <a:prstGeom prst="rect">
            <a:avLst/>
          </a:prstGeom>
          <a:noFill/>
          <a:ln w="9525">
            <a:noFill/>
            <a:miter lim="800000"/>
            <a:headEnd/>
            <a:tailEnd/>
          </a:ln>
        </p:spPr>
        <p:txBody>
          <a:bodyPr vert="horz" wrap="square" lIns="94808" tIns="47404" rIns="94808" bIns="47404"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endParaRPr lang="en-GB" noProof="0" smtClean="0"/>
          </a:p>
        </p:txBody>
      </p:sp>
      <p:sp>
        <p:nvSpPr>
          <p:cNvPr id="6" name="Footer Placeholder 5"/>
          <p:cNvSpPr>
            <a:spLocks noGrp="1"/>
          </p:cNvSpPr>
          <p:nvPr>
            <p:ph type="ftr" sz="quarter" idx="4"/>
          </p:nvPr>
        </p:nvSpPr>
        <p:spPr bwMode="auto">
          <a:xfrm>
            <a:off x="6" y="9371440"/>
            <a:ext cx="2919761" cy="493316"/>
          </a:xfrm>
          <a:prstGeom prst="rect">
            <a:avLst/>
          </a:prstGeom>
          <a:noFill/>
          <a:ln w="9525">
            <a:noFill/>
            <a:miter lim="800000"/>
            <a:headEnd/>
            <a:tailEnd/>
          </a:ln>
        </p:spPr>
        <p:txBody>
          <a:bodyPr vert="horz" wrap="square" lIns="94808" tIns="47404" rIns="94808" bIns="47404" numCol="1" anchor="b" anchorCtr="0" compatLnSpc="1">
            <a:prstTxWarp prst="textNoShape">
              <a:avLst/>
            </a:prstTxWarp>
          </a:bodyPr>
          <a:lstStyle>
            <a:lvl1pPr defTabSz="622427">
              <a:defRPr sz="1200">
                <a:latin typeface="Calibri" pitchFamily="34" charset="0"/>
              </a:defRPr>
            </a:lvl1pPr>
          </a:lstStyle>
          <a:p>
            <a:endParaRPr lang="en-GB">
              <a:latin typeface="Arial"/>
            </a:endParaRPr>
          </a:p>
        </p:txBody>
      </p:sp>
      <p:sp>
        <p:nvSpPr>
          <p:cNvPr id="7" name="Slide Number Placeholder 6"/>
          <p:cNvSpPr>
            <a:spLocks noGrp="1"/>
          </p:cNvSpPr>
          <p:nvPr>
            <p:ph type="sldNum" sz="quarter" idx="5"/>
          </p:nvPr>
        </p:nvSpPr>
        <p:spPr bwMode="auto">
          <a:xfrm>
            <a:off x="3816004" y="9371440"/>
            <a:ext cx="2918210" cy="493316"/>
          </a:xfrm>
          <a:prstGeom prst="rect">
            <a:avLst/>
          </a:prstGeom>
          <a:noFill/>
          <a:ln w="9525">
            <a:noFill/>
            <a:miter lim="800000"/>
            <a:headEnd/>
            <a:tailEnd/>
          </a:ln>
        </p:spPr>
        <p:txBody>
          <a:bodyPr vert="horz" wrap="square" lIns="94808" tIns="47404" rIns="94808" bIns="47404" numCol="1" anchor="b" anchorCtr="0" compatLnSpc="1">
            <a:prstTxWarp prst="textNoShape">
              <a:avLst/>
            </a:prstTxWarp>
          </a:bodyPr>
          <a:lstStyle>
            <a:lvl1pPr algn="r" defTabSz="622427">
              <a:defRPr sz="1200">
                <a:latin typeface="Calibri" pitchFamily="34" charset="0"/>
              </a:defRPr>
            </a:lvl1pPr>
          </a:lstStyle>
          <a:p>
            <a:fld id="{DFA6DC0F-00C0-48CB-BFD3-E923E37ECD77}" type="slidenum">
              <a:rPr lang="en-GB">
                <a:latin typeface="Arial"/>
              </a:rPr>
              <a:pPr/>
              <a:t>‹#›</a:t>
            </a:fld>
            <a:endParaRPr lang="en-GB">
              <a:latin typeface="Arial"/>
            </a:endParaRPr>
          </a:p>
        </p:txBody>
      </p:sp>
    </p:spTree>
    <p:extLst>
      <p:ext uri="{BB962C8B-B14F-4D97-AF65-F5344CB8AC3E}">
        <p14:creationId xmlns:p14="http://schemas.microsoft.com/office/powerpoint/2010/main" val="3479711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Arial"/>
        <a:ea typeface="+mn-ea"/>
        <a:cs typeface="+mn-cs"/>
        <a:sym typeface="Arial"/>
      </a:defRPr>
    </a:lvl1pPr>
    <a:lvl2pPr marL="933236" indent="-358937" algn="l" rtl="0" eaLnBrk="0" fontAlgn="base" hangingPunct="0">
      <a:spcBef>
        <a:spcPct val="30000"/>
      </a:spcBef>
      <a:spcAft>
        <a:spcPct val="0"/>
      </a:spcAft>
      <a:defRPr sz="1500" kern="1200">
        <a:solidFill>
          <a:schemeClr val="tx1"/>
        </a:solidFill>
        <a:latin typeface="+mn-lt"/>
        <a:ea typeface="+mn-ea"/>
        <a:cs typeface="+mn-cs"/>
      </a:defRPr>
    </a:lvl2pPr>
    <a:lvl3pPr marL="1435747" indent="-287149" algn="l" rtl="0" eaLnBrk="0" fontAlgn="base" hangingPunct="0">
      <a:spcBef>
        <a:spcPct val="30000"/>
      </a:spcBef>
      <a:spcAft>
        <a:spcPct val="0"/>
      </a:spcAft>
      <a:defRPr sz="1500" kern="1200">
        <a:solidFill>
          <a:schemeClr val="tx1"/>
        </a:solidFill>
        <a:latin typeface="+mn-lt"/>
        <a:ea typeface="+mn-ea"/>
        <a:cs typeface="+mn-cs"/>
      </a:defRPr>
    </a:lvl3pPr>
    <a:lvl4pPr marL="2010046" indent="-287149" algn="l" rtl="0" eaLnBrk="0" fontAlgn="base" hangingPunct="0">
      <a:spcBef>
        <a:spcPct val="30000"/>
      </a:spcBef>
      <a:spcAft>
        <a:spcPct val="0"/>
      </a:spcAft>
      <a:defRPr sz="1500" kern="1200">
        <a:solidFill>
          <a:schemeClr val="tx1"/>
        </a:solidFill>
        <a:latin typeface="+mn-lt"/>
        <a:ea typeface="+mn-ea"/>
        <a:cs typeface="+mn-cs"/>
      </a:defRPr>
    </a:lvl4pPr>
    <a:lvl5pPr marL="2584345" indent="-287149" algn="l" rtl="0" eaLnBrk="0" fontAlgn="base" hangingPunct="0">
      <a:spcBef>
        <a:spcPct val="30000"/>
      </a:spcBef>
      <a:spcAft>
        <a:spcPct val="0"/>
      </a:spcAft>
      <a:defRPr sz="1500" kern="1200">
        <a:solidFill>
          <a:schemeClr val="tx1"/>
        </a:solidFill>
        <a:latin typeface="+mn-lt"/>
        <a:ea typeface="+mn-ea"/>
        <a:cs typeface="+mn-cs"/>
      </a:defRPr>
    </a:lvl5pPr>
    <a:lvl6pPr marL="2871495" algn="l" defTabSz="1148598" rtl="0" eaLnBrk="1" latinLnBrk="0" hangingPunct="1">
      <a:defRPr sz="1500" kern="1200">
        <a:solidFill>
          <a:schemeClr val="tx1"/>
        </a:solidFill>
        <a:latin typeface="+mn-lt"/>
        <a:ea typeface="+mn-ea"/>
        <a:cs typeface="+mn-cs"/>
      </a:defRPr>
    </a:lvl6pPr>
    <a:lvl7pPr marL="3445794" algn="l" defTabSz="1148598" rtl="0" eaLnBrk="1" latinLnBrk="0" hangingPunct="1">
      <a:defRPr sz="1500" kern="1200">
        <a:solidFill>
          <a:schemeClr val="tx1"/>
        </a:solidFill>
        <a:latin typeface="+mn-lt"/>
        <a:ea typeface="+mn-ea"/>
        <a:cs typeface="+mn-cs"/>
      </a:defRPr>
    </a:lvl7pPr>
    <a:lvl8pPr marL="4020093" algn="l" defTabSz="1148598" rtl="0" eaLnBrk="1" latinLnBrk="0" hangingPunct="1">
      <a:defRPr sz="1500" kern="1200">
        <a:solidFill>
          <a:schemeClr val="tx1"/>
        </a:solidFill>
        <a:latin typeface="+mn-lt"/>
        <a:ea typeface="+mn-ea"/>
        <a:cs typeface="+mn-cs"/>
      </a:defRPr>
    </a:lvl8pPr>
    <a:lvl9pPr marL="4594392" algn="l" defTabSz="1148598" rtl="0" eaLnBrk="1" latinLnBrk="0" hangingPunct="1">
      <a:defRPr sz="1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gi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gif"/><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3.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6.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3.xml"/><Relationship Id="rId7" Type="http://schemas.openxmlformats.org/officeDocument/2006/relationships/image" Target="../media/image3.gif"/><Relationship Id="rId2" Type="http://schemas.openxmlformats.org/officeDocument/2006/relationships/tags" Target="../tags/tag18.xml"/><Relationship Id="rId1" Type="http://schemas.openxmlformats.org/officeDocument/2006/relationships/vmlDrawing" Target="../drawings/vmlDrawing17.vml"/><Relationship Id="rId6" Type="http://schemas.openxmlformats.org/officeDocument/2006/relationships/image" Target="../media/image2.gif"/><Relationship Id="rId5" Type="http://schemas.openxmlformats.org/officeDocument/2006/relationships/image" Target="../media/image1.emf"/><Relationship Id="rId4" Type="http://schemas.openxmlformats.org/officeDocument/2006/relationships/oleObject" Target="../embeddings/oleObject17.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9.xml"/><Relationship Id="rId1" Type="http://schemas.openxmlformats.org/officeDocument/2006/relationships/vmlDrawing" Target="../drawings/vmlDrawing18.vml"/><Relationship Id="rId5" Type="http://schemas.openxmlformats.org/officeDocument/2006/relationships/image" Target="../media/image1.emf"/><Relationship Id="rId4" Type="http://schemas.openxmlformats.org/officeDocument/2006/relationships/oleObject" Target="../embeddings/oleObject18.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0.xml"/><Relationship Id="rId1" Type="http://schemas.openxmlformats.org/officeDocument/2006/relationships/vmlDrawing" Target="../drawings/vmlDrawing19.vml"/><Relationship Id="rId5" Type="http://schemas.openxmlformats.org/officeDocument/2006/relationships/image" Target="../media/image1.emf"/><Relationship Id="rId4" Type="http://schemas.openxmlformats.org/officeDocument/2006/relationships/oleObject" Target="../embeddings/oleObject19.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1.xml"/><Relationship Id="rId1" Type="http://schemas.openxmlformats.org/officeDocument/2006/relationships/vmlDrawing" Target="../drawings/vmlDrawing20.vml"/><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2.xml"/><Relationship Id="rId1" Type="http://schemas.openxmlformats.org/officeDocument/2006/relationships/vmlDrawing" Target="../drawings/vmlDrawing21.vml"/><Relationship Id="rId5" Type="http://schemas.openxmlformats.org/officeDocument/2006/relationships/image" Target="../media/image1.emf"/><Relationship Id="rId4" Type="http://schemas.openxmlformats.org/officeDocument/2006/relationships/oleObject" Target="../embeddings/oleObject21.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3.xml"/><Relationship Id="rId1" Type="http://schemas.openxmlformats.org/officeDocument/2006/relationships/vmlDrawing" Target="../drawings/vmlDrawing22.v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4.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5.xml"/><Relationship Id="rId1" Type="http://schemas.openxmlformats.org/officeDocument/2006/relationships/vmlDrawing" Target="../drawings/vmlDrawing24.vml"/><Relationship Id="rId5" Type="http://schemas.openxmlformats.org/officeDocument/2006/relationships/image" Target="../media/image1.emf"/><Relationship Id="rId4" Type="http://schemas.openxmlformats.org/officeDocument/2006/relationships/oleObject" Target="../embeddings/oleObject24.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6.xml"/><Relationship Id="rId1" Type="http://schemas.openxmlformats.org/officeDocument/2006/relationships/vmlDrawing" Target="../drawings/vmlDrawing25.vml"/><Relationship Id="rId5" Type="http://schemas.openxmlformats.org/officeDocument/2006/relationships/image" Target="../media/image1.emf"/><Relationship Id="rId4" Type="http://schemas.openxmlformats.org/officeDocument/2006/relationships/oleObject" Target="../embeddings/oleObject25.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bg bwMode="gray">
      <p:bgPr>
        <a:solidFill>
          <a:schemeClr val="bg1"/>
        </a:solidFill>
        <a:effectLst/>
      </p:bgPr>
    </p:bg>
    <p:spTree>
      <p:nvGrpSpPr>
        <p:cNvPr id="1" name=""/>
        <p:cNvGrpSpPr/>
        <p:nvPr/>
      </p:nvGrpSpPr>
      <p:grpSpPr>
        <a:xfrm>
          <a:off x="0" y="0"/>
          <a:ext cx="0" cy="0"/>
          <a:chOff x="0" y="0"/>
          <a:chExt cx="0" cy="0"/>
        </a:xfrm>
      </p:grpSpPr>
      <p:graphicFrame>
        <p:nvGraphicFramePr>
          <p:cNvPr id="11" name="オブジェクト 10" hidden="1"/>
          <p:cNvGraphicFramePr>
            <a:graphicFrameLocks noChangeAspect="1"/>
          </p:cNvGraphicFramePr>
          <p:nvPr>
            <p:custDataLst>
              <p:tags r:id="rId2"/>
            </p:custDataLst>
            <p:extLst>
              <p:ext uri="{D42A27DB-BD31-4B8C-83A1-F6EECF244321}">
                <p14:modId xmlns:p14="http://schemas.microsoft.com/office/powerpoint/2010/main" val="3027360434"/>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2905"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 Box 9"/>
          <p:cNvSpPr txBox="1">
            <a:spLocks noChangeArrowheads="1"/>
          </p:cNvSpPr>
          <p:nvPr userDrawn="1"/>
        </p:nvSpPr>
        <p:spPr bwMode="gray">
          <a:xfrm>
            <a:off x="1249045" y="6658676"/>
            <a:ext cx="2838919" cy="321627"/>
          </a:xfrm>
          <a:prstGeom prst="rect">
            <a:avLst/>
          </a:prstGeom>
          <a:noFill/>
          <a:ln w="12700" cap="rnd" algn="ctr">
            <a:noFill/>
            <a:miter lim="800000"/>
            <a:headEnd/>
            <a:tailEnd/>
          </a:ln>
          <a:effectLst/>
        </p:spPr>
        <p:txBody>
          <a:bodyPr wrap="none" lIns="0" tIns="0" rIns="0" bIns="0">
            <a:spAutoFit/>
          </a:bodyPr>
          <a:lstStyle/>
          <a:p>
            <a:pPr algn="l">
              <a:lnSpc>
                <a:spcPct val="110000"/>
              </a:lnSpc>
            </a:pPr>
            <a:r>
              <a:rPr lang="ja-JP" altLang="en-US" sz="1900" kern="1200" dirty="0" smtClean="0">
                <a:solidFill>
                  <a:srgbClr val="000000"/>
                </a:solidFill>
                <a:latin typeface="Arial" charset="0"/>
                <a:ea typeface="+mn-ea"/>
                <a:cs typeface="Arial" charset="0"/>
              </a:rPr>
              <a:t>有限責任監査法人 トーマツ</a:t>
            </a:r>
            <a:endParaRPr lang="en-US" altLang="ja-JP" sz="1900" kern="1200" dirty="0">
              <a:solidFill>
                <a:srgbClr val="000000"/>
              </a:solidFill>
              <a:latin typeface="Arial" charset="0"/>
              <a:ea typeface="+mn-ea"/>
              <a:cs typeface="Arial" charset="0"/>
            </a:endParaRPr>
          </a:p>
        </p:txBody>
      </p:sp>
      <p:sp>
        <p:nvSpPr>
          <p:cNvPr id="3700739" name="Rectangle 3"/>
          <p:cNvSpPr>
            <a:spLocks noGrp="1" noChangeArrowheads="1"/>
          </p:cNvSpPr>
          <p:nvPr>
            <p:ph type="ctrTitle" sz="quarter" hasCustomPrompt="1"/>
          </p:nvPr>
        </p:nvSpPr>
        <p:spPr bwMode="gray">
          <a:xfrm>
            <a:off x="1249054" y="3613850"/>
            <a:ext cx="6048000" cy="789960"/>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3200" baseline="0">
                <a:solidFill>
                  <a:schemeClr val="accent1"/>
                </a:solidFill>
                <a:latin typeface="+mn-lt"/>
                <a:ea typeface="+mn-ea"/>
                <a:cs typeface="Arial" pitchFamily="34" charset="0"/>
              </a:defRPr>
            </a:lvl1pPr>
          </a:lstStyle>
          <a:p>
            <a:r>
              <a:rPr kumimoji="1" lang="ja-JP" altLang="en-US" dirty="0" smtClean="0"/>
              <a:t>表紙タイトル</a:t>
            </a:r>
            <a:endParaRPr lang="en-US" altLang="ja-JP" dirty="0"/>
          </a:p>
        </p:txBody>
      </p:sp>
      <p:sp>
        <p:nvSpPr>
          <p:cNvPr id="14" name="テキスト プレースホルダ 13"/>
          <p:cNvSpPr>
            <a:spLocks noGrp="1"/>
          </p:cNvSpPr>
          <p:nvPr>
            <p:ph type="body" sz="quarter" idx="10" hasCustomPrompt="1"/>
          </p:nvPr>
        </p:nvSpPr>
        <p:spPr bwMode="gray">
          <a:xfrm>
            <a:off x="1249388" y="4762800"/>
            <a:ext cx="6048000" cy="614880"/>
          </a:xfrm>
        </p:spPr>
        <p:txBody>
          <a:bodyPr wrap="none" lIns="0" tIns="0" rIns="0" bIns="0">
            <a:noAutofit/>
          </a:bodyPr>
          <a:lstStyle>
            <a:lvl1pPr marL="0" indent="0">
              <a:lnSpc>
                <a:spcPct val="100000"/>
              </a:lnSpc>
              <a:spcBef>
                <a:spcPts val="0"/>
              </a:spcBef>
              <a:defRPr sz="2400" b="1">
                <a:solidFill>
                  <a:schemeClr val="accent2"/>
                </a:solidFill>
              </a:defRPr>
            </a:lvl1pPr>
          </a:lstStyle>
          <a:p>
            <a:pPr lvl="0"/>
            <a:r>
              <a:rPr kumimoji="1" lang="ja-JP" altLang="en-US" dirty="0" smtClean="0"/>
              <a:t>表紙サブタイトル</a:t>
            </a:r>
          </a:p>
        </p:txBody>
      </p:sp>
      <p:pic>
        <p:nvPicPr>
          <p:cNvPr id="2" name="図 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16407" y="493920"/>
            <a:ext cx="2702754" cy="927360"/>
          </a:xfrm>
          <a:prstGeom prst="rect">
            <a:avLst/>
          </a:prstGeom>
        </p:spPr>
      </p:pic>
      <p:pic>
        <p:nvPicPr>
          <p:cNvPr id="3" name="図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11754" y="8331120"/>
            <a:ext cx="2011362" cy="544320"/>
          </a:xfrm>
          <a:prstGeom prst="rect">
            <a:avLst/>
          </a:prstGeom>
        </p:spPr>
      </p:pic>
    </p:spTree>
    <p:extLst>
      <p:ext uri="{BB962C8B-B14F-4D97-AF65-F5344CB8AC3E}">
        <p14:creationId xmlns:p14="http://schemas.microsoft.com/office/powerpoint/2010/main" val="9794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補足版） タイトルのみ_Proposal">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p:custDataLst>
              <p:tags r:id="rId2"/>
            </p:custDataLst>
            <p:extLst>
              <p:ext uri="{D42A27DB-BD31-4B8C-83A1-F6EECF244321}">
                <p14:modId xmlns:p14="http://schemas.microsoft.com/office/powerpoint/2010/main" val="4112904253"/>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3145"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フッター プレースホルダ 2"/>
          <p:cNvSpPr>
            <a:spLocks noGrp="1"/>
          </p:cNvSpPr>
          <p:nvPr>
            <p:ph type="ftr" sz="quarter" idx="10"/>
          </p:nvPr>
        </p:nvSpPr>
        <p:spPr/>
        <p:txBody>
          <a:bodyPr/>
          <a:lstStyle>
            <a:lvl1pPr>
              <a:defRPr>
                <a:solidFill>
                  <a:schemeClr val="tx2"/>
                </a:solidFill>
              </a:defRPr>
            </a:lvl1pPr>
          </a:lstStyle>
          <a:p>
            <a:r>
              <a:rPr lang="en-GB" altLang="en-GB" smtClean="0"/>
              <a:t>Proposal Template</a:t>
            </a:r>
            <a:endParaRPr lang="en-GB" altLang="en-GB" dirty="0" smtClean="0"/>
          </a:p>
        </p:txBody>
      </p:sp>
      <p:sp>
        <p:nvSpPr>
          <p:cNvPr id="4" name="スライド番号プレースホルダ 3"/>
          <p:cNvSpPr>
            <a:spLocks noGrp="1"/>
          </p:cNvSpPr>
          <p:nvPr>
            <p:ph type="sldNum" sz="quarter" idx="11"/>
          </p:nvPr>
        </p:nvSpPr>
        <p:spPr/>
        <p:txBody>
          <a:bodyPr/>
          <a:lstStyle>
            <a:lvl1pPr>
              <a:defRPr>
                <a:solidFill>
                  <a:schemeClr val="tx2"/>
                </a:solidFill>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538893" y="1413412"/>
            <a:ext cx="11723815" cy="614880"/>
          </a:xfrm>
        </p:spPr>
        <p:txBody>
          <a:bodyPr lIns="96214" tIns="0" rIns="96214" bIns="0">
            <a:noAutofit/>
          </a:bodyPr>
          <a:lstStyle>
            <a:lvl1pPr marL="0" indent="0">
              <a:spcBef>
                <a:spcPts val="0"/>
              </a:spcBef>
              <a:defRPr sz="1900" baseline="0">
                <a:solidFill>
                  <a:schemeClr val="tx1"/>
                </a:solidFill>
                <a:latin typeface="Arial" pitchFamily="34" charset="0"/>
                <a:ea typeface="+mn-ea"/>
                <a:cs typeface="Arial" pitchFamily="34" charset="0"/>
              </a:defRPr>
            </a:lvl1pPr>
          </a:lstStyle>
          <a:p>
            <a:pPr lvl="0"/>
            <a:r>
              <a:rPr kumimoji="1" lang="ja-JP" altLang="en-US" dirty="0" smtClean="0"/>
              <a:t>本文を入力（キーメッセージを補足する内容＜</a:t>
            </a:r>
            <a:r>
              <a:rPr kumimoji="1" lang="en-US" altLang="ja-JP" dirty="0" smtClean="0"/>
              <a:t>2</a:t>
            </a:r>
            <a:r>
              <a:rPr kumimoji="1" lang="ja-JP" altLang="en-US" dirty="0" smtClean="0"/>
              <a:t>行以内＞）</a:t>
            </a:r>
            <a:endParaRPr kumimoji="1" lang="en-US" altLang="ja-JP" dirty="0" smtClean="0"/>
          </a:p>
          <a:p>
            <a:pPr lvl="0"/>
            <a:endParaRPr kumimoji="1" lang="ja-JP" altLang="en-US" dirty="0"/>
          </a:p>
        </p:txBody>
      </p:sp>
      <p:sp>
        <p:nvSpPr>
          <p:cNvPr id="7" name="タイトル プレースホルダ 6"/>
          <p:cNvSpPr>
            <a:spLocks noGrp="1"/>
          </p:cNvSpPr>
          <p:nvPr>
            <p:ph type="title" hasCustomPrompt="1"/>
          </p:nvPr>
        </p:nvSpPr>
        <p:spPr>
          <a:xfrm>
            <a:off x="538893" y="191520"/>
            <a:ext cx="11723815" cy="912240"/>
          </a:xfrm>
          <a:prstGeom prst="rect">
            <a:avLst/>
          </a:prstGeom>
        </p:spPr>
        <p:txBody>
          <a:bodyPr vert="horz" lIns="0" tIns="0" rIns="0" bIns="0" rtlCol="0" anchor="b" anchorCtr="0">
            <a:noAutofit/>
          </a:bodyPr>
          <a:lstStyle/>
          <a:p>
            <a:r>
              <a:rPr kumimoji="1" lang="ja-JP" altLang="en-US" dirty="0" smtClean="0"/>
              <a:t>キーメッセージを入力（本スライドで一番伝えたいこと＜名詞止め・体言止め不可＞）</a:t>
            </a:r>
            <a:endParaRPr kumimoji="1" lang="ja-JP" altLang="en-US" dirty="0"/>
          </a:p>
        </p:txBody>
      </p:sp>
      <p:sp>
        <p:nvSpPr>
          <p:cNvPr id="8" name="テキスト プレースホルダー 7"/>
          <p:cNvSpPr>
            <a:spLocks noGrp="1"/>
          </p:cNvSpPr>
          <p:nvPr>
            <p:ph type="body" sz="quarter" idx="15" hasCustomPrompt="1"/>
          </p:nvPr>
        </p:nvSpPr>
        <p:spPr>
          <a:xfrm>
            <a:off x="538892" y="2078038"/>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1515129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補足版） コンテンツ左サイド_レベル_Proposal">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p:custDataLst>
              <p:tags r:id="rId2"/>
            </p:custDataLst>
            <p:extLst>
              <p:ext uri="{D42A27DB-BD31-4B8C-83A1-F6EECF244321}">
                <p14:modId xmlns:p14="http://schemas.microsoft.com/office/powerpoint/2010/main" val="117728002"/>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4169"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スライド番号プレースホルダ 5"/>
          <p:cNvSpPr>
            <a:spLocks noGrp="1"/>
          </p:cNvSpPr>
          <p:nvPr>
            <p:ph type="sldNum" sz="quarter" idx="10"/>
          </p:nvPr>
        </p:nvSpPr>
        <p:spPr/>
        <p:txBody>
          <a:bodyPr/>
          <a:lstStyle>
            <a:lvl1pPr>
              <a:defRPr>
                <a:solidFill>
                  <a:schemeClr val="tx2"/>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p:txBody>
          <a:bodyPr/>
          <a:lstStyle>
            <a:lvl1pPr>
              <a:defRPr>
                <a:solidFill>
                  <a:schemeClr val="tx2"/>
                </a:solidFill>
              </a:defRPr>
            </a:lvl1pPr>
          </a:lstStyle>
          <a:p>
            <a:r>
              <a:rPr lang="en-GB" altLang="en-GB" smtClean="0"/>
              <a:t>Proposal Template</a:t>
            </a:r>
            <a:endParaRPr lang="en-GB" altLang="en-GB" dirty="0" smtClean="0"/>
          </a:p>
        </p:txBody>
      </p:sp>
      <p:sp>
        <p:nvSpPr>
          <p:cNvPr id="9" name="タイトル 1"/>
          <p:cNvSpPr>
            <a:spLocks noGrp="1"/>
          </p:cNvSpPr>
          <p:nvPr>
            <p:ph type="title" hasCustomPrompt="1"/>
          </p:nvPr>
        </p:nvSpPr>
        <p:spPr bwMode="gray">
          <a:xfrm>
            <a:off x="539668" y="191520"/>
            <a:ext cx="11723815" cy="912240"/>
          </a:xfrm>
          <a:prstGeom prst="rect">
            <a:avLst/>
          </a:prstGeom>
        </p:spPr>
        <p:txBody>
          <a:bodyPr>
            <a:noAutofit/>
          </a:bodyPr>
          <a:lstStyle>
            <a:lvl1pPr>
              <a:defRPr baseline="0"/>
            </a:lvl1pPr>
          </a:lstStyle>
          <a:p>
            <a:r>
              <a:rPr lang="en-US" altLang="ja-JP" dirty="0" smtClean="0"/>
              <a:t/>
            </a:r>
            <a:br>
              <a:rPr lang="en-US" altLang="ja-JP" dirty="0" smtClean="0"/>
            </a:br>
            <a:r>
              <a:rPr lang="ja-JP" altLang="en-US" dirty="0" smtClean="0"/>
              <a:t>キーメッセージを入力（本スライドで一番伝えたいこと＜名詞止め・体言止め不可＞）</a:t>
            </a:r>
            <a:endParaRPr lang="ja-JP" altLang="en-US" dirty="0"/>
          </a:p>
        </p:txBody>
      </p:sp>
      <p:sp>
        <p:nvSpPr>
          <p:cNvPr id="10" name="テキスト プレースホルダ 5"/>
          <p:cNvSpPr>
            <a:spLocks noGrp="1"/>
          </p:cNvSpPr>
          <p:nvPr>
            <p:ph type="body" sz="quarter" idx="14" hasCustomPrompt="1"/>
          </p:nvPr>
        </p:nvSpPr>
        <p:spPr bwMode="gray">
          <a:xfrm>
            <a:off x="539668" y="1413412"/>
            <a:ext cx="11723815" cy="614880"/>
          </a:xfrm>
        </p:spPr>
        <p:txBody>
          <a:bodyPr lIns="96214" tIns="0" rIns="96214" bIns="0">
            <a:noAutofit/>
          </a:bodyPr>
          <a:lstStyle>
            <a:lvl1pPr marL="0" indent="0">
              <a:spcBef>
                <a:spcPts val="0"/>
              </a:spcBef>
              <a:defRPr sz="1900" baseline="0">
                <a:solidFill>
                  <a:schemeClr val="tx1"/>
                </a:solidFill>
                <a:latin typeface="Arial" pitchFamily="34" charset="0"/>
                <a:ea typeface="+mn-ea"/>
                <a:cs typeface="Arial" pitchFamily="34" charset="0"/>
              </a:defRPr>
            </a:lvl1pPr>
          </a:lstStyle>
          <a:p>
            <a:pPr lvl="0"/>
            <a:r>
              <a:rPr kumimoji="1" lang="ja-JP" altLang="en-US" dirty="0" smtClean="0"/>
              <a:t>本文を入力（キーメッセージを補足する内容＜</a:t>
            </a:r>
            <a:r>
              <a:rPr kumimoji="1" lang="en-US" altLang="ja-JP" dirty="0" smtClean="0"/>
              <a:t>2</a:t>
            </a:r>
            <a:r>
              <a:rPr kumimoji="1" lang="ja-JP" altLang="en-US" dirty="0" smtClean="0"/>
              <a:t>行以内＞）</a:t>
            </a:r>
            <a:endParaRPr kumimoji="1" lang="en-US" altLang="ja-JP" dirty="0" smtClean="0"/>
          </a:p>
          <a:p>
            <a:pPr lvl="0"/>
            <a:endParaRPr kumimoji="1" lang="ja-JP" altLang="en-US" dirty="0"/>
          </a:p>
        </p:txBody>
      </p:sp>
      <p:sp>
        <p:nvSpPr>
          <p:cNvPr id="11" name="コンテンツ プレースホルダ 2"/>
          <p:cNvSpPr>
            <a:spLocks noGrp="1"/>
          </p:cNvSpPr>
          <p:nvPr>
            <p:ph idx="1"/>
          </p:nvPr>
        </p:nvSpPr>
        <p:spPr bwMode="gray">
          <a:xfrm>
            <a:off x="539668" y="2696400"/>
            <a:ext cx="5582769" cy="6118560"/>
          </a:xfrm>
        </p:spPr>
        <p:txBody>
          <a:bodyPr/>
          <a:lstStyle>
            <a:lvl1pPr>
              <a:defRPr baseline="0">
                <a:latin typeface="Arial" pitchFamily="34" charset="0"/>
                <a:ea typeface="+mn-ea"/>
                <a:cs typeface="Arial" pitchFamily="34" charset="0"/>
              </a:defRPr>
            </a:lvl1pPr>
            <a:lvl2pPr>
              <a:lnSpc>
                <a:spcPct val="106000"/>
              </a:lnSpc>
              <a:spcBef>
                <a:spcPts val="1411"/>
              </a:spcBef>
              <a:defRPr baseline="0">
                <a:latin typeface="Arial" pitchFamily="34" charset="0"/>
                <a:ea typeface="+mn-ea"/>
                <a:cs typeface="Arial" pitchFamily="34" charset="0"/>
              </a:defRPr>
            </a:lvl2pPr>
            <a:lvl3pPr>
              <a:lnSpc>
                <a:spcPct val="106000"/>
              </a:lnSpc>
              <a:spcBef>
                <a:spcPts val="641"/>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a:xfrm>
            <a:off x="539668" y="2078038"/>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3218444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補足版） コンテンツ両サイド_レベル_Proposal">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p:custDataLst>
              <p:tags r:id="rId2"/>
            </p:custDataLst>
            <p:extLst>
              <p:ext uri="{D42A27DB-BD31-4B8C-83A1-F6EECF244321}">
                <p14:modId xmlns:p14="http://schemas.microsoft.com/office/powerpoint/2010/main" val="416375118"/>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5193"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スライド番号プレースホルダ 9"/>
          <p:cNvSpPr>
            <a:spLocks noGrp="1"/>
          </p:cNvSpPr>
          <p:nvPr>
            <p:ph type="sldNum" sz="quarter" idx="13"/>
          </p:nvPr>
        </p:nvSpPr>
        <p:spPr/>
        <p:txBody>
          <a:bodyPr/>
          <a:lstStyle>
            <a:lvl1pPr>
              <a:defRPr>
                <a:solidFill>
                  <a:schemeClr val="tx2"/>
                </a:solidFill>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p:txBody>
          <a:bodyPr/>
          <a:lstStyle>
            <a:lvl1pPr>
              <a:defRPr>
                <a:solidFill>
                  <a:schemeClr val="tx2"/>
                </a:solidFill>
              </a:defRPr>
            </a:lvl1pPr>
          </a:lstStyle>
          <a:p>
            <a:r>
              <a:rPr lang="en-GB" altLang="en-GB" smtClean="0"/>
              <a:t>Proposal Template</a:t>
            </a:r>
            <a:endParaRPr lang="en-GB" altLang="en-GB" dirty="0" smtClean="0"/>
          </a:p>
        </p:txBody>
      </p:sp>
      <p:sp>
        <p:nvSpPr>
          <p:cNvPr id="12" name="テキスト プレースホルダ 5"/>
          <p:cNvSpPr>
            <a:spLocks noGrp="1"/>
          </p:cNvSpPr>
          <p:nvPr>
            <p:ph type="body" sz="quarter" idx="15" hasCustomPrompt="1"/>
          </p:nvPr>
        </p:nvSpPr>
        <p:spPr bwMode="gray">
          <a:xfrm>
            <a:off x="538893" y="1413412"/>
            <a:ext cx="11723815" cy="614880"/>
          </a:xfrm>
        </p:spPr>
        <p:txBody>
          <a:bodyPr lIns="96214" tIns="0" rIns="96214" bIns="0">
            <a:noAutofit/>
          </a:bodyPr>
          <a:lstStyle>
            <a:lvl1pPr marL="0" indent="0">
              <a:spcBef>
                <a:spcPts val="0"/>
              </a:spcBef>
              <a:defRPr sz="1900" baseline="0">
                <a:latin typeface="Arial" pitchFamily="34" charset="0"/>
                <a:ea typeface="+mn-ea"/>
                <a:cs typeface="Arial" pitchFamily="34" charset="0"/>
              </a:defRPr>
            </a:lvl1pPr>
          </a:lstStyle>
          <a:p>
            <a:pPr lvl="0"/>
            <a:r>
              <a:rPr kumimoji="1" lang="ja-JP" altLang="en-US" dirty="0" smtClean="0"/>
              <a:t>本文を入力（キーメッセージを補足する内容＜</a:t>
            </a:r>
            <a:r>
              <a:rPr kumimoji="1" lang="en-US" altLang="ja-JP" dirty="0" smtClean="0"/>
              <a:t>2</a:t>
            </a:r>
            <a:r>
              <a:rPr kumimoji="1" lang="ja-JP" altLang="en-US" dirty="0" smtClean="0"/>
              <a:t>行以内＞）</a:t>
            </a:r>
            <a:endParaRPr kumimoji="1" lang="en-US" altLang="ja-JP" dirty="0" smtClean="0"/>
          </a:p>
          <a:p>
            <a:pPr lvl="0"/>
            <a:endParaRPr kumimoji="1" lang="ja-JP" altLang="en-US" dirty="0"/>
          </a:p>
        </p:txBody>
      </p:sp>
      <p:sp>
        <p:nvSpPr>
          <p:cNvPr id="13" name="コンテンツ プレースホルダ 2"/>
          <p:cNvSpPr>
            <a:spLocks noGrp="1"/>
          </p:cNvSpPr>
          <p:nvPr>
            <p:ph idx="1"/>
          </p:nvPr>
        </p:nvSpPr>
        <p:spPr bwMode="gray">
          <a:xfrm>
            <a:off x="538892" y="2696400"/>
            <a:ext cx="5582769" cy="6118560"/>
          </a:xfrm>
        </p:spPr>
        <p:txBody>
          <a:bodyPr/>
          <a:lstStyle>
            <a:lvl1pPr>
              <a:defRPr baseline="0">
                <a:latin typeface="Arial" pitchFamily="34" charset="0"/>
                <a:ea typeface="+mn-ea"/>
                <a:cs typeface="Arial" pitchFamily="34" charset="0"/>
              </a:defRPr>
            </a:lvl1pPr>
            <a:lvl2pPr>
              <a:lnSpc>
                <a:spcPct val="106000"/>
              </a:lnSpc>
              <a:spcBef>
                <a:spcPts val="1411"/>
              </a:spcBef>
              <a:defRPr baseline="0">
                <a:latin typeface="Arial" pitchFamily="34" charset="0"/>
                <a:ea typeface="+mn-ea"/>
                <a:cs typeface="Arial" pitchFamily="34" charset="0"/>
              </a:defRPr>
            </a:lvl2pPr>
            <a:lvl3pPr>
              <a:lnSpc>
                <a:spcPct val="106000"/>
              </a:lnSpc>
              <a:spcBef>
                <a:spcPts val="641"/>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4" name="コンテンツ プレースホルダ 2"/>
          <p:cNvSpPr>
            <a:spLocks noGrp="1"/>
          </p:cNvSpPr>
          <p:nvPr>
            <p:ph idx="17"/>
          </p:nvPr>
        </p:nvSpPr>
        <p:spPr bwMode="gray">
          <a:xfrm>
            <a:off x="6632625" y="2696400"/>
            <a:ext cx="5582769" cy="6118560"/>
          </a:xfrm>
        </p:spPr>
        <p:txBody>
          <a:bodyPr/>
          <a:lstStyle>
            <a:lvl1pPr>
              <a:defRPr baseline="0">
                <a:latin typeface="+mn-lt"/>
                <a:ea typeface="+mn-ea"/>
              </a:defRPr>
            </a:lvl1pPr>
            <a:lvl2pPr>
              <a:lnSpc>
                <a:spcPct val="106000"/>
              </a:lnSpc>
              <a:spcBef>
                <a:spcPts val="1411"/>
              </a:spcBef>
              <a:defRPr baseline="0">
                <a:latin typeface="+mn-lt"/>
                <a:ea typeface="+mn-ea"/>
              </a:defRPr>
            </a:lvl2pPr>
            <a:lvl3pPr>
              <a:lnSpc>
                <a:spcPct val="106000"/>
              </a:lnSpc>
              <a:spcBef>
                <a:spcPts val="641"/>
              </a:spcBef>
              <a:defRPr baseline="0">
                <a:latin typeface="+mn-lt"/>
                <a:ea typeface="+mn-ea"/>
              </a:defRPr>
            </a:lvl3pPr>
            <a:lvl4pPr>
              <a:lnSpc>
                <a:spcPct val="106000"/>
              </a:lnSpc>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5" name="タイトル 1"/>
          <p:cNvSpPr>
            <a:spLocks noGrp="1"/>
          </p:cNvSpPr>
          <p:nvPr>
            <p:ph type="title" hasCustomPrompt="1"/>
          </p:nvPr>
        </p:nvSpPr>
        <p:spPr bwMode="gray">
          <a:xfrm>
            <a:off x="538893" y="191520"/>
            <a:ext cx="11723815" cy="912240"/>
          </a:xfrm>
        </p:spPr>
        <p:txBody>
          <a:bodyPr>
            <a:noAutofit/>
          </a:bodyPr>
          <a:lstStyle>
            <a:lvl1pPr>
              <a:defRPr baseline="0"/>
            </a:lvl1pPr>
          </a:lstStyle>
          <a:p>
            <a:r>
              <a:rPr lang="en-US" altLang="ja-JP" dirty="0" smtClean="0"/>
              <a:t/>
            </a:r>
            <a:br>
              <a:rPr lang="en-US" altLang="ja-JP" dirty="0" smtClean="0"/>
            </a:br>
            <a:r>
              <a:rPr lang="ja-JP" altLang="en-US" dirty="0" smtClean="0"/>
              <a:t>キーメッセージを入力（本スライドで一番伝えたいこと＜名詞止め・体言止め不可＞）</a:t>
            </a:r>
            <a:endParaRPr lang="ja-JP" altLang="en-US" dirty="0"/>
          </a:p>
        </p:txBody>
      </p:sp>
      <p:sp>
        <p:nvSpPr>
          <p:cNvPr id="3" name="テキスト プレースホルダー 2"/>
          <p:cNvSpPr>
            <a:spLocks noGrp="1"/>
          </p:cNvSpPr>
          <p:nvPr>
            <p:ph type="body" sz="quarter" idx="18" hasCustomPrompt="1"/>
          </p:nvPr>
        </p:nvSpPr>
        <p:spPr>
          <a:xfrm>
            <a:off x="538892" y="2078037"/>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8" name="テキスト プレースホルダー 2"/>
          <p:cNvSpPr>
            <a:spLocks noGrp="1"/>
          </p:cNvSpPr>
          <p:nvPr>
            <p:ph type="body" sz="quarter" idx="19" hasCustomPrompt="1"/>
          </p:nvPr>
        </p:nvSpPr>
        <p:spPr>
          <a:xfrm>
            <a:off x="6632625" y="2078037"/>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971721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補足版） コンテンツ全面_レベル_Proposal">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p:custDataLst>
              <p:tags r:id="rId2"/>
            </p:custDataLst>
            <p:extLst>
              <p:ext uri="{D42A27DB-BD31-4B8C-83A1-F6EECF244321}">
                <p14:modId xmlns:p14="http://schemas.microsoft.com/office/powerpoint/2010/main" val="4114479237"/>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6217"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スライド番号プレースホルダ 8"/>
          <p:cNvSpPr>
            <a:spLocks noGrp="1"/>
          </p:cNvSpPr>
          <p:nvPr>
            <p:ph type="sldNum" sz="quarter" idx="10"/>
          </p:nvPr>
        </p:nvSpPr>
        <p:spPr/>
        <p:txBody>
          <a:bodyPr/>
          <a:lstStyle>
            <a:lvl1pPr>
              <a:defRPr>
                <a:solidFill>
                  <a:schemeClr val="tx2"/>
                </a:solidFill>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p:txBody>
          <a:bodyPr/>
          <a:lstStyle>
            <a:lvl1pPr>
              <a:defRPr>
                <a:solidFill>
                  <a:schemeClr val="tx2"/>
                </a:solidFill>
              </a:defRPr>
            </a:lvl1pPr>
          </a:lstStyle>
          <a:p>
            <a:r>
              <a:rPr lang="en-GB" altLang="en-GB" smtClean="0"/>
              <a:t>Proposal Template</a:t>
            </a:r>
            <a:endParaRPr lang="en-GB" altLang="en-GB" dirty="0" smtClean="0"/>
          </a:p>
        </p:txBody>
      </p:sp>
      <p:sp>
        <p:nvSpPr>
          <p:cNvPr id="7" name="タイトル 1"/>
          <p:cNvSpPr>
            <a:spLocks noGrp="1"/>
          </p:cNvSpPr>
          <p:nvPr>
            <p:ph type="title" hasCustomPrompt="1"/>
          </p:nvPr>
        </p:nvSpPr>
        <p:spPr bwMode="gray">
          <a:xfrm>
            <a:off x="538893" y="191520"/>
            <a:ext cx="11723815" cy="912240"/>
          </a:xfrm>
          <a:prstGeom prst="rect">
            <a:avLst/>
          </a:prstGeom>
        </p:spPr>
        <p:txBody>
          <a:bodyPr>
            <a:noAutofit/>
          </a:bodyPr>
          <a:lstStyle>
            <a:lvl1pPr>
              <a:defRPr baseline="0"/>
            </a:lvl1pPr>
          </a:lstStyle>
          <a:p>
            <a:r>
              <a:rPr lang="en-US" altLang="ja-JP" dirty="0" smtClean="0"/>
              <a:t/>
            </a:r>
            <a:br>
              <a:rPr lang="en-US" altLang="ja-JP" dirty="0" smtClean="0"/>
            </a:br>
            <a:r>
              <a:rPr lang="ja-JP" altLang="en-US" dirty="0" smtClean="0"/>
              <a:t>キーメッセージを入力（本スライドで一番伝えたいこと＜名詞止め・体言止め不可＞）</a:t>
            </a:r>
            <a:endParaRPr lang="ja-JP" altLang="en-US" dirty="0"/>
          </a:p>
        </p:txBody>
      </p:sp>
      <p:sp>
        <p:nvSpPr>
          <p:cNvPr id="8" name="テキスト プレースホルダ 5"/>
          <p:cNvSpPr>
            <a:spLocks noGrp="1"/>
          </p:cNvSpPr>
          <p:nvPr>
            <p:ph type="body" sz="quarter" idx="14" hasCustomPrompt="1"/>
          </p:nvPr>
        </p:nvSpPr>
        <p:spPr bwMode="gray">
          <a:xfrm>
            <a:off x="538893" y="1413412"/>
            <a:ext cx="11723815" cy="614880"/>
          </a:xfrm>
        </p:spPr>
        <p:txBody>
          <a:bodyPr lIns="96214" tIns="0" rIns="96214" bIns="0">
            <a:noAutofit/>
          </a:bodyPr>
          <a:lstStyle>
            <a:lvl1pPr marL="0" indent="0">
              <a:spcBef>
                <a:spcPts val="0"/>
              </a:spcBef>
              <a:defRPr sz="1900" baseline="0">
                <a:latin typeface="Arial" pitchFamily="34" charset="0"/>
                <a:ea typeface="+mn-ea"/>
                <a:cs typeface="Arial" pitchFamily="34" charset="0"/>
              </a:defRPr>
            </a:lvl1pPr>
          </a:lstStyle>
          <a:p>
            <a:pPr lvl="0"/>
            <a:r>
              <a:rPr kumimoji="1" lang="ja-JP" altLang="en-US" dirty="0" smtClean="0"/>
              <a:t>本文を入力（キーメッセージを補足する内容＜</a:t>
            </a:r>
            <a:r>
              <a:rPr kumimoji="1" lang="en-US" altLang="ja-JP" dirty="0" smtClean="0"/>
              <a:t>2</a:t>
            </a:r>
            <a:r>
              <a:rPr kumimoji="1" lang="ja-JP" altLang="en-US" dirty="0" smtClean="0"/>
              <a:t>行以内＞）</a:t>
            </a:r>
            <a:endParaRPr kumimoji="1" lang="en-US" altLang="ja-JP" dirty="0" smtClean="0"/>
          </a:p>
          <a:p>
            <a:pPr lvl="0"/>
            <a:endParaRPr kumimoji="1" lang="ja-JP" altLang="en-US" dirty="0"/>
          </a:p>
        </p:txBody>
      </p:sp>
      <p:sp>
        <p:nvSpPr>
          <p:cNvPr id="11" name="コンテンツ プレースホルダ 2"/>
          <p:cNvSpPr>
            <a:spLocks noGrp="1"/>
          </p:cNvSpPr>
          <p:nvPr>
            <p:ph idx="1"/>
          </p:nvPr>
        </p:nvSpPr>
        <p:spPr bwMode="gray">
          <a:xfrm>
            <a:off x="539669" y="2696400"/>
            <a:ext cx="11716078" cy="6118560"/>
          </a:xfrm>
        </p:spPr>
        <p:txBody>
          <a:bodyPr/>
          <a:lstStyle>
            <a:lvl1pPr>
              <a:defRPr baseline="0">
                <a:latin typeface="+mn-lt"/>
                <a:ea typeface="+mn-ea"/>
              </a:defRPr>
            </a:lvl1pPr>
            <a:lvl2pPr>
              <a:lnSpc>
                <a:spcPct val="106000"/>
              </a:lnSpc>
              <a:spcBef>
                <a:spcPts val="1411"/>
              </a:spcBef>
              <a:defRPr baseline="0">
                <a:latin typeface="+mn-lt"/>
                <a:ea typeface="+mn-ea"/>
              </a:defRPr>
            </a:lvl2pPr>
            <a:lvl3pPr>
              <a:lnSpc>
                <a:spcPct val="106000"/>
              </a:lnSpc>
              <a:spcBef>
                <a:spcPts val="641"/>
              </a:spcBef>
              <a:defRPr baseline="0">
                <a:latin typeface="+mn-lt"/>
                <a:ea typeface="+mn-ea"/>
              </a:defRPr>
            </a:lvl3pPr>
            <a:lvl4pPr>
              <a:lnSpc>
                <a:spcPct val="106000"/>
              </a:lnSpc>
              <a:spcBef>
                <a:spcPts val="321"/>
              </a:spcBef>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a:xfrm>
            <a:off x="539668" y="2078038"/>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4008770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bg bwMode="gray">
      <p:bgPr>
        <a:solidFill>
          <a:schemeClr val="bg1"/>
        </a:solidFill>
        <a:effectLst/>
      </p:bgPr>
    </p:bg>
    <p:spTree>
      <p:nvGrpSpPr>
        <p:cNvPr id="1" name=""/>
        <p:cNvGrpSpPr/>
        <p:nvPr/>
      </p:nvGrpSpPr>
      <p:grpSpPr>
        <a:xfrm>
          <a:off x="0" y="0"/>
          <a:ext cx="0" cy="0"/>
          <a:chOff x="0" y="0"/>
          <a:chExt cx="0" cy="0"/>
        </a:xfrm>
      </p:grpSpPr>
      <p:graphicFrame>
        <p:nvGraphicFramePr>
          <p:cNvPr id="11" name="オブジェクト 10" hidden="1"/>
          <p:cNvGraphicFramePr>
            <a:graphicFrameLocks noChangeAspect="1"/>
          </p:cNvGraphicFramePr>
          <p:nvPr>
            <p:custDataLst>
              <p:tags r:id="rId2"/>
            </p:custDataLst>
            <p:extLst>
              <p:ext uri="{D42A27DB-BD31-4B8C-83A1-F6EECF244321}">
                <p14:modId xmlns:p14="http://schemas.microsoft.com/office/powerpoint/2010/main" val="262497536"/>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7435"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 Box 9"/>
          <p:cNvSpPr txBox="1">
            <a:spLocks noChangeArrowheads="1"/>
          </p:cNvSpPr>
          <p:nvPr userDrawn="1"/>
        </p:nvSpPr>
        <p:spPr bwMode="gray">
          <a:xfrm>
            <a:off x="1249045" y="6658676"/>
            <a:ext cx="2838919" cy="321627"/>
          </a:xfrm>
          <a:prstGeom prst="rect">
            <a:avLst/>
          </a:prstGeom>
          <a:noFill/>
          <a:ln w="12700" cap="rnd" algn="ctr">
            <a:noFill/>
            <a:miter lim="800000"/>
            <a:headEnd/>
            <a:tailEnd/>
          </a:ln>
          <a:effectLst/>
        </p:spPr>
        <p:txBody>
          <a:bodyPr wrap="none" lIns="0" tIns="0" rIns="0" bIns="0">
            <a:spAutoFit/>
          </a:bodyPr>
          <a:lstStyle/>
          <a:p>
            <a:pPr>
              <a:lnSpc>
                <a:spcPct val="110000"/>
              </a:lnSpc>
            </a:pPr>
            <a:r>
              <a:rPr lang="ja-JP" altLang="en-US" sz="1900" dirty="0" smtClean="0">
                <a:solidFill>
                  <a:srgbClr val="000000"/>
                </a:solidFill>
              </a:rPr>
              <a:t>有限責任監査法人 トーマツ</a:t>
            </a:r>
            <a:endParaRPr lang="en-US" altLang="ja-JP" sz="1900" dirty="0">
              <a:solidFill>
                <a:srgbClr val="000000"/>
              </a:solidFill>
            </a:endParaRPr>
          </a:p>
        </p:txBody>
      </p:sp>
      <p:sp>
        <p:nvSpPr>
          <p:cNvPr id="3700739" name="Rectangle 3"/>
          <p:cNvSpPr>
            <a:spLocks noGrp="1" noChangeArrowheads="1"/>
          </p:cNvSpPr>
          <p:nvPr>
            <p:ph type="ctrTitle" sz="quarter" hasCustomPrompt="1"/>
          </p:nvPr>
        </p:nvSpPr>
        <p:spPr bwMode="gray">
          <a:xfrm>
            <a:off x="1249054" y="3613850"/>
            <a:ext cx="6048000" cy="789960"/>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3200" baseline="0">
                <a:solidFill>
                  <a:schemeClr val="accent1"/>
                </a:solidFill>
                <a:latin typeface="+mn-lt"/>
                <a:ea typeface="+mn-ea"/>
                <a:cs typeface="Arial" pitchFamily="34" charset="0"/>
              </a:defRPr>
            </a:lvl1pPr>
          </a:lstStyle>
          <a:p>
            <a:r>
              <a:rPr kumimoji="1" lang="ja-JP" altLang="en-US" dirty="0" smtClean="0"/>
              <a:t>表紙タイトル</a:t>
            </a:r>
            <a:endParaRPr lang="en-US" altLang="ja-JP" dirty="0"/>
          </a:p>
        </p:txBody>
      </p:sp>
      <p:sp>
        <p:nvSpPr>
          <p:cNvPr id="14" name="テキスト プレースホルダ 13"/>
          <p:cNvSpPr>
            <a:spLocks noGrp="1"/>
          </p:cNvSpPr>
          <p:nvPr>
            <p:ph type="body" sz="quarter" idx="10" hasCustomPrompt="1"/>
          </p:nvPr>
        </p:nvSpPr>
        <p:spPr bwMode="gray">
          <a:xfrm>
            <a:off x="1249388" y="4762800"/>
            <a:ext cx="6048000" cy="614880"/>
          </a:xfrm>
        </p:spPr>
        <p:txBody>
          <a:bodyPr wrap="none" lIns="0" tIns="0" rIns="0" bIns="0">
            <a:noAutofit/>
          </a:bodyPr>
          <a:lstStyle>
            <a:lvl1pPr marL="0" indent="0">
              <a:lnSpc>
                <a:spcPct val="100000"/>
              </a:lnSpc>
              <a:spcBef>
                <a:spcPts val="0"/>
              </a:spcBef>
              <a:defRPr sz="2400" b="1">
                <a:solidFill>
                  <a:schemeClr val="accent2"/>
                </a:solidFill>
              </a:defRPr>
            </a:lvl1pPr>
          </a:lstStyle>
          <a:p>
            <a:pPr lvl="0"/>
            <a:r>
              <a:rPr kumimoji="1" lang="ja-JP" altLang="en-US" dirty="0" smtClean="0"/>
              <a:t>表紙サブタイトル</a:t>
            </a:r>
          </a:p>
        </p:txBody>
      </p:sp>
      <p:pic>
        <p:nvPicPr>
          <p:cNvPr id="2" name="図 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16407" y="493920"/>
            <a:ext cx="2702754" cy="927360"/>
          </a:xfrm>
          <a:prstGeom prst="rect">
            <a:avLst/>
          </a:prstGeom>
        </p:spPr>
      </p:pic>
      <p:pic>
        <p:nvPicPr>
          <p:cNvPr id="3" name="図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11754" y="8331120"/>
            <a:ext cx="2011362" cy="544320"/>
          </a:xfrm>
          <a:prstGeom prst="rect">
            <a:avLst/>
          </a:prstGeom>
        </p:spPr>
      </p:pic>
    </p:spTree>
    <p:extLst>
      <p:ext uri="{BB962C8B-B14F-4D97-AF65-F5344CB8AC3E}">
        <p14:creationId xmlns:p14="http://schemas.microsoft.com/office/powerpoint/2010/main" val="1177315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Proposal">
    <p:bg bwMode="gray">
      <p:bgPr>
        <a:solidFill>
          <a:schemeClr val="bg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1549354852"/>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8459"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00739" name="Rectangle 3"/>
          <p:cNvSpPr>
            <a:spLocks noGrp="1" noChangeArrowheads="1"/>
          </p:cNvSpPr>
          <p:nvPr>
            <p:ph type="ctrTitle" sz="quarter" hasCustomPrompt="1"/>
          </p:nvPr>
        </p:nvSpPr>
        <p:spPr bwMode="gray">
          <a:xfrm>
            <a:off x="1249054" y="3613850"/>
            <a:ext cx="6048000" cy="789960"/>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3200" baseline="0">
                <a:solidFill>
                  <a:schemeClr val="accent1"/>
                </a:solidFill>
                <a:latin typeface="+mn-lt"/>
                <a:ea typeface="+mn-ea"/>
                <a:cs typeface="Arial" pitchFamily="34" charset="0"/>
              </a:defRPr>
            </a:lvl1pPr>
          </a:lstStyle>
          <a:p>
            <a:r>
              <a:rPr lang="ja-JP" altLang="en-US" dirty="0" smtClean="0"/>
              <a:t>表紙タイトル</a:t>
            </a:r>
            <a:endParaRPr lang="en-US" altLang="ja-JP" dirty="0"/>
          </a:p>
        </p:txBody>
      </p:sp>
      <p:sp>
        <p:nvSpPr>
          <p:cNvPr id="14" name="テキスト プレースホルダ 13"/>
          <p:cNvSpPr>
            <a:spLocks noGrp="1"/>
          </p:cNvSpPr>
          <p:nvPr>
            <p:ph type="body" sz="quarter" idx="10" hasCustomPrompt="1"/>
          </p:nvPr>
        </p:nvSpPr>
        <p:spPr bwMode="gray">
          <a:xfrm>
            <a:off x="1249388" y="4762800"/>
            <a:ext cx="6048000" cy="614880"/>
          </a:xfrm>
        </p:spPr>
        <p:txBody>
          <a:bodyPr wrap="none" lIns="0" tIns="0" rIns="0" bIns="0">
            <a:noAutofit/>
          </a:bodyPr>
          <a:lstStyle>
            <a:lvl1pPr marL="0" indent="0">
              <a:lnSpc>
                <a:spcPct val="100000"/>
              </a:lnSpc>
              <a:spcBef>
                <a:spcPts val="0"/>
              </a:spcBef>
              <a:defRPr sz="2400" b="1">
                <a:solidFill>
                  <a:schemeClr val="accent2"/>
                </a:solidFill>
              </a:defRPr>
            </a:lvl1pPr>
          </a:lstStyle>
          <a:p>
            <a:pPr lvl="0"/>
            <a:r>
              <a:rPr kumimoji="1" lang="ja-JP" altLang="en-US" dirty="0" smtClean="0"/>
              <a:t>表紙サブタイトル</a:t>
            </a:r>
          </a:p>
        </p:txBody>
      </p:sp>
    </p:spTree>
    <p:extLst>
      <p:ext uri="{BB962C8B-B14F-4D97-AF65-F5344CB8AC3E}">
        <p14:creationId xmlns:p14="http://schemas.microsoft.com/office/powerpoint/2010/main" val="1185081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graphicFrame>
        <p:nvGraphicFramePr>
          <p:cNvPr id="11" name="オブジェクト 10" hidden="1"/>
          <p:cNvGraphicFramePr>
            <a:graphicFrameLocks noChangeAspect="1"/>
          </p:cNvGraphicFramePr>
          <p:nvPr>
            <p:custDataLst>
              <p:tags r:id="rId2"/>
            </p:custDataLst>
            <p:extLst>
              <p:ext uri="{D42A27DB-BD31-4B8C-83A1-F6EECF244321}">
                <p14:modId xmlns:p14="http://schemas.microsoft.com/office/powerpoint/2010/main" val="1366576105"/>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9483"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タイトル 1"/>
          <p:cNvSpPr>
            <a:spLocks noGrp="1"/>
          </p:cNvSpPr>
          <p:nvPr>
            <p:ph type="title" hasCustomPrompt="1"/>
          </p:nvPr>
        </p:nvSpPr>
        <p:spPr bwMode="gray">
          <a:xfrm>
            <a:off x="538241" y="191520"/>
            <a:ext cx="11723815" cy="912240"/>
          </a:xfrm>
          <a:prstGeom prst="rect">
            <a:avLst/>
          </a:prstGeom>
        </p:spPr>
        <p:txBody>
          <a:bodyPr/>
          <a:lstStyle>
            <a:lvl1pPr>
              <a:defRPr baseline="0">
                <a:latin typeface="Arial" pitchFamily="34" charset="0"/>
                <a:cs typeface="Arial" pitchFamily="34" charset="0"/>
              </a:defRPr>
            </a:lvl1pPr>
          </a:lstStyle>
          <a:p>
            <a:r>
              <a:rPr lang="en-US" altLang="ja-JP" dirty="0" smtClean="0"/>
              <a:t/>
            </a:r>
            <a:br>
              <a:rPr lang="en-US" altLang="ja-JP" dirty="0" smtClean="0"/>
            </a:br>
            <a:r>
              <a:rPr lang="ja-JP" altLang="en-US" dirty="0" smtClean="0"/>
              <a:t>マスター タイトルの書式設定</a:t>
            </a:r>
            <a:endParaRPr lang="ja-JP" altLang="en-US" dirty="0"/>
          </a:p>
        </p:txBody>
      </p:sp>
      <p:sp>
        <p:nvSpPr>
          <p:cNvPr id="13" name="コンテンツ プレースホルダ 2"/>
          <p:cNvSpPr>
            <a:spLocks noGrp="1"/>
          </p:cNvSpPr>
          <p:nvPr>
            <p:ph idx="1"/>
          </p:nvPr>
        </p:nvSpPr>
        <p:spPr bwMode="gray">
          <a:xfrm>
            <a:off x="538241" y="2071440"/>
            <a:ext cx="5582769" cy="6743520"/>
          </a:xfrm>
          <a:prstGeom prst="rect">
            <a:avLst/>
          </a:prstGeom>
        </p:spPr>
        <p:txBody>
          <a:bodyPr/>
          <a:lstStyle>
            <a:lvl1pPr marL="0" indent="0">
              <a:buNone/>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marR="0" indent="-230913" algn="l" defTabSz="1221913" rtl="0" eaLnBrk="1" fontAlgn="auto" latinLnBrk="0" hangingPunct="1">
              <a:lnSpc>
                <a:spcPct val="106000"/>
              </a:lnSpc>
              <a:spcBef>
                <a:spcPts val="321"/>
              </a:spcBef>
              <a:spcAft>
                <a:spcPts val="0"/>
              </a:spcAft>
              <a:buClrTx/>
              <a:buSzTx/>
              <a:buFont typeface="Arial" pitchFamily="34" charset="0"/>
              <a:buChar char="•"/>
              <a:tabLst/>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4" name="コンテンツ プレースホルダ 2"/>
          <p:cNvSpPr>
            <a:spLocks noGrp="1"/>
          </p:cNvSpPr>
          <p:nvPr>
            <p:ph idx="10"/>
          </p:nvPr>
        </p:nvSpPr>
        <p:spPr bwMode="gray">
          <a:xfrm>
            <a:off x="6632625" y="2071440"/>
            <a:ext cx="5582769" cy="6743520"/>
          </a:xfrm>
          <a:prstGeom prst="rect">
            <a:avLst/>
          </a:prstGeom>
        </p:spPr>
        <p:txBody>
          <a:bodyPr/>
          <a:lstStyle>
            <a:lvl1pPr marL="0" indent="0">
              <a:buNone/>
              <a:tabLst/>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indent="-230913">
              <a:lnSpc>
                <a:spcPct val="106000"/>
              </a:lnSpc>
              <a:spcBef>
                <a:spcPts val="321"/>
              </a:spcBef>
              <a:buFont typeface="Arial" pitchFamily="34" charset="0"/>
              <a:buChar char="•"/>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Tree>
    <p:extLst>
      <p:ext uri="{BB962C8B-B14F-4D97-AF65-F5344CB8AC3E}">
        <p14:creationId xmlns:p14="http://schemas.microsoft.com/office/powerpoint/2010/main" val="3658643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p:custDataLst>
              <p:tags r:id="rId2"/>
            </p:custDataLst>
            <p:extLst>
              <p:ext uri="{D42A27DB-BD31-4B8C-83A1-F6EECF244321}">
                <p14:modId xmlns:p14="http://schemas.microsoft.com/office/powerpoint/2010/main" val="2009653508"/>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90507"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 Placeholder 8"/>
          <p:cNvSpPr>
            <a:spLocks noGrp="1"/>
          </p:cNvSpPr>
          <p:nvPr>
            <p:ph type="body" sz="quarter" idx="10"/>
          </p:nvPr>
        </p:nvSpPr>
        <p:spPr bwMode="gray">
          <a:xfrm>
            <a:off x="2456418" y="3315614"/>
            <a:ext cx="7885786" cy="3482035"/>
          </a:xfrm>
          <a:prstGeom prst="rect">
            <a:avLst/>
          </a:prstGeom>
        </p:spPr>
        <p:txBody>
          <a:bodyPr tIns="0" bIns="0"/>
          <a:lstStyle>
            <a:lvl1pPr marL="0" indent="0" eaLnBrk="1" hangingPunct="1">
              <a:spcBef>
                <a:spcPts val="0"/>
              </a:spcBef>
              <a:buClr>
                <a:schemeClr val="tx1"/>
              </a:buClr>
              <a:buSzPct val="80000"/>
              <a:buFont typeface="Wingdings" pitchFamily="2" charset="2"/>
              <a:buNone/>
              <a:defRPr sz="1600" baseline="0">
                <a:latin typeface="+mn-ea"/>
                <a:ea typeface="+mn-ea"/>
              </a:defRPr>
            </a:lvl1pPr>
            <a:lvl5pPr>
              <a:buNone/>
              <a:defRPr/>
            </a:lvl5pPr>
          </a:lstStyle>
          <a:p>
            <a:pPr lvl="0"/>
            <a:r>
              <a:rPr lang="ja-JP" altLang="en-US" dirty="0" smtClean="0"/>
              <a:t>マスター テキストの書式設定</a:t>
            </a:r>
          </a:p>
        </p:txBody>
      </p:sp>
      <p:sp>
        <p:nvSpPr>
          <p:cNvPr id="6" name="スライド番号プレースホルダ 5"/>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r>
              <a:rPr lang="en-GB" altLang="en-GB" smtClean="0">
                <a:solidFill>
                  <a:srgbClr val="313131"/>
                </a:solidFill>
              </a:rPr>
              <a:t>Proposal Template</a:t>
            </a:r>
            <a:endParaRPr lang="en-GB" altLang="en-GB" dirty="0" smtClean="0">
              <a:solidFill>
                <a:srgbClr val="313131"/>
              </a:solidFill>
            </a:endParaRPr>
          </a:p>
        </p:txBody>
      </p:sp>
    </p:spTree>
    <p:extLst>
      <p:ext uri="{BB962C8B-B14F-4D97-AF65-F5344CB8AC3E}">
        <p14:creationId xmlns:p14="http://schemas.microsoft.com/office/powerpoint/2010/main" val="2043722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基本版） 中表紙_Proposal">
    <p:spTree>
      <p:nvGrpSpPr>
        <p:cNvPr id="1" name=""/>
        <p:cNvGrpSpPr/>
        <p:nvPr/>
      </p:nvGrpSpPr>
      <p:grpSpPr>
        <a:xfrm>
          <a:off x="0" y="0"/>
          <a:ext cx="0" cy="0"/>
          <a:chOff x="0" y="0"/>
          <a:chExt cx="0" cy="0"/>
        </a:xfrm>
      </p:grpSpPr>
      <p:graphicFrame>
        <p:nvGraphicFramePr>
          <p:cNvPr id="9" name="オブジェクト 8" hidden="1"/>
          <p:cNvGraphicFramePr>
            <a:graphicFrameLocks noChangeAspect="1"/>
          </p:cNvGraphicFramePr>
          <p:nvPr>
            <p:custDataLst>
              <p:tags r:id="rId2"/>
            </p:custDataLst>
            <p:extLst>
              <p:ext uri="{D42A27DB-BD31-4B8C-83A1-F6EECF244321}">
                <p14:modId xmlns:p14="http://schemas.microsoft.com/office/powerpoint/2010/main" val="2298174255"/>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91531"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 Placeholder 7"/>
          <p:cNvSpPr>
            <a:spLocks noGrp="1"/>
          </p:cNvSpPr>
          <p:nvPr>
            <p:ph type="body" sz="quarter" idx="10" hasCustomPrompt="1"/>
          </p:nvPr>
        </p:nvSpPr>
        <p:spPr bwMode="gray">
          <a:xfrm>
            <a:off x="1251472" y="2973601"/>
            <a:ext cx="6690009" cy="934373"/>
          </a:xfrm>
          <a:prstGeom prst="rect">
            <a:avLst/>
          </a:prstGeom>
          <a:noFill/>
        </p:spPr>
        <p:txBody>
          <a:bodyPr wrap="none" lIns="96214" rIns="97753" anchor="ctr" anchorCtr="0">
            <a:noAutofit/>
          </a:bodyPr>
          <a:lstStyle>
            <a:lvl1pPr marL="0" indent="0" algn="l">
              <a:lnSpc>
                <a:spcPct val="100000"/>
              </a:lnSpc>
              <a:spcBef>
                <a:spcPts val="0"/>
              </a:spcBef>
              <a:buNone/>
              <a:defRPr sz="3700" b="1" baseline="0">
                <a:solidFill>
                  <a:schemeClr val="accent1"/>
                </a:solidFill>
                <a:latin typeface="Arial" pitchFamily="34" charset="0"/>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r>
              <a:rPr lang="en-GB" altLang="en-GB" smtClean="0">
                <a:solidFill>
                  <a:srgbClr val="313131"/>
                </a:solidFill>
              </a:rPr>
              <a:t>Proposal Template</a:t>
            </a:r>
            <a:endParaRPr lang="en-GB" altLang="en-GB" dirty="0" smtClean="0">
              <a:solidFill>
                <a:srgbClr val="313131"/>
              </a:solidFill>
            </a:endParaRPr>
          </a:p>
        </p:txBody>
      </p:sp>
    </p:spTree>
    <p:extLst>
      <p:ext uri="{BB962C8B-B14F-4D97-AF65-F5344CB8AC3E}">
        <p14:creationId xmlns:p14="http://schemas.microsoft.com/office/powerpoint/2010/main" val="2664442543"/>
      </p:ext>
    </p:extLst>
  </p:cSld>
  <p:clrMapOvr>
    <a:masterClrMapping/>
  </p:clrMapOvr>
  <p:extLst mod="1">
    <p:ext uri="{DCECCB84-F9BA-43D5-87BE-67443E8EF086}">
      <p15:sldGuideLst xmlns=""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基本版） タイトルのみ_Proposal">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extLst>
              <p:ext uri="{D42A27DB-BD31-4B8C-83A1-F6EECF244321}">
                <p14:modId xmlns:p14="http://schemas.microsoft.com/office/powerpoint/2010/main" val="3095785637"/>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92555"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タイトル 1"/>
          <p:cNvSpPr>
            <a:spLocks noGrp="1"/>
          </p:cNvSpPr>
          <p:nvPr>
            <p:ph type="title" hasCustomPrompt="1"/>
          </p:nvPr>
        </p:nvSpPr>
        <p:spPr bwMode="gray">
          <a:xfrm>
            <a:off x="538893" y="191520"/>
            <a:ext cx="11723815" cy="912240"/>
          </a:xfrm>
        </p:spPr>
        <p:txBody>
          <a:bodyPr/>
          <a:lstStyle/>
          <a:p>
            <a:r>
              <a:rPr kumimoji="1" lang="ja-JP" altLang="en-US" dirty="0" smtClean="0"/>
              <a:t>キーメッセージを入力（本スライドで一番伝えたいこと＜名詞止め・体言止め不可＞）</a:t>
            </a:r>
            <a:endParaRPr kumimoji="1" lang="ja-JP" altLang="en-US" dirty="0"/>
          </a:p>
        </p:txBody>
      </p:sp>
      <p:sp>
        <p:nvSpPr>
          <p:cNvPr id="3" name="フッター プレースホルダ 2"/>
          <p:cNvSpPr>
            <a:spLocks noGrp="1"/>
          </p:cNvSpPr>
          <p:nvPr>
            <p:ph type="ftr" sz="quarter" idx="10"/>
          </p:nvPr>
        </p:nvSpPr>
        <p:spPr bwMode="gray"/>
        <p:txBody>
          <a:bodyPr/>
          <a:lstStyle>
            <a:lvl1pPr>
              <a:defRPr>
                <a:solidFill>
                  <a:schemeClr val="tx2"/>
                </a:solidFill>
              </a:defRPr>
            </a:lvl1pPr>
          </a:lstStyle>
          <a:p>
            <a:r>
              <a:rPr lang="en-GB" altLang="en-GB" smtClean="0">
                <a:solidFill>
                  <a:srgbClr val="313131"/>
                </a:solidFill>
              </a:rPr>
              <a:t>Proposal Template</a:t>
            </a:r>
            <a:endParaRPr lang="en-GB" altLang="en-GB" dirty="0" smtClean="0">
              <a:solidFill>
                <a:srgbClr val="313131"/>
              </a:solidFill>
            </a:endParaRPr>
          </a:p>
        </p:txBody>
      </p:sp>
      <p:sp>
        <p:nvSpPr>
          <p:cNvPr id="4" name="スライド番号プレースホルダ 3"/>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solidFill>
                  <a:srgbClr val="313131"/>
                </a:solidFill>
              </a:rPr>
              <a:pPr/>
              <a:t>‹#›</a:t>
            </a:fld>
            <a:endParaRPr lang="ja-JP" altLang="en-US" dirty="0">
              <a:solidFill>
                <a:srgbClr val="313131"/>
              </a:solidFill>
            </a:endParaRPr>
          </a:p>
        </p:txBody>
      </p:sp>
      <p:sp>
        <p:nvSpPr>
          <p:cNvPr id="9" name="テキスト プレースホルダー 2"/>
          <p:cNvSpPr>
            <a:spLocks noGrp="1"/>
          </p:cNvSpPr>
          <p:nvPr>
            <p:ph type="body" sz="quarter" idx="15" hasCustomPrompt="1"/>
          </p:nvPr>
        </p:nvSpPr>
        <p:spPr>
          <a:xfrm>
            <a:off x="538241" y="1422400"/>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1301794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Proposal">
    <p:bg bwMode="gray">
      <p:bgPr>
        <a:solidFill>
          <a:schemeClr val="bg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2937626026"/>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3929"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00739" name="Rectangle 3"/>
          <p:cNvSpPr>
            <a:spLocks noGrp="1" noChangeArrowheads="1"/>
          </p:cNvSpPr>
          <p:nvPr>
            <p:ph type="ctrTitle" sz="quarter" hasCustomPrompt="1"/>
          </p:nvPr>
        </p:nvSpPr>
        <p:spPr bwMode="gray">
          <a:xfrm>
            <a:off x="1249054" y="3613850"/>
            <a:ext cx="6048000" cy="789960"/>
          </a:xfrm>
          <a:prstGeom prst="rect">
            <a:avLst/>
          </a:prstGeom>
        </p:spPr>
        <p:txBody>
          <a:bodyPr wrap="none" anchor="b" anchorCtr="0"/>
          <a:lstStyle>
            <a:lvl1pPr>
              <a:lnSpc>
                <a:spcPct val="100000"/>
              </a:lnSpc>
              <a:spcBef>
                <a:spcPts val="0"/>
              </a:spcBef>
              <a:buClr>
                <a:schemeClr val="tx2"/>
              </a:buClr>
              <a:buSzPct val="85000"/>
              <a:buFont typeface="Wingdings" pitchFamily="2" charset="2"/>
              <a:buNone/>
              <a:defRPr sz="3200" baseline="0">
                <a:solidFill>
                  <a:schemeClr val="accent1"/>
                </a:solidFill>
                <a:latin typeface="+mn-lt"/>
                <a:ea typeface="+mn-ea"/>
                <a:cs typeface="Arial" pitchFamily="34" charset="0"/>
              </a:defRPr>
            </a:lvl1pPr>
          </a:lstStyle>
          <a:p>
            <a:r>
              <a:rPr lang="ja-JP" altLang="en-US" dirty="0" smtClean="0"/>
              <a:t>表紙タイトル</a:t>
            </a:r>
            <a:endParaRPr lang="en-US" altLang="ja-JP" dirty="0"/>
          </a:p>
        </p:txBody>
      </p:sp>
      <p:sp>
        <p:nvSpPr>
          <p:cNvPr id="14" name="テキスト プレースホルダ 13"/>
          <p:cNvSpPr>
            <a:spLocks noGrp="1"/>
          </p:cNvSpPr>
          <p:nvPr>
            <p:ph type="body" sz="quarter" idx="10" hasCustomPrompt="1"/>
          </p:nvPr>
        </p:nvSpPr>
        <p:spPr bwMode="gray">
          <a:xfrm>
            <a:off x="1249388" y="4762800"/>
            <a:ext cx="6048000" cy="614880"/>
          </a:xfrm>
        </p:spPr>
        <p:txBody>
          <a:bodyPr wrap="none" lIns="0" tIns="0" rIns="0" bIns="0">
            <a:noAutofit/>
          </a:bodyPr>
          <a:lstStyle>
            <a:lvl1pPr marL="0" indent="0">
              <a:lnSpc>
                <a:spcPct val="100000"/>
              </a:lnSpc>
              <a:spcBef>
                <a:spcPts val="0"/>
              </a:spcBef>
              <a:defRPr sz="2400" b="1">
                <a:solidFill>
                  <a:schemeClr val="accent2"/>
                </a:solidFill>
              </a:defRPr>
            </a:lvl1pPr>
          </a:lstStyle>
          <a:p>
            <a:pPr lvl="0"/>
            <a:r>
              <a:rPr kumimoji="1" lang="ja-JP" altLang="en-US" dirty="0" smtClean="0"/>
              <a:t>表紙サブタイトル</a:t>
            </a:r>
          </a:p>
        </p:txBody>
      </p:sp>
    </p:spTree>
    <p:extLst>
      <p:ext uri="{BB962C8B-B14F-4D97-AF65-F5344CB8AC3E}">
        <p14:creationId xmlns:p14="http://schemas.microsoft.com/office/powerpoint/2010/main" val="1834917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基本版） コンテンツ左サイド_レベル_Proposal">
    <p:spTree>
      <p:nvGrpSpPr>
        <p:cNvPr id="1" name=""/>
        <p:cNvGrpSpPr/>
        <p:nvPr/>
      </p:nvGrpSpPr>
      <p:grpSpPr>
        <a:xfrm>
          <a:off x="0" y="0"/>
          <a:ext cx="0" cy="0"/>
          <a:chOff x="0" y="0"/>
          <a:chExt cx="0" cy="0"/>
        </a:xfrm>
      </p:grpSpPr>
      <p:graphicFrame>
        <p:nvGraphicFramePr>
          <p:cNvPr id="9" name="オブジェクト 8" hidden="1"/>
          <p:cNvGraphicFramePr>
            <a:graphicFrameLocks noChangeAspect="1"/>
          </p:cNvGraphicFramePr>
          <p:nvPr>
            <p:custDataLst>
              <p:tags r:id="rId2"/>
            </p:custDataLst>
            <p:extLst>
              <p:ext uri="{D42A27DB-BD31-4B8C-83A1-F6EECF244321}">
                <p14:modId xmlns:p14="http://schemas.microsoft.com/office/powerpoint/2010/main" val="3303613025"/>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93579"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タイトル 1"/>
          <p:cNvSpPr>
            <a:spLocks noGrp="1"/>
          </p:cNvSpPr>
          <p:nvPr>
            <p:ph type="title" hasCustomPrompt="1"/>
          </p:nvPr>
        </p:nvSpPr>
        <p:spPr bwMode="gray">
          <a:xfrm>
            <a:off x="538241" y="191520"/>
            <a:ext cx="11723815" cy="912240"/>
          </a:xfrm>
          <a:prstGeom prst="rect">
            <a:avLst/>
          </a:prstGeom>
        </p:spPr>
        <p:txBody>
          <a:bodyPr/>
          <a:lstStyle>
            <a:lvl1pPr>
              <a:defRPr baseline="0"/>
            </a:lvl1pPr>
          </a:lstStyle>
          <a:p>
            <a:r>
              <a:rPr lang="en-US" altLang="ja-JP" dirty="0" smtClean="0"/>
              <a:t/>
            </a:r>
            <a:br>
              <a:rPr lang="en-US" altLang="ja-JP" dirty="0" smtClean="0"/>
            </a:br>
            <a:r>
              <a:rPr lang="ja-JP" altLang="en-US" dirty="0" smtClean="0"/>
              <a:t>キーメッセージを入力（本スライドで一番伝えたいこと＜名詞止め・体言止め不可＞）</a:t>
            </a:r>
            <a:endParaRPr lang="ja-JP" altLang="en-US" dirty="0"/>
          </a:p>
        </p:txBody>
      </p:sp>
      <p:sp>
        <p:nvSpPr>
          <p:cNvPr id="7" name="コンテンツ プレースホルダ 2"/>
          <p:cNvSpPr>
            <a:spLocks noGrp="1"/>
          </p:cNvSpPr>
          <p:nvPr>
            <p:ph idx="1"/>
          </p:nvPr>
        </p:nvSpPr>
        <p:spPr bwMode="gray">
          <a:xfrm>
            <a:off x="538241" y="2071440"/>
            <a:ext cx="5582769" cy="6743520"/>
          </a:xfrm>
          <a:prstGeom prst="rect">
            <a:avLst/>
          </a:prstGeom>
        </p:spPr>
        <p:txBody>
          <a:bodyPr/>
          <a:lstStyle>
            <a:lvl1pPr>
              <a:buNone/>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marR="0" indent="-230913" algn="l" defTabSz="1221913" rtl="0" eaLnBrk="1" fontAlgn="auto" latinLnBrk="0" hangingPunct="1">
              <a:lnSpc>
                <a:spcPct val="106000"/>
              </a:lnSpc>
              <a:spcBef>
                <a:spcPts val="321"/>
              </a:spcBef>
              <a:spcAft>
                <a:spcPts val="0"/>
              </a:spcAft>
              <a:buClrTx/>
              <a:buSzTx/>
              <a:buFont typeface="Arial" pitchFamily="34" charset="0"/>
              <a:buChar char="•"/>
              <a:tabLst/>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6" name="スライド番号プレースホルダ 5"/>
          <p:cNvSpPr>
            <a:spLocks noGrp="1"/>
          </p:cNvSpPr>
          <p:nvPr>
            <p:ph type="sldNum" sz="quarter" idx="10"/>
          </p:nvPr>
        </p:nvSpPr>
        <p:spPr bwMode="gray"/>
        <p:txBody>
          <a:bodyPr/>
          <a:lstStyle>
            <a:lvl1pPr>
              <a:defRPr>
                <a:solidFill>
                  <a:schemeClr val="tx2"/>
                </a:solidFill>
              </a:defRPr>
            </a:lvl1pPr>
          </a:lstStyle>
          <a:p>
            <a:fld id="{0822A2BF-4EE5-45F6-88E1-9AA10A8C672A}" type="slidenum">
              <a:rPr lang="ja-JP" altLang="en-US" smtClean="0">
                <a:solidFill>
                  <a:srgbClr val="313131"/>
                </a:solidFill>
              </a:rPr>
              <a:pPr/>
              <a:t>‹#›</a:t>
            </a:fld>
            <a:endParaRPr lang="ja-JP" altLang="en-US" dirty="0">
              <a:solidFill>
                <a:srgbClr val="313131"/>
              </a:solidFill>
            </a:endParaRPr>
          </a:p>
        </p:txBody>
      </p:sp>
      <p:sp>
        <p:nvSpPr>
          <p:cNvPr id="8" name="フッター プレースホルダ 7"/>
          <p:cNvSpPr>
            <a:spLocks noGrp="1"/>
          </p:cNvSpPr>
          <p:nvPr>
            <p:ph type="ftr" sz="quarter" idx="11"/>
          </p:nvPr>
        </p:nvSpPr>
        <p:spPr bwMode="gray"/>
        <p:txBody>
          <a:bodyPr/>
          <a:lstStyle>
            <a:lvl1pPr>
              <a:defRPr>
                <a:solidFill>
                  <a:schemeClr val="tx2"/>
                </a:solidFill>
              </a:defRPr>
            </a:lvl1pPr>
          </a:lstStyle>
          <a:p>
            <a:r>
              <a:rPr lang="en-GB" altLang="en-GB" smtClean="0">
                <a:solidFill>
                  <a:srgbClr val="313131"/>
                </a:solidFill>
              </a:rPr>
              <a:t>Proposal Template</a:t>
            </a:r>
            <a:endParaRPr lang="en-GB" altLang="en-GB" dirty="0" smtClean="0">
              <a:solidFill>
                <a:srgbClr val="313131"/>
              </a:solidFill>
            </a:endParaRPr>
          </a:p>
        </p:txBody>
      </p:sp>
      <p:sp>
        <p:nvSpPr>
          <p:cNvPr id="3" name="テキスト プレースホルダー 2"/>
          <p:cNvSpPr>
            <a:spLocks noGrp="1"/>
          </p:cNvSpPr>
          <p:nvPr>
            <p:ph type="body" sz="quarter" idx="12" hasCustomPrompt="1"/>
          </p:nvPr>
        </p:nvSpPr>
        <p:spPr>
          <a:xfrm>
            <a:off x="538241" y="1422400"/>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843718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Proposal">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p:custDataLst>
              <p:tags r:id="rId2"/>
            </p:custDataLst>
            <p:extLst>
              <p:ext uri="{D42A27DB-BD31-4B8C-83A1-F6EECF244321}">
                <p14:modId xmlns:p14="http://schemas.microsoft.com/office/powerpoint/2010/main" val="2201115901"/>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94603"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タイトル 1"/>
          <p:cNvSpPr>
            <a:spLocks noGrp="1"/>
          </p:cNvSpPr>
          <p:nvPr>
            <p:ph type="title" hasCustomPrompt="1"/>
          </p:nvPr>
        </p:nvSpPr>
        <p:spPr bwMode="gray">
          <a:xfrm>
            <a:off x="538241" y="191520"/>
            <a:ext cx="11723815" cy="912240"/>
          </a:xfrm>
          <a:prstGeom prst="rect">
            <a:avLst/>
          </a:prstGeom>
        </p:spPr>
        <p:txBody>
          <a:bodyPr/>
          <a:lstStyle>
            <a:lvl1pPr>
              <a:defRPr sz="2000" baseline="0">
                <a:solidFill>
                  <a:schemeClr val="tx1"/>
                </a:solidFill>
              </a:defRPr>
            </a:lvl1pPr>
          </a:lstStyle>
          <a:p>
            <a:r>
              <a:rPr lang="en-US" altLang="ja-JP" dirty="0" smtClean="0"/>
              <a:t/>
            </a:r>
            <a:br>
              <a:rPr lang="en-US" altLang="ja-JP" dirty="0" smtClean="0"/>
            </a:br>
            <a:r>
              <a:rPr lang="ja-JP" altLang="en-US" dirty="0" smtClean="0"/>
              <a:t>キーメッセージを入力（本スライドで一番伝えたいこと＜名詞止め・体言止め不可＞）</a:t>
            </a:r>
            <a:endParaRPr lang="ja-JP" altLang="en-US" dirty="0"/>
          </a:p>
        </p:txBody>
      </p:sp>
      <p:sp>
        <p:nvSpPr>
          <p:cNvPr id="8" name="コンテンツ プレースホルダ 2"/>
          <p:cNvSpPr>
            <a:spLocks noGrp="1"/>
          </p:cNvSpPr>
          <p:nvPr>
            <p:ph idx="1"/>
          </p:nvPr>
        </p:nvSpPr>
        <p:spPr bwMode="gray">
          <a:xfrm>
            <a:off x="538241" y="2071440"/>
            <a:ext cx="5582769" cy="1272295"/>
          </a:xfrm>
          <a:prstGeom prst="rect">
            <a:avLst/>
          </a:prstGeom>
          <a:ln>
            <a:solidFill>
              <a:schemeClr val="tx1"/>
            </a:solidFill>
          </a:ln>
        </p:spPr>
        <p:txBody>
          <a:bodyPr>
            <a:spAutoFit/>
          </a:bodyPr>
          <a:lstStyle>
            <a:lvl1pPr>
              <a:buNone/>
              <a:defRPr sz="12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2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200" baseline="0">
                <a:latin typeface="Arial" pitchFamily="34" charset="0"/>
                <a:ea typeface="+mn-ea"/>
                <a:cs typeface="Arial" pitchFamily="34" charset="0"/>
              </a:defRPr>
            </a:lvl3pPr>
            <a:lvl4pPr marL="692738" marR="0" indent="-230913" algn="l" defTabSz="1221913" rtl="0" eaLnBrk="1" fontAlgn="auto" latinLnBrk="0" hangingPunct="1">
              <a:lnSpc>
                <a:spcPct val="106000"/>
              </a:lnSpc>
              <a:spcBef>
                <a:spcPts val="321"/>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コンテンツ プレースホルダ 2"/>
          <p:cNvSpPr>
            <a:spLocks noGrp="1"/>
          </p:cNvSpPr>
          <p:nvPr>
            <p:ph idx="12"/>
          </p:nvPr>
        </p:nvSpPr>
        <p:spPr bwMode="gray">
          <a:xfrm>
            <a:off x="6632625" y="2071440"/>
            <a:ext cx="5582769" cy="1272295"/>
          </a:xfrm>
          <a:prstGeom prst="rect">
            <a:avLst/>
          </a:prstGeom>
          <a:ln>
            <a:solidFill>
              <a:schemeClr val="tx1"/>
            </a:solidFill>
          </a:ln>
        </p:spPr>
        <p:txBody>
          <a:bodyPr>
            <a:spAutoFit/>
          </a:bodyPr>
          <a:lstStyle>
            <a:lvl1pPr>
              <a:buNone/>
              <a:defRPr sz="12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2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200" baseline="0">
                <a:latin typeface="Arial" pitchFamily="34" charset="0"/>
                <a:ea typeface="+mn-ea"/>
                <a:cs typeface="Arial" pitchFamily="34" charset="0"/>
              </a:defRPr>
            </a:lvl3pPr>
            <a:lvl4pPr marL="692738" indent="-230913">
              <a:lnSpc>
                <a:spcPct val="106000"/>
              </a:lnSpc>
              <a:spcBef>
                <a:spcPts val="321"/>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0" name="スライド番号プレースホルダ 9"/>
          <p:cNvSpPr>
            <a:spLocks noGrp="1"/>
          </p:cNvSpPr>
          <p:nvPr>
            <p:ph type="sldNum" sz="quarter" idx="13"/>
          </p:nvPr>
        </p:nvSpPr>
        <p:spPr bwMode="gray"/>
        <p:txBody>
          <a:bodyPr/>
          <a:lstStyle>
            <a:lvl1pPr>
              <a:defRPr>
                <a:solidFill>
                  <a:schemeClr val="tx2"/>
                </a:solidFill>
              </a:defRPr>
            </a:lvl1pPr>
          </a:lstStyle>
          <a:p>
            <a:fld id="{A3EB1B23-9AF8-425B-BAD7-B9FA00F18833}" type="slidenum">
              <a:rPr lang="ja-JP" altLang="en-US" smtClean="0">
                <a:solidFill>
                  <a:srgbClr val="313131"/>
                </a:solidFill>
              </a:rPr>
              <a:pPr/>
              <a:t>‹#›</a:t>
            </a:fld>
            <a:endParaRPr lang="ja-JP" altLang="en-US" dirty="0">
              <a:solidFill>
                <a:srgbClr val="313131"/>
              </a:solidFill>
            </a:endParaRPr>
          </a:p>
        </p:txBody>
      </p:sp>
      <p:sp>
        <p:nvSpPr>
          <p:cNvPr id="11" name="フッター プレースホルダ 10"/>
          <p:cNvSpPr>
            <a:spLocks noGrp="1"/>
          </p:cNvSpPr>
          <p:nvPr>
            <p:ph type="ftr" sz="quarter" idx="14"/>
          </p:nvPr>
        </p:nvSpPr>
        <p:spPr bwMode="gray"/>
        <p:txBody>
          <a:bodyPr/>
          <a:lstStyle>
            <a:lvl1pPr>
              <a:defRPr>
                <a:solidFill>
                  <a:schemeClr val="tx2"/>
                </a:solidFill>
              </a:defRPr>
            </a:lvl1pPr>
          </a:lstStyle>
          <a:p>
            <a:r>
              <a:rPr lang="en-GB" altLang="en-GB" smtClean="0">
                <a:solidFill>
                  <a:srgbClr val="313131"/>
                </a:solidFill>
              </a:rPr>
              <a:t>Proposal Template</a:t>
            </a:r>
            <a:endParaRPr lang="en-GB" altLang="en-GB" dirty="0" smtClean="0">
              <a:solidFill>
                <a:srgbClr val="313131"/>
              </a:solidFill>
            </a:endParaRPr>
          </a:p>
        </p:txBody>
      </p:sp>
      <p:sp>
        <p:nvSpPr>
          <p:cNvPr id="3" name="テキスト プレースホルダー 2"/>
          <p:cNvSpPr>
            <a:spLocks noGrp="1"/>
          </p:cNvSpPr>
          <p:nvPr>
            <p:ph type="body" sz="quarter" idx="15" hasCustomPrompt="1"/>
          </p:nvPr>
        </p:nvSpPr>
        <p:spPr>
          <a:xfrm>
            <a:off x="538241" y="1422400"/>
            <a:ext cx="5582769" cy="604800"/>
          </a:xfrm>
        </p:spPr>
        <p:txBody>
          <a:bodyPr wrap="none" anchor="ctr">
            <a:noAutofit/>
          </a:bodyPr>
          <a:lstStyle>
            <a:lvl1pPr>
              <a:defRPr sz="14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a:xfrm>
            <a:off x="6632625" y="1422400"/>
            <a:ext cx="5582769" cy="604800"/>
          </a:xfrm>
        </p:spPr>
        <p:txBody>
          <a:bodyPr wrap="none" anchor="ctr">
            <a:noAutofit/>
          </a:bodyPr>
          <a:lstStyle>
            <a:lvl1pPr>
              <a:defRPr sz="14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2675015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Proposal">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p:custDataLst>
              <p:tags r:id="rId2"/>
            </p:custDataLst>
            <p:extLst>
              <p:ext uri="{D42A27DB-BD31-4B8C-83A1-F6EECF244321}">
                <p14:modId xmlns:p14="http://schemas.microsoft.com/office/powerpoint/2010/main" val="963113241"/>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95627"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タイトル 1"/>
          <p:cNvSpPr>
            <a:spLocks noGrp="1"/>
          </p:cNvSpPr>
          <p:nvPr>
            <p:ph type="title" hasCustomPrompt="1"/>
          </p:nvPr>
        </p:nvSpPr>
        <p:spPr bwMode="gray">
          <a:xfrm>
            <a:off x="538893" y="191520"/>
            <a:ext cx="11723815" cy="912240"/>
          </a:xfrm>
          <a:prstGeom prst="rect">
            <a:avLst/>
          </a:prstGeom>
        </p:spPr>
        <p:txBody>
          <a:bodyPr/>
          <a:lstStyle>
            <a:lvl1pPr>
              <a:defRPr baseline="0">
                <a:latin typeface="Arial" pitchFamily="34" charset="0"/>
                <a:ea typeface="+mn-ea"/>
                <a:cs typeface="Arial" pitchFamily="34" charset="0"/>
              </a:defRPr>
            </a:lvl1pPr>
          </a:lstStyle>
          <a:p>
            <a:r>
              <a:rPr lang="ja-JP" altLang="en-US" dirty="0" smtClean="0"/>
              <a:t>キーメッセージを入力（本スライドで一番伝えたいこと＜名詞止め・体言止め不可＞）</a:t>
            </a:r>
            <a:endParaRPr lang="ja-JP" altLang="en-US" dirty="0"/>
          </a:p>
        </p:txBody>
      </p:sp>
      <p:sp>
        <p:nvSpPr>
          <p:cNvPr id="6" name="コンテンツ プレースホルダ 2"/>
          <p:cNvSpPr>
            <a:spLocks noGrp="1"/>
          </p:cNvSpPr>
          <p:nvPr>
            <p:ph idx="1"/>
          </p:nvPr>
        </p:nvSpPr>
        <p:spPr bwMode="gray">
          <a:xfrm>
            <a:off x="538893" y="2071440"/>
            <a:ext cx="11716078" cy="6743520"/>
          </a:xfrm>
          <a:prstGeom prst="rect">
            <a:avLst/>
          </a:prstGeom>
        </p:spPr>
        <p:txBody>
          <a:bodyPr/>
          <a:lstStyle>
            <a:lvl1pPr>
              <a:buFont typeface="Arial" pitchFamily="34" charset="0"/>
              <a:buNone/>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indent="-230913">
              <a:lnSpc>
                <a:spcPct val="106000"/>
              </a:lnSpc>
              <a:spcBef>
                <a:spcPts val="321"/>
              </a:spcBef>
              <a:buFont typeface="Arial" pitchFamily="34" charset="0"/>
              <a:buChar char="•"/>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solidFill>
                  <a:srgbClr val="313131"/>
                </a:solidFill>
              </a:rPr>
              <a:pPr/>
              <a:t>‹#›</a:t>
            </a:fld>
            <a:endParaRPr lang="ja-JP" altLang="en-US" dirty="0">
              <a:solidFill>
                <a:srgbClr val="313131"/>
              </a:solidFill>
            </a:endParaRPr>
          </a:p>
        </p:txBody>
      </p:sp>
      <p:sp>
        <p:nvSpPr>
          <p:cNvPr id="10" name="フッター プレースホルダ 9"/>
          <p:cNvSpPr>
            <a:spLocks noGrp="1"/>
          </p:cNvSpPr>
          <p:nvPr>
            <p:ph type="ftr" sz="quarter" idx="11"/>
          </p:nvPr>
        </p:nvSpPr>
        <p:spPr bwMode="gray"/>
        <p:txBody>
          <a:bodyPr/>
          <a:lstStyle>
            <a:lvl1pPr>
              <a:defRPr>
                <a:solidFill>
                  <a:schemeClr val="tx2"/>
                </a:solidFill>
              </a:defRPr>
            </a:lvl1pPr>
          </a:lstStyle>
          <a:p>
            <a:r>
              <a:rPr lang="en-GB" altLang="en-GB" smtClean="0">
                <a:solidFill>
                  <a:srgbClr val="313131"/>
                </a:solidFill>
              </a:rPr>
              <a:t>Proposal Template</a:t>
            </a:r>
            <a:endParaRPr lang="en-GB" altLang="en-GB" dirty="0" smtClean="0">
              <a:solidFill>
                <a:srgbClr val="313131"/>
              </a:solidFill>
            </a:endParaRPr>
          </a:p>
        </p:txBody>
      </p:sp>
      <p:sp>
        <p:nvSpPr>
          <p:cNvPr id="8" name="テキスト プレースホルダー 2"/>
          <p:cNvSpPr>
            <a:spLocks noGrp="1"/>
          </p:cNvSpPr>
          <p:nvPr>
            <p:ph type="body" sz="quarter" idx="15" hasCustomPrompt="1"/>
          </p:nvPr>
        </p:nvSpPr>
        <p:spPr>
          <a:xfrm>
            <a:off x="538241" y="1422400"/>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332552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基本版） 目次_Proposal">
    <p:spTree>
      <p:nvGrpSpPr>
        <p:cNvPr id="1" name=""/>
        <p:cNvGrpSpPr/>
        <p:nvPr/>
      </p:nvGrpSpPr>
      <p:grpSpPr>
        <a:xfrm>
          <a:off x="0" y="0"/>
          <a:ext cx="0" cy="0"/>
          <a:chOff x="0" y="0"/>
          <a:chExt cx="0" cy="0"/>
        </a:xfrm>
      </p:grpSpPr>
      <p:graphicFrame>
        <p:nvGraphicFramePr>
          <p:cNvPr id="11" name="オブジェクト 10" hidden="1"/>
          <p:cNvGraphicFramePr>
            <a:graphicFrameLocks noChangeAspect="1"/>
          </p:cNvGraphicFramePr>
          <p:nvPr>
            <p:custDataLst>
              <p:tags r:id="rId2"/>
            </p:custDataLst>
            <p:extLst>
              <p:ext uri="{D42A27DB-BD31-4B8C-83A1-F6EECF244321}">
                <p14:modId xmlns:p14="http://schemas.microsoft.com/office/powerpoint/2010/main" val="1022277532"/>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4953"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タイトル 1"/>
          <p:cNvSpPr>
            <a:spLocks noGrp="1"/>
          </p:cNvSpPr>
          <p:nvPr>
            <p:ph type="title" hasCustomPrompt="1"/>
          </p:nvPr>
        </p:nvSpPr>
        <p:spPr bwMode="gray">
          <a:xfrm>
            <a:off x="538241" y="191520"/>
            <a:ext cx="11723815" cy="912240"/>
          </a:xfrm>
          <a:prstGeom prst="rect">
            <a:avLst/>
          </a:prstGeom>
        </p:spPr>
        <p:txBody>
          <a:bodyPr/>
          <a:lstStyle>
            <a:lvl1pPr>
              <a:defRPr baseline="0">
                <a:latin typeface="Arial" pitchFamily="34" charset="0"/>
                <a:cs typeface="Arial" pitchFamily="34" charset="0"/>
              </a:defRPr>
            </a:lvl1pPr>
          </a:lstStyle>
          <a:p>
            <a:r>
              <a:rPr lang="en-US" altLang="ja-JP" dirty="0" smtClean="0"/>
              <a:t/>
            </a:r>
            <a:br>
              <a:rPr lang="en-US" altLang="ja-JP" dirty="0" smtClean="0"/>
            </a:br>
            <a:r>
              <a:rPr lang="ja-JP" altLang="en-US" dirty="0" smtClean="0"/>
              <a:t>マスター タイトルの書式設定</a:t>
            </a:r>
            <a:endParaRPr lang="ja-JP" altLang="en-US" dirty="0"/>
          </a:p>
        </p:txBody>
      </p:sp>
      <p:sp>
        <p:nvSpPr>
          <p:cNvPr id="13" name="コンテンツ プレースホルダ 2"/>
          <p:cNvSpPr>
            <a:spLocks noGrp="1"/>
          </p:cNvSpPr>
          <p:nvPr>
            <p:ph idx="1"/>
          </p:nvPr>
        </p:nvSpPr>
        <p:spPr bwMode="gray">
          <a:xfrm>
            <a:off x="538241" y="2071440"/>
            <a:ext cx="5582769" cy="6743520"/>
          </a:xfrm>
          <a:prstGeom prst="rect">
            <a:avLst/>
          </a:prstGeom>
        </p:spPr>
        <p:txBody>
          <a:bodyPr/>
          <a:lstStyle>
            <a:lvl1pPr marL="0" indent="0">
              <a:buNone/>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marR="0" indent="-230913" algn="l" defTabSz="1221913" rtl="0" eaLnBrk="1" fontAlgn="auto" latinLnBrk="0" hangingPunct="1">
              <a:lnSpc>
                <a:spcPct val="106000"/>
              </a:lnSpc>
              <a:spcBef>
                <a:spcPts val="321"/>
              </a:spcBef>
              <a:spcAft>
                <a:spcPts val="0"/>
              </a:spcAft>
              <a:buClrTx/>
              <a:buSzTx/>
              <a:buFont typeface="Arial" pitchFamily="34" charset="0"/>
              <a:buChar char="•"/>
              <a:tabLst/>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4" name="コンテンツ プレースホルダ 2"/>
          <p:cNvSpPr>
            <a:spLocks noGrp="1"/>
          </p:cNvSpPr>
          <p:nvPr>
            <p:ph idx="10"/>
          </p:nvPr>
        </p:nvSpPr>
        <p:spPr bwMode="gray">
          <a:xfrm>
            <a:off x="6632625" y="2071440"/>
            <a:ext cx="5582769" cy="6743520"/>
          </a:xfrm>
          <a:prstGeom prst="rect">
            <a:avLst/>
          </a:prstGeom>
        </p:spPr>
        <p:txBody>
          <a:bodyPr/>
          <a:lstStyle>
            <a:lvl1pPr marL="0" indent="0">
              <a:buNone/>
              <a:tabLst/>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indent="-230913">
              <a:lnSpc>
                <a:spcPct val="106000"/>
              </a:lnSpc>
              <a:spcBef>
                <a:spcPts val="321"/>
              </a:spcBef>
              <a:buFont typeface="Arial" pitchFamily="34" charset="0"/>
              <a:buChar char="•"/>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Tree>
    <p:extLst>
      <p:ext uri="{BB962C8B-B14F-4D97-AF65-F5344CB8AC3E}">
        <p14:creationId xmlns:p14="http://schemas.microsoft.com/office/powerpoint/2010/main" val="948916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p:custDataLst>
              <p:tags r:id="rId2"/>
            </p:custDataLst>
            <p:extLst>
              <p:ext uri="{D42A27DB-BD31-4B8C-83A1-F6EECF244321}">
                <p14:modId xmlns:p14="http://schemas.microsoft.com/office/powerpoint/2010/main" val="3204959676"/>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5977"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 Placeholder 8"/>
          <p:cNvSpPr>
            <a:spLocks noGrp="1"/>
          </p:cNvSpPr>
          <p:nvPr>
            <p:ph type="body" sz="quarter" idx="10"/>
          </p:nvPr>
        </p:nvSpPr>
        <p:spPr bwMode="gray">
          <a:xfrm>
            <a:off x="2456418" y="3315614"/>
            <a:ext cx="7885786" cy="3482035"/>
          </a:xfrm>
          <a:prstGeom prst="rect">
            <a:avLst/>
          </a:prstGeom>
        </p:spPr>
        <p:txBody>
          <a:bodyPr tIns="0" bIns="0"/>
          <a:lstStyle>
            <a:lvl1pPr marL="0" indent="0" eaLnBrk="1" hangingPunct="1">
              <a:spcBef>
                <a:spcPts val="0"/>
              </a:spcBef>
              <a:buClr>
                <a:schemeClr val="tx1"/>
              </a:buClr>
              <a:buSzPct val="80000"/>
              <a:buFont typeface="Wingdings" pitchFamily="2" charset="2"/>
              <a:buNone/>
              <a:defRPr sz="1600" baseline="0">
                <a:latin typeface="+mn-ea"/>
                <a:ea typeface="+mn-ea"/>
              </a:defRPr>
            </a:lvl1pPr>
            <a:lvl5pPr>
              <a:buNone/>
              <a:defRPr/>
            </a:lvl5pPr>
          </a:lstStyle>
          <a:p>
            <a:pPr lvl="0"/>
            <a:r>
              <a:rPr lang="ja-JP" altLang="en-US" dirty="0" smtClean="0"/>
              <a:t>マスター テキストの書式設定</a:t>
            </a:r>
          </a:p>
        </p:txBody>
      </p:sp>
      <p:sp>
        <p:nvSpPr>
          <p:cNvPr id="6" name="スライド番号プレースホルダ 5"/>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r>
              <a:rPr lang="en-GB" altLang="en-GB" smtClean="0"/>
              <a:t>Proposal Template</a:t>
            </a:r>
            <a:endParaRPr lang="en-GB" altLang="en-GB" dirty="0" smtClean="0"/>
          </a:p>
        </p:txBody>
      </p:sp>
    </p:spTree>
    <p:extLst>
      <p:ext uri="{BB962C8B-B14F-4D97-AF65-F5344CB8AC3E}">
        <p14:creationId xmlns:p14="http://schemas.microsoft.com/office/powerpoint/2010/main" val="3064537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基本版） 中表紙_Proposal">
    <p:spTree>
      <p:nvGrpSpPr>
        <p:cNvPr id="1" name=""/>
        <p:cNvGrpSpPr/>
        <p:nvPr/>
      </p:nvGrpSpPr>
      <p:grpSpPr>
        <a:xfrm>
          <a:off x="0" y="0"/>
          <a:ext cx="0" cy="0"/>
          <a:chOff x="0" y="0"/>
          <a:chExt cx="0" cy="0"/>
        </a:xfrm>
      </p:grpSpPr>
      <p:graphicFrame>
        <p:nvGraphicFramePr>
          <p:cNvPr id="9" name="オブジェクト 8" hidden="1"/>
          <p:cNvGraphicFramePr>
            <a:graphicFrameLocks noChangeAspect="1"/>
          </p:cNvGraphicFramePr>
          <p:nvPr>
            <p:custDataLst>
              <p:tags r:id="rId2"/>
            </p:custDataLst>
            <p:extLst>
              <p:ext uri="{D42A27DB-BD31-4B8C-83A1-F6EECF244321}">
                <p14:modId xmlns:p14="http://schemas.microsoft.com/office/powerpoint/2010/main" val="985710187"/>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7001"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 Placeholder 7"/>
          <p:cNvSpPr>
            <a:spLocks noGrp="1"/>
          </p:cNvSpPr>
          <p:nvPr>
            <p:ph type="body" sz="quarter" idx="10" hasCustomPrompt="1"/>
          </p:nvPr>
        </p:nvSpPr>
        <p:spPr bwMode="gray">
          <a:xfrm>
            <a:off x="1251472" y="2973601"/>
            <a:ext cx="6690009" cy="934373"/>
          </a:xfrm>
          <a:prstGeom prst="rect">
            <a:avLst/>
          </a:prstGeom>
          <a:noFill/>
        </p:spPr>
        <p:txBody>
          <a:bodyPr wrap="none" lIns="96214" rIns="97753" anchor="ctr" anchorCtr="0">
            <a:noAutofit/>
          </a:bodyPr>
          <a:lstStyle>
            <a:lvl1pPr marL="0" indent="0" algn="l">
              <a:lnSpc>
                <a:spcPct val="100000"/>
              </a:lnSpc>
              <a:spcBef>
                <a:spcPts val="0"/>
              </a:spcBef>
              <a:buNone/>
              <a:defRPr sz="3700" b="1" baseline="0">
                <a:solidFill>
                  <a:schemeClr val="accent1"/>
                </a:solidFill>
                <a:latin typeface="Arial" pitchFamily="34" charset="0"/>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2"/>
                </a:solidFill>
              </a:defRPr>
            </a:lvl1pPr>
          </a:lstStyle>
          <a:p>
            <a:r>
              <a:rPr lang="en-GB" altLang="en-GB" smtClean="0"/>
              <a:t>Proposal Template</a:t>
            </a:r>
            <a:endParaRPr lang="en-GB" altLang="en-GB" dirty="0" smtClean="0"/>
          </a:p>
        </p:txBody>
      </p:sp>
    </p:spTree>
    <p:extLst>
      <p:ext uri="{BB962C8B-B14F-4D97-AF65-F5344CB8AC3E}">
        <p14:creationId xmlns:p14="http://schemas.microsoft.com/office/powerpoint/2010/main" val="1058687064"/>
      </p:ext>
    </p:extLst>
  </p:cSld>
  <p:clrMapOvr>
    <a:masterClrMapping/>
  </p:clrMapOvr>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基本版） タイトルのみ_Proposal">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extLst>
              <p:ext uri="{D42A27DB-BD31-4B8C-83A1-F6EECF244321}">
                <p14:modId xmlns:p14="http://schemas.microsoft.com/office/powerpoint/2010/main" val="1900513150"/>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8025"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タイトル 1"/>
          <p:cNvSpPr>
            <a:spLocks noGrp="1"/>
          </p:cNvSpPr>
          <p:nvPr>
            <p:ph type="title" hasCustomPrompt="1"/>
          </p:nvPr>
        </p:nvSpPr>
        <p:spPr bwMode="gray">
          <a:xfrm>
            <a:off x="538893" y="191520"/>
            <a:ext cx="11723815" cy="912240"/>
          </a:xfrm>
        </p:spPr>
        <p:txBody>
          <a:bodyPr/>
          <a:lstStyle/>
          <a:p>
            <a:r>
              <a:rPr kumimoji="1" lang="ja-JP" altLang="en-US" dirty="0" smtClean="0"/>
              <a:t>キーメッセージを入力（本スライドで一番伝えたいこと＜名詞止め・体言止め不可＞）</a:t>
            </a:r>
            <a:endParaRPr kumimoji="1" lang="ja-JP" altLang="en-US" dirty="0"/>
          </a:p>
        </p:txBody>
      </p:sp>
      <p:sp>
        <p:nvSpPr>
          <p:cNvPr id="3" name="フッター プレースホルダ 2"/>
          <p:cNvSpPr>
            <a:spLocks noGrp="1"/>
          </p:cNvSpPr>
          <p:nvPr>
            <p:ph type="ftr" sz="quarter" idx="10"/>
          </p:nvPr>
        </p:nvSpPr>
        <p:spPr bwMode="gray"/>
        <p:txBody>
          <a:bodyPr/>
          <a:lstStyle>
            <a:lvl1pPr>
              <a:defRPr>
                <a:solidFill>
                  <a:schemeClr val="tx2"/>
                </a:solidFill>
              </a:defRPr>
            </a:lvl1pPr>
          </a:lstStyle>
          <a:p>
            <a:r>
              <a:rPr lang="en-GB" altLang="en-GB" smtClean="0"/>
              <a:t>Proposal Template</a:t>
            </a:r>
            <a:endParaRPr lang="en-GB" altLang="en-GB" dirty="0" smtClean="0"/>
          </a:p>
        </p:txBody>
      </p:sp>
      <p:sp>
        <p:nvSpPr>
          <p:cNvPr id="4" name="スライド番号プレースホルダ 3"/>
          <p:cNvSpPr>
            <a:spLocks noGrp="1"/>
          </p:cNvSpPr>
          <p:nvPr>
            <p:ph type="sldNum" sz="quarter" idx="11"/>
          </p:nvPr>
        </p:nvSpPr>
        <p:spPr bwMode="gray"/>
        <p:txBody>
          <a:bodyPr/>
          <a:lstStyle>
            <a:lvl1pPr>
              <a:defRPr>
                <a:solidFill>
                  <a:schemeClr val="tx2"/>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a:xfrm>
            <a:off x="538241" y="1422400"/>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355869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コンテンツ左サイド_レベル_Proposal">
    <p:spTree>
      <p:nvGrpSpPr>
        <p:cNvPr id="1" name=""/>
        <p:cNvGrpSpPr/>
        <p:nvPr/>
      </p:nvGrpSpPr>
      <p:grpSpPr>
        <a:xfrm>
          <a:off x="0" y="0"/>
          <a:ext cx="0" cy="0"/>
          <a:chOff x="0" y="0"/>
          <a:chExt cx="0" cy="0"/>
        </a:xfrm>
      </p:grpSpPr>
      <p:graphicFrame>
        <p:nvGraphicFramePr>
          <p:cNvPr id="9" name="オブジェクト 8" hidden="1"/>
          <p:cNvGraphicFramePr>
            <a:graphicFrameLocks noChangeAspect="1"/>
          </p:cNvGraphicFramePr>
          <p:nvPr>
            <p:custDataLst>
              <p:tags r:id="rId2"/>
            </p:custDataLst>
            <p:extLst>
              <p:ext uri="{D42A27DB-BD31-4B8C-83A1-F6EECF244321}">
                <p14:modId xmlns:p14="http://schemas.microsoft.com/office/powerpoint/2010/main" val="4294176271"/>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9049"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タイトル 1"/>
          <p:cNvSpPr>
            <a:spLocks noGrp="1"/>
          </p:cNvSpPr>
          <p:nvPr>
            <p:ph type="title" hasCustomPrompt="1"/>
          </p:nvPr>
        </p:nvSpPr>
        <p:spPr bwMode="gray">
          <a:xfrm>
            <a:off x="538241" y="191520"/>
            <a:ext cx="11723815" cy="912240"/>
          </a:xfrm>
          <a:prstGeom prst="rect">
            <a:avLst/>
          </a:prstGeom>
        </p:spPr>
        <p:txBody>
          <a:bodyPr/>
          <a:lstStyle>
            <a:lvl1pPr>
              <a:defRPr baseline="0"/>
            </a:lvl1pPr>
          </a:lstStyle>
          <a:p>
            <a:r>
              <a:rPr lang="en-US" altLang="ja-JP" dirty="0" smtClean="0"/>
              <a:t/>
            </a:r>
            <a:br>
              <a:rPr lang="en-US" altLang="ja-JP" dirty="0" smtClean="0"/>
            </a:br>
            <a:r>
              <a:rPr lang="ja-JP" altLang="en-US" dirty="0" smtClean="0"/>
              <a:t>キーメッセージを入力（本スライドで一番伝えたいこと＜名詞止め・体言止め不可＞）</a:t>
            </a:r>
            <a:endParaRPr lang="ja-JP" altLang="en-US" dirty="0"/>
          </a:p>
        </p:txBody>
      </p:sp>
      <p:sp>
        <p:nvSpPr>
          <p:cNvPr id="7" name="コンテンツ プレースホルダ 2"/>
          <p:cNvSpPr>
            <a:spLocks noGrp="1"/>
          </p:cNvSpPr>
          <p:nvPr>
            <p:ph idx="1"/>
          </p:nvPr>
        </p:nvSpPr>
        <p:spPr bwMode="gray">
          <a:xfrm>
            <a:off x="538241" y="2071440"/>
            <a:ext cx="5582769" cy="6743520"/>
          </a:xfrm>
          <a:prstGeom prst="rect">
            <a:avLst/>
          </a:prstGeom>
        </p:spPr>
        <p:txBody>
          <a:bodyPr/>
          <a:lstStyle>
            <a:lvl1pPr>
              <a:buNone/>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marR="0" indent="-230913" algn="l" defTabSz="1221913" rtl="0" eaLnBrk="1" fontAlgn="auto" latinLnBrk="0" hangingPunct="1">
              <a:lnSpc>
                <a:spcPct val="106000"/>
              </a:lnSpc>
              <a:spcBef>
                <a:spcPts val="321"/>
              </a:spcBef>
              <a:spcAft>
                <a:spcPts val="0"/>
              </a:spcAft>
              <a:buClrTx/>
              <a:buSzTx/>
              <a:buFont typeface="Arial" pitchFamily="34" charset="0"/>
              <a:buChar char="•"/>
              <a:tabLst/>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6" name="スライド番号プレースホルダ 5"/>
          <p:cNvSpPr>
            <a:spLocks noGrp="1"/>
          </p:cNvSpPr>
          <p:nvPr>
            <p:ph type="sldNum" sz="quarter" idx="10"/>
          </p:nvPr>
        </p:nvSpPr>
        <p:spPr bwMode="gray"/>
        <p:txBody>
          <a:bodyPr/>
          <a:lstStyle>
            <a:lvl1pPr>
              <a:defRPr>
                <a:solidFill>
                  <a:schemeClr val="tx2"/>
                </a:solidFill>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a:solidFill>
                  <a:schemeClr val="tx2"/>
                </a:solidFill>
              </a:defRPr>
            </a:lvl1pPr>
          </a:lstStyle>
          <a:p>
            <a:r>
              <a:rPr lang="en-GB" altLang="en-GB" smtClean="0"/>
              <a:t>Proposal Template</a:t>
            </a:r>
            <a:endParaRPr lang="en-GB" altLang="en-GB" dirty="0" smtClean="0"/>
          </a:p>
        </p:txBody>
      </p:sp>
      <p:sp>
        <p:nvSpPr>
          <p:cNvPr id="3" name="テキスト プレースホルダー 2"/>
          <p:cNvSpPr>
            <a:spLocks noGrp="1"/>
          </p:cNvSpPr>
          <p:nvPr>
            <p:ph type="body" sz="quarter" idx="12" hasCustomPrompt="1"/>
          </p:nvPr>
        </p:nvSpPr>
        <p:spPr>
          <a:xfrm>
            <a:off x="538241" y="1422400"/>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262453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Proposal">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p:custDataLst>
              <p:tags r:id="rId2"/>
            </p:custDataLst>
            <p:extLst>
              <p:ext uri="{D42A27DB-BD31-4B8C-83A1-F6EECF244321}">
                <p14:modId xmlns:p14="http://schemas.microsoft.com/office/powerpoint/2010/main" val="3350841743"/>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0074"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タイトル 1"/>
          <p:cNvSpPr>
            <a:spLocks noGrp="1"/>
          </p:cNvSpPr>
          <p:nvPr>
            <p:ph type="title" hasCustomPrompt="1"/>
          </p:nvPr>
        </p:nvSpPr>
        <p:spPr bwMode="gray">
          <a:xfrm>
            <a:off x="538241" y="191520"/>
            <a:ext cx="11723815" cy="912240"/>
          </a:xfrm>
          <a:prstGeom prst="rect">
            <a:avLst/>
          </a:prstGeom>
        </p:spPr>
        <p:txBody>
          <a:bodyPr/>
          <a:lstStyle>
            <a:lvl1pPr>
              <a:defRPr sz="2000" baseline="0">
                <a:solidFill>
                  <a:schemeClr val="tx1"/>
                </a:solidFill>
              </a:defRPr>
            </a:lvl1pPr>
          </a:lstStyle>
          <a:p>
            <a:r>
              <a:rPr lang="en-US" altLang="ja-JP" dirty="0" smtClean="0"/>
              <a:t/>
            </a:r>
            <a:br>
              <a:rPr lang="en-US" altLang="ja-JP" dirty="0" smtClean="0"/>
            </a:br>
            <a:r>
              <a:rPr lang="ja-JP" altLang="en-US" dirty="0" smtClean="0"/>
              <a:t>キーメッセージを入力（本スライドで一番伝えたいこと＜名詞止め・体言止め不可＞）</a:t>
            </a:r>
            <a:endParaRPr lang="ja-JP" altLang="en-US" dirty="0"/>
          </a:p>
        </p:txBody>
      </p:sp>
      <p:sp>
        <p:nvSpPr>
          <p:cNvPr id="8" name="コンテンツ プレースホルダ 2"/>
          <p:cNvSpPr>
            <a:spLocks noGrp="1"/>
          </p:cNvSpPr>
          <p:nvPr>
            <p:ph idx="1"/>
          </p:nvPr>
        </p:nvSpPr>
        <p:spPr bwMode="gray">
          <a:xfrm>
            <a:off x="538241" y="2071440"/>
            <a:ext cx="5582769" cy="1272295"/>
          </a:xfrm>
          <a:prstGeom prst="rect">
            <a:avLst/>
          </a:prstGeom>
          <a:ln>
            <a:solidFill>
              <a:schemeClr val="tx1"/>
            </a:solidFill>
          </a:ln>
        </p:spPr>
        <p:txBody>
          <a:bodyPr>
            <a:spAutoFit/>
          </a:bodyPr>
          <a:lstStyle>
            <a:lvl1pPr>
              <a:buNone/>
              <a:defRPr sz="12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2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200" baseline="0">
                <a:latin typeface="Arial" pitchFamily="34" charset="0"/>
                <a:ea typeface="+mn-ea"/>
                <a:cs typeface="Arial" pitchFamily="34" charset="0"/>
              </a:defRPr>
            </a:lvl3pPr>
            <a:lvl4pPr marL="692738" marR="0" indent="-230913" algn="l" defTabSz="1221913" rtl="0" eaLnBrk="1" fontAlgn="auto" latinLnBrk="0" hangingPunct="1">
              <a:lnSpc>
                <a:spcPct val="106000"/>
              </a:lnSpc>
              <a:spcBef>
                <a:spcPts val="321"/>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コンテンツ プレースホルダ 2"/>
          <p:cNvSpPr>
            <a:spLocks noGrp="1"/>
          </p:cNvSpPr>
          <p:nvPr>
            <p:ph idx="12"/>
          </p:nvPr>
        </p:nvSpPr>
        <p:spPr bwMode="gray">
          <a:xfrm>
            <a:off x="6632625" y="2071440"/>
            <a:ext cx="5582769" cy="1272295"/>
          </a:xfrm>
          <a:prstGeom prst="rect">
            <a:avLst/>
          </a:prstGeom>
          <a:ln>
            <a:solidFill>
              <a:schemeClr val="tx1"/>
            </a:solidFill>
          </a:ln>
        </p:spPr>
        <p:txBody>
          <a:bodyPr>
            <a:spAutoFit/>
          </a:bodyPr>
          <a:lstStyle>
            <a:lvl1pPr>
              <a:buNone/>
              <a:defRPr sz="12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2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200" baseline="0">
                <a:latin typeface="Arial" pitchFamily="34" charset="0"/>
                <a:ea typeface="+mn-ea"/>
                <a:cs typeface="Arial" pitchFamily="34" charset="0"/>
              </a:defRPr>
            </a:lvl3pPr>
            <a:lvl4pPr marL="692738" indent="-230913">
              <a:lnSpc>
                <a:spcPct val="106000"/>
              </a:lnSpc>
              <a:spcBef>
                <a:spcPts val="321"/>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0" name="スライド番号プレースホルダ 9"/>
          <p:cNvSpPr>
            <a:spLocks noGrp="1"/>
          </p:cNvSpPr>
          <p:nvPr>
            <p:ph type="sldNum" sz="quarter" idx="13"/>
          </p:nvPr>
        </p:nvSpPr>
        <p:spPr bwMode="gray"/>
        <p:txBody>
          <a:bodyPr/>
          <a:lstStyle>
            <a:lvl1pPr>
              <a:defRPr>
                <a:solidFill>
                  <a:schemeClr val="tx2"/>
                </a:solidFill>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a:solidFill>
                  <a:schemeClr val="tx2"/>
                </a:solidFill>
              </a:defRPr>
            </a:lvl1pPr>
          </a:lstStyle>
          <a:p>
            <a:r>
              <a:rPr lang="en-GB" altLang="en-GB" smtClean="0"/>
              <a:t>Proposal Template</a:t>
            </a:r>
            <a:endParaRPr lang="en-GB" altLang="en-GB" dirty="0" smtClean="0"/>
          </a:p>
        </p:txBody>
      </p:sp>
      <p:sp>
        <p:nvSpPr>
          <p:cNvPr id="3" name="テキスト プレースホルダー 2"/>
          <p:cNvSpPr>
            <a:spLocks noGrp="1"/>
          </p:cNvSpPr>
          <p:nvPr>
            <p:ph type="body" sz="quarter" idx="15" hasCustomPrompt="1"/>
          </p:nvPr>
        </p:nvSpPr>
        <p:spPr>
          <a:xfrm>
            <a:off x="538241" y="1422400"/>
            <a:ext cx="5582769" cy="604800"/>
          </a:xfrm>
        </p:spPr>
        <p:txBody>
          <a:bodyPr wrap="none" anchor="ctr">
            <a:noAutofit/>
          </a:bodyPr>
          <a:lstStyle>
            <a:lvl1pPr>
              <a:defRPr sz="14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a:xfrm>
            <a:off x="6632625" y="1422400"/>
            <a:ext cx="5582769" cy="604800"/>
          </a:xfrm>
        </p:spPr>
        <p:txBody>
          <a:bodyPr wrap="none" anchor="ctr">
            <a:noAutofit/>
          </a:bodyPr>
          <a:lstStyle>
            <a:lvl1pPr>
              <a:defRPr sz="14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372974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Proposal">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p:custDataLst>
              <p:tags r:id="rId2"/>
            </p:custDataLst>
            <p:extLst>
              <p:ext uri="{D42A27DB-BD31-4B8C-83A1-F6EECF244321}">
                <p14:modId xmlns:p14="http://schemas.microsoft.com/office/powerpoint/2010/main" val="855205329"/>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1097"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タイトル 1"/>
          <p:cNvSpPr>
            <a:spLocks noGrp="1"/>
          </p:cNvSpPr>
          <p:nvPr>
            <p:ph type="title" hasCustomPrompt="1"/>
          </p:nvPr>
        </p:nvSpPr>
        <p:spPr bwMode="gray">
          <a:xfrm>
            <a:off x="538893" y="191520"/>
            <a:ext cx="11723815" cy="912240"/>
          </a:xfrm>
          <a:prstGeom prst="rect">
            <a:avLst/>
          </a:prstGeom>
        </p:spPr>
        <p:txBody>
          <a:bodyPr/>
          <a:lstStyle>
            <a:lvl1pPr>
              <a:defRPr baseline="0">
                <a:latin typeface="Arial" pitchFamily="34" charset="0"/>
                <a:ea typeface="+mn-ea"/>
                <a:cs typeface="Arial" pitchFamily="34" charset="0"/>
              </a:defRPr>
            </a:lvl1pPr>
          </a:lstStyle>
          <a:p>
            <a:r>
              <a:rPr lang="ja-JP" altLang="en-US" dirty="0" smtClean="0"/>
              <a:t>キーメッセージを入力（本スライドで一番伝えたいこと＜名詞止め・体言止め不可＞）</a:t>
            </a:r>
            <a:endParaRPr lang="ja-JP" altLang="en-US" dirty="0"/>
          </a:p>
        </p:txBody>
      </p:sp>
      <p:sp>
        <p:nvSpPr>
          <p:cNvPr id="6" name="コンテンツ プレースホルダ 2"/>
          <p:cNvSpPr>
            <a:spLocks noGrp="1"/>
          </p:cNvSpPr>
          <p:nvPr>
            <p:ph idx="1"/>
          </p:nvPr>
        </p:nvSpPr>
        <p:spPr bwMode="gray">
          <a:xfrm>
            <a:off x="538893" y="2071440"/>
            <a:ext cx="11716078" cy="6743520"/>
          </a:xfrm>
          <a:prstGeom prst="rect">
            <a:avLst/>
          </a:prstGeom>
        </p:spPr>
        <p:txBody>
          <a:bodyPr/>
          <a:lstStyle>
            <a:lvl1pPr>
              <a:buFont typeface="Arial" pitchFamily="34" charset="0"/>
              <a:buNone/>
              <a:defRPr sz="1600" baseline="0">
                <a:latin typeface="Arial" pitchFamily="34" charset="0"/>
                <a:ea typeface="+mn-ea"/>
                <a:cs typeface="Arial" pitchFamily="34" charset="0"/>
              </a:defRPr>
            </a:lvl1pPr>
            <a:lvl2pPr marL="226102" indent="-226102">
              <a:lnSpc>
                <a:spcPct val="106000"/>
              </a:lnSpc>
              <a:spcBef>
                <a:spcPts val="1411"/>
              </a:spcBef>
              <a:buFont typeface="Wingdings" pitchFamily="2" charset="2"/>
              <a:buChar char="n"/>
              <a:defRPr sz="1600" baseline="0">
                <a:latin typeface="Arial" pitchFamily="34" charset="0"/>
                <a:ea typeface="+mn-ea"/>
                <a:cs typeface="Arial" pitchFamily="34" charset="0"/>
              </a:defRPr>
            </a:lvl2pPr>
            <a:lvl3pPr marL="461825" indent="-230913">
              <a:lnSpc>
                <a:spcPct val="106000"/>
              </a:lnSpc>
              <a:spcBef>
                <a:spcPts val="641"/>
              </a:spcBef>
              <a:buFont typeface="Wingdings" pitchFamily="2" charset="2"/>
              <a:buChar char="Ø"/>
              <a:defRPr sz="1600" baseline="0">
                <a:latin typeface="Arial" pitchFamily="34" charset="0"/>
                <a:ea typeface="+mn-ea"/>
                <a:cs typeface="Arial" pitchFamily="34" charset="0"/>
              </a:defRPr>
            </a:lvl3pPr>
            <a:lvl4pPr marL="692738" indent="-230913">
              <a:lnSpc>
                <a:spcPct val="106000"/>
              </a:lnSpc>
              <a:spcBef>
                <a:spcPts val="321"/>
              </a:spcBef>
              <a:buFont typeface="Arial" pitchFamily="34" charset="0"/>
              <a:buChar char="•"/>
              <a:defRPr sz="16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スライド番号プレースホルダ 8"/>
          <p:cNvSpPr>
            <a:spLocks noGrp="1"/>
          </p:cNvSpPr>
          <p:nvPr>
            <p:ph type="sldNum" sz="quarter" idx="10"/>
          </p:nvPr>
        </p:nvSpPr>
        <p:spPr bwMode="gray"/>
        <p:txBody>
          <a:bodyPr/>
          <a:lstStyle>
            <a:lvl1pPr>
              <a:defRPr>
                <a:solidFill>
                  <a:schemeClr val="tx2"/>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2"/>
                </a:solidFill>
              </a:defRPr>
            </a:lvl1pPr>
          </a:lstStyle>
          <a:p>
            <a:r>
              <a:rPr lang="en-GB" altLang="en-GB" smtClean="0"/>
              <a:t>Proposal Template</a:t>
            </a:r>
            <a:endParaRPr lang="en-GB" altLang="en-GB" dirty="0" smtClean="0"/>
          </a:p>
        </p:txBody>
      </p:sp>
      <p:sp>
        <p:nvSpPr>
          <p:cNvPr id="8" name="テキスト プレースホルダー 2"/>
          <p:cNvSpPr>
            <a:spLocks noGrp="1"/>
          </p:cNvSpPr>
          <p:nvPr>
            <p:ph type="body" sz="quarter" idx="15" hasCustomPrompt="1"/>
          </p:nvPr>
        </p:nvSpPr>
        <p:spPr>
          <a:xfrm>
            <a:off x="538241" y="1422400"/>
            <a:ext cx="5582769" cy="604800"/>
          </a:xfrm>
        </p:spPr>
        <p:txBody>
          <a:bodyPr wrap="none" anchor="ctr">
            <a:noAutofit/>
          </a:bodyPr>
          <a:lstStyle>
            <a:lvl1pPr>
              <a:defRPr sz="19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p14="http://schemas.microsoft.com/office/powerpoint/2010/main" val="2690140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slideLayout" Target="../slideLayouts/slideLayout12.xml"/><Relationship Id="rId7" Type="http://schemas.openxmlformats.org/officeDocument/2006/relationships/tags" Target="../tags/tag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vmlDrawing" Target="../drawings/vmlDrawing11.vml"/><Relationship Id="rId5"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oleObject" Target="../embeddings/oleObject16.bin"/><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ags" Target="../tags/tag17.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vmlDrawing" Target="../drawings/vmlDrawing16.vml"/><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11" name="オブジェクト 10" hidden="1"/>
          <p:cNvGraphicFramePr>
            <a:graphicFrameLocks noChangeAspect="1"/>
          </p:cNvGraphicFramePr>
          <p:nvPr>
            <p:custDataLst>
              <p:tags r:id="rId12"/>
            </p:custDataLst>
            <p:extLst>
              <p:ext uri="{D42A27DB-BD31-4B8C-83A1-F6EECF244321}">
                <p14:modId xmlns:p14="http://schemas.microsoft.com/office/powerpoint/2010/main" val="290970878"/>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71883" name="think-cell Slide" r:id="rId13" imgW="270" imgH="270" progId="TCLayout.ActiveDocument.1">
                  <p:embed/>
                </p:oleObj>
              </mc:Choice>
              <mc:Fallback>
                <p:oleObj name="think-cell Slide" r:id="rId13" imgW="270" imgH="270" progId="TCLayout.ActiveDocument.1">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タイトル プレースホルダ 6"/>
          <p:cNvSpPr>
            <a:spLocks noGrp="1"/>
          </p:cNvSpPr>
          <p:nvPr>
            <p:ph type="title"/>
          </p:nvPr>
        </p:nvSpPr>
        <p:spPr>
          <a:xfrm>
            <a:off x="538893" y="191520"/>
            <a:ext cx="11723815" cy="912240"/>
          </a:xfrm>
          <a:prstGeom prst="rect">
            <a:avLst/>
          </a:prstGeom>
        </p:spPr>
        <p:txBody>
          <a:bodyPr vert="horz" lIns="0" tIns="0" rIns="0" bIns="0" rtlCol="0" anchor="b" anchorCtr="0">
            <a:noAutofit/>
          </a:bodyPr>
          <a:lstStyle/>
          <a:p>
            <a:r>
              <a:rPr kumimoji="1" lang="ja-JP" altLang="en-US" dirty="0" smtClean="0"/>
              <a:t>マスター タイトルの書式設定</a:t>
            </a:r>
            <a:endParaRPr kumimoji="1" lang="ja-JP" altLang="en-US" dirty="0"/>
          </a:p>
        </p:txBody>
      </p:sp>
      <p:sp>
        <p:nvSpPr>
          <p:cNvPr id="8" name="テキスト プレースホルダ 7"/>
          <p:cNvSpPr>
            <a:spLocks noGrp="1"/>
          </p:cNvSpPr>
          <p:nvPr>
            <p:ph type="body" idx="1"/>
          </p:nvPr>
        </p:nvSpPr>
        <p:spPr>
          <a:xfrm>
            <a:off x="538892" y="2071440"/>
            <a:ext cx="5582769" cy="6743520"/>
          </a:xfrm>
          <a:prstGeom prst="rect">
            <a:avLst/>
          </a:prstGeom>
        </p:spPr>
        <p:txBody>
          <a:bodyPr vert="horz" lIns="96214" tIns="96214" rIns="96214" bIns="96214"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
        <p:nvSpPr>
          <p:cNvPr id="9" name="フッター プレースホルダ 8"/>
          <p:cNvSpPr>
            <a:spLocks noGrp="1"/>
          </p:cNvSpPr>
          <p:nvPr>
            <p:ph type="ftr" sz="quarter" idx="3"/>
          </p:nvPr>
        </p:nvSpPr>
        <p:spPr>
          <a:xfrm>
            <a:off x="883938" y="9223200"/>
            <a:ext cx="5257108" cy="236880"/>
          </a:xfrm>
          <a:prstGeom prst="rect">
            <a:avLst/>
          </a:prstGeom>
        </p:spPr>
        <p:txBody>
          <a:bodyPr vert="horz" lIns="0" tIns="0" rIns="0" bIns="0" rtlCol="0" anchor="b" anchorCtr="0"/>
          <a:lstStyle>
            <a:lvl1pPr algn="l">
              <a:defRPr sz="1500">
                <a:solidFill>
                  <a:schemeClr val="tx2"/>
                </a:solidFill>
                <a:latin typeface="Arial" pitchFamily="34" charset="0"/>
                <a:cs typeface="Arial" pitchFamily="34" charset="0"/>
              </a:defRPr>
            </a:lvl1pPr>
          </a:lstStyle>
          <a:p>
            <a:pPr fontAlgn="auto">
              <a:spcBef>
                <a:spcPts val="0"/>
              </a:spcBef>
              <a:spcAft>
                <a:spcPts val="0"/>
              </a:spcAft>
            </a:pPr>
            <a:r>
              <a:rPr kumimoji="1" lang="en-GB" altLang="en-GB" smtClean="0"/>
              <a:t>Proposal Template</a:t>
            </a:r>
            <a:endParaRPr kumimoji="1" lang="en-GB" altLang="en-GB" dirty="0" smtClean="0"/>
          </a:p>
        </p:txBody>
      </p:sp>
      <p:sp>
        <p:nvSpPr>
          <p:cNvPr id="10" name="スライド番号プレースホルダ 9"/>
          <p:cNvSpPr>
            <a:spLocks noGrp="1"/>
          </p:cNvSpPr>
          <p:nvPr>
            <p:ph type="sldNum" sz="quarter" idx="4"/>
          </p:nvPr>
        </p:nvSpPr>
        <p:spPr>
          <a:xfrm>
            <a:off x="530363" y="9223200"/>
            <a:ext cx="232615" cy="236880"/>
          </a:xfrm>
          <a:prstGeom prst="rect">
            <a:avLst/>
          </a:prstGeom>
        </p:spPr>
        <p:txBody>
          <a:bodyPr vert="horz" wrap="none" lIns="0" tIns="0" rIns="0" bIns="0" rtlCol="0" anchor="b" anchorCtr="0"/>
          <a:lstStyle>
            <a:lvl1pPr algn="r">
              <a:defRPr sz="15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Tree>
    <p:extLst>
      <p:ext uri="{BB962C8B-B14F-4D97-AF65-F5344CB8AC3E}">
        <p14:creationId xmlns:p14="http://schemas.microsoft.com/office/powerpoint/2010/main" val="3479974750"/>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Lst>
  <p:hf hdr="0" dt="0"/>
  <p:txStyles>
    <p:titleStyle>
      <a:lvl1pPr algn="l" eaLnBrk="1" hangingPunct="1">
        <a:defRPr kumimoji="1" sz="27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411"/>
        </a:spcBef>
        <a:defRPr kumimoji="1" sz="1600">
          <a:solidFill>
            <a:schemeClr val="tx1"/>
          </a:solidFill>
          <a:latin typeface="Arial" pitchFamily="34" charset="0"/>
          <a:ea typeface="+mn-ea"/>
          <a:cs typeface="Arial" pitchFamily="34" charset="0"/>
        </a:defRPr>
      </a:lvl1pPr>
      <a:lvl2pPr marL="226102" indent="-226102" algn="l" eaLnBrk="1" hangingPunct="1">
        <a:lnSpc>
          <a:spcPct val="106000"/>
        </a:lnSpc>
        <a:spcBef>
          <a:spcPts val="1411"/>
        </a:spcBef>
        <a:buFont typeface="Wingdings" pitchFamily="2" charset="2"/>
        <a:buChar char="n"/>
        <a:defRPr kumimoji="1" sz="1600">
          <a:solidFill>
            <a:schemeClr val="tx1"/>
          </a:solidFill>
          <a:latin typeface="Arial" pitchFamily="34" charset="0"/>
          <a:ea typeface="+mn-ea"/>
          <a:cs typeface="Arial" pitchFamily="34" charset="0"/>
        </a:defRPr>
      </a:lvl2pPr>
      <a:lvl3pPr marL="461825" indent="-230913" algn="l" eaLnBrk="1" hangingPunct="1">
        <a:lnSpc>
          <a:spcPct val="106000"/>
        </a:lnSpc>
        <a:spcBef>
          <a:spcPts val="641"/>
        </a:spcBef>
        <a:buFont typeface="Wingdings" pitchFamily="2" charset="2"/>
        <a:buChar char="Ø"/>
        <a:defRPr kumimoji="1" sz="1600">
          <a:solidFill>
            <a:schemeClr val="tx1"/>
          </a:solidFill>
          <a:latin typeface="Arial" pitchFamily="34" charset="0"/>
          <a:ea typeface="+mn-ea"/>
          <a:cs typeface="Arial" pitchFamily="34" charset="0"/>
        </a:defRPr>
      </a:lvl3pPr>
      <a:lvl4pPr marL="692738" indent="-230913" algn="l" eaLnBrk="1" hangingPunct="1">
        <a:lnSpc>
          <a:spcPct val="106000"/>
        </a:lnSpc>
        <a:spcBef>
          <a:spcPts val="321"/>
        </a:spcBef>
        <a:buFont typeface="Arial" pitchFamily="34" charset="0"/>
        <a:buChar char="•"/>
        <a:defRPr kumimoji="1" sz="1600">
          <a:solidFill>
            <a:schemeClr val="tx1"/>
          </a:solidFill>
          <a:latin typeface="Arial" pitchFamily="34" charset="0"/>
          <a:ea typeface="+mn-ea"/>
          <a:cs typeface="Arial" pitchFamily="34" charset="0"/>
        </a:defRPr>
      </a:lvl4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11" name="オブジェクト 10" hidden="1"/>
          <p:cNvGraphicFramePr>
            <a:graphicFrameLocks noChangeAspect="1"/>
          </p:cNvGraphicFramePr>
          <p:nvPr>
            <p:custDataLst>
              <p:tags r:id="rId7"/>
            </p:custDataLst>
            <p:extLst>
              <p:ext uri="{D42A27DB-BD31-4B8C-83A1-F6EECF244321}">
                <p14:modId xmlns:p14="http://schemas.microsoft.com/office/powerpoint/2010/main" val="892215452"/>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2123" name="think-cell Slide" r:id="rId8" imgW="270" imgH="270" progId="TCLayout.ActiveDocument.1">
                  <p:embed/>
                </p:oleObj>
              </mc:Choice>
              <mc:Fallback>
                <p:oleObj name="think-cell Slide" r:id="rId8" imgW="270" imgH="270" progId="TCLayout.ActiveDocument.1">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タイトル プレースホルダ 6"/>
          <p:cNvSpPr>
            <a:spLocks noGrp="1"/>
          </p:cNvSpPr>
          <p:nvPr>
            <p:ph type="title"/>
          </p:nvPr>
        </p:nvSpPr>
        <p:spPr>
          <a:xfrm>
            <a:off x="538893" y="191520"/>
            <a:ext cx="11723815" cy="912240"/>
          </a:xfrm>
          <a:prstGeom prst="rect">
            <a:avLst/>
          </a:prstGeom>
        </p:spPr>
        <p:txBody>
          <a:bodyPr vert="horz" lIns="0" tIns="0" rIns="0" bIns="0" rtlCol="0" anchor="b" anchorCtr="0">
            <a:noAutofit/>
          </a:bodyPr>
          <a:lstStyle/>
          <a:p>
            <a:r>
              <a:rPr kumimoji="1" lang="ja-JP" altLang="en-US" dirty="0" smtClean="0"/>
              <a:t>マスター タイトルの書式設定</a:t>
            </a:r>
            <a:endParaRPr kumimoji="1" lang="ja-JP" altLang="en-US" dirty="0"/>
          </a:p>
        </p:txBody>
      </p:sp>
      <p:sp>
        <p:nvSpPr>
          <p:cNvPr id="8" name="テキスト プレースホルダ 7"/>
          <p:cNvSpPr>
            <a:spLocks noGrp="1"/>
          </p:cNvSpPr>
          <p:nvPr>
            <p:ph type="body" idx="1"/>
          </p:nvPr>
        </p:nvSpPr>
        <p:spPr>
          <a:xfrm>
            <a:off x="538892" y="2071440"/>
            <a:ext cx="5582769" cy="6743520"/>
          </a:xfrm>
          <a:prstGeom prst="rect">
            <a:avLst/>
          </a:prstGeom>
        </p:spPr>
        <p:txBody>
          <a:bodyPr vert="horz" lIns="96214" tIns="96214" rIns="96214" bIns="96214"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
        <p:nvSpPr>
          <p:cNvPr id="9" name="フッター プレースホルダ 8"/>
          <p:cNvSpPr>
            <a:spLocks noGrp="1"/>
          </p:cNvSpPr>
          <p:nvPr>
            <p:ph type="ftr" sz="quarter" idx="3"/>
          </p:nvPr>
        </p:nvSpPr>
        <p:spPr>
          <a:xfrm>
            <a:off x="883938" y="9223200"/>
            <a:ext cx="5257108" cy="236880"/>
          </a:xfrm>
          <a:prstGeom prst="rect">
            <a:avLst/>
          </a:prstGeom>
        </p:spPr>
        <p:txBody>
          <a:bodyPr vert="horz" lIns="0" tIns="0" rIns="0" bIns="0" rtlCol="0" anchor="b" anchorCtr="0"/>
          <a:lstStyle>
            <a:lvl1pPr algn="l">
              <a:defRPr sz="1500">
                <a:solidFill>
                  <a:schemeClr val="tx2"/>
                </a:solidFill>
                <a:latin typeface="Arial" pitchFamily="34" charset="0"/>
                <a:cs typeface="Arial" pitchFamily="34" charset="0"/>
              </a:defRPr>
            </a:lvl1pPr>
          </a:lstStyle>
          <a:p>
            <a:pPr fontAlgn="auto">
              <a:spcBef>
                <a:spcPts val="0"/>
              </a:spcBef>
              <a:spcAft>
                <a:spcPts val="0"/>
              </a:spcAft>
            </a:pPr>
            <a:r>
              <a:rPr kumimoji="1" lang="en-GB" altLang="en-GB" smtClean="0"/>
              <a:t>Proposal Template</a:t>
            </a:r>
            <a:endParaRPr kumimoji="1" lang="en-GB" altLang="en-GB" dirty="0" smtClean="0"/>
          </a:p>
        </p:txBody>
      </p:sp>
      <p:sp>
        <p:nvSpPr>
          <p:cNvPr id="10" name="スライド番号プレースホルダ 9"/>
          <p:cNvSpPr>
            <a:spLocks noGrp="1"/>
          </p:cNvSpPr>
          <p:nvPr>
            <p:ph type="sldNum" sz="quarter" idx="4"/>
          </p:nvPr>
        </p:nvSpPr>
        <p:spPr>
          <a:xfrm>
            <a:off x="530363" y="9223200"/>
            <a:ext cx="232615" cy="236880"/>
          </a:xfrm>
          <a:prstGeom prst="rect">
            <a:avLst/>
          </a:prstGeom>
        </p:spPr>
        <p:txBody>
          <a:bodyPr vert="horz" wrap="none" lIns="0" tIns="0" rIns="0" bIns="0" rtlCol="0" anchor="b" anchorCtr="0"/>
          <a:lstStyle>
            <a:lvl1pPr algn="r">
              <a:defRPr sz="1500">
                <a:solidFill>
                  <a:schemeClr val="tx2"/>
                </a:solidFill>
                <a:latin typeface="Arial" pitchFamily="34" charset="0"/>
                <a:cs typeface="Arial" pitchFamily="34" charset="0"/>
              </a:defRPr>
            </a:lvl1pPr>
          </a:lstStyle>
          <a:p>
            <a:pPr fontAlgn="auto">
              <a:spcBef>
                <a:spcPts val="0"/>
              </a:spcBef>
              <a:spcAft>
                <a:spcPts val="0"/>
              </a:spcAft>
            </a:pPr>
            <a:fld id="{56E56C22-CD92-4A50-AAD1-E2171E0619BD}" type="slidenum">
              <a:rPr kumimoji="1" lang="ja-JP" altLang="en-US" smtClean="0"/>
              <a:pPr fontAlgn="auto">
                <a:spcBef>
                  <a:spcPts val="0"/>
                </a:spcBef>
                <a:spcAft>
                  <a:spcPts val="0"/>
                </a:spcAft>
              </a:pPr>
              <a:t>‹#›</a:t>
            </a:fld>
            <a:endParaRPr kumimoji="1" lang="ja-JP" altLang="en-US" dirty="0"/>
          </a:p>
        </p:txBody>
      </p:sp>
    </p:spTree>
    <p:extLst>
      <p:ext uri="{BB962C8B-B14F-4D97-AF65-F5344CB8AC3E}">
        <p14:creationId xmlns:p14="http://schemas.microsoft.com/office/powerpoint/2010/main" val="1147883871"/>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Lst>
  <p:hf hdr="0" dt="0"/>
  <p:txStyles>
    <p:titleStyle>
      <a:lvl1pPr algn="l" eaLnBrk="1" hangingPunct="1">
        <a:defRPr kumimoji="1" sz="27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411"/>
        </a:spcBef>
        <a:defRPr kumimoji="1" sz="1600">
          <a:solidFill>
            <a:schemeClr val="tx1"/>
          </a:solidFill>
          <a:latin typeface="Arial" pitchFamily="34" charset="0"/>
          <a:ea typeface="+mn-ea"/>
          <a:cs typeface="Arial" pitchFamily="34" charset="0"/>
        </a:defRPr>
      </a:lvl1pPr>
      <a:lvl2pPr marL="226102" indent="-226102" algn="l" eaLnBrk="1" hangingPunct="1">
        <a:lnSpc>
          <a:spcPct val="106000"/>
        </a:lnSpc>
        <a:spcBef>
          <a:spcPts val="1411"/>
        </a:spcBef>
        <a:buFont typeface="Wingdings" pitchFamily="2" charset="2"/>
        <a:buChar char="n"/>
        <a:defRPr kumimoji="1" sz="1600">
          <a:solidFill>
            <a:schemeClr val="tx1"/>
          </a:solidFill>
          <a:latin typeface="Arial" pitchFamily="34" charset="0"/>
          <a:ea typeface="+mn-ea"/>
          <a:cs typeface="Arial" pitchFamily="34" charset="0"/>
        </a:defRPr>
      </a:lvl2pPr>
      <a:lvl3pPr marL="461825" indent="-230913" algn="l" eaLnBrk="1" hangingPunct="1">
        <a:lnSpc>
          <a:spcPct val="106000"/>
        </a:lnSpc>
        <a:spcBef>
          <a:spcPts val="641"/>
        </a:spcBef>
        <a:buFont typeface="Wingdings" pitchFamily="2" charset="2"/>
        <a:buChar char="Ø"/>
        <a:defRPr kumimoji="1" sz="1600">
          <a:solidFill>
            <a:schemeClr val="tx1"/>
          </a:solidFill>
          <a:latin typeface="Arial" pitchFamily="34" charset="0"/>
          <a:ea typeface="+mn-ea"/>
          <a:cs typeface="Arial" pitchFamily="34" charset="0"/>
        </a:defRPr>
      </a:lvl3pPr>
      <a:lvl4pPr marL="692738" indent="-230913" algn="l" eaLnBrk="1" hangingPunct="1">
        <a:lnSpc>
          <a:spcPct val="106000"/>
        </a:lnSpc>
        <a:spcBef>
          <a:spcPts val="321"/>
        </a:spcBef>
        <a:buFont typeface="Arial" pitchFamily="34" charset="0"/>
        <a:buChar char="•"/>
        <a:defRPr kumimoji="1" sz="1600">
          <a:solidFill>
            <a:schemeClr val="tx1"/>
          </a:solidFill>
          <a:latin typeface="Arial" pitchFamily="34" charset="0"/>
          <a:ea typeface="+mn-ea"/>
          <a:cs typeface="Arial" pitchFamily="34" charset="0"/>
        </a:defRPr>
      </a:lvl4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11" name="オブジェクト 10" hidden="1"/>
          <p:cNvGraphicFramePr>
            <a:graphicFrameLocks noChangeAspect="1"/>
          </p:cNvGraphicFramePr>
          <p:nvPr>
            <p:custDataLst>
              <p:tags r:id="rId12"/>
            </p:custDataLst>
            <p:extLst>
              <p:ext uri="{D42A27DB-BD31-4B8C-83A1-F6EECF244321}">
                <p14:modId xmlns:p14="http://schemas.microsoft.com/office/powerpoint/2010/main" val="55499801"/>
              </p:ext>
            </p:extLst>
          </p:nvPr>
        </p:nvGraphicFramePr>
        <p:xfrm>
          <a:off x="2053" y="2224"/>
          <a:ext cx="2051" cy="2222"/>
        </p:xfrm>
        <a:graphic>
          <a:graphicData uri="http://schemas.openxmlformats.org/presentationml/2006/ole">
            <mc:AlternateContent xmlns:mc="http://schemas.openxmlformats.org/markup-compatibility/2006">
              <mc:Choice xmlns:v="urn:schemas-microsoft-com:vml" Requires="v">
                <p:oleObj spid="_x0000_s186411" name="think-cell Slide" r:id="rId13" imgW="270" imgH="270" progId="TCLayout.ActiveDocument.1">
                  <p:embed/>
                </p:oleObj>
              </mc:Choice>
              <mc:Fallback>
                <p:oleObj name="think-cell Slide" r:id="rId13" imgW="270" imgH="270" progId="TCLayout.ActiveDocument.1">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53" y="2224"/>
                        <a:ext cx="2051"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タイトル プレースホルダ 6"/>
          <p:cNvSpPr>
            <a:spLocks noGrp="1"/>
          </p:cNvSpPr>
          <p:nvPr>
            <p:ph type="title"/>
          </p:nvPr>
        </p:nvSpPr>
        <p:spPr>
          <a:xfrm>
            <a:off x="538893" y="191520"/>
            <a:ext cx="11723815" cy="912240"/>
          </a:xfrm>
          <a:prstGeom prst="rect">
            <a:avLst/>
          </a:prstGeom>
        </p:spPr>
        <p:txBody>
          <a:bodyPr vert="horz" lIns="0" tIns="0" rIns="0" bIns="0" rtlCol="0" anchor="b" anchorCtr="0">
            <a:noAutofit/>
          </a:bodyPr>
          <a:lstStyle/>
          <a:p>
            <a:r>
              <a:rPr kumimoji="1" lang="ja-JP" altLang="en-US" dirty="0" smtClean="0"/>
              <a:t>マスター タイトルの書式設定</a:t>
            </a:r>
            <a:endParaRPr kumimoji="1" lang="ja-JP" altLang="en-US" dirty="0"/>
          </a:p>
        </p:txBody>
      </p:sp>
      <p:sp>
        <p:nvSpPr>
          <p:cNvPr id="8" name="テキスト プレースホルダ 7"/>
          <p:cNvSpPr>
            <a:spLocks noGrp="1"/>
          </p:cNvSpPr>
          <p:nvPr>
            <p:ph type="body" idx="1"/>
          </p:nvPr>
        </p:nvSpPr>
        <p:spPr>
          <a:xfrm>
            <a:off x="538892" y="2071440"/>
            <a:ext cx="5582769" cy="6743520"/>
          </a:xfrm>
          <a:prstGeom prst="rect">
            <a:avLst/>
          </a:prstGeom>
        </p:spPr>
        <p:txBody>
          <a:bodyPr vert="horz" lIns="96214" tIns="96214" rIns="96214" bIns="96214"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
        <p:nvSpPr>
          <p:cNvPr id="9" name="フッター プレースホルダ 8"/>
          <p:cNvSpPr>
            <a:spLocks noGrp="1"/>
          </p:cNvSpPr>
          <p:nvPr>
            <p:ph type="ftr" sz="quarter" idx="3"/>
          </p:nvPr>
        </p:nvSpPr>
        <p:spPr>
          <a:xfrm>
            <a:off x="883938" y="9223200"/>
            <a:ext cx="5257108" cy="236880"/>
          </a:xfrm>
          <a:prstGeom prst="rect">
            <a:avLst/>
          </a:prstGeom>
        </p:spPr>
        <p:txBody>
          <a:bodyPr vert="horz" lIns="0" tIns="0" rIns="0" bIns="0" rtlCol="0" anchor="b" anchorCtr="0"/>
          <a:lstStyle>
            <a:lvl1pPr algn="l">
              <a:defRPr sz="1500">
                <a:solidFill>
                  <a:schemeClr val="tx2"/>
                </a:solidFill>
                <a:latin typeface="Arial" pitchFamily="34" charset="0"/>
                <a:cs typeface="Arial" pitchFamily="34" charset="0"/>
              </a:defRPr>
            </a:lvl1pPr>
          </a:lstStyle>
          <a:p>
            <a:pPr fontAlgn="auto">
              <a:spcBef>
                <a:spcPts val="0"/>
              </a:spcBef>
              <a:spcAft>
                <a:spcPts val="0"/>
              </a:spcAft>
            </a:pPr>
            <a:r>
              <a:rPr kumimoji="1" lang="en-GB" altLang="en-GB" smtClean="0">
                <a:solidFill>
                  <a:srgbClr val="313131"/>
                </a:solidFill>
              </a:rPr>
              <a:t>Proposal Template</a:t>
            </a:r>
            <a:endParaRPr kumimoji="1" lang="en-GB" altLang="en-GB" dirty="0" smtClean="0">
              <a:solidFill>
                <a:srgbClr val="313131"/>
              </a:solidFill>
            </a:endParaRPr>
          </a:p>
        </p:txBody>
      </p:sp>
      <p:sp>
        <p:nvSpPr>
          <p:cNvPr id="10" name="スライド番号プレースホルダ 9"/>
          <p:cNvSpPr>
            <a:spLocks noGrp="1"/>
          </p:cNvSpPr>
          <p:nvPr>
            <p:ph type="sldNum" sz="quarter" idx="4"/>
          </p:nvPr>
        </p:nvSpPr>
        <p:spPr>
          <a:xfrm>
            <a:off x="530363" y="9223200"/>
            <a:ext cx="232615" cy="236880"/>
          </a:xfrm>
          <a:prstGeom prst="rect">
            <a:avLst/>
          </a:prstGeom>
        </p:spPr>
        <p:txBody>
          <a:bodyPr vert="horz" wrap="none" lIns="0" tIns="0" rIns="0" bIns="0" rtlCol="0" anchor="b" anchorCtr="0"/>
          <a:lstStyle>
            <a:lvl1pPr algn="r">
              <a:defRPr sz="1500">
                <a:solidFill>
                  <a:schemeClr val="tx2"/>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solidFill>
                  <a:srgbClr val="313131"/>
                </a:solidFill>
              </a:rPr>
              <a:pPr fontAlgn="auto">
                <a:spcBef>
                  <a:spcPts val="0"/>
                </a:spcBef>
                <a:spcAft>
                  <a:spcPts val="0"/>
                </a:spcAft>
              </a:pPr>
              <a:t>‹#›</a:t>
            </a:fld>
            <a:endParaRPr kumimoji="1" lang="ja-JP" altLang="en-US" dirty="0">
              <a:solidFill>
                <a:srgbClr val="313131"/>
              </a:solidFill>
            </a:endParaRPr>
          </a:p>
        </p:txBody>
      </p:sp>
    </p:spTree>
    <p:extLst>
      <p:ext uri="{BB962C8B-B14F-4D97-AF65-F5344CB8AC3E}">
        <p14:creationId xmlns:p14="http://schemas.microsoft.com/office/powerpoint/2010/main" val="3072038111"/>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Lst>
  <p:hf hdr="0" dt="0"/>
  <p:txStyles>
    <p:titleStyle>
      <a:lvl1pPr algn="l" eaLnBrk="1" hangingPunct="1">
        <a:defRPr kumimoji="1" sz="2700" b="1">
          <a:solidFill>
            <a:schemeClr val="accent1"/>
          </a:solidFill>
          <a:latin typeface="Arial" pitchFamily="34" charset="0"/>
          <a:ea typeface="+mn-ea"/>
          <a:cs typeface="Arial" pitchFamily="34" charset="0"/>
        </a:defRPr>
      </a:lvl1pPr>
    </p:titleStyle>
    <p:bodyStyle>
      <a:lvl1pPr marL="0" indent="0" eaLnBrk="1" hangingPunct="1">
        <a:lnSpc>
          <a:spcPct val="106000"/>
        </a:lnSpc>
        <a:spcBef>
          <a:spcPts val="1411"/>
        </a:spcBef>
        <a:defRPr kumimoji="1" sz="1600">
          <a:solidFill>
            <a:schemeClr val="tx1"/>
          </a:solidFill>
          <a:latin typeface="Arial" pitchFamily="34" charset="0"/>
          <a:ea typeface="+mn-ea"/>
          <a:cs typeface="Arial" pitchFamily="34" charset="0"/>
        </a:defRPr>
      </a:lvl1pPr>
      <a:lvl2pPr marL="226102" indent="-226102" algn="l" eaLnBrk="1" hangingPunct="1">
        <a:lnSpc>
          <a:spcPct val="106000"/>
        </a:lnSpc>
        <a:spcBef>
          <a:spcPts val="1411"/>
        </a:spcBef>
        <a:buFont typeface="Wingdings" pitchFamily="2" charset="2"/>
        <a:buChar char="n"/>
        <a:defRPr kumimoji="1" sz="1600">
          <a:solidFill>
            <a:schemeClr val="tx1"/>
          </a:solidFill>
          <a:latin typeface="Arial" pitchFamily="34" charset="0"/>
          <a:ea typeface="+mn-ea"/>
          <a:cs typeface="Arial" pitchFamily="34" charset="0"/>
        </a:defRPr>
      </a:lvl2pPr>
      <a:lvl3pPr marL="461825" indent="-230913" algn="l" eaLnBrk="1" hangingPunct="1">
        <a:lnSpc>
          <a:spcPct val="106000"/>
        </a:lnSpc>
        <a:spcBef>
          <a:spcPts val="641"/>
        </a:spcBef>
        <a:buFont typeface="Wingdings" pitchFamily="2" charset="2"/>
        <a:buChar char="Ø"/>
        <a:defRPr kumimoji="1" sz="1600">
          <a:solidFill>
            <a:schemeClr val="tx1"/>
          </a:solidFill>
          <a:latin typeface="Arial" pitchFamily="34" charset="0"/>
          <a:ea typeface="+mn-ea"/>
          <a:cs typeface="Arial" pitchFamily="34" charset="0"/>
        </a:defRPr>
      </a:lvl3pPr>
      <a:lvl4pPr marL="692738" indent="-230913" algn="l" eaLnBrk="1" hangingPunct="1">
        <a:lnSpc>
          <a:spcPct val="106000"/>
        </a:lnSpc>
        <a:spcBef>
          <a:spcPts val="321"/>
        </a:spcBef>
        <a:buFont typeface="Arial" pitchFamily="34" charset="0"/>
        <a:buChar char="•"/>
        <a:defRPr kumimoji="1" sz="1600">
          <a:solidFill>
            <a:schemeClr val="tx1"/>
          </a:solidFill>
          <a:latin typeface="Arial" pitchFamily="34" charset="0"/>
          <a:ea typeface="+mn-ea"/>
          <a:cs typeface="Arial" pitchFamily="34" charset="0"/>
        </a:defRPr>
      </a:lvl4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8.xml"/><Relationship Id="rId5" Type="http://schemas.openxmlformats.org/officeDocument/2006/relationships/image" Target="../media/image9.emf"/><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6375" name="グループ化 186374"/>
          <p:cNvGrpSpPr/>
          <p:nvPr/>
        </p:nvGrpSpPr>
        <p:grpSpPr>
          <a:xfrm>
            <a:off x="538238" y="1422402"/>
            <a:ext cx="11844000" cy="878323"/>
            <a:chOff x="126042" y="709464"/>
            <a:chExt cx="12525086" cy="878323"/>
          </a:xfrm>
        </p:grpSpPr>
        <p:sp>
          <p:nvSpPr>
            <p:cNvPr id="14" name="正方形/長方形 13"/>
            <p:cNvSpPr/>
            <p:nvPr/>
          </p:nvSpPr>
          <p:spPr>
            <a:xfrm flipH="1">
              <a:off x="126042" y="1008759"/>
              <a:ext cx="12525086" cy="579028"/>
            </a:xfrm>
            <a:prstGeom prst="rect">
              <a:avLst/>
            </a:prstGeom>
            <a:ln>
              <a:solidFill>
                <a:schemeClr val="accent1"/>
              </a:solidFill>
            </a:ln>
          </p:spPr>
          <p:txBody>
            <a:bodyPr vert="horz" wrap="square" lIns="72000" tIns="72000" rIns="72000" bIns="72000" rtlCol="0" anchor="ctr">
              <a:noAutofit/>
            </a:bodyPr>
            <a:lstStyle/>
            <a:p>
              <a:pPr marL="171450" indent="-171450">
                <a:spcBef>
                  <a:spcPts val="600"/>
                </a:spcBef>
                <a:buFont typeface="Wingdings" panose="05000000000000000000" pitchFamily="2" charset="2"/>
                <a:buChar char="n"/>
              </a:pPr>
              <a:r>
                <a:rPr lang="ja-JP" altLang="en-US" sz="1000" dirty="0">
                  <a:solidFill>
                    <a:prstClr val="black"/>
                  </a:solidFill>
                </a:rPr>
                <a:t>統合型リゾート（以下、「</a:t>
              </a:r>
              <a:r>
                <a:rPr lang="en-US" altLang="ja-JP" sz="1000" dirty="0">
                  <a:solidFill>
                    <a:prstClr val="black"/>
                  </a:solidFill>
                </a:rPr>
                <a:t>IR</a:t>
              </a:r>
              <a:r>
                <a:rPr lang="ja-JP" altLang="en-US" sz="1000" dirty="0">
                  <a:solidFill>
                    <a:prstClr val="black"/>
                  </a:solidFill>
                </a:rPr>
                <a:t>」という。）は、観光振興、地域振興、産業振興等に資することが期待できるとして</a:t>
              </a:r>
              <a:r>
                <a:rPr lang="ja-JP" altLang="en-US" sz="1000" dirty="0" smtClean="0">
                  <a:solidFill>
                    <a:prstClr val="black"/>
                  </a:solidFill>
                </a:rPr>
                <a:t>、政府が発表した「</a:t>
              </a:r>
              <a:r>
                <a:rPr lang="ja-JP" altLang="en-US" sz="1000" dirty="0">
                  <a:solidFill>
                    <a:prstClr val="black"/>
                  </a:solidFill>
                </a:rPr>
                <a:t>日本再興戦略</a:t>
              </a:r>
              <a:r>
                <a:rPr lang="ja-JP" altLang="en-US" sz="1000" dirty="0" smtClean="0">
                  <a:solidFill>
                    <a:prstClr val="black"/>
                  </a:solidFill>
                </a:rPr>
                <a:t>」</a:t>
              </a:r>
              <a:r>
                <a:rPr lang="en-US" altLang="ja-JP" sz="1000" dirty="0" smtClean="0">
                  <a:solidFill>
                    <a:prstClr val="black"/>
                  </a:solidFill>
                </a:rPr>
                <a:t>(2016</a:t>
              </a:r>
              <a:r>
                <a:rPr lang="ja-JP" altLang="en-US" sz="1000" dirty="0" smtClean="0">
                  <a:solidFill>
                    <a:prstClr val="black"/>
                  </a:solidFill>
                </a:rPr>
                <a:t>年</a:t>
              </a:r>
              <a:r>
                <a:rPr lang="en-US" altLang="ja-JP" sz="1000" dirty="0" smtClean="0">
                  <a:solidFill>
                    <a:prstClr val="black"/>
                  </a:solidFill>
                </a:rPr>
                <a:t>6</a:t>
              </a:r>
              <a:r>
                <a:rPr lang="ja-JP" altLang="en-US" sz="1000" dirty="0" smtClean="0">
                  <a:solidFill>
                    <a:prstClr val="black"/>
                  </a:solidFill>
                </a:rPr>
                <a:t>月）の</a:t>
              </a:r>
              <a:r>
                <a:rPr lang="ja-JP" altLang="en-US" sz="1000" dirty="0">
                  <a:solidFill>
                    <a:prstClr val="black"/>
                  </a:solidFill>
                </a:rPr>
                <a:t>一つ</a:t>
              </a:r>
              <a:r>
                <a:rPr lang="ja-JP" altLang="en-US" sz="1000" dirty="0" smtClean="0">
                  <a:solidFill>
                    <a:prstClr val="black"/>
                  </a:solidFill>
                </a:rPr>
                <a:t>にも位置付けられて</a:t>
              </a:r>
              <a:r>
                <a:rPr lang="ja-JP" altLang="en-US" sz="1000" dirty="0">
                  <a:solidFill>
                    <a:prstClr val="black"/>
                  </a:solidFill>
                </a:rPr>
                <a:t>いる。その一方で、</a:t>
              </a:r>
              <a:r>
                <a:rPr lang="en-US" altLang="ja-JP" sz="1000" dirty="0">
                  <a:solidFill>
                    <a:prstClr val="black"/>
                  </a:solidFill>
                </a:rPr>
                <a:t>IR</a:t>
              </a:r>
              <a:r>
                <a:rPr lang="ja-JP" altLang="en-US" sz="1000" dirty="0">
                  <a:solidFill>
                    <a:prstClr val="black"/>
                  </a:solidFill>
                </a:rPr>
                <a:t>立地によるギャンブル依存症の増加や治安・犯罪面の影響等も懸念されている</a:t>
              </a:r>
              <a:r>
                <a:rPr lang="ja-JP" altLang="en-US" sz="1000" dirty="0" smtClean="0">
                  <a:solidFill>
                    <a:prstClr val="black"/>
                  </a:solidFill>
                </a:rPr>
                <a:t>。</a:t>
              </a:r>
              <a:endParaRPr lang="en-US" altLang="ja-JP" sz="1000" dirty="0">
                <a:solidFill>
                  <a:prstClr val="black"/>
                </a:solidFill>
              </a:endParaRPr>
            </a:p>
            <a:p>
              <a:pPr marL="397552" lvl="1" indent="-171450">
                <a:spcBef>
                  <a:spcPts val="600"/>
                </a:spcBef>
                <a:buFont typeface="Wingdings" panose="05000000000000000000" pitchFamily="2" charset="2"/>
                <a:buChar char="Ø"/>
              </a:pPr>
              <a:r>
                <a:rPr lang="ja-JP" altLang="en-US" sz="1000" dirty="0">
                  <a:solidFill>
                    <a:prstClr val="black"/>
                  </a:solidFill>
                </a:rPr>
                <a:t>このことから大阪府では、大阪市・夢洲地区に</a:t>
              </a:r>
              <a:r>
                <a:rPr lang="en-US" altLang="ja-JP" sz="1000" dirty="0">
                  <a:solidFill>
                    <a:prstClr val="black"/>
                  </a:solidFill>
                </a:rPr>
                <a:t>IR</a:t>
              </a:r>
              <a:r>
                <a:rPr lang="ja-JP" altLang="en-US" sz="1000" dirty="0">
                  <a:solidFill>
                    <a:prstClr val="black"/>
                  </a:solidFill>
                </a:rPr>
                <a:t>を立地した場合の経済効果や懸念される課題と対策等について、具体的な情報やデータを整理・分析することを目的として</a:t>
              </a:r>
              <a:r>
                <a:rPr lang="ja-JP" altLang="en-US" sz="1000" dirty="0" smtClean="0">
                  <a:solidFill>
                    <a:prstClr val="black"/>
                  </a:solidFill>
                </a:rPr>
                <a:t>本調査・検討業務</a:t>
              </a:r>
              <a:r>
                <a:rPr lang="ja-JP" altLang="en-US" sz="1000" dirty="0">
                  <a:solidFill>
                    <a:prstClr val="black"/>
                  </a:solidFill>
                </a:rPr>
                <a:t>を</a:t>
              </a:r>
              <a:r>
                <a:rPr lang="ja-JP" altLang="en-US" sz="1000" dirty="0" smtClean="0">
                  <a:solidFill>
                    <a:prstClr val="black"/>
                  </a:solidFill>
                </a:rPr>
                <a:t>実施した。</a:t>
              </a:r>
              <a:endParaRPr lang="ja-JP" altLang="en-US" sz="1000" dirty="0">
                <a:solidFill>
                  <a:prstClr val="black"/>
                </a:solidFill>
              </a:endParaRPr>
            </a:p>
          </p:txBody>
        </p:sp>
        <p:sp>
          <p:nvSpPr>
            <p:cNvPr id="106" name="正方形/長方形 105"/>
            <p:cNvSpPr/>
            <p:nvPr/>
          </p:nvSpPr>
          <p:spPr>
            <a:xfrm>
              <a:off x="126042" y="709464"/>
              <a:ext cx="12525086" cy="299295"/>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ctr" anchorCtr="0">
              <a:noAutofit/>
            </a:bodyPr>
            <a:lstStyle/>
            <a:p>
              <a:pPr algn="ctr"/>
              <a:r>
                <a:rPr lang="ja-JP" altLang="en-US" sz="1200" b="1" dirty="0" smtClean="0">
                  <a:solidFill>
                    <a:prstClr val="white"/>
                  </a:solidFill>
                </a:rPr>
                <a:t>本調査の目的</a:t>
              </a:r>
              <a:endParaRPr lang="ja-JP" altLang="en-US" sz="1200" b="1" dirty="0">
                <a:solidFill>
                  <a:prstClr val="white"/>
                </a:solidFill>
              </a:endParaRPr>
            </a:p>
          </p:txBody>
        </p:sp>
      </p:grpSp>
      <p:sp>
        <p:nvSpPr>
          <p:cNvPr id="28" name="正方形/長方形 27"/>
          <p:cNvSpPr/>
          <p:nvPr/>
        </p:nvSpPr>
        <p:spPr>
          <a:xfrm>
            <a:off x="2971071" y="5895611"/>
            <a:ext cx="3539859" cy="19889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t" anchorCtr="0">
            <a:spAutoFit/>
          </a:bodyPr>
          <a:lstStyle/>
          <a:p>
            <a:pPr marL="171450" indent="-171450" algn="just">
              <a:spcBef>
                <a:spcPts val="300"/>
              </a:spcBef>
              <a:buFont typeface="Wingdings" panose="05000000000000000000" pitchFamily="2" charset="2"/>
              <a:buChar char="n"/>
            </a:pPr>
            <a:r>
              <a:rPr lang="ja-JP" altLang="en-US" sz="1000" dirty="0" smtClean="0">
                <a:solidFill>
                  <a:prstClr val="black"/>
                </a:solidFill>
              </a:rPr>
              <a:t>本調査では</a:t>
            </a:r>
            <a:r>
              <a:rPr lang="ja-JP" altLang="en-US" sz="1000" dirty="0">
                <a:solidFill>
                  <a:prstClr val="black"/>
                </a:solidFill>
              </a:rPr>
              <a:t>各種</a:t>
            </a:r>
            <a:r>
              <a:rPr lang="ja-JP" altLang="en-US" sz="1000" dirty="0" smtClean="0">
                <a:solidFill>
                  <a:prstClr val="black"/>
                </a:solidFill>
              </a:rPr>
              <a:t>前提</a:t>
            </a:r>
            <a:r>
              <a:rPr lang="ja-JP" altLang="en-US" sz="1000" dirty="0">
                <a:solidFill>
                  <a:prstClr val="black"/>
                </a:solidFill>
              </a:rPr>
              <a:t>条件</a:t>
            </a:r>
            <a:r>
              <a:rPr lang="ja-JP" altLang="en-US" sz="1000" dirty="0" smtClean="0">
                <a:solidFill>
                  <a:prstClr val="black"/>
                </a:solidFill>
              </a:rPr>
              <a:t>をベース</a:t>
            </a:r>
            <a:r>
              <a:rPr lang="ja-JP" altLang="en-US" sz="1000" dirty="0">
                <a:solidFill>
                  <a:prstClr val="black"/>
                </a:solidFill>
              </a:rPr>
              <a:t>に、夢洲地区への</a:t>
            </a:r>
            <a:r>
              <a:rPr lang="en-US" altLang="ja-JP" sz="1000" dirty="0">
                <a:solidFill>
                  <a:prstClr val="black"/>
                </a:solidFill>
              </a:rPr>
              <a:t>IR</a:t>
            </a:r>
            <a:r>
              <a:rPr lang="ja-JP" altLang="en-US" sz="1000" dirty="0">
                <a:solidFill>
                  <a:prstClr val="black"/>
                </a:solidFill>
              </a:rPr>
              <a:t>立地が起点となり創出される</a:t>
            </a:r>
            <a:r>
              <a:rPr lang="en-US" altLang="ja-JP" sz="1000" dirty="0">
                <a:solidFill>
                  <a:prstClr val="black"/>
                </a:solidFill>
              </a:rPr>
              <a:t>2024</a:t>
            </a:r>
            <a:r>
              <a:rPr lang="ja-JP" altLang="en-US" sz="1000" dirty="0">
                <a:solidFill>
                  <a:prstClr val="black"/>
                </a:solidFill>
              </a:rPr>
              <a:t>年及び</a:t>
            </a:r>
            <a:r>
              <a:rPr lang="en-US" altLang="ja-JP" sz="1000" dirty="0">
                <a:solidFill>
                  <a:prstClr val="black"/>
                </a:solidFill>
              </a:rPr>
              <a:t>2030</a:t>
            </a:r>
            <a:r>
              <a:rPr lang="ja-JP" altLang="en-US" sz="1000" dirty="0">
                <a:solidFill>
                  <a:prstClr val="black"/>
                </a:solidFill>
              </a:rPr>
              <a:t>年における新たな</a:t>
            </a:r>
            <a:r>
              <a:rPr lang="ja-JP" altLang="en-US" sz="1000" dirty="0" smtClean="0">
                <a:solidFill>
                  <a:prstClr val="black"/>
                </a:solidFill>
              </a:rPr>
              <a:t>生産</a:t>
            </a:r>
            <a:r>
              <a:rPr lang="ja-JP" altLang="en-US" sz="1000" dirty="0">
                <a:solidFill>
                  <a:prstClr val="black"/>
                </a:solidFill>
              </a:rPr>
              <a:t>増加額</a:t>
            </a:r>
            <a:r>
              <a:rPr lang="ja-JP" altLang="en-US" sz="1000" dirty="0" smtClean="0">
                <a:solidFill>
                  <a:prstClr val="black"/>
                </a:solidFill>
              </a:rPr>
              <a:t>や雇用創出を</a:t>
            </a:r>
            <a:r>
              <a:rPr lang="ja-JP" altLang="en-US" sz="1000" dirty="0">
                <a:solidFill>
                  <a:prstClr val="black"/>
                </a:solidFill>
              </a:rPr>
              <a:t>”経済効果”と捉えて</a:t>
            </a:r>
            <a:r>
              <a:rPr lang="ja-JP" altLang="en-US" sz="1000" dirty="0" smtClean="0">
                <a:solidFill>
                  <a:prstClr val="black"/>
                </a:solidFill>
              </a:rPr>
              <a:t>試算</a:t>
            </a:r>
            <a:endParaRPr lang="ja-JP" altLang="en-US" sz="1000" dirty="0">
              <a:solidFill>
                <a:prstClr val="black"/>
              </a:solidFill>
            </a:endParaRPr>
          </a:p>
          <a:p>
            <a:pPr marL="277813" indent="-171450" algn="just">
              <a:lnSpc>
                <a:spcPct val="106000"/>
              </a:lnSpc>
              <a:spcBef>
                <a:spcPts val="300"/>
              </a:spcBef>
              <a:buFont typeface="Wingdings" panose="05000000000000000000" pitchFamily="2" charset="2"/>
              <a:buChar char="Ø"/>
            </a:pPr>
            <a:r>
              <a:rPr lang="ja-JP" altLang="en-US" sz="1000" dirty="0">
                <a:solidFill>
                  <a:schemeClr val="tx1"/>
                </a:solidFill>
              </a:rPr>
              <a:t>パターン①の</a:t>
            </a:r>
            <a:r>
              <a:rPr lang="ja-JP" altLang="en-US" sz="1000" u="sng" dirty="0">
                <a:solidFill>
                  <a:schemeClr val="tx1"/>
                </a:solidFill>
              </a:rPr>
              <a:t>開発による経済効果は、累計</a:t>
            </a:r>
            <a:r>
              <a:rPr lang="en-US" altLang="ja-JP" sz="1000" u="sng" dirty="0">
                <a:solidFill>
                  <a:schemeClr val="tx1"/>
                </a:solidFill>
              </a:rPr>
              <a:t>5,600</a:t>
            </a:r>
            <a:r>
              <a:rPr lang="ja-JP" altLang="en-US" sz="1000" u="sng" dirty="0">
                <a:solidFill>
                  <a:schemeClr val="tx1"/>
                </a:solidFill>
              </a:rPr>
              <a:t>億円の　生産増加、</a:t>
            </a:r>
            <a:r>
              <a:rPr lang="en-US" altLang="ja-JP" sz="1000" u="sng" dirty="0">
                <a:solidFill>
                  <a:schemeClr val="tx1"/>
                </a:solidFill>
              </a:rPr>
              <a:t>4.1</a:t>
            </a:r>
            <a:r>
              <a:rPr lang="ja-JP" altLang="en-US" sz="1000" u="sng" dirty="0">
                <a:solidFill>
                  <a:schemeClr val="tx1"/>
                </a:solidFill>
              </a:rPr>
              <a:t>万人の雇用創出</a:t>
            </a:r>
            <a:r>
              <a:rPr lang="ja-JP" altLang="en-US" sz="1000" dirty="0">
                <a:solidFill>
                  <a:schemeClr val="tx1"/>
                </a:solidFill>
              </a:rPr>
              <a:t>。また、</a:t>
            </a:r>
            <a:r>
              <a:rPr lang="ja-JP" altLang="en-US" sz="1000" u="sng" dirty="0">
                <a:solidFill>
                  <a:schemeClr val="tx1"/>
                </a:solidFill>
              </a:rPr>
              <a:t>事業運営による　　開業後の経済効果は毎年</a:t>
            </a:r>
            <a:r>
              <a:rPr lang="en-US" altLang="ja-JP" sz="1000" u="sng" dirty="0">
                <a:solidFill>
                  <a:schemeClr val="tx1"/>
                </a:solidFill>
              </a:rPr>
              <a:t>3,000</a:t>
            </a:r>
            <a:r>
              <a:rPr lang="ja-JP" altLang="en-US" sz="1000" u="sng" dirty="0">
                <a:solidFill>
                  <a:schemeClr val="tx1"/>
                </a:solidFill>
              </a:rPr>
              <a:t>億円の生産増加、</a:t>
            </a:r>
            <a:r>
              <a:rPr lang="en-US" altLang="ja-JP" sz="1000" u="sng" dirty="0">
                <a:solidFill>
                  <a:schemeClr val="tx1"/>
                </a:solidFill>
              </a:rPr>
              <a:t>3.2</a:t>
            </a:r>
            <a:r>
              <a:rPr lang="ja-JP" altLang="en-US" sz="1000" u="sng" dirty="0">
                <a:solidFill>
                  <a:schemeClr val="tx1"/>
                </a:solidFill>
              </a:rPr>
              <a:t>万人の雇用創出</a:t>
            </a:r>
            <a:endParaRPr kumimoji="1" lang="en-US" altLang="ja-JP" sz="1000" dirty="0">
              <a:solidFill>
                <a:schemeClr val="tx1"/>
              </a:solidFill>
              <a:latin typeface="Arial" pitchFamily="34" charset="0"/>
              <a:cs typeface="Arial" pitchFamily="34" charset="0"/>
            </a:endParaRPr>
          </a:p>
          <a:p>
            <a:pPr marL="277813" indent="-171450" algn="just">
              <a:lnSpc>
                <a:spcPct val="106000"/>
              </a:lnSpc>
              <a:spcBef>
                <a:spcPts val="300"/>
              </a:spcBef>
              <a:buFont typeface="Wingdings" panose="05000000000000000000" pitchFamily="2" charset="2"/>
              <a:buChar char="Ø"/>
            </a:pPr>
            <a:r>
              <a:rPr lang="ja-JP" altLang="en-US" sz="1000" dirty="0">
                <a:solidFill>
                  <a:schemeClr val="tx1"/>
                </a:solidFill>
              </a:rPr>
              <a:t>パターン②の</a:t>
            </a:r>
            <a:r>
              <a:rPr lang="ja-JP" altLang="en-US" sz="1000" u="sng" dirty="0">
                <a:solidFill>
                  <a:schemeClr val="tx1"/>
                </a:solidFill>
              </a:rPr>
              <a:t>開発による経済効果は、累計</a:t>
            </a:r>
            <a:r>
              <a:rPr lang="en-US" altLang="ja-JP" sz="1000" u="sng" dirty="0">
                <a:solidFill>
                  <a:schemeClr val="tx1"/>
                </a:solidFill>
              </a:rPr>
              <a:t>13,300</a:t>
            </a:r>
            <a:r>
              <a:rPr lang="ja-JP" altLang="en-US" sz="1000" u="sng" dirty="0">
                <a:solidFill>
                  <a:schemeClr val="tx1"/>
                </a:solidFill>
              </a:rPr>
              <a:t>億円の生産増加、</a:t>
            </a:r>
            <a:r>
              <a:rPr lang="en-US" altLang="ja-JP" sz="1000" u="sng" dirty="0">
                <a:solidFill>
                  <a:schemeClr val="tx1"/>
                </a:solidFill>
              </a:rPr>
              <a:t>9.7</a:t>
            </a:r>
            <a:r>
              <a:rPr lang="ja-JP" altLang="en-US" sz="1000" u="sng" dirty="0">
                <a:solidFill>
                  <a:schemeClr val="tx1"/>
                </a:solidFill>
              </a:rPr>
              <a:t>万人の雇用創出</a:t>
            </a:r>
            <a:r>
              <a:rPr lang="ja-JP" altLang="en-US" sz="1000" dirty="0">
                <a:solidFill>
                  <a:schemeClr val="tx1"/>
                </a:solidFill>
              </a:rPr>
              <a:t>。また、</a:t>
            </a:r>
            <a:r>
              <a:rPr lang="ja-JP" altLang="en-US" sz="1000" u="sng" dirty="0">
                <a:solidFill>
                  <a:schemeClr val="tx1"/>
                </a:solidFill>
              </a:rPr>
              <a:t>事業運営による　　経済効果は毎年</a:t>
            </a:r>
            <a:r>
              <a:rPr lang="en-US" altLang="ja-JP" sz="1000" u="sng" dirty="0">
                <a:solidFill>
                  <a:schemeClr val="tx1"/>
                </a:solidFill>
              </a:rPr>
              <a:t>6,300</a:t>
            </a:r>
            <a:r>
              <a:rPr lang="ja-JP" altLang="en-US" sz="1000" u="sng" dirty="0">
                <a:solidFill>
                  <a:schemeClr val="tx1"/>
                </a:solidFill>
              </a:rPr>
              <a:t>億円の生産増加、</a:t>
            </a:r>
            <a:r>
              <a:rPr lang="en-US" altLang="ja-JP" sz="1000" u="sng" dirty="0">
                <a:solidFill>
                  <a:schemeClr val="tx1"/>
                </a:solidFill>
              </a:rPr>
              <a:t>7.0</a:t>
            </a:r>
            <a:r>
              <a:rPr lang="ja-JP" altLang="en-US" sz="1000" u="sng" dirty="0">
                <a:solidFill>
                  <a:schemeClr val="tx1"/>
                </a:solidFill>
              </a:rPr>
              <a:t>万人の雇用　創出</a:t>
            </a:r>
            <a:r>
              <a:rPr kumimoji="1" lang="ja-JP" altLang="en-US" sz="1000" dirty="0">
                <a:solidFill>
                  <a:schemeClr val="tx1"/>
                </a:solidFill>
                <a:latin typeface="Arial" pitchFamily="34" charset="0"/>
                <a:cs typeface="Arial" pitchFamily="34" charset="0"/>
              </a:rPr>
              <a:t> </a:t>
            </a:r>
            <a:endParaRPr kumimoji="1" lang="en-US" altLang="ja-JP" sz="1000" dirty="0">
              <a:solidFill>
                <a:schemeClr val="tx1"/>
              </a:solidFill>
              <a:latin typeface="Arial" pitchFamily="34" charset="0"/>
              <a:cs typeface="Arial" pitchFamily="34" charset="0"/>
            </a:endParaRPr>
          </a:p>
        </p:txBody>
      </p:sp>
      <p:sp>
        <p:nvSpPr>
          <p:cNvPr id="29" name="正方形/長方形 28"/>
          <p:cNvSpPr/>
          <p:nvPr/>
        </p:nvSpPr>
        <p:spPr>
          <a:xfrm>
            <a:off x="6510930" y="5895611"/>
            <a:ext cx="1602223" cy="183663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t" anchorCtr="0">
            <a:spAutoFit/>
          </a:bodyPr>
          <a:lstStyle/>
          <a:p>
            <a:pPr marL="171450" indent="-171450" algn="just">
              <a:spcBef>
                <a:spcPts val="300"/>
              </a:spcBef>
              <a:buFont typeface="Wingdings" panose="05000000000000000000" pitchFamily="2" charset="2"/>
              <a:buChar char="n"/>
            </a:pPr>
            <a:r>
              <a:rPr lang="ja-JP" altLang="en-US" sz="1000" dirty="0" smtClean="0">
                <a:solidFill>
                  <a:prstClr val="black"/>
                </a:solidFill>
              </a:rPr>
              <a:t>税収</a:t>
            </a:r>
            <a:r>
              <a:rPr lang="ja-JP" altLang="en-US" sz="1000" dirty="0">
                <a:solidFill>
                  <a:prstClr val="black"/>
                </a:solidFill>
              </a:rPr>
              <a:t>効果は、カジノ</a:t>
            </a:r>
            <a:r>
              <a:rPr lang="ja-JP" altLang="en-US" sz="1000" dirty="0" smtClean="0">
                <a:solidFill>
                  <a:prstClr val="black"/>
                </a:solidFill>
              </a:rPr>
              <a:t>事業から試算されるカジノ 納付</a:t>
            </a:r>
            <a:r>
              <a:rPr lang="ja-JP" altLang="en-US" sz="1000" dirty="0">
                <a:solidFill>
                  <a:prstClr val="black"/>
                </a:solidFill>
              </a:rPr>
              <a:t>金・カジノ入場料と、</a:t>
            </a:r>
            <a:r>
              <a:rPr lang="en-US" altLang="ja-JP" sz="1000" dirty="0" smtClean="0">
                <a:solidFill>
                  <a:prstClr val="black"/>
                </a:solidFill>
              </a:rPr>
              <a:t>IR</a:t>
            </a:r>
            <a:r>
              <a:rPr lang="ja-JP" altLang="en-US" sz="1000" dirty="0" smtClean="0">
                <a:solidFill>
                  <a:prstClr val="black"/>
                </a:solidFill>
              </a:rPr>
              <a:t>事業での</a:t>
            </a:r>
            <a:r>
              <a:rPr lang="ja-JP" altLang="en-US" sz="1000" dirty="0">
                <a:solidFill>
                  <a:prstClr val="black"/>
                </a:solidFill>
              </a:rPr>
              <a:t>経済効果（大阪府）から</a:t>
            </a:r>
            <a:r>
              <a:rPr lang="ja-JP" altLang="en-US" sz="1000" dirty="0" smtClean="0">
                <a:solidFill>
                  <a:prstClr val="black"/>
                </a:solidFill>
              </a:rPr>
              <a:t>試算</a:t>
            </a:r>
            <a:endParaRPr lang="en-US" altLang="ja-JP" sz="1000" dirty="0" smtClean="0">
              <a:solidFill>
                <a:prstClr val="black"/>
              </a:solidFill>
            </a:endParaRPr>
          </a:p>
          <a:p>
            <a:pPr algn="just">
              <a:spcBef>
                <a:spcPts val="300"/>
              </a:spcBef>
            </a:pPr>
            <a:r>
              <a:rPr lang="ja-JP" altLang="en-US" sz="1000" dirty="0">
                <a:solidFill>
                  <a:prstClr val="black"/>
                </a:solidFill>
              </a:rPr>
              <a:t>　</a:t>
            </a:r>
            <a:r>
              <a:rPr lang="ja-JP" altLang="en-US" sz="1000" dirty="0" smtClean="0">
                <a:solidFill>
                  <a:prstClr val="black"/>
                </a:solidFill>
              </a:rPr>
              <a:t>　国税</a:t>
            </a:r>
            <a:r>
              <a:rPr lang="ja-JP" altLang="en-US" sz="1000" dirty="0">
                <a:solidFill>
                  <a:prstClr val="black"/>
                </a:solidFill>
              </a:rPr>
              <a:t>・府税・市税を</a:t>
            </a:r>
            <a:r>
              <a:rPr lang="ja-JP" altLang="en-US" sz="1000" dirty="0" smtClean="0">
                <a:solidFill>
                  <a:prstClr val="black"/>
                </a:solidFill>
              </a:rPr>
              <a:t>加算</a:t>
            </a:r>
            <a:endParaRPr lang="ja-JP" altLang="en-US" sz="1000" dirty="0">
              <a:solidFill>
                <a:prstClr val="black"/>
              </a:solidFill>
            </a:endParaRPr>
          </a:p>
          <a:p>
            <a:pPr marL="277813" indent="-171450" algn="just">
              <a:lnSpc>
                <a:spcPct val="106000"/>
              </a:lnSpc>
              <a:spcBef>
                <a:spcPts val="300"/>
              </a:spcBef>
              <a:buFont typeface="Wingdings" panose="05000000000000000000" pitchFamily="2" charset="2"/>
              <a:buChar char="Ø"/>
            </a:pPr>
            <a:r>
              <a:rPr lang="ja-JP" altLang="en-US" sz="1000" dirty="0">
                <a:solidFill>
                  <a:prstClr val="black"/>
                </a:solidFill>
              </a:rPr>
              <a:t>パターン</a:t>
            </a:r>
            <a:r>
              <a:rPr lang="ja-JP" altLang="en-US" sz="1000" dirty="0" smtClean="0">
                <a:solidFill>
                  <a:prstClr val="black"/>
                </a:solidFill>
              </a:rPr>
              <a:t>①</a:t>
            </a:r>
            <a:r>
              <a:rPr lang="ja-JP" altLang="en-US" sz="1000" u="sng" dirty="0" smtClean="0">
                <a:solidFill>
                  <a:prstClr val="black"/>
                </a:solidFill>
              </a:rPr>
              <a:t>税収効果は</a:t>
            </a:r>
            <a:r>
              <a:rPr lang="en-US" altLang="ja-JP" sz="1000" u="sng" dirty="0" smtClean="0">
                <a:solidFill>
                  <a:prstClr val="black"/>
                </a:solidFill>
              </a:rPr>
              <a:t>1,200</a:t>
            </a:r>
            <a:r>
              <a:rPr lang="ja-JP" altLang="en-US" sz="1000" u="sng" dirty="0" smtClean="0">
                <a:solidFill>
                  <a:prstClr val="black"/>
                </a:solidFill>
              </a:rPr>
              <a:t>億円</a:t>
            </a:r>
            <a:endParaRPr lang="en-US" altLang="ja-JP" sz="1000" u="sng" dirty="0" smtClean="0">
              <a:solidFill>
                <a:prstClr val="black"/>
              </a:solidFill>
            </a:endParaRPr>
          </a:p>
          <a:p>
            <a:pPr marL="277813" indent="-171450" algn="just">
              <a:lnSpc>
                <a:spcPct val="106000"/>
              </a:lnSpc>
              <a:spcBef>
                <a:spcPts val="300"/>
              </a:spcBef>
              <a:buFont typeface="Wingdings" panose="05000000000000000000" pitchFamily="2" charset="2"/>
              <a:buChar char="Ø"/>
            </a:pPr>
            <a:r>
              <a:rPr lang="ja-JP" altLang="en-US" sz="1000" dirty="0" smtClean="0">
                <a:solidFill>
                  <a:prstClr val="black"/>
                </a:solidFill>
              </a:rPr>
              <a:t>パターン②</a:t>
            </a:r>
            <a:r>
              <a:rPr lang="ja-JP" altLang="en-US" sz="1000" u="sng" dirty="0" smtClean="0">
                <a:solidFill>
                  <a:prstClr val="black"/>
                </a:solidFill>
              </a:rPr>
              <a:t>税収</a:t>
            </a:r>
            <a:r>
              <a:rPr lang="ja-JP" altLang="en-US" sz="1000" u="sng" dirty="0">
                <a:solidFill>
                  <a:prstClr val="black"/>
                </a:solidFill>
              </a:rPr>
              <a:t>効果</a:t>
            </a:r>
            <a:r>
              <a:rPr lang="ja-JP" altLang="en-US" sz="1000" u="sng" dirty="0" smtClean="0">
                <a:solidFill>
                  <a:prstClr val="black"/>
                </a:solidFill>
              </a:rPr>
              <a:t>は</a:t>
            </a:r>
            <a:r>
              <a:rPr lang="en-US" altLang="ja-JP" sz="1000" u="sng" dirty="0" smtClean="0">
                <a:solidFill>
                  <a:prstClr val="black"/>
                </a:solidFill>
              </a:rPr>
              <a:t>2,500</a:t>
            </a:r>
            <a:r>
              <a:rPr lang="ja-JP" altLang="en-US" sz="1000" u="sng" dirty="0" smtClean="0">
                <a:solidFill>
                  <a:prstClr val="black"/>
                </a:solidFill>
              </a:rPr>
              <a:t>億円</a:t>
            </a:r>
            <a:endParaRPr lang="en-US" altLang="ja-JP" sz="1000" u="sng" dirty="0">
              <a:solidFill>
                <a:prstClr val="black"/>
              </a:solidFill>
            </a:endParaRPr>
          </a:p>
        </p:txBody>
      </p:sp>
      <p:grpSp>
        <p:nvGrpSpPr>
          <p:cNvPr id="3" name="グループ化 2"/>
          <p:cNvGrpSpPr/>
          <p:nvPr/>
        </p:nvGrpSpPr>
        <p:grpSpPr>
          <a:xfrm>
            <a:off x="538238" y="5674069"/>
            <a:ext cx="2376000" cy="3462056"/>
            <a:chOff x="538241" y="5982547"/>
            <a:chExt cx="2880000" cy="3154764"/>
          </a:xfrm>
        </p:grpSpPr>
        <p:sp>
          <p:nvSpPr>
            <p:cNvPr id="17" name="正方形/長方形 16"/>
            <p:cNvSpPr/>
            <p:nvPr/>
          </p:nvSpPr>
          <p:spPr>
            <a:xfrm>
              <a:off x="538241" y="5982547"/>
              <a:ext cx="2880000" cy="272729"/>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200" b="1" dirty="0">
                  <a:solidFill>
                    <a:prstClr val="white"/>
                  </a:solidFill>
                </a:rPr>
                <a:t>■</a:t>
              </a:r>
              <a:r>
                <a:rPr lang="ja-JP" altLang="ja-JP" sz="1200" b="1" dirty="0" smtClean="0">
                  <a:solidFill>
                    <a:prstClr val="white"/>
                  </a:solidFill>
                </a:rPr>
                <a:t>集客見込数</a:t>
              </a:r>
              <a:endParaRPr lang="en-US" altLang="ja-JP" sz="1200" b="1" dirty="0" smtClean="0">
                <a:solidFill>
                  <a:prstClr val="white"/>
                </a:solidFill>
              </a:endParaRPr>
            </a:p>
          </p:txBody>
        </p:sp>
        <p:sp>
          <p:nvSpPr>
            <p:cNvPr id="27" name="正方形/長方形 26"/>
            <p:cNvSpPr/>
            <p:nvPr/>
          </p:nvSpPr>
          <p:spPr>
            <a:xfrm flipH="1">
              <a:off x="538241" y="6202866"/>
              <a:ext cx="2880000" cy="2934445"/>
            </a:xfrm>
            <a:prstGeom prst="rect">
              <a:avLst/>
            </a:prstGeom>
            <a:ln>
              <a:solidFill>
                <a:schemeClr val="accent1"/>
              </a:solidFill>
            </a:ln>
          </p:spPr>
          <p:txBody>
            <a:bodyPr vert="horz" wrap="square" lIns="72000" tIns="72000" rIns="72000" bIns="72000" rtlCol="0">
              <a:noAutofit/>
            </a:bodyPr>
            <a:lstStyle/>
            <a:p>
              <a:pPr marL="172800" indent="-171450" algn="just">
                <a:lnSpc>
                  <a:spcPct val="106000"/>
                </a:lnSpc>
                <a:spcBef>
                  <a:spcPts val="600"/>
                </a:spcBef>
                <a:buFont typeface="Wingdings" panose="05000000000000000000" pitchFamily="2" charset="2"/>
                <a:buChar char="n"/>
              </a:pPr>
              <a:endParaRPr kumimoji="1" lang="ja-JP" altLang="en-US" sz="900" dirty="0">
                <a:solidFill>
                  <a:prstClr val="black"/>
                </a:solidFill>
                <a:latin typeface="Arial" pitchFamily="34" charset="0"/>
                <a:cs typeface="Arial" pitchFamily="34" charset="0"/>
              </a:endParaRPr>
            </a:p>
          </p:txBody>
        </p:sp>
      </p:grpSp>
      <p:grpSp>
        <p:nvGrpSpPr>
          <p:cNvPr id="5" name="グループ化 4"/>
          <p:cNvGrpSpPr/>
          <p:nvPr/>
        </p:nvGrpSpPr>
        <p:grpSpPr>
          <a:xfrm>
            <a:off x="2971071" y="2356293"/>
            <a:ext cx="5157649" cy="6779838"/>
            <a:chOff x="126043" y="2520059"/>
            <a:chExt cx="8640001" cy="6779838"/>
          </a:xfrm>
        </p:grpSpPr>
        <p:sp>
          <p:nvSpPr>
            <p:cNvPr id="46" name="正方形/長方形 45"/>
            <p:cNvSpPr/>
            <p:nvPr/>
          </p:nvSpPr>
          <p:spPr>
            <a:xfrm>
              <a:off x="126043" y="2818858"/>
              <a:ext cx="8639999" cy="6481039"/>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prstClr val="black"/>
                </a:solidFill>
              </a:endParaRPr>
            </a:p>
          </p:txBody>
        </p:sp>
        <p:sp>
          <p:nvSpPr>
            <p:cNvPr id="22" name="正方形/長方形 21"/>
            <p:cNvSpPr/>
            <p:nvPr/>
          </p:nvSpPr>
          <p:spPr>
            <a:xfrm>
              <a:off x="126044" y="2520059"/>
              <a:ext cx="8640000" cy="299295"/>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200" b="1" dirty="0">
                  <a:solidFill>
                    <a:prstClr val="white"/>
                  </a:solidFill>
                </a:rPr>
                <a:t>■</a:t>
              </a:r>
              <a:r>
                <a:rPr lang="ja-JP" altLang="en-US" sz="1200" b="1" dirty="0" smtClean="0">
                  <a:solidFill>
                    <a:prstClr val="white"/>
                  </a:solidFill>
                </a:rPr>
                <a:t>立地効果</a:t>
              </a:r>
              <a:endParaRPr lang="ja-JP" altLang="en-US" sz="1200" b="1" dirty="0">
                <a:solidFill>
                  <a:prstClr val="white"/>
                </a:solidFill>
              </a:endParaRPr>
            </a:p>
          </p:txBody>
        </p:sp>
      </p:grpSp>
      <p:grpSp>
        <p:nvGrpSpPr>
          <p:cNvPr id="31" name="グループ化 30"/>
          <p:cNvGrpSpPr/>
          <p:nvPr/>
        </p:nvGrpSpPr>
        <p:grpSpPr>
          <a:xfrm>
            <a:off x="8201021" y="2356293"/>
            <a:ext cx="4181215" cy="6779840"/>
            <a:chOff x="538239" y="1333800"/>
            <a:chExt cx="2861403" cy="8492038"/>
          </a:xfrm>
        </p:grpSpPr>
        <p:sp>
          <p:nvSpPr>
            <p:cNvPr id="32" name="正方形/長方形 31"/>
            <p:cNvSpPr/>
            <p:nvPr/>
          </p:nvSpPr>
          <p:spPr>
            <a:xfrm flipH="1">
              <a:off x="538239" y="1708058"/>
              <a:ext cx="2861401" cy="8117780"/>
            </a:xfrm>
            <a:prstGeom prst="rect">
              <a:avLst/>
            </a:prstGeom>
            <a:ln>
              <a:solidFill>
                <a:schemeClr val="accent1"/>
              </a:solidFill>
            </a:ln>
          </p:spPr>
          <p:txBody>
            <a:bodyPr vert="horz" wrap="square" lIns="72000" tIns="36000" rIns="72000" bIns="0" rtlCol="0">
              <a:noAutofit/>
            </a:bodyPr>
            <a:lstStyle/>
            <a:p>
              <a:pPr marL="171450" indent="-171450" algn="just">
                <a:spcBef>
                  <a:spcPts val="0"/>
                </a:spcBef>
                <a:buFont typeface="Wingdings" panose="05000000000000000000" pitchFamily="2" charset="2"/>
                <a:buChar char="n"/>
              </a:pPr>
              <a:r>
                <a:rPr lang="ja-JP" altLang="en-US" sz="1000" dirty="0">
                  <a:solidFill>
                    <a:prstClr val="black"/>
                  </a:solidFill>
                </a:rPr>
                <a:t>夢洲の</a:t>
              </a:r>
              <a:r>
                <a:rPr lang="en-US" altLang="ja-JP" sz="1000" dirty="0">
                  <a:solidFill>
                    <a:prstClr val="black"/>
                  </a:solidFill>
                </a:rPr>
                <a:t>IR</a:t>
              </a:r>
              <a:r>
                <a:rPr lang="ja-JP" altLang="en-US" sz="1000" dirty="0">
                  <a:solidFill>
                    <a:prstClr val="black"/>
                  </a:solidFill>
                </a:rPr>
                <a:t>立地上の</a:t>
              </a:r>
              <a:r>
                <a:rPr lang="ja-JP" altLang="en-US" sz="1000" dirty="0" smtClean="0">
                  <a:solidFill>
                    <a:prstClr val="black"/>
                  </a:solidFill>
                </a:rPr>
                <a:t>優位性</a:t>
              </a: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a:solidFill>
                  <a:prstClr val="black"/>
                </a:solidFill>
              </a:endParaRPr>
            </a:p>
            <a:p>
              <a:pPr marL="171450" indent="-171450" algn="just">
                <a:spcBef>
                  <a:spcPts val="0"/>
                </a:spcBef>
                <a:buFont typeface="Wingdings" panose="05000000000000000000" pitchFamily="2" charset="2"/>
                <a:buChar char="n"/>
              </a:pP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a:solidFill>
                  <a:prstClr val="black"/>
                </a:solidFill>
              </a:endParaRPr>
            </a:p>
            <a:p>
              <a:pPr marL="171450" indent="-171450" algn="just">
                <a:spcBef>
                  <a:spcPts val="0"/>
                </a:spcBef>
                <a:buFont typeface="Wingdings" panose="05000000000000000000" pitchFamily="2" charset="2"/>
                <a:buChar char="n"/>
              </a:pP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a:solidFill>
                  <a:prstClr val="black"/>
                </a:solidFill>
              </a:endParaRPr>
            </a:p>
            <a:p>
              <a:pPr marL="171450" indent="-171450" algn="just">
                <a:spcBef>
                  <a:spcPts val="0"/>
                </a:spcBef>
                <a:buFont typeface="Wingdings" panose="05000000000000000000" pitchFamily="2" charset="2"/>
                <a:buChar char="n"/>
              </a:pP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a:solidFill>
                  <a:prstClr val="black"/>
                </a:solidFill>
              </a:endParaRPr>
            </a:p>
            <a:p>
              <a:pPr marL="171450" indent="-171450" algn="just">
                <a:spcBef>
                  <a:spcPts val="0"/>
                </a:spcBef>
                <a:buFont typeface="Wingdings" panose="05000000000000000000" pitchFamily="2" charset="2"/>
                <a:buChar char="n"/>
              </a:pP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a:solidFill>
                  <a:prstClr val="black"/>
                </a:solidFill>
              </a:endParaRPr>
            </a:p>
            <a:p>
              <a:pPr marL="171450" indent="-171450" algn="just">
                <a:spcBef>
                  <a:spcPts val="0"/>
                </a:spcBef>
                <a:buFont typeface="Wingdings" panose="05000000000000000000" pitchFamily="2" charset="2"/>
                <a:buChar char="n"/>
              </a:pP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smtClean="0">
                <a:solidFill>
                  <a:prstClr val="black"/>
                </a:solidFill>
              </a:endParaRPr>
            </a:p>
            <a:p>
              <a:pPr marL="171450" indent="-171450" algn="just">
                <a:spcBef>
                  <a:spcPts val="0"/>
                </a:spcBef>
                <a:buFont typeface="Wingdings" panose="05000000000000000000" pitchFamily="2" charset="2"/>
                <a:buChar char="n"/>
              </a:pPr>
              <a:endParaRPr lang="en-US" altLang="ja-JP" sz="1000" dirty="0">
                <a:solidFill>
                  <a:prstClr val="black"/>
                </a:solidFill>
              </a:endParaRPr>
            </a:p>
            <a:p>
              <a:pPr marL="171450" indent="-171450" algn="just">
                <a:spcBef>
                  <a:spcPts val="0"/>
                </a:spcBef>
                <a:buFont typeface="Wingdings" panose="05000000000000000000" pitchFamily="2" charset="2"/>
                <a:buChar char="n"/>
              </a:pPr>
              <a:endParaRPr lang="ja-JP" altLang="en-US" sz="1000" dirty="0">
                <a:solidFill>
                  <a:prstClr val="black"/>
                </a:solidFill>
              </a:endParaRPr>
            </a:p>
          </p:txBody>
        </p:sp>
        <p:sp>
          <p:nvSpPr>
            <p:cNvPr id="33" name="正方形/長方形 32"/>
            <p:cNvSpPr/>
            <p:nvPr/>
          </p:nvSpPr>
          <p:spPr>
            <a:xfrm>
              <a:off x="538241" y="1333800"/>
              <a:ext cx="2861401" cy="374260"/>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200" b="1" dirty="0">
                  <a:solidFill>
                    <a:prstClr val="white"/>
                  </a:solidFill>
                </a:rPr>
                <a:t>■</a:t>
              </a:r>
              <a:r>
                <a:rPr lang="ja-JP" altLang="en-US" sz="1200" b="1" dirty="0" smtClean="0">
                  <a:solidFill>
                    <a:prstClr val="white"/>
                  </a:solidFill>
                </a:rPr>
                <a:t>夢</a:t>
              </a:r>
              <a:r>
                <a:rPr lang="ja-JP" altLang="en-US" sz="1200" b="1" dirty="0">
                  <a:solidFill>
                    <a:prstClr val="white"/>
                  </a:solidFill>
                </a:rPr>
                <a:t>洲地区の候補地・候補圏域としての優位性</a:t>
              </a:r>
            </a:p>
          </p:txBody>
        </p:sp>
      </p:grpSp>
      <p:sp>
        <p:nvSpPr>
          <p:cNvPr id="47" name="タイトル 1"/>
          <p:cNvSpPr txBox="1">
            <a:spLocks/>
          </p:cNvSpPr>
          <p:nvPr/>
        </p:nvSpPr>
        <p:spPr bwMode="gray">
          <a:xfrm>
            <a:off x="538241" y="191520"/>
            <a:ext cx="11723815" cy="912240"/>
          </a:xfrm>
          <a:prstGeom prst="rect">
            <a:avLst/>
          </a:prstGeom>
        </p:spPr>
        <p:txBody>
          <a:bodyPr vert="horz" lIns="0" tIns="0" rIns="0" bIns="0" rtlCol="0" anchor="b" anchorCtr="0">
            <a:noAutofit/>
          </a:bodyPr>
          <a:lstStyle>
            <a:lvl1pPr algn="l" eaLnBrk="1" hangingPunct="1">
              <a:defRPr kumimoji="1" sz="2000" b="1" baseline="0">
                <a:solidFill>
                  <a:schemeClr val="tx1"/>
                </a:solidFill>
                <a:latin typeface="Arial" pitchFamily="34" charset="0"/>
                <a:ea typeface="+mn-ea"/>
                <a:cs typeface="Arial" pitchFamily="34" charset="0"/>
              </a:defRPr>
            </a:lvl1pPr>
          </a:lstStyle>
          <a:p>
            <a:pPr fontAlgn="auto">
              <a:spcBef>
                <a:spcPts val="0"/>
              </a:spcBef>
              <a:spcAft>
                <a:spcPts val="0"/>
              </a:spcAft>
            </a:pPr>
            <a:r>
              <a:rPr lang="ja-JP" altLang="en-US" dirty="0">
                <a:solidFill>
                  <a:prstClr val="black"/>
                </a:solidFill>
              </a:rPr>
              <a:t>統合型リゾート（</a:t>
            </a:r>
            <a:r>
              <a:rPr lang="en-US" altLang="ja-JP" dirty="0">
                <a:solidFill>
                  <a:prstClr val="black"/>
                </a:solidFill>
              </a:rPr>
              <a:t>IR</a:t>
            </a:r>
            <a:r>
              <a:rPr lang="ja-JP" altLang="en-US" dirty="0">
                <a:solidFill>
                  <a:prstClr val="black"/>
                </a:solidFill>
              </a:rPr>
              <a:t>）立地による影響調査　調査</a:t>
            </a:r>
            <a:r>
              <a:rPr lang="ja-JP" altLang="en-US" dirty="0" smtClean="0">
                <a:solidFill>
                  <a:prstClr val="black"/>
                </a:solidFill>
              </a:rPr>
              <a:t>報告書 </a:t>
            </a:r>
            <a:r>
              <a:rPr lang="en-US" altLang="ja-JP" dirty="0" smtClean="0">
                <a:solidFill>
                  <a:prstClr val="black"/>
                </a:solidFill>
              </a:rPr>
              <a:t>-</a:t>
            </a:r>
            <a:r>
              <a:rPr lang="ja-JP" altLang="en-US" dirty="0" smtClean="0">
                <a:solidFill>
                  <a:prstClr val="black"/>
                </a:solidFill>
              </a:rPr>
              <a:t>概要版</a:t>
            </a:r>
            <a:r>
              <a:rPr lang="en-US" altLang="ja-JP" dirty="0" smtClean="0">
                <a:solidFill>
                  <a:prstClr val="black"/>
                </a:solidFill>
              </a:rPr>
              <a:t>-</a:t>
            </a:r>
            <a:r>
              <a:rPr lang="ja-JP" altLang="en-US" dirty="0">
                <a:solidFill>
                  <a:prstClr val="black"/>
                </a:solidFill>
              </a:rPr>
              <a:t> </a:t>
            </a:r>
            <a:r>
              <a:rPr lang="ja-JP" altLang="en-US" dirty="0" smtClean="0"/>
              <a:t>（</a:t>
            </a:r>
            <a:r>
              <a:rPr lang="en-US" altLang="ja-JP" dirty="0" smtClean="0"/>
              <a:t>1/3</a:t>
            </a:r>
            <a:r>
              <a:rPr lang="ja-JP" altLang="en-US" dirty="0"/>
              <a:t>）</a:t>
            </a:r>
            <a:r>
              <a:rPr lang="en-US" altLang="ja-JP" dirty="0" smtClean="0">
                <a:solidFill>
                  <a:prstClr val="black"/>
                </a:solidFill>
              </a:rPr>
              <a:t> </a:t>
            </a:r>
            <a:endParaRPr lang="ja-JP" altLang="en-US" kern="0" dirty="0">
              <a:solidFill>
                <a:prstClr val="black"/>
              </a:solidFill>
            </a:endParaRPr>
          </a:p>
        </p:txBody>
      </p:sp>
      <p:grpSp>
        <p:nvGrpSpPr>
          <p:cNvPr id="10" name="グループ化 9"/>
          <p:cNvGrpSpPr/>
          <p:nvPr/>
        </p:nvGrpSpPr>
        <p:grpSpPr>
          <a:xfrm>
            <a:off x="8267571" y="7099429"/>
            <a:ext cx="1980000" cy="985569"/>
            <a:chOff x="8267571" y="8022133"/>
            <a:chExt cx="1980000" cy="1031407"/>
          </a:xfrm>
        </p:grpSpPr>
        <p:sp>
          <p:nvSpPr>
            <p:cNvPr id="54" name="Rectangle 9"/>
            <p:cNvSpPr>
              <a:spLocks noChangeArrowheads="1"/>
            </p:cNvSpPr>
            <p:nvPr/>
          </p:nvSpPr>
          <p:spPr bwMode="gray">
            <a:xfrm>
              <a:off x="8267571" y="8235638"/>
              <a:ext cx="1980000" cy="817902"/>
            </a:xfrm>
            <a:prstGeom prst="rect">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ctr" anchorCtr="0">
              <a:noAutofit/>
            </a:bodyPr>
            <a:lstStyle/>
            <a:p>
              <a:pPr marL="1350" algn="just">
                <a:lnSpc>
                  <a:spcPct val="106000"/>
                </a:lnSpc>
                <a:spcBef>
                  <a:spcPts val="600"/>
                </a:spcBef>
              </a:pPr>
              <a:r>
                <a:rPr lang="ja-JP" altLang="en-US" sz="1000" dirty="0" smtClean="0">
                  <a:solidFill>
                    <a:prstClr val="black"/>
                  </a:solidFill>
                </a:rPr>
                <a:t>集客</a:t>
              </a:r>
              <a:r>
                <a:rPr lang="ja-JP" altLang="en-US" sz="1000" dirty="0">
                  <a:solidFill>
                    <a:prstClr val="black"/>
                  </a:solidFill>
                </a:rPr>
                <a:t>見込数</a:t>
              </a:r>
              <a:r>
                <a:rPr lang="ja-JP" altLang="en-US" sz="1000" dirty="0" smtClean="0">
                  <a:solidFill>
                    <a:prstClr val="black"/>
                  </a:solidFill>
                </a:rPr>
                <a:t>は約</a:t>
              </a:r>
              <a:r>
                <a:rPr lang="en-US" altLang="ja-JP" sz="1000" dirty="0" smtClean="0">
                  <a:solidFill>
                    <a:prstClr val="black"/>
                  </a:solidFill>
                </a:rPr>
                <a:t>2,200</a:t>
              </a:r>
              <a:r>
                <a:rPr lang="ja-JP" altLang="en-US" sz="1000" dirty="0" smtClean="0">
                  <a:solidFill>
                    <a:prstClr val="black"/>
                  </a:solidFill>
                </a:rPr>
                <a:t>万人で</a:t>
              </a:r>
              <a:r>
                <a:rPr lang="ja-JP" altLang="en-US" sz="1000" dirty="0">
                  <a:solidFill>
                    <a:prstClr val="black"/>
                  </a:solidFill>
                </a:rPr>
                <a:t>あり、観光振興に寄与することが見込まれる</a:t>
              </a:r>
              <a:r>
                <a:rPr lang="ja-JP" altLang="en-US" sz="1000" dirty="0" smtClean="0">
                  <a:solidFill>
                    <a:prstClr val="black"/>
                  </a:solidFill>
                </a:rPr>
                <a:t>。</a:t>
              </a:r>
              <a:endParaRPr lang="en-US" altLang="ja-JP" sz="1000" dirty="0" smtClean="0">
                <a:solidFill>
                  <a:prstClr val="black"/>
                </a:solidFill>
              </a:endParaRPr>
            </a:p>
          </p:txBody>
        </p:sp>
        <p:sp>
          <p:nvSpPr>
            <p:cNvPr id="55" name="Rectangle 10"/>
            <p:cNvSpPr>
              <a:spLocks noChangeArrowheads="1"/>
            </p:cNvSpPr>
            <p:nvPr/>
          </p:nvSpPr>
          <p:spPr bwMode="gray">
            <a:xfrm>
              <a:off x="8267571" y="8022133"/>
              <a:ext cx="1980000" cy="226800"/>
            </a:xfrm>
            <a:prstGeom prst="rect">
              <a:avLst/>
            </a:prstGeom>
            <a:solidFill>
              <a:schemeClr val="accent1">
                <a:lumMod val="60000"/>
                <a:lumOff val="40000"/>
              </a:schemeClr>
            </a:solidFill>
            <a:ln w="12700">
              <a:solidFill>
                <a:schemeClr val="bg1">
                  <a:lumMod val="75000"/>
                </a:schemeClr>
              </a:solidFill>
              <a:miter lim="800000"/>
              <a:headEnd/>
              <a:tailEnd/>
            </a:ln>
          </p:spPr>
          <p:txBody>
            <a:bodyPr wrap="none" lIns="36000" tIns="36000" rIns="36000" bIns="36000" anchor="ctr"/>
            <a:lstStyle/>
            <a:p>
              <a:pPr algn="ctr" defTabSz="762000" eaLnBrk="0" hangingPunct="0"/>
              <a:r>
                <a:rPr lang="ja-JP" altLang="en-US" sz="1000" b="1" dirty="0" smtClean="0">
                  <a:solidFill>
                    <a:prstClr val="black"/>
                  </a:solidFill>
                </a:rPr>
                <a:t>観光振興</a:t>
              </a:r>
              <a:endParaRPr lang="ja-JP" altLang="en-US" sz="1000" b="1" dirty="0">
                <a:solidFill>
                  <a:prstClr val="black"/>
                </a:solidFill>
              </a:endParaRPr>
            </a:p>
          </p:txBody>
        </p:sp>
      </p:grpSp>
      <p:sp>
        <p:nvSpPr>
          <p:cNvPr id="56" name="Rectangle 12"/>
          <p:cNvSpPr>
            <a:spLocks noChangeArrowheads="1"/>
          </p:cNvSpPr>
          <p:nvPr/>
        </p:nvSpPr>
        <p:spPr bwMode="gray">
          <a:xfrm>
            <a:off x="10291631" y="8311896"/>
            <a:ext cx="1980000" cy="797893"/>
          </a:xfrm>
          <a:prstGeom prst="rect">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t" anchorCtr="0">
            <a:noAutofit/>
          </a:bodyPr>
          <a:lstStyle/>
          <a:p>
            <a:pPr marL="1350" algn="just">
              <a:lnSpc>
                <a:spcPct val="106000"/>
              </a:lnSpc>
              <a:spcBef>
                <a:spcPts val="600"/>
              </a:spcBef>
            </a:pPr>
            <a:r>
              <a:rPr lang="ja-JP" altLang="en-US" sz="1000" dirty="0" smtClean="0">
                <a:solidFill>
                  <a:prstClr val="black"/>
                </a:solidFill>
              </a:rPr>
              <a:t>外国人</a:t>
            </a:r>
            <a:r>
              <a:rPr lang="ja-JP" altLang="en-US" sz="1000" dirty="0">
                <a:solidFill>
                  <a:prstClr val="black"/>
                </a:solidFill>
              </a:rPr>
              <a:t>観光客の集客見込数</a:t>
            </a:r>
            <a:r>
              <a:rPr lang="ja-JP" altLang="en-US" sz="1000" dirty="0" smtClean="0">
                <a:solidFill>
                  <a:prstClr val="black"/>
                </a:solidFill>
              </a:rPr>
              <a:t>は　約</a:t>
            </a:r>
            <a:r>
              <a:rPr lang="en-US" altLang="ja-JP" sz="1000" dirty="0" smtClean="0">
                <a:solidFill>
                  <a:prstClr val="black"/>
                </a:solidFill>
              </a:rPr>
              <a:t>700</a:t>
            </a:r>
            <a:r>
              <a:rPr lang="ja-JP" altLang="en-US" sz="1000" dirty="0" smtClean="0">
                <a:solidFill>
                  <a:prstClr val="black"/>
                </a:solidFill>
              </a:rPr>
              <a:t>万人で</a:t>
            </a:r>
            <a:r>
              <a:rPr lang="ja-JP" altLang="en-US" sz="1000" dirty="0">
                <a:solidFill>
                  <a:prstClr val="black"/>
                </a:solidFill>
              </a:rPr>
              <a:t>あり、国際競争力の高い区域になることが見込まれる</a:t>
            </a:r>
            <a:r>
              <a:rPr lang="ja-JP" altLang="en-US" sz="1000" dirty="0" smtClean="0">
                <a:solidFill>
                  <a:prstClr val="black"/>
                </a:solidFill>
              </a:rPr>
              <a:t>。</a:t>
            </a:r>
            <a:endParaRPr lang="en-US" altLang="ja-JP" sz="1000" dirty="0">
              <a:solidFill>
                <a:prstClr val="black"/>
              </a:solidFill>
            </a:endParaRPr>
          </a:p>
        </p:txBody>
      </p:sp>
      <p:sp>
        <p:nvSpPr>
          <p:cNvPr id="57" name="Rectangle 13"/>
          <p:cNvSpPr>
            <a:spLocks noChangeArrowheads="1"/>
          </p:cNvSpPr>
          <p:nvPr/>
        </p:nvSpPr>
        <p:spPr bwMode="gray">
          <a:xfrm>
            <a:off x="10291631" y="8078383"/>
            <a:ext cx="1980000" cy="226800"/>
          </a:xfrm>
          <a:prstGeom prst="rect">
            <a:avLst/>
          </a:prstGeom>
          <a:solidFill>
            <a:srgbClr val="FFC000"/>
          </a:solidFill>
          <a:ln w="12700">
            <a:solidFill>
              <a:schemeClr val="bg1">
                <a:lumMod val="75000"/>
              </a:schemeClr>
            </a:solidFill>
            <a:miter lim="800000"/>
            <a:headEnd/>
            <a:tailEnd/>
          </a:ln>
        </p:spPr>
        <p:txBody>
          <a:bodyPr wrap="none" lIns="36000" tIns="36000" rIns="36000" bIns="36000" anchor="ctr"/>
          <a:lstStyle/>
          <a:p>
            <a:pPr algn="ctr" defTabSz="762000" eaLnBrk="0" hangingPunct="0"/>
            <a:r>
              <a:rPr lang="ja-JP" altLang="en-US" sz="1000" b="1" dirty="0" smtClean="0">
                <a:solidFill>
                  <a:prstClr val="black"/>
                </a:solidFill>
              </a:rPr>
              <a:t>国際競争力</a:t>
            </a:r>
            <a:endParaRPr lang="ja-JP" altLang="en-US" sz="1000" b="1" dirty="0">
              <a:solidFill>
                <a:prstClr val="black"/>
              </a:solidFill>
            </a:endParaRPr>
          </a:p>
        </p:txBody>
      </p:sp>
      <p:grpSp>
        <p:nvGrpSpPr>
          <p:cNvPr id="7" name="グループ化 6"/>
          <p:cNvGrpSpPr/>
          <p:nvPr/>
        </p:nvGrpSpPr>
        <p:grpSpPr>
          <a:xfrm>
            <a:off x="8267571" y="8078383"/>
            <a:ext cx="1980000" cy="1025727"/>
            <a:chOff x="8267571" y="7270879"/>
            <a:chExt cx="1980000" cy="1025727"/>
          </a:xfrm>
        </p:grpSpPr>
        <p:sp>
          <p:nvSpPr>
            <p:cNvPr id="48" name="Rectangle 3"/>
            <p:cNvSpPr>
              <a:spLocks noChangeAspect="1" noChangeArrowheads="1"/>
            </p:cNvSpPr>
            <p:nvPr/>
          </p:nvSpPr>
          <p:spPr bwMode="gray">
            <a:xfrm>
              <a:off x="8267571" y="7498713"/>
              <a:ext cx="1980000" cy="797893"/>
            </a:xfrm>
            <a:prstGeom prst="rect">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t" anchorCtr="0">
              <a:noAutofit/>
            </a:bodyPr>
            <a:lstStyle/>
            <a:p>
              <a:pPr marL="1350" algn="just">
                <a:lnSpc>
                  <a:spcPct val="106000"/>
                </a:lnSpc>
                <a:spcBef>
                  <a:spcPts val="600"/>
                </a:spcBef>
              </a:pPr>
              <a:r>
                <a:rPr lang="en-US" altLang="ja-JP" sz="1000" dirty="0" smtClean="0">
                  <a:solidFill>
                    <a:prstClr val="black"/>
                  </a:solidFill>
                </a:rPr>
                <a:t>IR</a:t>
              </a:r>
              <a:r>
                <a:rPr lang="ja-JP" altLang="en-US" sz="1000" dirty="0">
                  <a:solidFill>
                    <a:prstClr val="black"/>
                  </a:solidFill>
                </a:rPr>
                <a:t>開業に伴う税収効果は</a:t>
              </a:r>
              <a:r>
                <a:rPr lang="ja-JP" altLang="en-US" sz="1000" dirty="0" smtClean="0">
                  <a:solidFill>
                    <a:prstClr val="black"/>
                  </a:solidFill>
                </a:rPr>
                <a:t>カジノ　特有</a:t>
              </a:r>
              <a:r>
                <a:rPr lang="ja-JP" altLang="en-US" sz="1000" dirty="0">
                  <a:solidFill>
                    <a:prstClr val="black"/>
                  </a:solidFill>
                </a:rPr>
                <a:t>の納付金等含め</a:t>
              </a:r>
              <a:r>
                <a:rPr lang="ja-JP" altLang="en-US" sz="1000" dirty="0" smtClean="0">
                  <a:solidFill>
                    <a:prstClr val="black"/>
                  </a:solidFill>
                </a:rPr>
                <a:t>、約</a:t>
              </a:r>
              <a:r>
                <a:rPr lang="en-US" altLang="ja-JP" sz="1000" dirty="0" smtClean="0">
                  <a:solidFill>
                    <a:prstClr val="black"/>
                  </a:solidFill>
                </a:rPr>
                <a:t>2,500</a:t>
              </a:r>
              <a:r>
                <a:rPr lang="ja-JP" altLang="en-US" sz="1000" dirty="0">
                  <a:solidFill>
                    <a:prstClr val="black"/>
                  </a:solidFill>
                </a:rPr>
                <a:t>億</a:t>
              </a:r>
              <a:r>
                <a:rPr lang="ja-JP" altLang="en-US" sz="1000" dirty="0" smtClean="0">
                  <a:solidFill>
                    <a:prstClr val="black"/>
                  </a:solidFill>
                </a:rPr>
                <a:t>円に</a:t>
              </a:r>
              <a:r>
                <a:rPr lang="ja-JP" altLang="en-US" sz="1000" dirty="0">
                  <a:solidFill>
                    <a:prstClr val="black"/>
                  </a:solidFill>
                </a:rPr>
                <a:t>なる見込みであり、財政改善に資することが想定される</a:t>
              </a:r>
              <a:r>
                <a:rPr lang="ja-JP" altLang="en-US" sz="1000" dirty="0" smtClean="0">
                  <a:solidFill>
                    <a:prstClr val="black"/>
                  </a:solidFill>
                </a:rPr>
                <a:t>。</a:t>
              </a:r>
              <a:endParaRPr lang="en-US" altLang="ja-JP" sz="1000" dirty="0">
                <a:solidFill>
                  <a:prstClr val="black"/>
                </a:solidFill>
              </a:endParaRPr>
            </a:p>
          </p:txBody>
        </p:sp>
        <p:sp>
          <p:nvSpPr>
            <p:cNvPr id="49" name="Rectangle 4"/>
            <p:cNvSpPr>
              <a:spLocks noChangeArrowheads="1"/>
            </p:cNvSpPr>
            <p:nvPr/>
          </p:nvSpPr>
          <p:spPr bwMode="gray">
            <a:xfrm>
              <a:off x="8267571" y="7270879"/>
              <a:ext cx="1980000" cy="226800"/>
            </a:xfrm>
            <a:prstGeom prst="rect">
              <a:avLst/>
            </a:prstGeom>
            <a:solidFill>
              <a:schemeClr val="accent5">
                <a:lumMod val="60000"/>
                <a:lumOff val="40000"/>
              </a:schemeClr>
            </a:solidFill>
            <a:ln w="12700">
              <a:solidFill>
                <a:schemeClr val="bg1">
                  <a:lumMod val="75000"/>
                </a:schemeClr>
              </a:solidFill>
              <a:miter lim="800000"/>
              <a:headEnd/>
              <a:tailEnd/>
            </a:ln>
          </p:spPr>
          <p:txBody>
            <a:bodyPr wrap="none" lIns="36000" tIns="36000" rIns="36000" bIns="36000" anchor="ctr"/>
            <a:lstStyle/>
            <a:p>
              <a:pPr algn="ctr" defTabSz="762000" eaLnBrk="0" hangingPunct="0"/>
              <a:r>
                <a:rPr lang="ja-JP" altLang="en-US" sz="1000" b="1" dirty="0" smtClean="0">
                  <a:solidFill>
                    <a:prstClr val="black"/>
                  </a:solidFill>
                </a:rPr>
                <a:t>財政改善</a:t>
              </a:r>
              <a:endParaRPr lang="ja-JP" altLang="en-US" sz="1000" b="1" dirty="0">
                <a:solidFill>
                  <a:prstClr val="black"/>
                </a:solidFill>
              </a:endParaRPr>
            </a:p>
          </p:txBody>
        </p:sp>
      </p:grpSp>
      <p:grpSp>
        <p:nvGrpSpPr>
          <p:cNvPr id="6" name="グループ化 5"/>
          <p:cNvGrpSpPr/>
          <p:nvPr/>
        </p:nvGrpSpPr>
        <p:grpSpPr>
          <a:xfrm>
            <a:off x="10291631" y="7099429"/>
            <a:ext cx="1980000" cy="978954"/>
            <a:chOff x="7230443" y="6316419"/>
            <a:chExt cx="1980000" cy="1024484"/>
          </a:xfrm>
        </p:grpSpPr>
        <p:sp>
          <p:nvSpPr>
            <p:cNvPr id="58" name="Rectangle 6"/>
            <p:cNvSpPr>
              <a:spLocks noChangeArrowheads="1"/>
            </p:cNvSpPr>
            <p:nvPr/>
          </p:nvSpPr>
          <p:spPr bwMode="gray">
            <a:xfrm>
              <a:off x="7230443" y="6543010"/>
              <a:ext cx="1980000" cy="797893"/>
            </a:xfrm>
            <a:prstGeom prst="rect">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t" anchorCtr="0">
              <a:noAutofit/>
            </a:bodyPr>
            <a:lstStyle/>
            <a:p>
              <a:pPr marL="1350" algn="just">
                <a:lnSpc>
                  <a:spcPct val="106000"/>
                </a:lnSpc>
                <a:spcBef>
                  <a:spcPts val="600"/>
                </a:spcBef>
              </a:pPr>
              <a:r>
                <a:rPr lang="en-US" altLang="ja-JP" sz="1000" dirty="0" smtClean="0">
                  <a:solidFill>
                    <a:prstClr val="black"/>
                  </a:solidFill>
                </a:rPr>
                <a:t>IR</a:t>
              </a:r>
              <a:r>
                <a:rPr lang="ja-JP" altLang="en-US" sz="1000" dirty="0">
                  <a:solidFill>
                    <a:prstClr val="black"/>
                  </a:solidFill>
                </a:rPr>
                <a:t>開業に伴う経済波及効果</a:t>
              </a:r>
              <a:r>
                <a:rPr lang="ja-JP" altLang="en-US" sz="1000" dirty="0" smtClean="0">
                  <a:solidFill>
                    <a:prstClr val="black"/>
                  </a:solidFill>
                </a:rPr>
                <a:t>は　　約</a:t>
              </a:r>
              <a:r>
                <a:rPr lang="en-US" altLang="ja-JP" sz="1000" dirty="0" smtClean="0">
                  <a:solidFill>
                    <a:prstClr val="black"/>
                  </a:solidFill>
                </a:rPr>
                <a:t>19,600</a:t>
              </a:r>
              <a:r>
                <a:rPr lang="ja-JP" altLang="en-US" sz="1000" dirty="0">
                  <a:solidFill>
                    <a:prstClr val="black"/>
                  </a:solidFill>
                </a:rPr>
                <a:t>億</a:t>
              </a:r>
              <a:r>
                <a:rPr lang="ja-JP" altLang="en-US" sz="1000" dirty="0" smtClean="0">
                  <a:solidFill>
                    <a:prstClr val="black"/>
                  </a:solidFill>
                </a:rPr>
                <a:t>円に</a:t>
              </a:r>
              <a:r>
                <a:rPr lang="ja-JP" altLang="en-US" sz="1000" dirty="0">
                  <a:solidFill>
                    <a:prstClr val="black"/>
                  </a:solidFill>
                </a:rPr>
                <a:t>なる見込みであり、地域経済の振興に寄与することが想定される</a:t>
              </a:r>
              <a:r>
                <a:rPr lang="ja-JP" altLang="en-US" sz="1000" dirty="0" smtClean="0">
                  <a:solidFill>
                    <a:prstClr val="black"/>
                  </a:solidFill>
                </a:rPr>
                <a:t>。</a:t>
              </a:r>
              <a:endParaRPr lang="en-US" altLang="ja-JP" sz="1000" dirty="0">
                <a:solidFill>
                  <a:prstClr val="black"/>
                </a:solidFill>
              </a:endParaRPr>
            </a:p>
          </p:txBody>
        </p:sp>
        <p:sp>
          <p:nvSpPr>
            <p:cNvPr id="59" name="Rectangle 23"/>
            <p:cNvSpPr>
              <a:spLocks noChangeArrowheads="1"/>
            </p:cNvSpPr>
            <p:nvPr/>
          </p:nvSpPr>
          <p:spPr bwMode="gray">
            <a:xfrm>
              <a:off x="7230443" y="6316419"/>
              <a:ext cx="1980000" cy="226591"/>
            </a:xfrm>
            <a:prstGeom prst="rect">
              <a:avLst/>
            </a:prstGeom>
            <a:solidFill>
              <a:schemeClr val="accent4">
                <a:lumMod val="60000"/>
                <a:lumOff val="40000"/>
              </a:schemeClr>
            </a:solidFill>
            <a:ln w="12700">
              <a:solidFill>
                <a:schemeClr val="bg1">
                  <a:lumMod val="75000"/>
                </a:schemeClr>
              </a:solidFill>
              <a:miter lim="800000"/>
              <a:headEnd/>
              <a:tailEnd/>
            </a:ln>
          </p:spPr>
          <p:txBody>
            <a:bodyPr wrap="square" lIns="36000" tIns="36000" rIns="36000" bIns="36000" anchor="ctr">
              <a:spAutoFit/>
            </a:bodyPr>
            <a:lstStyle/>
            <a:p>
              <a:pPr algn="ctr" defTabSz="762000" eaLnBrk="0" hangingPunct="0"/>
              <a:r>
                <a:rPr lang="ja-JP" altLang="en-US" sz="1000" b="1" dirty="0" smtClean="0">
                  <a:solidFill>
                    <a:prstClr val="black"/>
                  </a:solidFill>
                </a:rPr>
                <a:t>地域振興</a:t>
              </a:r>
              <a:endParaRPr lang="ja-JP" altLang="en-US" sz="1000" b="1" dirty="0">
                <a:solidFill>
                  <a:prstClr val="black"/>
                </a:solidFill>
              </a:endParaRPr>
            </a:p>
          </p:txBody>
        </p:sp>
      </p:grpSp>
      <p:sp>
        <p:nvSpPr>
          <p:cNvPr id="70" name="テキスト ボックス 69"/>
          <p:cNvSpPr txBox="1"/>
          <p:nvPr/>
        </p:nvSpPr>
        <p:spPr>
          <a:xfrm>
            <a:off x="6213752" y="9271128"/>
            <a:ext cx="358606" cy="330072"/>
          </a:xfrm>
          <a:prstGeom prst="rect">
            <a:avLst/>
          </a:prstGeom>
          <a:noFill/>
        </p:spPr>
        <p:txBody>
          <a:bodyPr wrap="none" lIns="72000" tIns="72000" rIns="72000" bIns="72000" rtlCol="0" anchor="ctr" anchorCtr="0">
            <a:spAutoFit/>
          </a:bodyPr>
          <a:lstStyle/>
          <a:p>
            <a:r>
              <a:rPr kumimoji="1" lang="en-US" altLang="ja-JP" sz="1200" dirty="0" smtClean="0">
                <a:solidFill>
                  <a:prstClr val="black"/>
                </a:solidFill>
                <a:latin typeface="Arial"/>
              </a:rPr>
              <a:t>1/3</a:t>
            </a:r>
            <a:endParaRPr kumimoji="1" lang="ja-JP" altLang="en-US" sz="1200" dirty="0" smtClean="0">
              <a:solidFill>
                <a:prstClr val="black"/>
              </a:solidFill>
              <a:latin typeface="Arial"/>
            </a:endParaRPr>
          </a:p>
        </p:txBody>
      </p:sp>
      <p:graphicFrame>
        <p:nvGraphicFramePr>
          <p:cNvPr id="44" name="表 43"/>
          <p:cNvGraphicFramePr>
            <a:graphicFrameLocks noGrp="1"/>
          </p:cNvGraphicFramePr>
          <p:nvPr>
            <p:extLst>
              <p:ext uri="{D42A27DB-BD31-4B8C-83A1-F6EECF244321}">
                <p14:modId xmlns:p14="http://schemas.microsoft.com/office/powerpoint/2010/main" val="3090894339"/>
              </p:ext>
            </p:extLst>
          </p:nvPr>
        </p:nvGraphicFramePr>
        <p:xfrm>
          <a:off x="3033044" y="7683100"/>
          <a:ext cx="5080109" cy="1365840"/>
        </p:xfrm>
        <a:graphic>
          <a:graphicData uri="http://schemas.openxmlformats.org/drawingml/2006/table">
            <a:tbl>
              <a:tblPr firstRow="1" bandRow="1">
                <a:tableStyleId>{5C22544A-7EE6-4342-B048-85BDC9FD1C3A}</a:tableStyleId>
              </a:tblPr>
              <a:tblGrid>
                <a:gridCol w="1102296"/>
                <a:gridCol w="671387"/>
                <a:gridCol w="611407"/>
                <a:gridCol w="671387"/>
                <a:gridCol w="740838"/>
                <a:gridCol w="611407"/>
                <a:gridCol w="671387"/>
              </a:tblGrid>
              <a:tr h="0">
                <a:tc rowSpan="3">
                  <a:txBody>
                    <a:bodyPr/>
                    <a:lstStyle/>
                    <a:p>
                      <a:endParaRPr kumimoji="1" lang="ja-JP" altLang="en-US" sz="1000" dirty="0">
                        <a:solidFill>
                          <a:schemeClr val="tx1"/>
                        </a:solidFill>
                        <a:latin typeface="+mn-lt"/>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n-lt"/>
                        </a:rPr>
                        <a:t>パターン①</a:t>
                      </a:r>
                    </a:p>
                  </a:txBody>
                  <a:tcPr marL="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c hMerge="1">
                  <a:txBody>
                    <a:bodyPr/>
                    <a:lstStyle/>
                    <a:p>
                      <a:endParaRPr kumimoji="1" lang="ja-JP" altLang="en-US"/>
                    </a:p>
                  </a:txBody>
                  <a:tcPr/>
                </a:tc>
                <a:tc hMerge="1">
                  <a:txBody>
                    <a:bodyPr/>
                    <a:lstStyle/>
                    <a:p>
                      <a:pPr algn="ctr"/>
                      <a:endParaRPr kumimoji="1" lang="ja-JP" altLang="en-US" sz="1000" b="1" dirty="0">
                        <a:solidFill>
                          <a:schemeClr val="bg1"/>
                        </a:solidFill>
                        <a:latin typeface="+mn-lt"/>
                      </a:endParaRPr>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c gridSpan="3">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n-lt"/>
                        </a:rPr>
                        <a:t>パターン②</a:t>
                      </a:r>
                    </a:p>
                  </a:txBody>
                  <a:tcPr marL="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c hMerge="1">
                  <a:txBody>
                    <a:bodyPr/>
                    <a:lstStyle/>
                    <a:p>
                      <a:endParaRPr kumimoji="1" lang="ja-JP" altLang="en-US"/>
                    </a:p>
                  </a:txBody>
                  <a:tcPr/>
                </a:tc>
                <a:tc hMerge="1">
                  <a:txBody>
                    <a:bodyPr/>
                    <a:lstStyle/>
                    <a:p>
                      <a:pPr algn="ctr"/>
                      <a:endParaRPr kumimoji="1" lang="ja-JP" altLang="en-US" sz="1000" b="1" dirty="0">
                        <a:solidFill>
                          <a:schemeClr val="bg1"/>
                        </a:solidFill>
                        <a:latin typeface="+mn-lt"/>
                      </a:endParaRPr>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r>
              <a:tr h="0">
                <a:tc vMerge="1">
                  <a:txBody>
                    <a:bodyPr/>
                    <a:lstStyle/>
                    <a:p>
                      <a:endParaRPr kumimoji="1" lang="ja-JP" altLang="en-US" sz="1000" dirty="0">
                        <a:solidFill>
                          <a:schemeClr val="tx1"/>
                        </a:solidFill>
                        <a:latin typeface="+mn-lt"/>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n-lt"/>
                        </a:rPr>
                        <a:t>経済効果</a:t>
                      </a:r>
                    </a:p>
                  </a:txBody>
                  <a:tcPr marL="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c hMerge="1">
                  <a:txBody>
                    <a:bodyPr/>
                    <a:lstStyle/>
                    <a:p>
                      <a:endParaRPr kumimoji="1" lang="ja-JP" altLang="en-US"/>
                    </a:p>
                  </a:txBody>
                  <a:tcPr/>
                </a:tc>
                <a:tc rowSpan="2">
                  <a:txBody>
                    <a:bodyPr/>
                    <a:lstStyle/>
                    <a:p>
                      <a:pPr algn="ctr"/>
                      <a:r>
                        <a:rPr kumimoji="1" lang="ja-JP" altLang="en-US" sz="1000" b="1" dirty="0" smtClean="0">
                          <a:solidFill>
                            <a:schemeClr val="bg1"/>
                          </a:solidFill>
                          <a:latin typeface="+mn-lt"/>
                        </a:rPr>
                        <a:t>税収効果</a:t>
                      </a:r>
                      <a:endParaRPr kumimoji="1" lang="ja-JP" altLang="en-US" sz="1000" b="1" dirty="0">
                        <a:solidFill>
                          <a:schemeClr val="bg1"/>
                        </a:solidFill>
                        <a:latin typeface="+mn-lt"/>
                      </a:endParaRPr>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c gridSpan="2">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n-lt"/>
                        </a:rPr>
                        <a:t>経済効果</a:t>
                      </a:r>
                    </a:p>
                  </a:txBody>
                  <a:tcPr marL="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c hMerge="1">
                  <a:txBody>
                    <a:bodyPr/>
                    <a:lstStyle/>
                    <a:p>
                      <a:endParaRPr kumimoji="1" lang="ja-JP" altLang="en-US"/>
                    </a:p>
                  </a:txBody>
                  <a:tcPr/>
                </a:tc>
                <a:tc rowSpan="2">
                  <a:txBody>
                    <a:bodyPr/>
                    <a:lstStyle/>
                    <a:p>
                      <a:pPr algn="ctr"/>
                      <a:r>
                        <a:rPr kumimoji="1" lang="ja-JP" altLang="en-US" sz="1000" b="1" dirty="0" smtClean="0">
                          <a:solidFill>
                            <a:schemeClr val="bg1"/>
                          </a:solidFill>
                          <a:latin typeface="+mn-lt"/>
                        </a:rPr>
                        <a:t>税収効果</a:t>
                      </a:r>
                      <a:endParaRPr kumimoji="1" lang="ja-JP" altLang="en-US" sz="1000" b="1" dirty="0">
                        <a:solidFill>
                          <a:schemeClr val="bg1"/>
                        </a:solidFill>
                        <a:latin typeface="+mn-lt"/>
                      </a:endParaRPr>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r>
              <a:tr h="0">
                <a:tc vMerge="1">
                  <a:txBody>
                    <a:bodyPr/>
                    <a:lstStyle/>
                    <a:p>
                      <a:endParaRPr kumimoji="1" lang="ja-JP" altLang="en-US" sz="10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solidFill>
                            <a:schemeClr val="tx1"/>
                          </a:solidFill>
                          <a:latin typeface="+mn-lt"/>
                        </a:rPr>
                        <a:t>生産増加</a:t>
                      </a:r>
                      <a:endParaRPr kumimoji="1" lang="ja-JP" altLang="en-US" sz="1000" b="1"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smtClean="0">
                          <a:solidFill>
                            <a:schemeClr val="tx1"/>
                          </a:solidFill>
                          <a:latin typeface="+mn-lt"/>
                        </a:rPr>
                        <a:t>雇用創出</a:t>
                      </a:r>
                      <a:endParaRPr kumimoji="1" lang="ja-JP" altLang="en-US" sz="1000" b="1"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kumimoji="1" lang="ja-JP" altLang="en-US" sz="10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solidFill>
                            <a:schemeClr val="tx1"/>
                          </a:solidFill>
                          <a:latin typeface="+mn-lt"/>
                        </a:rPr>
                        <a:t>生産増加</a:t>
                      </a:r>
                      <a:endParaRPr kumimoji="1" lang="ja-JP" altLang="en-US" sz="1000" b="1"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smtClean="0">
                          <a:solidFill>
                            <a:schemeClr val="tx1"/>
                          </a:solidFill>
                          <a:latin typeface="+mn-lt"/>
                        </a:rPr>
                        <a:t>雇用創出</a:t>
                      </a:r>
                      <a:endParaRPr kumimoji="1" lang="ja-JP" altLang="en-US" sz="1000" b="1"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kumimoji="1" lang="ja-JP" altLang="en-US" sz="10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kumimoji="1" lang="ja-JP" altLang="en-US" sz="900" dirty="0" smtClean="0">
                          <a:solidFill>
                            <a:schemeClr val="tx1"/>
                          </a:solidFill>
                          <a:latin typeface="+mn-lt"/>
                        </a:rPr>
                        <a:t>開発</a:t>
                      </a:r>
                      <a:endParaRPr kumimoji="1" lang="en-US" altLang="ja-JP" sz="900" dirty="0" smtClean="0">
                        <a:solidFill>
                          <a:schemeClr val="tx1"/>
                        </a:solidFill>
                        <a:latin typeface="+mn-lt"/>
                      </a:endParaRPr>
                    </a:p>
                    <a:p>
                      <a:r>
                        <a:rPr kumimoji="1" lang="ja-JP" altLang="en-US" sz="900" dirty="0" smtClean="0">
                          <a:solidFill>
                            <a:schemeClr val="tx1"/>
                          </a:solidFill>
                          <a:latin typeface="+mn-lt"/>
                        </a:rPr>
                        <a:t>（開業前までの累計）</a:t>
                      </a:r>
                      <a:endParaRPr kumimoji="1" lang="ja-JP" altLang="en-US" sz="9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solidFill>
                          <a:latin typeface="+mn-lt"/>
                        </a:rPr>
                        <a:t>5,600</a:t>
                      </a:r>
                      <a:r>
                        <a:rPr kumimoji="1" lang="ja-JP" altLang="en-US" sz="1000" dirty="0" smtClean="0">
                          <a:solidFill>
                            <a:schemeClr val="tx1"/>
                          </a:solidFill>
                          <a:latin typeface="+mn-lt"/>
                        </a:rPr>
                        <a:t>億円</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solidFill>
                          <a:latin typeface="+mn-lt"/>
                        </a:rPr>
                        <a:t>4.1</a:t>
                      </a:r>
                      <a:r>
                        <a:rPr kumimoji="1" lang="ja-JP" altLang="en-US" sz="1000" dirty="0" smtClean="0">
                          <a:solidFill>
                            <a:schemeClr val="tx1"/>
                          </a:solidFill>
                          <a:latin typeface="+mn-lt"/>
                        </a:rPr>
                        <a:t>万人</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solidFill>
                          <a:latin typeface="+mn-lt"/>
                        </a:rPr>
                        <a:t>600</a:t>
                      </a:r>
                      <a:r>
                        <a:rPr kumimoji="1" lang="ja-JP" altLang="en-US" sz="1000" dirty="0" smtClean="0">
                          <a:solidFill>
                            <a:schemeClr val="tx1"/>
                          </a:solidFill>
                          <a:latin typeface="+mn-lt"/>
                        </a:rPr>
                        <a:t>億円</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solidFill>
                          <a:latin typeface="+mn-lt"/>
                        </a:rPr>
                        <a:t>13,300</a:t>
                      </a:r>
                      <a:r>
                        <a:rPr kumimoji="1" lang="ja-JP" altLang="en-US" sz="1000" dirty="0" smtClean="0">
                          <a:solidFill>
                            <a:schemeClr val="tx1"/>
                          </a:solidFill>
                          <a:latin typeface="+mn-lt"/>
                        </a:rPr>
                        <a:t>億円</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solidFill>
                          <a:latin typeface="+mn-lt"/>
                        </a:rPr>
                        <a:t>9.7</a:t>
                      </a:r>
                      <a:r>
                        <a:rPr kumimoji="1" lang="ja-JP" altLang="en-US" sz="1000" dirty="0" smtClean="0">
                          <a:solidFill>
                            <a:schemeClr val="tx1"/>
                          </a:solidFill>
                          <a:latin typeface="+mn-lt"/>
                        </a:rPr>
                        <a:t>万人</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lt"/>
                        </a:rPr>
                        <a:t>1,300</a:t>
                      </a:r>
                      <a:r>
                        <a:rPr kumimoji="1" lang="ja-JP" altLang="en-US" sz="1000" dirty="0" smtClean="0">
                          <a:solidFill>
                            <a:schemeClr val="tx1"/>
                          </a:solidFill>
                          <a:latin typeface="+mn-lt"/>
                        </a:rPr>
                        <a:t>億円</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kumimoji="1" lang="ja-JP" altLang="en-US" sz="900" dirty="0" smtClean="0">
                          <a:solidFill>
                            <a:schemeClr val="tx1"/>
                          </a:solidFill>
                          <a:latin typeface="+mn-lt"/>
                        </a:rPr>
                        <a:t>事業運営</a:t>
                      </a:r>
                      <a:endParaRPr kumimoji="1" lang="en-US" altLang="ja-JP" sz="900" dirty="0" smtClean="0">
                        <a:solidFill>
                          <a:schemeClr val="tx1"/>
                        </a:solidFill>
                        <a:latin typeface="+mn-lt"/>
                      </a:endParaRPr>
                    </a:p>
                    <a:p>
                      <a:r>
                        <a:rPr kumimoji="1" lang="ja-JP" altLang="en-US" sz="900" dirty="0" smtClean="0">
                          <a:solidFill>
                            <a:schemeClr val="tx1"/>
                          </a:solidFill>
                          <a:latin typeface="+mn-lt"/>
                        </a:rPr>
                        <a:t>（開業後</a:t>
                      </a:r>
                      <a:r>
                        <a:rPr kumimoji="1" lang="en-US" altLang="ja-JP" sz="900" baseline="0" dirty="0" smtClean="0">
                          <a:solidFill>
                            <a:schemeClr val="tx1"/>
                          </a:solidFill>
                          <a:latin typeface="+mn-lt"/>
                        </a:rPr>
                        <a:t> </a:t>
                      </a:r>
                      <a:r>
                        <a:rPr kumimoji="1" lang="ja-JP" altLang="en-US" sz="900" dirty="0" smtClean="0">
                          <a:solidFill>
                            <a:schemeClr val="tx1"/>
                          </a:solidFill>
                          <a:latin typeface="+mn-lt"/>
                        </a:rPr>
                        <a:t>毎年）</a:t>
                      </a:r>
                      <a:endParaRPr kumimoji="1" lang="ja-JP" altLang="en-US" sz="9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lt"/>
                        </a:rPr>
                        <a:t>3,000</a:t>
                      </a:r>
                      <a:r>
                        <a:rPr kumimoji="1" lang="ja-JP" altLang="en-US" sz="1000" dirty="0" smtClean="0">
                          <a:solidFill>
                            <a:schemeClr val="tx1"/>
                          </a:solidFill>
                          <a:latin typeface="+mn-lt"/>
                        </a:rPr>
                        <a:t>億円</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solidFill>
                          <a:latin typeface="+mn-lt"/>
                        </a:rPr>
                        <a:t>3.2</a:t>
                      </a:r>
                      <a:r>
                        <a:rPr kumimoji="1" lang="ja-JP" altLang="en-US" sz="1000" dirty="0" smtClean="0">
                          <a:solidFill>
                            <a:schemeClr val="tx1"/>
                          </a:solidFill>
                          <a:latin typeface="+mn-lt"/>
                        </a:rPr>
                        <a:t>万人</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lt"/>
                        </a:rPr>
                        <a:t>600</a:t>
                      </a:r>
                      <a:r>
                        <a:rPr kumimoji="1" lang="ja-JP" altLang="en-US" sz="1000" dirty="0" smtClean="0">
                          <a:solidFill>
                            <a:schemeClr val="tx1"/>
                          </a:solidFill>
                          <a:latin typeface="+mn-lt"/>
                        </a:rPr>
                        <a:t>億円</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smtClean="0">
                          <a:solidFill>
                            <a:schemeClr val="tx1"/>
                          </a:solidFill>
                          <a:latin typeface="+mn-lt"/>
                        </a:rPr>
                        <a:t>6,300</a:t>
                      </a:r>
                      <a:r>
                        <a:rPr kumimoji="1" lang="ja-JP" altLang="en-US" sz="1000" dirty="0" smtClean="0">
                          <a:solidFill>
                            <a:schemeClr val="tx1"/>
                          </a:solidFill>
                          <a:latin typeface="+mn-lt"/>
                        </a:rPr>
                        <a:t>億円</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lt"/>
                        </a:rPr>
                        <a:t>7.0</a:t>
                      </a:r>
                      <a:r>
                        <a:rPr kumimoji="1" lang="ja-JP" altLang="en-US" sz="1000" dirty="0" smtClean="0">
                          <a:solidFill>
                            <a:schemeClr val="tx1"/>
                          </a:solidFill>
                          <a:latin typeface="+mn-lt"/>
                        </a:rPr>
                        <a:t>万人</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lt"/>
                        </a:rPr>
                        <a:t>1,200</a:t>
                      </a:r>
                      <a:r>
                        <a:rPr kumimoji="1" lang="ja-JP" altLang="en-US" sz="1000" dirty="0" smtClean="0">
                          <a:solidFill>
                            <a:schemeClr val="tx1"/>
                          </a:solidFill>
                          <a:latin typeface="+mn-lt"/>
                        </a:rPr>
                        <a:t>億円</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2" name="グループ化 1"/>
          <p:cNvGrpSpPr/>
          <p:nvPr/>
        </p:nvGrpSpPr>
        <p:grpSpPr>
          <a:xfrm>
            <a:off x="538235" y="2356293"/>
            <a:ext cx="2376003" cy="3260265"/>
            <a:chOff x="538235" y="2356293"/>
            <a:chExt cx="2340003" cy="2970409"/>
          </a:xfrm>
        </p:grpSpPr>
        <p:sp>
          <p:nvSpPr>
            <p:cNvPr id="60" name="正方形/長方形 59"/>
            <p:cNvSpPr/>
            <p:nvPr/>
          </p:nvSpPr>
          <p:spPr>
            <a:xfrm flipH="1">
              <a:off x="538235" y="2628526"/>
              <a:ext cx="2339997" cy="2698176"/>
            </a:xfrm>
            <a:prstGeom prst="rect">
              <a:avLst/>
            </a:prstGeom>
            <a:ln>
              <a:solidFill>
                <a:schemeClr val="accent1"/>
              </a:solidFill>
            </a:ln>
          </p:spPr>
          <p:txBody>
            <a:bodyPr vert="horz" wrap="square" lIns="72000" tIns="72000" rIns="72000" bIns="72000" rtlCol="0" anchor="t">
              <a:noAutofit/>
            </a:bodyPr>
            <a:lstStyle/>
            <a:p>
              <a:pPr marL="172800" indent="-171450" algn="just">
                <a:lnSpc>
                  <a:spcPts val="900"/>
                </a:lnSpc>
                <a:spcBef>
                  <a:spcPts val="300"/>
                </a:spcBef>
                <a:buFont typeface="Wingdings" panose="05000000000000000000" pitchFamily="2" charset="2"/>
                <a:buChar char="n"/>
              </a:pPr>
              <a:r>
                <a:rPr lang="ja-JP" altLang="en-US" sz="1000" dirty="0">
                  <a:solidFill>
                    <a:prstClr val="black"/>
                  </a:solidFill>
                </a:rPr>
                <a:t>本調査</a:t>
              </a:r>
              <a:r>
                <a:rPr lang="ja-JP" altLang="en-US" sz="1000" dirty="0" smtClean="0">
                  <a:solidFill>
                    <a:prstClr val="black"/>
                  </a:solidFill>
                </a:rPr>
                <a:t>は、以下の既存施設が</a:t>
              </a:r>
              <a:r>
                <a:rPr lang="ja-JP" altLang="en-US" sz="1000" dirty="0">
                  <a:solidFill>
                    <a:prstClr val="black"/>
                  </a:solidFill>
                </a:rPr>
                <a:t>夢</a:t>
              </a:r>
              <a:r>
                <a:rPr lang="ja-JP" altLang="en-US" sz="1000" dirty="0" smtClean="0">
                  <a:solidFill>
                    <a:prstClr val="black"/>
                  </a:solidFill>
                </a:rPr>
                <a:t>洲</a:t>
              </a:r>
              <a:endParaRPr lang="en-US" altLang="ja-JP" sz="1000" dirty="0" smtClean="0">
                <a:solidFill>
                  <a:prstClr val="black"/>
                </a:solidFill>
              </a:endParaRPr>
            </a:p>
            <a:p>
              <a:pPr marL="1350" algn="just">
                <a:lnSpc>
                  <a:spcPts val="900"/>
                </a:lnSpc>
                <a:spcBef>
                  <a:spcPts val="300"/>
                </a:spcBef>
              </a:pPr>
              <a:r>
                <a:rPr lang="ja-JP" altLang="en-US" sz="1000" dirty="0">
                  <a:solidFill>
                    <a:prstClr val="black"/>
                  </a:solidFill>
                </a:rPr>
                <a:t>　</a:t>
              </a:r>
              <a:r>
                <a:rPr lang="ja-JP" altLang="en-US" sz="1000" dirty="0" smtClean="0">
                  <a:solidFill>
                    <a:prstClr val="black"/>
                  </a:solidFill>
                </a:rPr>
                <a:t>　地区</a:t>
              </a:r>
              <a:r>
                <a:rPr lang="ja-JP" altLang="en-US" sz="1000" dirty="0">
                  <a:solidFill>
                    <a:prstClr val="black"/>
                  </a:solidFill>
                </a:rPr>
                <a:t>に</a:t>
              </a:r>
              <a:r>
                <a:rPr lang="ja-JP" altLang="en-US" sz="1000" dirty="0" smtClean="0">
                  <a:solidFill>
                    <a:prstClr val="black"/>
                  </a:solidFill>
                </a:rPr>
                <a:t>立地</a:t>
              </a:r>
              <a:r>
                <a:rPr lang="ja-JP" altLang="en-US" sz="1000" dirty="0">
                  <a:solidFill>
                    <a:prstClr val="black"/>
                  </a:solidFill>
                </a:rPr>
                <a:t>する</a:t>
              </a:r>
              <a:r>
                <a:rPr lang="ja-JP" altLang="en-US" sz="1000" dirty="0" smtClean="0">
                  <a:solidFill>
                    <a:prstClr val="black"/>
                  </a:solidFill>
                </a:rPr>
                <a:t>と想定</a:t>
              </a:r>
              <a:endParaRPr lang="en-US" altLang="ja-JP" sz="1000" dirty="0">
                <a:solidFill>
                  <a:prstClr val="black"/>
                </a:solidFill>
              </a:endParaRPr>
            </a:p>
          </p:txBody>
        </p:sp>
        <p:sp>
          <p:nvSpPr>
            <p:cNvPr id="61" name="正方形/長方形 60"/>
            <p:cNvSpPr/>
            <p:nvPr/>
          </p:nvSpPr>
          <p:spPr>
            <a:xfrm>
              <a:off x="538238" y="2356293"/>
              <a:ext cx="2340000" cy="272235"/>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200" b="1" dirty="0" smtClean="0">
                  <a:solidFill>
                    <a:prstClr val="white"/>
                  </a:solidFill>
                </a:rPr>
                <a:t>前提条件</a:t>
              </a:r>
              <a:endParaRPr lang="en-US" altLang="ja-JP" sz="1200" b="1" dirty="0" smtClean="0">
                <a:solidFill>
                  <a:prstClr val="white"/>
                </a:solidFill>
              </a:endParaRPr>
            </a:p>
          </p:txBody>
        </p:sp>
      </p:grpSp>
      <p:graphicFrame>
        <p:nvGraphicFramePr>
          <p:cNvPr id="62" name="表 61"/>
          <p:cNvGraphicFramePr>
            <a:graphicFrameLocks noGrp="1"/>
          </p:cNvGraphicFramePr>
          <p:nvPr>
            <p:extLst>
              <p:ext uri="{D42A27DB-BD31-4B8C-83A1-F6EECF244321}">
                <p14:modId xmlns:p14="http://schemas.microsoft.com/office/powerpoint/2010/main" val="3696743340"/>
              </p:ext>
            </p:extLst>
          </p:nvPr>
        </p:nvGraphicFramePr>
        <p:xfrm>
          <a:off x="579087" y="7236940"/>
          <a:ext cx="2287762" cy="1812000"/>
        </p:xfrm>
        <a:graphic>
          <a:graphicData uri="http://schemas.openxmlformats.org/drawingml/2006/table">
            <a:tbl>
              <a:tblPr firstRow="1" bandRow="1">
                <a:tableStyleId>{5C22544A-7EE6-4342-B048-85BDC9FD1C3A}</a:tableStyleId>
              </a:tblPr>
              <a:tblGrid>
                <a:gridCol w="103750"/>
                <a:gridCol w="579512"/>
                <a:gridCol w="802250"/>
                <a:gridCol w="802250"/>
              </a:tblGrid>
              <a:tr h="0">
                <a:tc gridSpan="2">
                  <a:txBody>
                    <a:bodyPr/>
                    <a:lstStyle/>
                    <a:p>
                      <a:endParaRPr kumimoji="1" lang="ja-JP" altLang="en-US" sz="1000" dirty="0">
                        <a:solidFill>
                          <a:schemeClr val="tx1"/>
                        </a:solidFill>
                        <a:latin typeface="+mn-lt"/>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b="1" dirty="0" smtClean="0">
                          <a:solidFill>
                            <a:schemeClr val="tx1"/>
                          </a:solidFill>
                          <a:latin typeface="+mn-lt"/>
                        </a:rPr>
                        <a:t>2024</a:t>
                      </a:r>
                      <a:r>
                        <a:rPr kumimoji="1" lang="ja-JP" altLang="en-US" sz="1000" b="1" dirty="0" smtClean="0">
                          <a:solidFill>
                            <a:schemeClr val="tx1"/>
                          </a:solidFill>
                          <a:latin typeface="+mn-lt"/>
                        </a:rPr>
                        <a:t>年</a:t>
                      </a:r>
                      <a:endParaRPr kumimoji="1" lang="ja-JP" altLang="en-US" sz="1000" b="1"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b="1" dirty="0" smtClean="0">
                          <a:solidFill>
                            <a:schemeClr val="tx1"/>
                          </a:solidFill>
                          <a:latin typeface="+mn-lt"/>
                        </a:rPr>
                        <a:t>2030</a:t>
                      </a:r>
                      <a:r>
                        <a:rPr kumimoji="1" lang="ja-JP" altLang="en-US" sz="1000" b="1" dirty="0" smtClean="0">
                          <a:solidFill>
                            <a:schemeClr val="tx1"/>
                          </a:solidFill>
                          <a:latin typeface="+mn-lt"/>
                        </a:rPr>
                        <a:t>年</a:t>
                      </a:r>
                      <a:endParaRPr kumimoji="1" lang="ja-JP" altLang="en-US" sz="1000" b="1"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529200">
                <a:tc gridSpan="2">
                  <a:txBody>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n-lt"/>
                        </a:rPr>
                        <a:t>集客見込数</a:t>
                      </a:r>
                      <a:endParaRPr kumimoji="1" lang="en-US" altLang="ja-JP" sz="1000" dirty="0" smtClean="0">
                        <a:solidFill>
                          <a:schemeClr val="tx1"/>
                        </a:solidFill>
                        <a:latin typeface="+mn-lt"/>
                      </a:endParaRPr>
                    </a:p>
                  </a:txBody>
                  <a:tcPr marL="3600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en-US" altLang="ja-JP" sz="900" dirty="0" smtClean="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1" dirty="0" smtClean="0">
                          <a:solidFill>
                            <a:schemeClr val="tx1"/>
                          </a:solidFill>
                          <a:latin typeface="+mn-lt"/>
                        </a:rPr>
                        <a:t>約</a:t>
                      </a:r>
                      <a:r>
                        <a:rPr kumimoji="1" lang="en-US" altLang="ja-JP" sz="1000" b="1" dirty="0" smtClean="0">
                          <a:solidFill>
                            <a:schemeClr val="tx1"/>
                          </a:solidFill>
                          <a:latin typeface="+mn-lt"/>
                        </a:rPr>
                        <a:t>1,300</a:t>
                      </a:r>
                      <a:r>
                        <a:rPr kumimoji="1" lang="ja-JP" altLang="en-US" sz="1000" b="1" dirty="0" smtClean="0">
                          <a:solidFill>
                            <a:schemeClr val="tx1"/>
                          </a:solidFill>
                          <a:latin typeface="+mn-lt"/>
                        </a:rPr>
                        <a:t>万人</a:t>
                      </a:r>
                      <a:endParaRPr kumimoji="1" lang="en-US" altLang="ja-JP" sz="1000" b="1" dirty="0" smtClean="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1" dirty="0" smtClean="0">
                          <a:solidFill>
                            <a:schemeClr val="tx1"/>
                          </a:solidFill>
                          <a:latin typeface="+mn-lt"/>
                        </a:rPr>
                        <a:t>約</a:t>
                      </a:r>
                      <a:r>
                        <a:rPr kumimoji="1" lang="en-US" altLang="ja-JP" sz="1000" b="1" dirty="0" smtClean="0">
                          <a:solidFill>
                            <a:schemeClr val="tx1"/>
                          </a:solidFill>
                          <a:latin typeface="+mn-lt"/>
                        </a:rPr>
                        <a:t>2,200</a:t>
                      </a:r>
                      <a:r>
                        <a:rPr kumimoji="1" lang="ja-JP" altLang="en-US" sz="1000" b="1" dirty="0" smtClean="0">
                          <a:solidFill>
                            <a:schemeClr val="tx1"/>
                          </a:solidFill>
                          <a:latin typeface="+mn-lt"/>
                        </a:rPr>
                        <a:t>万人</a:t>
                      </a:r>
                      <a:endParaRPr kumimoji="1" lang="ja-JP" altLang="en-US" sz="1000" b="1"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endParaRPr kumimoji="1" lang="ja-JP" altLang="en-US" sz="10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kumimoji="1" lang="zh-CN" altLang="en-US" sz="1000" dirty="0" smtClean="0">
                          <a:solidFill>
                            <a:schemeClr val="tx1"/>
                          </a:solidFill>
                          <a:latin typeface="+mn-lt"/>
                        </a:rPr>
                        <a:t>内、訪日</a:t>
                      </a:r>
                      <a:r>
                        <a:rPr kumimoji="1" lang="en-US" altLang="zh-CN" sz="1000" dirty="0" smtClean="0">
                          <a:solidFill>
                            <a:schemeClr val="tx1"/>
                          </a:solidFill>
                          <a:latin typeface="+mn-lt"/>
                        </a:rPr>
                        <a:t/>
                      </a:r>
                      <a:br>
                        <a:rPr kumimoji="1" lang="en-US" altLang="zh-CN" sz="1000" dirty="0" smtClean="0">
                          <a:solidFill>
                            <a:schemeClr val="tx1"/>
                          </a:solidFill>
                          <a:latin typeface="+mn-lt"/>
                        </a:rPr>
                      </a:br>
                      <a:r>
                        <a:rPr kumimoji="1" lang="zh-CN" altLang="en-US" sz="1000" dirty="0" smtClean="0">
                          <a:solidFill>
                            <a:schemeClr val="tx1"/>
                          </a:solidFill>
                          <a:latin typeface="+mn-lt"/>
                        </a:rPr>
                        <a:t>外国人</a:t>
                      </a:r>
                      <a:r>
                        <a:rPr kumimoji="1" lang="en-US" altLang="zh-CN" sz="1000" dirty="0" smtClean="0">
                          <a:solidFill>
                            <a:schemeClr val="tx1"/>
                          </a:solidFill>
                          <a:latin typeface="+mn-lt"/>
                        </a:rPr>
                        <a:t/>
                      </a:r>
                      <a:br>
                        <a:rPr kumimoji="1" lang="en-US" altLang="zh-CN" sz="1000" dirty="0" smtClean="0">
                          <a:solidFill>
                            <a:schemeClr val="tx1"/>
                          </a:solidFill>
                          <a:latin typeface="+mn-lt"/>
                        </a:rPr>
                      </a:br>
                      <a:r>
                        <a:rPr kumimoji="1" lang="zh-CN" altLang="en-US" sz="1000" dirty="0" smtClean="0">
                          <a:solidFill>
                            <a:schemeClr val="tx1"/>
                          </a:solidFill>
                          <a:latin typeface="+mn-lt"/>
                        </a:rPr>
                        <a:t>旅行者数</a:t>
                      </a:r>
                      <a:endParaRPr kumimoji="1" lang="ja-JP" altLang="en-US" sz="1000" dirty="0" smtClean="0">
                        <a:solidFill>
                          <a:schemeClr val="tx1"/>
                        </a:solidFill>
                        <a:latin typeface="+mn-lt"/>
                      </a:endParaRP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smtClean="0">
                          <a:solidFill>
                            <a:schemeClr val="tx1"/>
                          </a:solidFill>
                          <a:latin typeface="+mn-lt"/>
                        </a:rPr>
                        <a:t>約</a:t>
                      </a:r>
                      <a:r>
                        <a:rPr kumimoji="1" lang="en-US" altLang="ja-JP" sz="1000" dirty="0" smtClean="0">
                          <a:solidFill>
                            <a:schemeClr val="tx1"/>
                          </a:solidFill>
                          <a:latin typeface="+mn-lt"/>
                        </a:rPr>
                        <a:t>400</a:t>
                      </a:r>
                      <a:r>
                        <a:rPr kumimoji="1" lang="ja-JP" altLang="en-US" sz="1000" dirty="0" smtClean="0">
                          <a:solidFill>
                            <a:schemeClr val="tx1"/>
                          </a:solidFill>
                          <a:latin typeface="+mn-lt"/>
                        </a:rPr>
                        <a:t>万人</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smtClean="0">
                          <a:solidFill>
                            <a:schemeClr val="tx1"/>
                          </a:solidFill>
                          <a:latin typeface="+mn-lt"/>
                        </a:rPr>
                        <a:t>約</a:t>
                      </a:r>
                      <a:r>
                        <a:rPr kumimoji="1" lang="en-US" altLang="ja-JP" sz="1000" dirty="0" smtClean="0">
                          <a:solidFill>
                            <a:schemeClr val="tx1"/>
                          </a:solidFill>
                          <a:latin typeface="+mn-lt"/>
                        </a:rPr>
                        <a:t>700</a:t>
                      </a:r>
                      <a:r>
                        <a:rPr kumimoji="1" lang="ja-JP" altLang="en-US" sz="1000" dirty="0" smtClean="0">
                          <a:solidFill>
                            <a:schemeClr val="tx1"/>
                          </a:solidFill>
                          <a:latin typeface="+mn-lt"/>
                        </a:rPr>
                        <a:t>万人</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endParaRPr kumimoji="1" lang="ja-JP" altLang="en-US" sz="1000" dirty="0">
                        <a:solidFill>
                          <a:schemeClr val="tx1"/>
                        </a:solidFill>
                        <a:latin typeface="+mn-lt"/>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n-lt"/>
                        </a:rPr>
                        <a:t>内、</a:t>
                      </a:r>
                      <a:endParaRPr kumimoji="1" lang="en-US" altLang="ja-JP" sz="1000" dirty="0" smtClean="0">
                        <a:solidFill>
                          <a:schemeClr val="tx1"/>
                        </a:solidFill>
                        <a:latin typeface="+mn-lt"/>
                      </a:endParaRPr>
                    </a:p>
                    <a:p>
                      <a:pPr marL="0" marR="0" indent="0" defTabSz="91440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n-lt"/>
                        </a:rPr>
                        <a:t>内国人</a:t>
                      </a:r>
                      <a:endParaRPr kumimoji="1" lang="en-US" altLang="ja-JP" sz="1000" dirty="0" smtClean="0">
                        <a:solidFill>
                          <a:schemeClr val="tx1"/>
                        </a:solidFill>
                        <a:latin typeface="+mn-lt"/>
                      </a:endParaRPr>
                    </a:p>
                    <a:p>
                      <a:pPr marL="0" marR="0" indent="0" defTabSz="91440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n-lt"/>
                        </a:rPr>
                        <a:t>旅行者数</a:t>
                      </a:r>
                    </a:p>
                  </a:txBody>
                  <a:tcPr marL="3600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smtClean="0">
                          <a:solidFill>
                            <a:schemeClr val="tx1"/>
                          </a:solidFill>
                          <a:latin typeface="+mn-lt"/>
                        </a:rPr>
                        <a:t>約</a:t>
                      </a:r>
                      <a:r>
                        <a:rPr kumimoji="1" lang="en-US" altLang="ja-JP" sz="1000" dirty="0" smtClean="0">
                          <a:solidFill>
                            <a:schemeClr val="tx1"/>
                          </a:solidFill>
                          <a:latin typeface="+mn-lt"/>
                        </a:rPr>
                        <a:t>900</a:t>
                      </a:r>
                      <a:r>
                        <a:rPr kumimoji="1" lang="ja-JP" altLang="en-US" sz="1000" dirty="0" smtClean="0">
                          <a:solidFill>
                            <a:schemeClr val="tx1"/>
                          </a:solidFill>
                          <a:latin typeface="+mn-lt"/>
                        </a:rPr>
                        <a:t>万人</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smtClean="0">
                          <a:solidFill>
                            <a:schemeClr val="tx1"/>
                          </a:solidFill>
                          <a:latin typeface="+mn-lt"/>
                        </a:rPr>
                        <a:t>約</a:t>
                      </a:r>
                      <a:r>
                        <a:rPr kumimoji="1" lang="en-US" altLang="ja-JP" sz="1000" dirty="0" smtClean="0">
                          <a:solidFill>
                            <a:schemeClr val="tx1"/>
                          </a:solidFill>
                          <a:latin typeface="+mn-lt"/>
                        </a:rPr>
                        <a:t>1,500</a:t>
                      </a:r>
                      <a:r>
                        <a:rPr kumimoji="1" lang="ja-JP" altLang="en-US" sz="1000" dirty="0" smtClean="0">
                          <a:solidFill>
                            <a:schemeClr val="tx1"/>
                          </a:solidFill>
                          <a:latin typeface="+mn-lt"/>
                        </a:rPr>
                        <a:t>万人</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3" name="表 62"/>
          <p:cNvGraphicFramePr>
            <a:graphicFrameLocks noGrp="1"/>
          </p:cNvGraphicFramePr>
          <p:nvPr>
            <p:extLst>
              <p:ext uri="{D42A27DB-BD31-4B8C-83A1-F6EECF244321}">
                <p14:modId xmlns:p14="http://schemas.microsoft.com/office/powerpoint/2010/main" val="2392370283"/>
              </p:ext>
            </p:extLst>
          </p:nvPr>
        </p:nvGraphicFramePr>
        <p:xfrm>
          <a:off x="640718" y="3070269"/>
          <a:ext cx="2232000" cy="2353800"/>
        </p:xfrm>
        <a:graphic>
          <a:graphicData uri="http://schemas.openxmlformats.org/drawingml/2006/table">
            <a:tbl>
              <a:tblPr firstRow="1" bandRow="1">
                <a:tableStyleId>{5C22544A-7EE6-4342-B048-85BDC9FD1C3A}</a:tableStyleId>
              </a:tblPr>
              <a:tblGrid>
                <a:gridCol w="1116000"/>
                <a:gridCol w="1116000"/>
              </a:tblGrid>
              <a:tr h="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n-lt"/>
                        </a:rPr>
                        <a:t>パターン①</a:t>
                      </a:r>
                    </a:p>
                  </a:txBody>
                  <a:tcPr marL="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n-lt"/>
                        </a:rPr>
                        <a:t>パターン②</a:t>
                      </a:r>
                    </a:p>
                  </a:txBody>
                  <a:tcPr marL="0" marR="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8C8C"/>
                    </a:solidFill>
                  </a:tcPr>
                </a:tc>
              </a:tr>
              <a:tr h="2088000">
                <a:tc>
                  <a:txBody>
                    <a:bodyPr/>
                    <a:lstStyle/>
                    <a:p>
                      <a:pPr marL="85725" algn="just">
                        <a:spcBef>
                          <a:spcPts val="600"/>
                        </a:spcBef>
                      </a:pPr>
                      <a:r>
                        <a:rPr lang="en-US" altLang="ja-JP" sz="1000" dirty="0" smtClean="0"/>
                        <a:t>2024</a:t>
                      </a:r>
                      <a:r>
                        <a:rPr lang="ja-JP" altLang="en-US" sz="1000" dirty="0" smtClean="0"/>
                        <a:t>年の開業を想定する施設規模</a:t>
                      </a:r>
                      <a:endParaRPr lang="en-US" altLang="ja-JP" sz="1000" dirty="0" smtClean="0"/>
                    </a:p>
                    <a:p>
                      <a:pPr marL="177800" indent="0" algn="l">
                        <a:lnSpc>
                          <a:spcPts val="800"/>
                        </a:lnSpc>
                        <a:spcBef>
                          <a:spcPts val="600"/>
                        </a:spcBef>
                        <a:buFont typeface="Arial" panose="020B0604020202020204" pitchFamily="34" charset="0"/>
                        <a:buChar char="•"/>
                      </a:pPr>
                      <a:r>
                        <a:rPr lang="en-US" altLang="ja-JP" sz="1000" dirty="0" smtClean="0"/>
                        <a:t>Marina Bay Sands / </a:t>
                      </a:r>
                    </a:p>
                    <a:p>
                      <a:pPr marL="92075" indent="0" algn="l">
                        <a:lnSpc>
                          <a:spcPts val="600"/>
                        </a:lnSpc>
                        <a:spcBef>
                          <a:spcPts val="600"/>
                        </a:spcBef>
                        <a:buFont typeface="Arial" panose="020B0604020202020204" pitchFamily="34" charset="0"/>
                        <a:buNone/>
                      </a:pPr>
                      <a:r>
                        <a:rPr lang="ja-JP" altLang="en-US" sz="1000" dirty="0" smtClean="0"/>
                        <a:t>　シンガポール</a:t>
                      </a:r>
                      <a:endParaRPr lang="en-US" altLang="ja-JP" sz="1000" dirty="0" smtClean="0"/>
                    </a:p>
                    <a:p>
                      <a:pPr marL="92075" indent="0" algn="l">
                        <a:lnSpc>
                          <a:spcPts val="600"/>
                        </a:lnSpc>
                        <a:spcBef>
                          <a:spcPts val="600"/>
                        </a:spcBef>
                        <a:buFont typeface="Arial" panose="020B0604020202020204" pitchFamily="34" charset="0"/>
                        <a:buNone/>
                      </a:pPr>
                      <a:r>
                        <a:rPr lang="ja-JP" altLang="en-US" sz="1000" dirty="0" smtClean="0"/>
                        <a:t>　</a:t>
                      </a:r>
                      <a:r>
                        <a:rPr lang="en-US" altLang="ja-JP" sz="1000" dirty="0" smtClean="0"/>
                        <a:t>(</a:t>
                      </a:r>
                      <a:r>
                        <a:rPr lang="ja-JP" altLang="en-US" sz="1000" dirty="0" smtClean="0"/>
                        <a:t>約</a:t>
                      </a:r>
                      <a:r>
                        <a:rPr lang="en-US" altLang="ja-JP" sz="1000" dirty="0" smtClean="0"/>
                        <a:t>16ha)</a:t>
                      </a:r>
                    </a:p>
                    <a:p>
                      <a:pPr marL="85725" algn="just">
                        <a:spcBef>
                          <a:spcPts val="600"/>
                        </a:spcBef>
                      </a:pPr>
                      <a:r>
                        <a:rPr lang="ja-JP" altLang="en-US" sz="1000" dirty="0" smtClean="0"/>
                        <a:t>●早期利用可能エリア内への立地を想定</a:t>
                      </a:r>
                      <a:endParaRPr lang="en-US" altLang="ja-JP" sz="1000" dirty="0" smtClean="0"/>
                    </a:p>
                  </a:txBody>
                  <a:tcPr marL="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85725" algn="just">
                        <a:spcBef>
                          <a:spcPts val="600"/>
                        </a:spcBef>
                      </a:pPr>
                      <a:r>
                        <a:rPr lang="ja-JP" altLang="en-US" sz="1000" dirty="0" smtClean="0"/>
                        <a:t>パターン①の開業済施設に加え、</a:t>
                      </a:r>
                      <a:r>
                        <a:rPr lang="en-US" altLang="ja-JP" sz="1000" dirty="0" smtClean="0"/>
                        <a:t>2030</a:t>
                      </a:r>
                      <a:r>
                        <a:rPr lang="ja-JP" altLang="en-US" sz="1000" dirty="0" smtClean="0"/>
                        <a:t>年の新たな開業を想定する 施設規模</a:t>
                      </a:r>
                      <a:endParaRPr lang="en-US" altLang="ja-JP" sz="1000" dirty="0" smtClean="0"/>
                    </a:p>
                    <a:p>
                      <a:pPr marL="177800" indent="-85725" algn="l">
                        <a:spcBef>
                          <a:spcPts val="600"/>
                        </a:spcBef>
                        <a:buFont typeface="Arial" panose="020B0604020202020204" pitchFamily="34" charset="0"/>
                        <a:buChar char="•"/>
                      </a:pPr>
                      <a:r>
                        <a:rPr lang="en-US" altLang="ja-JP" sz="1000" dirty="0" smtClean="0"/>
                        <a:t>MGM Grand / </a:t>
                      </a:r>
                      <a:r>
                        <a:rPr lang="ja-JP" altLang="en-US" sz="1000" dirty="0" smtClean="0"/>
                        <a:t>アメリカ</a:t>
                      </a:r>
                      <a:r>
                        <a:rPr lang="en-US" altLang="ja-JP" sz="1000" dirty="0" smtClean="0"/>
                        <a:t>(</a:t>
                      </a:r>
                      <a:r>
                        <a:rPr lang="ja-JP" altLang="en-US" sz="1000" dirty="0" smtClean="0"/>
                        <a:t>約</a:t>
                      </a:r>
                      <a:r>
                        <a:rPr lang="en-US" altLang="ja-JP" sz="1000" dirty="0" smtClean="0"/>
                        <a:t>50ha)</a:t>
                      </a:r>
                    </a:p>
                    <a:p>
                      <a:pPr marL="177800" indent="-85725" algn="l">
                        <a:spcBef>
                          <a:spcPts val="600"/>
                        </a:spcBef>
                        <a:buFont typeface="Arial" panose="020B0604020202020204" pitchFamily="34" charset="0"/>
                        <a:buChar char="•"/>
                      </a:pPr>
                      <a:r>
                        <a:rPr lang="en-US" altLang="ja-JP" sz="1000" dirty="0" smtClean="0"/>
                        <a:t>Wynn &amp; Encore</a:t>
                      </a:r>
                      <a:r>
                        <a:rPr lang="ja-JP" altLang="en-US" sz="1000" dirty="0" smtClean="0"/>
                        <a:t>アメリカ</a:t>
                      </a:r>
                      <a:r>
                        <a:rPr lang="en-US" altLang="ja-JP" sz="1000" dirty="0" smtClean="0"/>
                        <a:t>(</a:t>
                      </a:r>
                      <a:r>
                        <a:rPr lang="ja-JP" altLang="en-US" sz="1000" dirty="0" smtClean="0"/>
                        <a:t>約</a:t>
                      </a:r>
                      <a:r>
                        <a:rPr lang="en-US" altLang="ja-JP" sz="1000" dirty="0" smtClean="0"/>
                        <a:t>87ha)</a:t>
                      </a:r>
                    </a:p>
                    <a:p>
                      <a:pPr marL="85725" algn="just">
                        <a:spcBef>
                          <a:spcPts val="600"/>
                        </a:spcBef>
                      </a:pPr>
                      <a:r>
                        <a:rPr lang="ja-JP" altLang="en-US" sz="1000" dirty="0" smtClean="0"/>
                        <a:t>●全体利用可能エリア内への立地を想定</a:t>
                      </a:r>
                      <a:endParaRPr lang="en-US" altLang="ja-JP" sz="1000" dirty="0"/>
                    </a:p>
                  </a:txBody>
                  <a:tcPr marL="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4" name="表 63"/>
          <p:cNvGraphicFramePr>
            <a:graphicFrameLocks noGrp="1"/>
          </p:cNvGraphicFramePr>
          <p:nvPr>
            <p:extLst>
              <p:ext uri="{D42A27DB-BD31-4B8C-83A1-F6EECF244321}">
                <p14:modId xmlns:p14="http://schemas.microsoft.com/office/powerpoint/2010/main" val="4086099663"/>
              </p:ext>
            </p:extLst>
          </p:nvPr>
        </p:nvGraphicFramePr>
        <p:xfrm>
          <a:off x="8479931" y="2897961"/>
          <a:ext cx="3803925" cy="1956000"/>
        </p:xfrm>
        <a:graphic>
          <a:graphicData uri="http://schemas.openxmlformats.org/drawingml/2006/table">
            <a:tbl>
              <a:tblPr firstRow="1" bandRow="1">
                <a:tableStyleId>{5C22544A-7EE6-4342-B048-85BDC9FD1C3A}</a:tableStyleId>
              </a:tblPr>
              <a:tblGrid>
                <a:gridCol w="995925"/>
                <a:gridCol w="2808000"/>
              </a:tblGrid>
              <a:tr h="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tx1"/>
                          </a:solidFill>
                          <a:latin typeface="+mn-lt"/>
                        </a:rPr>
                        <a:t>項目</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smtClean="0">
                          <a:solidFill>
                            <a:schemeClr val="tx1"/>
                          </a:solidFill>
                          <a:latin typeface="+mn-lt"/>
                        </a:rPr>
                        <a:t>内容</a:t>
                      </a:r>
                      <a:endParaRPr kumimoji="1" lang="ja-JP" altLang="en-US" sz="1000" b="1"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0">
                <a:tc>
                  <a:txBody>
                    <a:bodyPr/>
                    <a:lstStyle/>
                    <a:p>
                      <a:pPr algn="l"/>
                      <a:r>
                        <a:rPr kumimoji="1" lang="zh-TW" altLang="en-US" sz="1000" dirty="0" smtClean="0">
                          <a:solidFill>
                            <a:schemeClr val="tx1"/>
                          </a:solidFill>
                          <a:latin typeface="+mn-lt"/>
                        </a:rPr>
                        <a:t>開発拡張可能性</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0"/>
                        </a:spcBef>
                      </a:pPr>
                      <a:r>
                        <a:rPr lang="ja-JP" altLang="en-US" sz="1000" dirty="0" smtClean="0"/>
                        <a:t>広大な土地に将来的な拡張可能性を有する。</a:t>
                      </a:r>
                      <a:endParaRPr lang="en-US" altLang="ja-JP" sz="1000" dirty="0" smtClean="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n-lt"/>
                        </a:rPr>
                        <a:t>近隣の市場性</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1" lang="ja-JP" altLang="en-US" sz="1000" dirty="0" smtClean="0">
                          <a:solidFill>
                            <a:schemeClr val="tx1"/>
                          </a:solidFill>
                          <a:latin typeface="+mn-lt"/>
                        </a:rPr>
                        <a:t>大阪近郊に住む成年人口は約</a:t>
                      </a:r>
                      <a:r>
                        <a:rPr kumimoji="1" lang="en-US" altLang="ja-JP" sz="1000" dirty="0" smtClean="0">
                          <a:solidFill>
                            <a:schemeClr val="tx1"/>
                          </a:solidFill>
                          <a:latin typeface="+mn-lt"/>
                        </a:rPr>
                        <a:t>1,800</a:t>
                      </a:r>
                      <a:r>
                        <a:rPr kumimoji="1" lang="ja-JP" altLang="en-US" sz="1000" dirty="0" smtClean="0">
                          <a:solidFill>
                            <a:schemeClr val="tx1"/>
                          </a:solidFill>
                          <a:latin typeface="+mn-lt"/>
                        </a:rPr>
                        <a:t>万人であり、市場性に富んでいる。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kumimoji="1" lang="zh-TW" altLang="en-US" sz="1000" dirty="0" smtClean="0">
                          <a:solidFill>
                            <a:schemeClr val="tx1"/>
                          </a:solidFill>
                          <a:latin typeface="+mn-lt"/>
                        </a:rPr>
                        <a:t>周辺観光資源</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1" lang="ja-JP" altLang="en-US" sz="1000" dirty="0" smtClean="0">
                          <a:solidFill>
                            <a:schemeClr val="tx1"/>
                          </a:solidFill>
                          <a:latin typeface="+mn-lt"/>
                        </a:rPr>
                        <a:t>京都や奈良をはじめ、近隣府県に多くの観光都市が集中している。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n-lt"/>
                        </a:rPr>
                        <a:t>交通アクセス</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1" lang="ja-JP" altLang="en-US" sz="1000" dirty="0" smtClean="0">
                          <a:solidFill>
                            <a:schemeClr val="tx1"/>
                          </a:solidFill>
                          <a:latin typeface="+mn-lt"/>
                        </a:rPr>
                        <a:t>国際空港から</a:t>
                      </a:r>
                      <a:r>
                        <a:rPr kumimoji="1" lang="en-US" altLang="ja-JP" sz="1000" dirty="0" smtClean="0">
                          <a:solidFill>
                            <a:schemeClr val="tx1"/>
                          </a:solidFill>
                          <a:latin typeface="+mn-lt"/>
                        </a:rPr>
                        <a:t>1</a:t>
                      </a:r>
                      <a:r>
                        <a:rPr kumimoji="1" lang="ja-JP" altLang="en-US" sz="1000" dirty="0" smtClean="0">
                          <a:solidFill>
                            <a:schemeClr val="tx1"/>
                          </a:solidFill>
                          <a:latin typeface="+mn-lt"/>
                        </a:rPr>
                        <a:t>時間以内、梅田・天王寺等の都市部から</a:t>
                      </a:r>
                      <a:r>
                        <a:rPr kumimoji="1" lang="en-US" altLang="ja-JP" sz="1000" dirty="0" smtClean="0">
                          <a:solidFill>
                            <a:schemeClr val="tx1"/>
                          </a:solidFill>
                          <a:latin typeface="+mn-lt"/>
                        </a:rPr>
                        <a:t>30</a:t>
                      </a:r>
                      <a:r>
                        <a:rPr kumimoji="1" lang="ja-JP" altLang="en-US" sz="1000" dirty="0" smtClean="0">
                          <a:solidFill>
                            <a:schemeClr val="tx1"/>
                          </a:solidFill>
                          <a:latin typeface="+mn-lt"/>
                        </a:rPr>
                        <a:t>分で到達できる好立地にある。</a:t>
                      </a:r>
                      <a:endParaRPr kumimoji="1" lang="ja-JP" altLang="en-US" sz="1000" dirty="0">
                        <a:solidFill>
                          <a:schemeClr val="tx1"/>
                        </a:solidFill>
                        <a:latin typeface="+mn-lt"/>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kumimoji="1" lang="zh-TW" altLang="en-US" sz="1000" dirty="0" smtClean="0">
                          <a:solidFill>
                            <a:schemeClr val="tx1"/>
                          </a:solidFill>
                          <a:latin typeface="+mn-lt"/>
                        </a:rPr>
                        <a:t>雇用供給可能性</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1" lang="ja-JP" altLang="en-US" sz="1000" dirty="0" smtClean="0">
                          <a:solidFill>
                            <a:schemeClr val="tx1"/>
                          </a:solidFill>
                          <a:latin typeface="+mn-lt"/>
                        </a:rPr>
                        <a:t>大阪近郊に住む生産労働人口は約</a:t>
                      </a:r>
                      <a:r>
                        <a:rPr kumimoji="1" lang="en-US" altLang="ja-JP" sz="1000" dirty="0" smtClean="0">
                          <a:solidFill>
                            <a:schemeClr val="tx1"/>
                          </a:solidFill>
                          <a:latin typeface="+mn-lt"/>
                        </a:rPr>
                        <a:t>1,400</a:t>
                      </a:r>
                      <a:r>
                        <a:rPr kumimoji="1" lang="ja-JP" altLang="en-US" sz="1000" dirty="0" smtClean="0">
                          <a:solidFill>
                            <a:schemeClr val="tx1"/>
                          </a:solidFill>
                          <a:latin typeface="+mn-lt"/>
                        </a:rPr>
                        <a:t>万人で</a:t>
                      </a:r>
                      <a:endParaRPr kumimoji="1" lang="en-US" altLang="ja-JP" sz="1000" dirty="0" smtClean="0">
                        <a:solidFill>
                          <a:schemeClr val="tx1"/>
                        </a:solidFill>
                        <a:latin typeface="+mn-lt"/>
                      </a:endParaRPr>
                    </a:p>
                    <a:p>
                      <a:pPr algn="just"/>
                      <a:r>
                        <a:rPr kumimoji="1" lang="ja-JP" altLang="en-US" sz="1000" dirty="0" smtClean="0">
                          <a:solidFill>
                            <a:schemeClr val="tx1"/>
                          </a:solidFill>
                          <a:latin typeface="+mn-lt"/>
                        </a:rPr>
                        <a:t>あり、豊富な雇用供給力を有する。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正方形/長方形 3"/>
          <p:cNvSpPr/>
          <p:nvPr/>
        </p:nvSpPr>
        <p:spPr>
          <a:xfrm>
            <a:off x="8201021" y="4895574"/>
            <a:ext cx="4181217" cy="2280624"/>
          </a:xfrm>
          <a:prstGeom prst="rect">
            <a:avLst/>
          </a:prstGeom>
        </p:spPr>
        <p:txBody>
          <a:bodyPr wrap="square">
            <a:spAutoFit/>
          </a:bodyPr>
          <a:lstStyle/>
          <a:p>
            <a:pPr marL="172800" indent="-171450" algn="just">
              <a:lnSpc>
                <a:spcPct val="106000"/>
              </a:lnSpc>
              <a:spcBef>
                <a:spcPts val="600"/>
              </a:spcBef>
              <a:buFont typeface="Wingdings" panose="05000000000000000000" pitchFamily="2" charset="2"/>
              <a:buChar char="n"/>
            </a:pPr>
            <a:r>
              <a:rPr lang="ja-JP" altLang="en-US" sz="1000" dirty="0">
                <a:solidFill>
                  <a:prstClr val="black"/>
                </a:solidFill>
              </a:rPr>
              <a:t>想定される国の区域指定基準への合致性</a:t>
            </a:r>
            <a:endParaRPr lang="en-US" altLang="ja-JP" sz="1000" dirty="0">
              <a:solidFill>
                <a:prstClr val="black"/>
              </a:solidFill>
            </a:endParaRPr>
          </a:p>
          <a:p>
            <a:pPr marL="277813" indent="-171450" algn="just">
              <a:lnSpc>
                <a:spcPct val="106000"/>
              </a:lnSpc>
              <a:spcBef>
                <a:spcPts val="600"/>
              </a:spcBef>
              <a:buFont typeface="Wingdings" panose="05000000000000000000" pitchFamily="2" charset="2"/>
              <a:buChar char="Ø"/>
            </a:pPr>
            <a:r>
              <a:rPr lang="ja-JP" altLang="en-US" sz="1000" dirty="0">
                <a:solidFill>
                  <a:prstClr val="black"/>
                </a:solidFill>
              </a:rPr>
              <a:t>「特定複合観光施設区域の整備の推進に関する法律案」（以下、</a:t>
            </a:r>
            <a:r>
              <a:rPr lang="en-US" altLang="ja-JP" sz="1000" dirty="0" smtClean="0">
                <a:solidFill>
                  <a:prstClr val="black"/>
                </a:solidFill>
              </a:rPr>
              <a:t>IR</a:t>
            </a:r>
            <a:r>
              <a:rPr lang="ja-JP" altLang="en-US" sz="1000" dirty="0" smtClean="0">
                <a:solidFill>
                  <a:prstClr val="black"/>
                </a:solidFill>
              </a:rPr>
              <a:t>　推進</a:t>
            </a:r>
            <a:r>
              <a:rPr lang="ja-JP" altLang="en-US" sz="1000" dirty="0">
                <a:solidFill>
                  <a:prstClr val="black"/>
                </a:solidFill>
              </a:rPr>
              <a:t>法案）及び「特定複合観光施設区域整備法案（仮称）～</a:t>
            </a:r>
            <a:r>
              <a:rPr lang="en-US" altLang="ja-JP" sz="1000" dirty="0">
                <a:solidFill>
                  <a:prstClr val="black"/>
                </a:solidFill>
              </a:rPr>
              <a:t>IR</a:t>
            </a:r>
            <a:r>
              <a:rPr lang="ja-JP" altLang="en-US" sz="1000" dirty="0">
                <a:solidFill>
                  <a:prstClr val="black"/>
                </a:solidFill>
              </a:rPr>
              <a:t>実施法案～</a:t>
            </a:r>
            <a:r>
              <a:rPr lang="ja-JP" altLang="en-US" sz="1000" dirty="0" err="1">
                <a:solidFill>
                  <a:prstClr val="black"/>
                </a:solidFill>
              </a:rPr>
              <a:t>に</a:t>
            </a:r>
            <a:r>
              <a:rPr lang="ja-JP" altLang="en-US" sz="1000" dirty="0">
                <a:solidFill>
                  <a:prstClr val="black"/>
                </a:solidFill>
              </a:rPr>
              <a:t>関する基本的な考え方」（以下、基本的考え方）を踏まえると</a:t>
            </a:r>
            <a:r>
              <a:rPr lang="ja-JP" altLang="en-US" sz="1000" dirty="0" smtClean="0">
                <a:solidFill>
                  <a:prstClr val="black"/>
                </a:solidFill>
              </a:rPr>
              <a:t>、　　国</a:t>
            </a:r>
            <a:r>
              <a:rPr lang="ja-JP" altLang="en-US" sz="1000" dirty="0">
                <a:solidFill>
                  <a:prstClr val="black"/>
                </a:solidFill>
              </a:rPr>
              <a:t>が認定する</a:t>
            </a:r>
            <a:r>
              <a:rPr lang="en-US" altLang="ja-JP" sz="1000" dirty="0">
                <a:solidFill>
                  <a:prstClr val="black"/>
                </a:solidFill>
              </a:rPr>
              <a:t>IR</a:t>
            </a:r>
            <a:r>
              <a:rPr lang="ja-JP" altLang="en-US" sz="1000" dirty="0">
                <a:solidFill>
                  <a:prstClr val="black"/>
                </a:solidFill>
              </a:rPr>
              <a:t>区域は、地方公共</a:t>
            </a:r>
            <a:r>
              <a:rPr lang="ja-JP" altLang="en-US" sz="1000" dirty="0" smtClean="0">
                <a:solidFill>
                  <a:prstClr val="black"/>
                </a:solidFill>
              </a:rPr>
              <a:t>団体が申請する</a:t>
            </a:r>
            <a:r>
              <a:rPr lang="ja-JP" altLang="en-US" sz="1000" dirty="0">
                <a:solidFill>
                  <a:prstClr val="black"/>
                </a:solidFill>
              </a:rPr>
              <a:t>区域構想のうち</a:t>
            </a:r>
            <a:r>
              <a:rPr lang="ja-JP" altLang="en-US" sz="1000" dirty="0" smtClean="0">
                <a:solidFill>
                  <a:prstClr val="black"/>
                </a:solidFill>
              </a:rPr>
              <a:t>、　　優れた</a:t>
            </a:r>
            <a:r>
              <a:rPr lang="ja-JP" altLang="en-US" sz="1000" dirty="0">
                <a:solidFill>
                  <a:prstClr val="black"/>
                </a:solidFill>
              </a:rPr>
              <a:t>区域構想と認められる区域のみが認定を受けると想定される。</a:t>
            </a:r>
            <a:endParaRPr lang="en-US" altLang="ja-JP" sz="1000" dirty="0">
              <a:solidFill>
                <a:prstClr val="black"/>
              </a:solidFill>
            </a:endParaRPr>
          </a:p>
          <a:p>
            <a:pPr marL="277813" indent="-171450" algn="just">
              <a:lnSpc>
                <a:spcPct val="106000"/>
              </a:lnSpc>
              <a:spcBef>
                <a:spcPts val="600"/>
              </a:spcBef>
              <a:buFont typeface="Wingdings" panose="05000000000000000000" pitchFamily="2" charset="2"/>
              <a:buChar char="Ø"/>
            </a:pPr>
            <a:r>
              <a:rPr lang="ja-JP" altLang="en-US" sz="1000" dirty="0"/>
              <a:t>認定基準については、現時点で不明であるが、</a:t>
            </a:r>
            <a:r>
              <a:rPr lang="en-US" altLang="ja-JP" sz="1000" dirty="0"/>
              <a:t>IR</a:t>
            </a:r>
            <a:r>
              <a:rPr lang="ja-JP" altLang="en-US" sz="1000" dirty="0"/>
              <a:t>推進の目的や基本理念が尊重されることが想定される。</a:t>
            </a:r>
            <a:r>
              <a:rPr lang="en-US" altLang="ja-JP" sz="1000" dirty="0"/>
              <a:t>IR</a:t>
            </a:r>
            <a:r>
              <a:rPr lang="ja-JP" altLang="en-US" sz="1000" dirty="0"/>
              <a:t>推進法案第</a:t>
            </a:r>
            <a:r>
              <a:rPr lang="en-US" altLang="ja-JP" sz="1000" dirty="0"/>
              <a:t>1</a:t>
            </a:r>
            <a:r>
              <a:rPr lang="ja-JP" altLang="en-US" sz="1000" dirty="0"/>
              <a:t>条（目的）及び　第</a:t>
            </a:r>
            <a:r>
              <a:rPr lang="en-US" altLang="ja-JP" sz="1000" dirty="0"/>
              <a:t>3</a:t>
            </a:r>
            <a:r>
              <a:rPr lang="ja-JP" altLang="en-US" sz="1000" dirty="0"/>
              <a:t>条（基本理念）の規定内容を整理すると、「観光振興」「地域振興」「財政改善」、「国際競争力」の</a:t>
            </a:r>
            <a:r>
              <a:rPr lang="en-US" altLang="ja-JP" sz="1000" dirty="0"/>
              <a:t>4</a:t>
            </a:r>
            <a:r>
              <a:rPr lang="ja-JP" altLang="en-US" sz="1000" dirty="0"/>
              <a:t>要素に分解でき、これら</a:t>
            </a:r>
            <a:r>
              <a:rPr lang="en-US" altLang="ja-JP" sz="1000" dirty="0"/>
              <a:t>4</a:t>
            </a:r>
            <a:r>
              <a:rPr lang="ja-JP" altLang="en-US" sz="1000" dirty="0"/>
              <a:t>要素と夢洲</a:t>
            </a:r>
            <a:r>
              <a:rPr lang="en-US" altLang="ja-JP" sz="1000" dirty="0"/>
              <a:t>IR</a:t>
            </a:r>
            <a:r>
              <a:rPr lang="ja-JP" altLang="en-US" sz="1000" dirty="0"/>
              <a:t>との関係性を整理すると以下のとおり</a:t>
            </a:r>
            <a:r>
              <a:rPr lang="ja-JP" altLang="en-US" sz="1000" dirty="0" smtClean="0">
                <a:solidFill>
                  <a:prstClr val="black"/>
                </a:solidFill>
              </a:rPr>
              <a:t>。</a:t>
            </a:r>
            <a:endParaRPr lang="en-US" altLang="ja-JP" sz="1000" dirty="0" smtClean="0">
              <a:solidFill>
                <a:prstClr val="black"/>
              </a:solidFill>
            </a:endParaRPr>
          </a:p>
          <a:p>
            <a:pPr marL="106363" algn="just">
              <a:lnSpc>
                <a:spcPct val="106000"/>
              </a:lnSpc>
              <a:spcBef>
                <a:spcPts val="600"/>
              </a:spcBef>
            </a:pPr>
            <a:r>
              <a:rPr lang="ja-JP" altLang="en-US" sz="1000" dirty="0" smtClean="0">
                <a:solidFill>
                  <a:prstClr val="black"/>
                </a:solidFill>
              </a:rPr>
              <a:t>（</a:t>
            </a:r>
            <a:r>
              <a:rPr lang="en-US" altLang="ja-JP" sz="1000" dirty="0" smtClean="0">
                <a:solidFill>
                  <a:prstClr val="black"/>
                </a:solidFill>
              </a:rPr>
              <a:t>2030</a:t>
            </a:r>
            <a:r>
              <a:rPr lang="ja-JP" altLang="en-US" sz="1000" dirty="0" smtClean="0">
                <a:solidFill>
                  <a:prstClr val="black"/>
                </a:solidFill>
              </a:rPr>
              <a:t>年における年間効果）</a:t>
            </a:r>
            <a:endParaRPr lang="ja-JP" altLang="en-US" sz="1000" dirty="0">
              <a:solidFill>
                <a:prstClr val="black"/>
              </a:solidFill>
            </a:endParaRPr>
          </a:p>
        </p:txBody>
      </p:sp>
      <p:sp>
        <p:nvSpPr>
          <p:cNvPr id="8" name="正方形/長方形 7"/>
          <p:cNvSpPr/>
          <p:nvPr/>
        </p:nvSpPr>
        <p:spPr>
          <a:xfrm>
            <a:off x="538236" y="5984866"/>
            <a:ext cx="2375997" cy="1234184"/>
          </a:xfrm>
          <a:prstGeom prst="rect">
            <a:avLst/>
          </a:prstGeom>
        </p:spPr>
        <p:txBody>
          <a:bodyPr wrap="square">
            <a:spAutoFit/>
          </a:bodyPr>
          <a:lstStyle/>
          <a:p>
            <a:pPr marL="172800" indent="-171450" algn="just">
              <a:lnSpc>
                <a:spcPct val="106000"/>
              </a:lnSpc>
              <a:spcBef>
                <a:spcPts val="600"/>
              </a:spcBef>
              <a:buFont typeface="Wingdings" panose="05000000000000000000" pitchFamily="2" charset="2"/>
              <a:buChar char="n"/>
            </a:pPr>
            <a:r>
              <a:rPr kumimoji="1" lang="ja-JP" altLang="en-US" sz="1000" dirty="0">
                <a:solidFill>
                  <a:prstClr val="black"/>
                </a:solidFill>
                <a:latin typeface="Arial" pitchFamily="34" charset="0"/>
                <a:cs typeface="Arial" pitchFamily="34" charset="0"/>
              </a:rPr>
              <a:t>本調査は、政府</a:t>
            </a:r>
            <a:r>
              <a:rPr kumimoji="1" lang="ja-JP" altLang="en-US" sz="1000" dirty="0" smtClean="0">
                <a:solidFill>
                  <a:prstClr val="black"/>
                </a:solidFill>
                <a:latin typeface="Arial" pitchFamily="34" charset="0"/>
                <a:cs typeface="Arial" pitchFamily="34" charset="0"/>
              </a:rPr>
              <a:t>の</a:t>
            </a:r>
            <a:r>
              <a:rPr kumimoji="1" lang="en-US" altLang="ja-JP" sz="1000" dirty="0" smtClean="0">
                <a:solidFill>
                  <a:prstClr val="black"/>
                </a:solidFill>
                <a:latin typeface="Arial" pitchFamily="34" charset="0"/>
                <a:cs typeface="Arial" pitchFamily="34" charset="0"/>
              </a:rPr>
              <a:t>『</a:t>
            </a:r>
            <a:r>
              <a:rPr kumimoji="1" lang="ja-JP" altLang="en-US" sz="1000" dirty="0" smtClean="0">
                <a:solidFill>
                  <a:prstClr val="black"/>
                </a:solidFill>
                <a:latin typeface="Arial" pitchFamily="34" charset="0"/>
                <a:cs typeface="Arial" pitchFamily="34" charset="0"/>
              </a:rPr>
              <a:t>観光先進国</a:t>
            </a:r>
            <a:r>
              <a:rPr kumimoji="1" lang="en-US" altLang="ja-JP" sz="1000" dirty="0" smtClean="0">
                <a:solidFill>
                  <a:prstClr val="black"/>
                </a:solidFill>
                <a:latin typeface="Arial" pitchFamily="34" charset="0"/>
                <a:cs typeface="Arial" pitchFamily="34" charset="0"/>
              </a:rPr>
              <a:t>』</a:t>
            </a:r>
            <a:r>
              <a:rPr kumimoji="1" lang="ja-JP" altLang="en-US" sz="1000" dirty="0" err="1" smtClean="0">
                <a:solidFill>
                  <a:prstClr val="black"/>
                </a:solidFill>
                <a:latin typeface="Arial" pitchFamily="34" charset="0"/>
                <a:cs typeface="Arial" pitchFamily="34" charset="0"/>
              </a:rPr>
              <a:t>への</a:t>
            </a:r>
            <a:r>
              <a:rPr kumimoji="1" lang="ja-JP" altLang="en-US" sz="1000" dirty="0" smtClean="0">
                <a:solidFill>
                  <a:prstClr val="black"/>
                </a:solidFill>
                <a:latin typeface="Arial" pitchFamily="34" charset="0"/>
                <a:cs typeface="Arial" pitchFamily="34" charset="0"/>
              </a:rPr>
              <a:t>新たな国づくりに向けた「</a:t>
            </a:r>
            <a:r>
              <a:rPr kumimoji="1" lang="ja-JP" altLang="en-US" sz="1000" dirty="0">
                <a:solidFill>
                  <a:prstClr val="black"/>
                </a:solidFill>
                <a:latin typeface="Arial" pitchFamily="34" charset="0"/>
                <a:cs typeface="Arial" pitchFamily="34" charset="0"/>
              </a:rPr>
              <a:t>明日の日本を支える観光ビジョン」（</a:t>
            </a:r>
            <a:r>
              <a:rPr kumimoji="1" lang="en-US" altLang="ja-JP" sz="1000" dirty="0">
                <a:solidFill>
                  <a:prstClr val="black"/>
                </a:solidFill>
                <a:latin typeface="Arial" pitchFamily="34" charset="0"/>
                <a:cs typeface="Arial" pitchFamily="34" charset="0"/>
              </a:rPr>
              <a:t>2016</a:t>
            </a:r>
            <a:r>
              <a:rPr kumimoji="1" lang="ja-JP" altLang="en-US" sz="1000" dirty="0">
                <a:solidFill>
                  <a:prstClr val="black"/>
                </a:solidFill>
                <a:latin typeface="Arial" pitchFamily="34" charset="0"/>
                <a:cs typeface="Arial" pitchFamily="34" charset="0"/>
              </a:rPr>
              <a:t>年</a:t>
            </a:r>
            <a:r>
              <a:rPr kumimoji="1" lang="en-US" altLang="ja-JP" sz="1000" dirty="0">
                <a:solidFill>
                  <a:prstClr val="black"/>
                </a:solidFill>
                <a:latin typeface="Arial" pitchFamily="34" charset="0"/>
                <a:cs typeface="Arial" pitchFamily="34" charset="0"/>
              </a:rPr>
              <a:t>3</a:t>
            </a:r>
            <a:r>
              <a:rPr kumimoji="1" lang="ja-JP" altLang="en-US" sz="1000" dirty="0">
                <a:solidFill>
                  <a:prstClr val="black"/>
                </a:solidFill>
                <a:latin typeface="Arial" pitchFamily="34" charset="0"/>
                <a:cs typeface="Arial" pitchFamily="34" charset="0"/>
              </a:rPr>
              <a:t>月）や、</a:t>
            </a:r>
            <a:r>
              <a:rPr kumimoji="1" lang="ja-JP" altLang="en-US" sz="1000" dirty="0" smtClean="0">
                <a:solidFill>
                  <a:prstClr val="black"/>
                </a:solidFill>
                <a:latin typeface="Arial" pitchFamily="34" charset="0"/>
                <a:cs typeface="Arial" pitchFamily="34" charset="0"/>
              </a:rPr>
              <a:t>大阪府・大阪市の</a:t>
            </a:r>
            <a:r>
              <a:rPr kumimoji="1" lang="ja-JP" altLang="en-US" sz="1000" dirty="0">
                <a:solidFill>
                  <a:prstClr val="black"/>
                </a:solidFill>
                <a:latin typeface="Arial" pitchFamily="34" charset="0"/>
                <a:cs typeface="Arial" pitchFamily="34" charset="0"/>
              </a:rPr>
              <a:t>「大阪都市魅力創造戦略</a:t>
            </a:r>
            <a:r>
              <a:rPr kumimoji="1" lang="en-US" altLang="ja-JP" sz="1000" dirty="0">
                <a:solidFill>
                  <a:prstClr val="black"/>
                </a:solidFill>
                <a:latin typeface="Arial" pitchFamily="34" charset="0"/>
                <a:cs typeface="Arial" pitchFamily="34" charset="0"/>
              </a:rPr>
              <a:t>2020</a:t>
            </a:r>
            <a:r>
              <a:rPr kumimoji="1" lang="ja-JP" altLang="en-US" sz="1000" dirty="0">
                <a:solidFill>
                  <a:prstClr val="black"/>
                </a:solidFill>
                <a:latin typeface="Arial" pitchFamily="34" charset="0"/>
                <a:cs typeface="Arial" pitchFamily="34" charset="0"/>
              </a:rPr>
              <a:t>」（</a:t>
            </a:r>
            <a:r>
              <a:rPr kumimoji="1" lang="en-US" altLang="ja-JP" sz="1000" dirty="0">
                <a:solidFill>
                  <a:prstClr val="black"/>
                </a:solidFill>
                <a:latin typeface="Arial" pitchFamily="34" charset="0"/>
                <a:cs typeface="Arial" pitchFamily="34" charset="0"/>
              </a:rPr>
              <a:t>2016</a:t>
            </a:r>
            <a:r>
              <a:rPr kumimoji="1" lang="ja-JP" altLang="en-US" sz="1000" dirty="0">
                <a:solidFill>
                  <a:prstClr val="black"/>
                </a:solidFill>
                <a:latin typeface="Arial" pitchFamily="34" charset="0"/>
                <a:cs typeface="Arial" pitchFamily="34" charset="0"/>
              </a:rPr>
              <a:t>年</a:t>
            </a:r>
            <a:r>
              <a:rPr kumimoji="1" lang="en-US" altLang="ja-JP" sz="1000" dirty="0">
                <a:solidFill>
                  <a:prstClr val="black"/>
                </a:solidFill>
                <a:latin typeface="Arial" pitchFamily="34" charset="0"/>
                <a:cs typeface="Arial" pitchFamily="34" charset="0"/>
              </a:rPr>
              <a:t>11</a:t>
            </a:r>
            <a:r>
              <a:rPr kumimoji="1" lang="ja-JP" altLang="en-US" sz="1000" dirty="0">
                <a:solidFill>
                  <a:prstClr val="black"/>
                </a:solidFill>
                <a:latin typeface="Arial" pitchFamily="34" charset="0"/>
                <a:cs typeface="Arial" pitchFamily="34" charset="0"/>
              </a:rPr>
              <a:t>月）などの旅行者数を前提として、夢洲地区に</a:t>
            </a:r>
            <a:r>
              <a:rPr kumimoji="1" lang="en-US" altLang="ja-JP" sz="1000" dirty="0">
                <a:solidFill>
                  <a:prstClr val="black"/>
                </a:solidFill>
                <a:latin typeface="Arial" pitchFamily="34" charset="0"/>
                <a:cs typeface="Arial" pitchFamily="34" charset="0"/>
              </a:rPr>
              <a:t>IR</a:t>
            </a:r>
            <a:r>
              <a:rPr kumimoji="1" lang="ja-JP" altLang="en-US" sz="1000" dirty="0">
                <a:solidFill>
                  <a:prstClr val="black"/>
                </a:solidFill>
                <a:latin typeface="Arial" pitchFamily="34" charset="0"/>
                <a:cs typeface="Arial" pitchFamily="34" charset="0"/>
              </a:rPr>
              <a:t>が立地した場合の集客見込数を</a:t>
            </a:r>
            <a:r>
              <a:rPr kumimoji="1" lang="ja-JP" altLang="en-US" sz="1000" dirty="0" smtClean="0">
                <a:solidFill>
                  <a:prstClr val="black"/>
                </a:solidFill>
                <a:latin typeface="Arial" pitchFamily="34" charset="0"/>
                <a:cs typeface="Arial" pitchFamily="34" charset="0"/>
              </a:rPr>
              <a:t>推定</a:t>
            </a:r>
            <a:endParaRPr kumimoji="1" lang="ja-JP" altLang="en-US" sz="1000" dirty="0">
              <a:solidFill>
                <a:prstClr val="black"/>
              </a:solidFill>
              <a:latin typeface="Arial" pitchFamily="34" charset="0"/>
              <a:cs typeface="Arial" pitchFamily="34" charset="0"/>
            </a:endParaRPr>
          </a:p>
        </p:txBody>
      </p:sp>
      <p:pic>
        <p:nvPicPr>
          <p:cNvPr id="18739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8404" y="2704761"/>
            <a:ext cx="4902984" cy="3211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1641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正方形/長方形 97"/>
          <p:cNvSpPr/>
          <p:nvPr/>
        </p:nvSpPr>
        <p:spPr>
          <a:xfrm>
            <a:off x="10798239" y="4789175"/>
            <a:ext cx="1584000" cy="4354292"/>
          </a:xfrm>
          <a:prstGeom prst="rect">
            <a:avLst/>
          </a:prstGeom>
          <a:solidFill>
            <a:srgbClr val="B4B4B4"/>
          </a:solidFill>
          <a:ln w="12700">
            <a:solidFill>
              <a:srgbClr val="B4B4B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schemeClr val="tx1"/>
              </a:solidFill>
            </a:endParaRPr>
          </a:p>
        </p:txBody>
      </p:sp>
      <p:sp>
        <p:nvSpPr>
          <p:cNvPr id="2" name="タイトル 1"/>
          <p:cNvSpPr>
            <a:spLocks noGrp="1"/>
          </p:cNvSpPr>
          <p:nvPr>
            <p:ph type="title"/>
          </p:nvPr>
        </p:nvSpPr>
        <p:spPr/>
        <p:txBody>
          <a:bodyPr/>
          <a:lstStyle/>
          <a:p>
            <a:r>
              <a:rPr lang="ja-JP" altLang="en-US" dirty="0"/>
              <a:t>統合型リゾート（</a:t>
            </a:r>
            <a:r>
              <a:rPr lang="en-US" altLang="ja-JP" dirty="0"/>
              <a:t>IR</a:t>
            </a:r>
            <a:r>
              <a:rPr lang="ja-JP" altLang="en-US" dirty="0"/>
              <a:t>）立地による影響調査　調査</a:t>
            </a:r>
            <a:r>
              <a:rPr lang="ja-JP" altLang="en-US" dirty="0" smtClean="0"/>
              <a:t>報告書 </a:t>
            </a:r>
            <a:r>
              <a:rPr lang="en-US" altLang="ja-JP" dirty="0" smtClean="0">
                <a:solidFill>
                  <a:prstClr val="black"/>
                </a:solidFill>
              </a:rPr>
              <a:t>-</a:t>
            </a:r>
            <a:r>
              <a:rPr lang="ja-JP" altLang="en-US" dirty="0">
                <a:solidFill>
                  <a:prstClr val="black"/>
                </a:solidFill>
              </a:rPr>
              <a:t>概要版</a:t>
            </a:r>
            <a:r>
              <a:rPr lang="en-US" altLang="ja-JP" dirty="0" smtClean="0">
                <a:solidFill>
                  <a:prstClr val="black"/>
                </a:solidFill>
              </a:rPr>
              <a:t>- </a:t>
            </a:r>
            <a:r>
              <a:rPr lang="ja-JP" altLang="en-US" dirty="0" smtClean="0"/>
              <a:t>（</a:t>
            </a:r>
            <a:r>
              <a:rPr lang="en-US" altLang="ja-JP" dirty="0" smtClean="0"/>
              <a:t>2/3</a:t>
            </a:r>
            <a:r>
              <a:rPr lang="ja-JP" altLang="en-US" dirty="0" smtClean="0"/>
              <a:t>）</a:t>
            </a:r>
            <a:endParaRPr kumimoji="1" lang="ja-JP" altLang="en-US" dirty="0"/>
          </a:p>
        </p:txBody>
      </p:sp>
      <p:sp>
        <p:nvSpPr>
          <p:cNvPr id="11" name="正方形/長方形 10"/>
          <p:cNvSpPr/>
          <p:nvPr/>
        </p:nvSpPr>
        <p:spPr>
          <a:xfrm>
            <a:off x="538238" y="1422402"/>
            <a:ext cx="11844000" cy="260801"/>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r>
              <a:rPr lang="ja-JP" altLang="en-US" sz="1200" b="1" dirty="0" smtClean="0">
                <a:solidFill>
                  <a:schemeClr val="bg1"/>
                </a:solidFill>
              </a:rPr>
              <a:t>■懸念事項・課題とその対策　　　　　　　　　　　　　　　　　　　　　　　　　　　　　　　　　　　　</a:t>
            </a:r>
            <a:r>
              <a:rPr lang="ja-JP" altLang="en-US" sz="1000" b="1" dirty="0" smtClean="0">
                <a:solidFill>
                  <a:schemeClr val="bg1"/>
                </a:solidFill>
              </a:rPr>
              <a:t>　はじめに</a:t>
            </a:r>
            <a:endParaRPr lang="ja-JP" altLang="en-US" sz="1000" b="1" dirty="0">
              <a:solidFill>
                <a:schemeClr val="bg1"/>
              </a:solidFill>
            </a:endParaRPr>
          </a:p>
        </p:txBody>
      </p:sp>
      <p:sp>
        <p:nvSpPr>
          <p:cNvPr id="18" name="正方形/長方形 17"/>
          <p:cNvSpPr/>
          <p:nvPr/>
        </p:nvSpPr>
        <p:spPr>
          <a:xfrm>
            <a:off x="538238" y="4789175"/>
            <a:ext cx="9956757" cy="4354292"/>
          </a:xfrm>
          <a:prstGeom prst="rect">
            <a:avLst/>
          </a:prstGeom>
          <a:solidFill>
            <a:srgbClr val="B4B4B4"/>
          </a:solidFill>
          <a:ln w="12700">
            <a:solidFill>
              <a:srgbClr val="B4B4B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schemeClr val="tx1"/>
              </a:solidFill>
            </a:endParaRPr>
          </a:p>
        </p:txBody>
      </p:sp>
      <p:sp>
        <p:nvSpPr>
          <p:cNvPr id="70" name="正方形/長方形 69"/>
          <p:cNvSpPr/>
          <p:nvPr/>
        </p:nvSpPr>
        <p:spPr>
          <a:xfrm>
            <a:off x="538238" y="1688336"/>
            <a:ext cx="11844000" cy="5760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r>
              <a:rPr kumimoji="1" lang="en-US" altLang="ja-JP" sz="1200" dirty="0">
                <a:solidFill>
                  <a:schemeClr val="tx1"/>
                </a:solidFill>
              </a:rPr>
              <a:t>IR</a:t>
            </a:r>
            <a:r>
              <a:rPr kumimoji="1" lang="ja-JP" altLang="en-US" sz="1200" dirty="0">
                <a:solidFill>
                  <a:schemeClr val="tx1"/>
                </a:solidFill>
              </a:rPr>
              <a:t>導入により我が国にとって魅力的</a:t>
            </a:r>
            <a:r>
              <a:rPr kumimoji="1" lang="ja-JP" altLang="en-US" sz="1200" dirty="0" smtClean="0">
                <a:solidFill>
                  <a:schemeClr val="tx1"/>
                </a:solidFill>
              </a:rPr>
              <a:t>な</a:t>
            </a:r>
            <a:r>
              <a:rPr kumimoji="1" lang="ja-JP" altLang="en-US" sz="1200" dirty="0">
                <a:solidFill>
                  <a:schemeClr val="tx1"/>
                </a:solidFill>
              </a:rPr>
              <a:t>効果</a:t>
            </a:r>
            <a:r>
              <a:rPr kumimoji="1" lang="ja-JP" altLang="en-US" sz="1200" dirty="0" smtClean="0">
                <a:solidFill>
                  <a:schemeClr val="tx1"/>
                </a:solidFill>
              </a:rPr>
              <a:t>が</a:t>
            </a:r>
            <a:r>
              <a:rPr kumimoji="1" lang="ja-JP" altLang="en-US" sz="1200" dirty="0">
                <a:solidFill>
                  <a:schemeClr val="tx1"/>
                </a:solidFill>
              </a:rPr>
              <a:t>見込まれる一方、</a:t>
            </a:r>
            <a:r>
              <a:rPr kumimoji="1" lang="en-US" altLang="ja-JP" sz="1200" dirty="0">
                <a:solidFill>
                  <a:schemeClr val="tx1"/>
                </a:solidFill>
              </a:rPr>
              <a:t>IR</a:t>
            </a:r>
            <a:r>
              <a:rPr kumimoji="1" lang="ja-JP" altLang="en-US" sz="1200" dirty="0">
                <a:solidFill>
                  <a:schemeClr val="tx1"/>
                </a:solidFill>
              </a:rPr>
              <a:t>を構成する施設の一つであるカジノ施設導入にあたっては、様々な課題・懸念事項が想定</a:t>
            </a:r>
            <a:r>
              <a:rPr kumimoji="1" lang="ja-JP" altLang="en-US" sz="1200" dirty="0" smtClean="0">
                <a:solidFill>
                  <a:schemeClr val="tx1"/>
                </a:solidFill>
              </a:rPr>
              <a:t>されている。</a:t>
            </a:r>
            <a:r>
              <a:rPr kumimoji="1" lang="ja-JP" altLang="en-US" sz="1200" dirty="0">
                <a:solidFill>
                  <a:schemeClr val="tx1"/>
                </a:solidFill>
              </a:rPr>
              <a:t>そのため</a:t>
            </a:r>
            <a:r>
              <a:rPr kumimoji="1" lang="ja-JP" altLang="en-US" sz="1200" dirty="0" smtClean="0">
                <a:solidFill>
                  <a:schemeClr val="tx1"/>
                </a:solidFill>
              </a:rPr>
              <a:t>、</a:t>
            </a:r>
            <a:r>
              <a:rPr kumimoji="1" lang="en-US" altLang="ja-JP" sz="1200" dirty="0" smtClean="0">
                <a:solidFill>
                  <a:schemeClr val="tx1"/>
                </a:solidFill>
              </a:rPr>
              <a:t>IR</a:t>
            </a:r>
            <a:r>
              <a:rPr kumimoji="1" lang="ja-JP" altLang="en-US" sz="1200" dirty="0" smtClean="0">
                <a:solidFill>
                  <a:schemeClr val="tx1"/>
                </a:solidFill>
              </a:rPr>
              <a:t>　議連</a:t>
            </a:r>
            <a:r>
              <a:rPr kumimoji="1" lang="ja-JP" altLang="en-US" sz="1200" dirty="0">
                <a:solidFill>
                  <a:schemeClr val="tx1"/>
                </a:solidFill>
              </a:rPr>
              <a:t>が想定する</a:t>
            </a:r>
            <a:r>
              <a:rPr kumimoji="1" lang="en-US" altLang="ja-JP" sz="1200" dirty="0">
                <a:solidFill>
                  <a:schemeClr val="tx1"/>
                </a:solidFill>
              </a:rPr>
              <a:t>5</a:t>
            </a:r>
            <a:r>
              <a:rPr kumimoji="1" lang="ja-JP" altLang="en-US" sz="1200" dirty="0">
                <a:solidFill>
                  <a:schemeClr val="tx1"/>
                </a:solidFill>
              </a:rPr>
              <a:t>つの懸念事項・課題について、諸外国（シンガポール、ネバダ州、韓国）の対策事例や、日本で</a:t>
            </a:r>
            <a:r>
              <a:rPr kumimoji="1" lang="en-US" altLang="ja-JP" sz="1200" dirty="0">
                <a:solidFill>
                  <a:schemeClr val="tx1"/>
                </a:solidFill>
              </a:rPr>
              <a:t>IR</a:t>
            </a:r>
            <a:r>
              <a:rPr kumimoji="1" lang="ja-JP" altLang="en-US" sz="1200" dirty="0">
                <a:solidFill>
                  <a:schemeClr val="tx1"/>
                </a:solidFill>
              </a:rPr>
              <a:t>が実現した場合に考えられる対策等の調査・分析を実施した。</a:t>
            </a:r>
          </a:p>
        </p:txBody>
      </p:sp>
      <p:grpSp>
        <p:nvGrpSpPr>
          <p:cNvPr id="6" name="グループ化 5"/>
          <p:cNvGrpSpPr/>
          <p:nvPr/>
        </p:nvGrpSpPr>
        <p:grpSpPr>
          <a:xfrm>
            <a:off x="6572357" y="2302305"/>
            <a:ext cx="5809881" cy="2247993"/>
            <a:chOff x="6529227" y="2302305"/>
            <a:chExt cx="5809881" cy="2247993"/>
          </a:xfrm>
        </p:grpSpPr>
        <p:sp>
          <p:nvSpPr>
            <p:cNvPr id="67" name="正方形/長方形 66"/>
            <p:cNvSpPr/>
            <p:nvPr/>
          </p:nvSpPr>
          <p:spPr>
            <a:xfrm>
              <a:off x="6529227" y="2518305"/>
              <a:ext cx="5809881" cy="2031993"/>
            </a:xfrm>
            <a:prstGeom prst="rect">
              <a:avLst/>
            </a:prstGeom>
            <a:solidFill>
              <a:srgbClr val="B4B4B4"/>
            </a:solidFill>
            <a:ln w="12700">
              <a:solidFill>
                <a:srgbClr val="B4B4B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schemeClr val="tx1"/>
                </a:solidFill>
              </a:endParaRPr>
            </a:p>
          </p:txBody>
        </p:sp>
        <p:sp>
          <p:nvSpPr>
            <p:cNvPr id="109" name="正方形/長方形 108"/>
            <p:cNvSpPr/>
            <p:nvPr/>
          </p:nvSpPr>
          <p:spPr>
            <a:xfrm>
              <a:off x="6529228" y="2302305"/>
              <a:ext cx="5809880" cy="216000"/>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000" b="1" dirty="0"/>
                <a:t>懸念事項・課題対策の現状・実態</a:t>
              </a:r>
              <a:endParaRPr lang="ja-JP" altLang="en-US" sz="1000" b="1" dirty="0">
                <a:solidFill>
                  <a:schemeClr val="bg1"/>
                </a:solidFill>
              </a:endParaRPr>
            </a:p>
          </p:txBody>
        </p:sp>
        <p:sp>
          <p:nvSpPr>
            <p:cNvPr id="46" name="正方形/長方形 45"/>
            <p:cNvSpPr/>
            <p:nvPr/>
          </p:nvSpPr>
          <p:spPr>
            <a:xfrm flipH="1">
              <a:off x="6572357" y="2576698"/>
              <a:ext cx="1847784" cy="1914743"/>
            </a:xfrm>
            <a:prstGeom prst="rect">
              <a:avLst/>
            </a:prstGeom>
            <a:solidFill>
              <a:schemeClr val="bg1"/>
            </a:solidFill>
            <a:ln>
              <a:solidFill>
                <a:schemeClr val="accent1"/>
              </a:solidFill>
            </a:ln>
          </p:spPr>
          <p:txBody>
            <a:bodyPr vert="horz" wrap="square" lIns="36000" tIns="36000" rIns="36000" bIns="36000" rtlCol="0">
              <a:noAutofit/>
            </a:bodyPr>
            <a:lstStyle/>
            <a:p>
              <a:pPr marL="171450" indent="-171450">
                <a:spcBef>
                  <a:spcPts val="600"/>
                </a:spcBef>
                <a:buFont typeface="Wingdings" panose="05000000000000000000" pitchFamily="2" charset="2"/>
                <a:buChar char="n"/>
              </a:pPr>
              <a:r>
                <a:rPr lang="ja-JP" altLang="en-US" sz="1000" dirty="0" smtClean="0"/>
                <a:t>我が国としては刑法においてギャンブル行為に規制を設けているが、個別の法律により規定されている競馬・競輪等の公営競技については、特例で</a:t>
              </a:r>
              <a:r>
                <a:rPr lang="ja-JP" altLang="en-US" sz="1000" dirty="0"/>
                <a:t>認めている</a:t>
              </a:r>
              <a:r>
                <a:rPr lang="ja-JP" altLang="en-US" sz="1000" dirty="0" smtClean="0"/>
                <a:t>。</a:t>
              </a:r>
              <a:endParaRPr lang="en-US" altLang="ja-JP" sz="1000" dirty="0" smtClean="0"/>
            </a:p>
            <a:p>
              <a:pPr marL="171450" indent="-171450">
                <a:spcBef>
                  <a:spcPts val="600"/>
                </a:spcBef>
                <a:buFont typeface="Wingdings" panose="05000000000000000000" pitchFamily="2" charset="2"/>
                <a:buChar char="n"/>
              </a:pPr>
              <a:r>
                <a:rPr lang="ja-JP" altLang="en-US" sz="1000" dirty="0" smtClean="0"/>
                <a:t>公営競技は地方公共団体等により運営が限定されており、カジノ導入に</a:t>
              </a:r>
              <a:r>
                <a:rPr lang="ja-JP" altLang="en-US" sz="1000" dirty="0"/>
                <a:t>よる</a:t>
              </a:r>
              <a:r>
                <a:rPr lang="ja-JP" altLang="en-US" sz="1000" dirty="0" smtClean="0"/>
                <a:t>懸念事項に係る対策については確認できなかった。</a:t>
              </a:r>
              <a:endParaRPr lang="en-US" altLang="ja-JP" sz="1000" dirty="0" smtClean="0"/>
            </a:p>
          </p:txBody>
        </p:sp>
        <p:sp>
          <p:nvSpPr>
            <p:cNvPr id="47" name="正方形/長方形 46"/>
            <p:cNvSpPr/>
            <p:nvPr/>
          </p:nvSpPr>
          <p:spPr>
            <a:xfrm flipH="1">
              <a:off x="8699875" y="2576710"/>
              <a:ext cx="3590246" cy="1914711"/>
            </a:xfrm>
            <a:prstGeom prst="rect">
              <a:avLst/>
            </a:prstGeom>
            <a:solidFill>
              <a:schemeClr val="bg1"/>
            </a:solidFill>
            <a:ln>
              <a:solidFill>
                <a:schemeClr val="accent1"/>
              </a:solidFill>
            </a:ln>
          </p:spPr>
          <p:txBody>
            <a:bodyPr vert="horz" wrap="square" lIns="36000" tIns="36000" rIns="36000" bIns="36000" rtlCol="0">
              <a:noAutofit/>
            </a:bodyPr>
            <a:lstStyle/>
            <a:p>
              <a:pPr indent="-171450">
                <a:spcBef>
                  <a:spcPts val="0"/>
                </a:spcBef>
                <a:buFont typeface="Wingdings" panose="05000000000000000000" pitchFamily="2" charset="2"/>
                <a:buChar char="n"/>
              </a:pPr>
              <a:r>
                <a:rPr lang="ja-JP" altLang="en-US" sz="1000" dirty="0" smtClean="0"/>
                <a:t>反社会的組織の排除</a:t>
              </a:r>
              <a:endParaRPr lang="en-US" altLang="ja-JP" sz="1000" dirty="0" smtClean="0"/>
            </a:p>
            <a:p>
              <a:pPr marL="355600" indent="-177800">
                <a:spcBef>
                  <a:spcPts val="0"/>
                </a:spcBef>
                <a:buFont typeface="Wingdings" panose="05000000000000000000" pitchFamily="2" charset="2"/>
                <a:buChar char="Ø"/>
              </a:pPr>
              <a:r>
                <a:rPr kumimoji="1" lang="ja-JP" altLang="en-US" sz="1000" dirty="0" smtClean="0"/>
                <a:t>（国・大阪・民間）暴力</a:t>
              </a:r>
              <a:r>
                <a:rPr kumimoji="1" lang="ja-JP" altLang="en-US" sz="1000" dirty="0"/>
                <a:t>団員による不当な行為の防止等</a:t>
              </a:r>
              <a:r>
                <a:rPr kumimoji="1" lang="ja-JP" altLang="en-US" sz="1000" dirty="0" smtClean="0"/>
                <a:t>に</a:t>
              </a:r>
              <a:endParaRPr kumimoji="1" lang="en-US" altLang="ja-JP" sz="1000" dirty="0" smtClean="0"/>
            </a:p>
            <a:p>
              <a:pPr marL="177800" indent="184150">
                <a:spcBef>
                  <a:spcPts val="0"/>
                </a:spcBef>
              </a:pPr>
              <a:r>
                <a:rPr kumimoji="1" lang="ja-JP" altLang="en-US" sz="1000" dirty="0" smtClean="0"/>
                <a:t>関する法律　等</a:t>
              </a:r>
              <a:endParaRPr lang="en-US" altLang="ja-JP" sz="1000" dirty="0" smtClean="0"/>
            </a:p>
            <a:p>
              <a:pPr indent="-171450">
                <a:spcBef>
                  <a:spcPts val="0"/>
                </a:spcBef>
                <a:buFont typeface="Wingdings" panose="05000000000000000000" pitchFamily="2" charset="2"/>
                <a:buChar char="n"/>
              </a:pPr>
              <a:r>
                <a:rPr lang="ja-JP" altLang="en-US" sz="1000" dirty="0" smtClean="0"/>
                <a:t>地域</a:t>
              </a:r>
              <a:r>
                <a:rPr lang="ja-JP" altLang="en-US" sz="1000" dirty="0"/>
                <a:t>風俗</a:t>
              </a:r>
              <a:r>
                <a:rPr lang="ja-JP" altLang="en-US" sz="1000" dirty="0" smtClean="0"/>
                <a:t>環境の悪化対策</a:t>
              </a:r>
              <a:endParaRPr lang="en-US" altLang="ja-JP" sz="1000" dirty="0" smtClean="0"/>
            </a:p>
            <a:p>
              <a:pPr marL="361950" lvl="1" indent="-188913">
                <a:spcBef>
                  <a:spcPts val="0"/>
                </a:spcBef>
                <a:buFont typeface="Wingdings" panose="05000000000000000000" pitchFamily="2" charset="2"/>
                <a:buChar char="Ø"/>
              </a:pPr>
              <a:r>
                <a:rPr lang="ja-JP" altLang="en-US" sz="1000" dirty="0" smtClean="0"/>
                <a:t>場内の秩序の維持、競争の公正・安全の確保　等</a:t>
              </a:r>
              <a:endParaRPr lang="en-US" altLang="ja-JP" sz="1000" dirty="0"/>
            </a:p>
            <a:p>
              <a:pPr indent="-171450">
                <a:spcBef>
                  <a:spcPts val="0"/>
                </a:spcBef>
                <a:buFont typeface="Wingdings" panose="05000000000000000000" pitchFamily="2" charset="2"/>
                <a:buChar char="n"/>
              </a:pPr>
              <a:r>
                <a:rPr lang="ja-JP" altLang="en-US" sz="1000" dirty="0" smtClean="0"/>
                <a:t>ギャンブル依存症</a:t>
              </a:r>
              <a:endParaRPr lang="en-US" altLang="ja-JP" sz="1000" dirty="0" smtClean="0"/>
            </a:p>
            <a:p>
              <a:pPr marL="355600" lvl="1" indent="-177800">
                <a:spcBef>
                  <a:spcPts val="0"/>
                </a:spcBef>
                <a:buFont typeface="Wingdings" panose="05000000000000000000" pitchFamily="2" charset="2"/>
                <a:buChar char="Ø"/>
              </a:pPr>
              <a:r>
                <a:rPr lang="ja-JP" altLang="en-US" sz="1000" dirty="0" smtClean="0"/>
                <a:t>（国）厚生</a:t>
              </a:r>
              <a:r>
                <a:rPr lang="ja-JP" altLang="en-US" sz="1000" dirty="0"/>
                <a:t>労働省によるギャンブル依存症に関する</a:t>
              </a:r>
              <a:r>
                <a:rPr lang="ja-JP" altLang="en-US" sz="1000" dirty="0" smtClean="0"/>
                <a:t>研究等</a:t>
              </a:r>
              <a:endParaRPr lang="en-US" altLang="ja-JP" sz="1000" dirty="0" smtClean="0"/>
            </a:p>
            <a:p>
              <a:pPr marL="355600" lvl="1" indent="-177800">
                <a:spcBef>
                  <a:spcPts val="0"/>
                </a:spcBef>
                <a:buFont typeface="Wingdings" panose="05000000000000000000" pitchFamily="2" charset="2"/>
                <a:buChar char="Ø"/>
              </a:pPr>
              <a:r>
                <a:rPr lang="ja-JP" altLang="en-US" sz="1000" dirty="0" smtClean="0"/>
                <a:t>（府）</a:t>
              </a:r>
              <a:r>
                <a:rPr lang="ja-JP" altLang="ja-JP" sz="1000" dirty="0"/>
                <a:t>大阪府立精神医療センターを「依存症治療拠点機関」に指定し、依存症の治療・回復支援事業を</a:t>
              </a:r>
              <a:r>
                <a:rPr lang="ja-JP" altLang="ja-JP" sz="1000" dirty="0" smtClean="0"/>
                <a:t>実施</a:t>
              </a:r>
              <a:r>
                <a:rPr lang="en-US" altLang="ja-JP" sz="1000" dirty="0" smtClean="0"/>
                <a:t/>
              </a:r>
              <a:br>
                <a:rPr lang="en-US" altLang="ja-JP" sz="1000" dirty="0" smtClean="0"/>
              </a:br>
              <a:r>
                <a:rPr lang="ja-JP" altLang="en-US" sz="1000" dirty="0" smtClean="0"/>
                <a:t>（</a:t>
              </a:r>
              <a:r>
                <a:rPr lang="ja-JP" altLang="en-US" sz="1000" dirty="0"/>
                <a:t>国のモデル事業</a:t>
              </a:r>
              <a:r>
                <a:rPr lang="ja-JP" altLang="en-US" sz="1000" dirty="0" smtClean="0"/>
                <a:t>：</a:t>
              </a:r>
              <a:r>
                <a:rPr lang="en-US" altLang="ja-JP" sz="1000" dirty="0"/>
                <a:t>2014</a:t>
              </a:r>
              <a:r>
                <a:rPr lang="ja-JP" altLang="en-US" sz="1000" dirty="0"/>
                <a:t>年</a:t>
              </a:r>
              <a:r>
                <a:rPr lang="ja-JP" altLang="en-US" sz="1000" dirty="0" smtClean="0"/>
                <a:t>～</a:t>
              </a:r>
              <a:r>
                <a:rPr lang="en-US" altLang="ja-JP" sz="1000" dirty="0" smtClean="0"/>
                <a:t>2016</a:t>
              </a:r>
              <a:r>
                <a:rPr lang="ja-JP" altLang="en-US" sz="1000" dirty="0" smtClean="0"/>
                <a:t>年度）　等</a:t>
              </a:r>
              <a:endParaRPr lang="en-US" altLang="ja-JP" sz="1000" dirty="0" smtClean="0"/>
            </a:p>
          </p:txBody>
        </p:sp>
        <p:sp>
          <p:nvSpPr>
            <p:cNvPr id="3" name="二等辺三角形 2"/>
            <p:cNvSpPr/>
            <p:nvPr/>
          </p:nvSpPr>
          <p:spPr>
            <a:xfrm rot="5400000">
              <a:off x="7695693" y="3423353"/>
              <a:ext cx="1725706" cy="156882"/>
            </a:xfrm>
            <a:prstGeom prst="triangle">
              <a:avLst>
                <a:gd name="adj" fmla="val 49085"/>
              </a:avLst>
            </a:prstGeom>
            <a:solidFill>
              <a:schemeClr val="tx1"/>
            </a:solidFill>
            <a:ln w="12700">
              <a:solidFill>
                <a:srgbClr val="B4B4B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schemeClr val="tx1"/>
                </a:solidFill>
              </a:endParaRPr>
            </a:p>
          </p:txBody>
        </p:sp>
      </p:grpSp>
      <p:grpSp>
        <p:nvGrpSpPr>
          <p:cNvPr id="4" name="グループ化 3"/>
          <p:cNvGrpSpPr/>
          <p:nvPr/>
        </p:nvGrpSpPr>
        <p:grpSpPr>
          <a:xfrm>
            <a:off x="538238" y="2302305"/>
            <a:ext cx="5904333" cy="2247992"/>
            <a:chOff x="557291" y="2302305"/>
            <a:chExt cx="5904333" cy="2247992"/>
          </a:xfrm>
        </p:grpSpPr>
        <p:sp>
          <p:nvSpPr>
            <p:cNvPr id="82" name="正方形/長方形 81"/>
            <p:cNvSpPr/>
            <p:nvPr/>
          </p:nvSpPr>
          <p:spPr>
            <a:xfrm>
              <a:off x="557291" y="2329900"/>
              <a:ext cx="5904333" cy="2220397"/>
            </a:xfrm>
            <a:prstGeom prst="rect">
              <a:avLst/>
            </a:prstGeom>
            <a:solidFill>
              <a:srgbClr val="B4B4B4"/>
            </a:solidFill>
            <a:ln w="12700">
              <a:solidFill>
                <a:srgbClr val="B4B4B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schemeClr val="tx1"/>
                </a:solidFill>
              </a:endParaRPr>
            </a:p>
          </p:txBody>
        </p:sp>
        <p:sp>
          <p:nvSpPr>
            <p:cNvPr id="84" name="正方形/長方形 83"/>
            <p:cNvSpPr/>
            <p:nvPr/>
          </p:nvSpPr>
          <p:spPr>
            <a:xfrm>
              <a:off x="557291" y="2302305"/>
              <a:ext cx="5904332" cy="216000"/>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000" b="1" dirty="0" smtClean="0"/>
                <a:t>　　　　　　　　　　　　懸念事項・課題（社会的関心事）</a:t>
              </a:r>
              <a:endParaRPr lang="ja-JP" altLang="en-US" sz="1000" b="1" dirty="0">
                <a:solidFill>
                  <a:schemeClr val="bg1"/>
                </a:solidFill>
              </a:endParaRPr>
            </a:p>
          </p:txBody>
        </p:sp>
        <p:grpSp>
          <p:nvGrpSpPr>
            <p:cNvPr id="71" name="グループ化 70"/>
            <p:cNvGrpSpPr/>
            <p:nvPr/>
          </p:nvGrpSpPr>
          <p:grpSpPr>
            <a:xfrm>
              <a:off x="590073" y="2573769"/>
              <a:ext cx="2005286" cy="1946227"/>
              <a:chOff x="1317516" y="1700212"/>
              <a:chExt cx="7147609" cy="6306455"/>
            </a:xfrm>
          </p:grpSpPr>
          <p:sp>
            <p:nvSpPr>
              <p:cNvPr id="72" name="Oval 3"/>
              <p:cNvSpPr>
                <a:spLocks noChangeAspect="1" noChangeArrowheads="1"/>
              </p:cNvSpPr>
              <p:nvPr/>
            </p:nvSpPr>
            <p:spPr bwMode="gray">
              <a:xfrm>
                <a:off x="2216150" y="1700212"/>
                <a:ext cx="2880000" cy="2880000"/>
              </a:xfrm>
              <a:prstGeom prst="ellipse">
                <a:avLst/>
              </a:prstGeom>
              <a:solidFill>
                <a:schemeClr val="tx1">
                  <a:lumMod val="65000"/>
                  <a:lumOff val="35000"/>
                </a:schemeClr>
              </a:solidFill>
              <a:ln w="12700" algn="ctr">
                <a:solidFill>
                  <a:schemeClr val="bg1"/>
                </a:solidFill>
                <a:round/>
                <a:headEnd/>
                <a:tailEnd/>
              </a:ln>
            </p:spPr>
            <p:txBody>
              <a:bodyPr wrap="none" lIns="36000" tIns="36000" rIns="36000" bIns="36000" anchor="ctr"/>
              <a:lstStyle/>
              <a:p>
                <a:pPr algn="ctr">
                  <a:buClr>
                    <a:schemeClr val="bg1"/>
                  </a:buClr>
                  <a:buSzPct val="100000"/>
                </a:pPr>
                <a:r>
                  <a:rPr lang="ja-JP" altLang="en-US" sz="800" dirty="0">
                    <a:solidFill>
                      <a:schemeClr val="bg1"/>
                    </a:solidFill>
                  </a:rPr>
                  <a:t>地域風俗</a:t>
                </a:r>
                <a:r>
                  <a:rPr lang="ja-JP" altLang="en-US" sz="800" dirty="0" smtClean="0">
                    <a:solidFill>
                      <a:schemeClr val="bg1"/>
                    </a:solidFill>
                  </a:rPr>
                  <a:t>環境</a:t>
                </a:r>
                <a:endParaRPr lang="en-US" altLang="ja-JP" sz="800" dirty="0" smtClean="0">
                  <a:solidFill>
                    <a:schemeClr val="bg1"/>
                  </a:solidFill>
                </a:endParaRPr>
              </a:p>
              <a:p>
                <a:pPr algn="ctr">
                  <a:buClr>
                    <a:schemeClr val="bg1"/>
                  </a:buClr>
                  <a:buSzPct val="100000"/>
                </a:pPr>
                <a:r>
                  <a:rPr lang="ja-JP" altLang="en-US" sz="800" dirty="0" smtClean="0">
                    <a:solidFill>
                      <a:schemeClr val="bg1"/>
                    </a:solidFill>
                  </a:rPr>
                  <a:t>悪化、</a:t>
                </a:r>
                <a:endParaRPr lang="en-US" altLang="ja-JP" sz="800" dirty="0" smtClean="0">
                  <a:solidFill>
                    <a:schemeClr val="bg1"/>
                  </a:solidFill>
                </a:endParaRPr>
              </a:p>
              <a:p>
                <a:pPr algn="ctr">
                  <a:buClr>
                    <a:schemeClr val="bg1"/>
                  </a:buClr>
                  <a:buSzPct val="100000"/>
                </a:pPr>
                <a:r>
                  <a:rPr lang="ja-JP" altLang="en-US" sz="800" dirty="0" smtClean="0">
                    <a:solidFill>
                      <a:schemeClr val="bg1"/>
                    </a:solidFill>
                  </a:rPr>
                  <a:t>公序良俗の</a:t>
                </a:r>
                <a:endParaRPr lang="en-US" altLang="ja-JP" sz="800" dirty="0" smtClean="0">
                  <a:solidFill>
                    <a:schemeClr val="bg1"/>
                  </a:solidFill>
                </a:endParaRPr>
              </a:p>
              <a:p>
                <a:pPr algn="ctr">
                  <a:buClr>
                    <a:schemeClr val="bg1"/>
                  </a:buClr>
                  <a:buSzPct val="100000"/>
                </a:pPr>
                <a:r>
                  <a:rPr lang="ja-JP" altLang="en-US" sz="800" dirty="0" smtClean="0">
                    <a:solidFill>
                      <a:schemeClr val="bg1"/>
                    </a:solidFill>
                  </a:rPr>
                  <a:t>乱れ</a:t>
                </a:r>
                <a:endParaRPr lang="en-US" altLang="ja-JP" sz="800" dirty="0" smtClean="0">
                  <a:solidFill>
                    <a:schemeClr val="bg1"/>
                  </a:solidFill>
                </a:endParaRPr>
              </a:p>
              <a:p>
                <a:pPr algn="ctr">
                  <a:buClr>
                    <a:schemeClr val="bg1"/>
                  </a:buClr>
                  <a:buSzPct val="100000"/>
                </a:pPr>
                <a:endParaRPr lang="nl-NL" altLang="ja-JP" sz="800" dirty="0">
                  <a:solidFill>
                    <a:schemeClr val="bg1"/>
                  </a:solidFill>
                </a:endParaRPr>
              </a:p>
            </p:txBody>
          </p:sp>
          <p:sp>
            <p:nvSpPr>
              <p:cNvPr id="73" name="Oval 4"/>
              <p:cNvSpPr>
                <a:spLocks noChangeAspect="1" noChangeArrowheads="1"/>
              </p:cNvSpPr>
              <p:nvPr/>
            </p:nvSpPr>
            <p:spPr bwMode="gray">
              <a:xfrm>
                <a:off x="4787899" y="1700212"/>
                <a:ext cx="2880000" cy="2880000"/>
              </a:xfrm>
              <a:prstGeom prst="ellipse">
                <a:avLst/>
              </a:prstGeom>
              <a:solidFill>
                <a:schemeClr val="tx1">
                  <a:lumMod val="50000"/>
                  <a:lumOff val="50000"/>
                </a:schemeClr>
              </a:solidFill>
              <a:ln w="12700" algn="ctr">
                <a:solidFill>
                  <a:schemeClr val="bg1"/>
                </a:solidFill>
                <a:round/>
                <a:headEnd/>
                <a:tailEnd/>
              </a:ln>
            </p:spPr>
            <p:txBody>
              <a:bodyPr wrap="none" lIns="36000" tIns="36000" rIns="36000" bIns="36000" anchor="ctr"/>
              <a:lstStyle/>
              <a:p>
                <a:pPr algn="ctr">
                  <a:buClr>
                    <a:schemeClr val="bg1"/>
                  </a:buClr>
                  <a:buSzPct val="100000"/>
                  <a:buFontTx/>
                  <a:buChar char=" "/>
                </a:pPr>
                <a:r>
                  <a:rPr kumimoji="0" lang="ja-JP" altLang="en-US" sz="800" dirty="0" smtClean="0">
                    <a:solidFill>
                      <a:schemeClr val="bg1"/>
                    </a:solidFill>
                  </a:rPr>
                  <a:t>マネー・</a:t>
                </a:r>
                <a:endParaRPr kumimoji="0" lang="en-US" altLang="ja-JP" sz="800" dirty="0" smtClean="0">
                  <a:solidFill>
                    <a:schemeClr val="bg1"/>
                  </a:solidFill>
                </a:endParaRPr>
              </a:p>
              <a:p>
                <a:pPr algn="ctr">
                  <a:buClr>
                    <a:schemeClr val="bg1"/>
                  </a:buClr>
                  <a:buSzPct val="100000"/>
                  <a:buFontTx/>
                  <a:buChar char=" "/>
                </a:pPr>
                <a:r>
                  <a:rPr kumimoji="0" lang="ja-JP" altLang="en-US" sz="800" dirty="0" smtClean="0">
                    <a:solidFill>
                      <a:schemeClr val="bg1"/>
                    </a:solidFill>
                  </a:rPr>
                  <a:t>ローンダリング</a:t>
                </a:r>
                <a:endParaRPr kumimoji="0" lang="nl-NL" altLang="ja-JP" sz="800" dirty="0">
                  <a:solidFill>
                    <a:schemeClr val="bg1"/>
                  </a:solidFill>
                </a:endParaRPr>
              </a:p>
            </p:txBody>
          </p:sp>
          <p:sp>
            <p:nvSpPr>
              <p:cNvPr id="74" name="Oval 3"/>
              <p:cNvSpPr>
                <a:spLocks noChangeAspect="1" noChangeArrowheads="1"/>
              </p:cNvSpPr>
              <p:nvPr/>
            </p:nvSpPr>
            <p:spPr bwMode="gray">
              <a:xfrm>
                <a:off x="1317516" y="3686667"/>
                <a:ext cx="2880000" cy="2880000"/>
              </a:xfrm>
              <a:prstGeom prst="ellipse">
                <a:avLst/>
              </a:prstGeom>
              <a:solidFill>
                <a:schemeClr val="tx1">
                  <a:lumMod val="75000"/>
                  <a:lumOff val="25000"/>
                </a:schemeClr>
              </a:solidFill>
              <a:ln w="12700" algn="ctr">
                <a:solidFill>
                  <a:schemeClr val="bg1"/>
                </a:solidFill>
                <a:round/>
                <a:headEnd/>
                <a:tailEnd/>
              </a:ln>
            </p:spPr>
            <p:txBody>
              <a:bodyPr lIns="36000" tIns="36000" rIns="36000" bIns="36000" anchor="ctr"/>
              <a:lstStyle/>
              <a:p>
                <a:pPr>
                  <a:buClr>
                    <a:schemeClr val="bg1"/>
                  </a:buClr>
                  <a:buSzPct val="100000"/>
                  <a:buFontTx/>
                  <a:buChar char=" "/>
                </a:pPr>
                <a:r>
                  <a:rPr kumimoji="0" lang="ja-JP" altLang="en-US" sz="800" dirty="0" smtClean="0">
                    <a:solidFill>
                      <a:schemeClr val="bg1"/>
                    </a:solidFill>
                  </a:rPr>
                  <a:t>青少年へ</a:t>
                </a:r>
                <a:endParaRPr kumimoji="0" lang="en-US" altLang="ja-JP" sz="800" dirty="0" smtClean="0">
                  <a:solidFill>
                    <a:schemeClr val="bg1"/>
                  </a:solidFill>
                </a:endParaRPr>
              </a:p>
              <a:p>
                <a:pPr>
                  <a:buClr>
                    <a:schemeClr val="bg1"/>
                  </a:buClr>
                  <a:buSzPct val="100000"/>
                  <a:buFontTx/>
                  <a:buChar char=" "/>
                </a:pPr>
                <a:r>
                  <a:rPr kumimoji="0" lang="ja-JP" altLang="en-US" sz="800" dirty="0" smtClean="0">
                    <a:solidFill>
                      <a:schemeClr val="bg1"/>
                    </a:solidFill>
                  </a:rPr>
                  <a:t>の悪影響</a:t>
                </a:r>
                <a:endParaRPr kumimoji="0" lang="nl-NL" altLang="ja-JP" sz="800" dirty="0">
                  <a:solidFill>
                    <a:schemeClr val="bg1"/>
                  </a:solidFill>
                </a:endParaRPr>
              </a:p>
            </p:txBody>
          </p:sp>
          <p:sp>
            <p:nvSpPr>
              <p:cNvPr id="75" name="Oval 3"/>
              <p:cNvSpPr>
                <a:spLocks noChangeAspect="1" noChangeArrowheads="1"/>
              </p:cNvSpPr>
              <p:nvPr/>
            </p:nvSpPr>
            <p:spPr bwMode="gray">
              <a:xfrm>
                <a:off x="5585128" y="3686669"/>
                <a:ext cx="2879997" cy="2880000"/>
              </a:xfrm>
              <a:prstGeom prst="ellipse">
                <a:avLst/>
              </a:prstGeom>
              <a:solidFill>
                <a:schemeClr val="tx1"/>
              </a:solidFill>
              <a:ln w="12700" algn="ctr">
                <a:solidFill>
                  <a:schemeClr val="bg1"/>
                </a:solidFill>
                <a:round/>
                <a:headEnd/>
                <a:tailEnd/>
              </a:ln>
            </p:spPr>
            <p:txBody>
              <a:bodyPr wrap="none" lIns="36000" tIns="36000" rIns="36000" bIns="36000" anchor="ctr"/>
              <a:lstStyle/>
              <a:p>
                <a:pPr algn="ctr">
                  <a:buClr>
                    <a:schemeClr val="bg1"/>
                  </a:buClr>
                  <a:buSzPct val="100000"/>
                  <a:buFontTx/>
                  <a:buChar char=" "/>
                </a:pPr>
                <a:r>
                  <a:rPr kumimoji="0" lang="ja-JP" altLang="en-US" sz="800" dirty="0" smtClean="0">
                    <a:solidFill>
                      <a:schemeClr val="bg1"/>
                    </a:solidFill>
                  </a:rPr>
                  <a:t>　暴力団組織の</a:t>
                </a:r>
                <a:endParaRPr kumimoji="0" lang="en-US" altLang="ja-JP" sz="800" dirty="0" smtClean="0">
                  <a:solidFill>
                    <a:schemeClr val="bg1"/>
                  </a:solidFill>
                </a:endParaRPr>
              </a:p>
              <a:p>
                <a:pPr algn="ctr">
                  <a:buClr>
                    <a:schemeClr val="bg1"/>
                  </a:buClr>
                  <a:buSzPct val="100000"/>
                  <a:buFontTx/>
                  <a:buChar char=" "/>
                </a:pPr>
                <a:r>
                  <a:rPr kumimoji="0" lang="ja-JP" altLang="en-US" sz="800" dirty="0" smtClean="0">
                    <a:solidFill>
                      <a:schemeClr val="bg1"/>
                    </a:solidFill>
                  </a:rPr>
                  <a:t>　　介入や犯罪の</a:t>
                </a:r>
                <a:endParaRPr kumimoji="0" lang="en-US" altLang="ja-JP" sz="800" dirty="0" smtClean="0">
                  <a:solidFill>
                    <a:schemeClr val="bg1"/>
                  </a:solidFill>
                </a:endParaRPr>
              </a:p>
              <a:p>
                <a:pPr algn="ctr">
                  <a:buClr>
                    <a:schemeClr val="bg1"/>
                  </a:buClr>
                  <a:buSzPct val="100000"/>
                  <a:buFontTx/>
                  <a:buChar char=" "/>
                </a:pPr>
                <a:r>
                  <a:rPr kumimoji="0" lang="ja-JP" altLang="en-US" sz="800" dirty="0" smtClean="0">
                    <a:solidFill>
                      <a:schemeClr val="bg1"/>
                    </a:solidFill>
                  </a:rPr>
                  <a:t>　　温床になること</a:t>
                </a:r>
                <a:endParaRPr kumimoji="0" lang="nl-NL" altLang="ja-JP" sz="800" dirty="0">
                  <a:solidFill>
                    <a:schemeClr val="bg1"/>
                  </a:solidFill>
                </a:endParaRPr>
              </a:p>
            </p:txBody>
          </p:sp>
          <p:sp>
            <p:nvSpPr>
              <p:cNvPr id="76" name="Oval 5"/>
              <p:cNvSpPr>
                <a:spLocks noChangeAspect="1" noChangeArrowheads="1"/>
              </p:cNvSpPr>
              <p:nvPr/>
            </p:nvSpPr>
            <p:spPr bwMode="gray">
              <a:xfrm>
                <a:off x="3500437" y="5126667"/>
                <a:ext cx="2880000" cy="2880000"/>
              </a:xfrm>
              <a:prstGeom prst="ellipse">
                <a:avLst/>
              </a:prstGeom>
              <a:solidFill>
                <a:schemeClr val="tx1">
                  <a:lumMod val="85000"/>
                  <a:lumOff val="15000"/>
                </a:schemeClr>
              </a:solidFill>
              <a:ln w="12700" algn="ctr">
                <a:solidFill>
                  <a:schemeClr val="bg1"/>
                </a:solidFill>
                <a:round/>
                <a:headEnd/>
                <a:tailEnd/>
              </a:ln>
            </p:spPr>
            <p:txBody>
              <a:bodyPr lIns="36000" tIns="36000" rIns="36000" bIns="36000" anchor="ctr"/>
              <a:lstStyle/>
              <a:p>
                <a:pPr algn="ctr">
                  <a:buClr>
                    <a:schemeClr val="bg1"/>
                  </a:buClr>
                  <a:buSzPct val="100000"/>
                </a:pPr>
                <a:endParaRPr kumimoji="0" lang="en-US" altLang="ja-JP" sz="800" dirty="0" smtClean="0">
                  <a:solidFill>
                    <a:schemeClr val="bg1"/>
                  </a:solidFill>
                </a:endParaRPr>
              </a:p>
              <a:p>
                <a:pPr algn="ctr">
                  <a:buClr>
                    <a:schemeClr val="bg1"/>
                  </a:buClr>
                  <a:buSzPct val="100000"/>
                </a:pPr>
                <a:r>
                  <a:rPr kumimoji="0" lang="ja-JP" altLang="en-US" sz="800" dirty="0" smtClean="0">
                    <a:solidFill>
                      <a:schemeClr val="bg1"/>
                    </a:solidFill>
                  </a:rPr>
                  <a:t>賭博依存症患者の増大</a:t>
                </a:r>
                <a:endParaRPr kumimoji="0" lang="nl-NL" altLang="ja-JP" sz="800" dirty="0">
                  <a:solidFill>
                    <a:schemeClr val="bg1"/>
                  </a:solidFill>
                </a:endParaRPr>
              </a:p>
            </p:txBody>
          </p:sp>
          <p:sp>
            <p:nvSpPr>
              <p:cNvPr id="77" name="Oval 5"/>
              <p:cNvSpPr>
                <a:spLocks noChangeAspect="1" noChangeArrowheads="1"/>
              </p:cNvSpPr>
              <p:nvPr/>
            </p:nvSpPr>
            <p:spPr bwMode="gray">
              <a:xfrm>
                <a:off x="3788437" y="3725731"/>
                <a:ext cx="2304001" cy="2304001"/>
              </a:xfrm>
              <a:prstGeom prst="ellipse">
                <a:avLst/>
              </a:prstGeom>
              <a:solidFill>
                <a:schemeClr val="accent3">
                  <a:lumMod val="20000"/>
                  <a:lumOff val="80000"/>
                </a:schemeClr>
              </a:solidFill>
              <a:ln w="12700" algn="ctr">
                <a:solidFill>
                  <a:schemeClr val="bg1"/>
                </a:solidFill>
                <a:round/>
                <a:headEnd/>
                <a:tailEnd/>
              </a:ln>
            </p:spPr>
            <p:txBody>
              <a:bodyPr wrap="none" lIns="36000" tIns="36000" rIns="36000" bIns="36000" anchor="ctr"/>
              <a:lstStyle/>
              <a:p>
                <a:pPr algn="ctr">
                  <a:buClr>
                    <a:schemeClr val="bg1"/>
                  </a:buClr>
                  <a:buSzPct val="100000"/>
                </a:pPr>
                <a:r>
                  <a:rPr kumimoji="0" lang="ja-JP" altLang="en-US" sz="800" b="1" dirty="0" smtClean="0"/>
                  <a:t>社会的</a:t>
                </a:r>
                <a:endParaRPr kumimoji="0" lang="en-US" altLang="ja-JP" sz="800" b="1" dirty="0" smtClean="0"/>
              </a:p>
              <a:p>
                <a:pPr algn="ctr">
                  <a:buClr>
                    <a:schemeClr val="bg1"/>
                  </a:buClr>
                  <a:buSzPct val="100000"/>
                </a:pPr>
                <a:r>
                  <a:rPr lang="ja-JP" altLang="en-US" sz="800" b="1" dirty="0" smtClean="0"/>
                  <a:t>関心</a:t>
                </a:r>
                <a:r>
                  <a:rPr lang="ja-JP" altLang="en-US" sz="800" b="1" dirty="0"/>
                  <a:t>事</a:t>
                </a:r>
                <a:endParaRPr kumimoji="0" lang="nl-NL" altLang="ja-JP" sz="800" b="1" dirty="0"/>
              </a:p>
            </p:txBody>
          </p:sp>
        </p:grpSp>
        <p:sp>
          <p:nvSpPr>
            <p:cNvPr id="85" name="正方形/長方形 84"/>
            <p:cNvSpPr/>
            <p:nvPr/>
          </p:nvSpPr>
          <p:spPr>
            <a:xfrm flipH="1">
              <a:off x="2693791" y="2576698"/>
              <a:ext cx="3707009" cy="1914723"/>
            </a:xfrm>
            <a:prstGeom prst="rect">
              <a:avLst/>
            </a:prstGeom>
            <a:solidFill>
              <a:schemeClr val="bg1"/>
            </a:solidFill>
            <a:ln>
              <a:solidFill>
                <a:schemeClr val="accent1"/>
              </a:solidFill>
            </a:ln>
          </p:spPr>
          <p:txBody>
            <a:bodyPr vert="horz" wrap="square" lIns="36000" tIns="36000" rIns="36000" bIns="36000" rtlCol="0">
              <a:noAutofit/>
            </a:bodyPr>
            <a:lstStyle/>
            <a:p>
              <a:pPr marL="171450" indent="-171450" fontAlgn="auto">
                <a:spcAft>
                  <a:spcPts val="0"/>
                </a:spcAft>
                <a:buFont typeface="Wingdings" panose="05000000000000000000" pitchFamily="2" charset="2"/>
                <a:buChar char="n"/>
              </a:pPr>
              <a:r>
                <a:rPr lang="ja-JP" altLang="en-US" sz="1000" dirty="0"/>
                <a:t>推進法案可決後に施行が想定される</a:t>
              </a:r>
              <a:r>
                <a:rPr lang="en-US" altLang="ja-JP" sz="1000" dirty="0"/>
                <a:t>IR</a:t>
              </a:r>
              <a:r>
                <a:rPr lang="ja-JP" altLang="en-US" sz="1000" dirty="0"/>
                <a:t>整備法案に関する基本的な考え方について、</a:t>
              </a:r>
              <a:r>
                <a:rPr lang="en-US" altLang="ja-JP" sz="1000" dirty="0"/>
                <a:t>IR</a:t>
              </a:r>
              <a:r>
                <a:rPr lang="ja-JP" altLang="en-US" sz="1000" dirty="0"/>
                <a:t>議連は特定複合観光施設区域整備法案（仮称）～</a:t>
              </a:r>
              <a:r>
                <a:rPr lang="en-US" altLang="ja-JP" sz="1000" dirty="0"/>
                <a:t>IR</a:t>
              </a:r>
              <a:r>
                <a:rPr lang="ja-JP" altLang="en-US" sz="1000" dirty="0"/>
                <a:t>実施法案～に関する基本的な考え方（以下「基本的な考え方」という。）を</a:t>
              </a:r>
              <a:r>
                <a:rPr lang="en-US" altLang="ja-JP" sz="1000" dirty="0"/>
                <a:t>IR</a:t>
              </a:r>
              <a:r>
                <a:rPr lang="ja-JP" altLang="en-US" sz="1000" dirty="0"/>
                <a:t>議連総会にて発表して</a:t>
              </a:r>
              <a:r>
                <a:rPr lang="ja-JP" altLang="en-US" sz="1000" dirty="0" smtClean="0"/>
                <a:t>いる。</a:t>
              </a:r>
              <a:endParaRPr lang="en-US" altLang="ja-JP" sz="1000" dirty="0" smtClean="0"/>
            </a:p>
            <a:p>
              <a:pPr fontAlgn="auto">
                <a:spcAft>
                  <a:spcPts val="0"/>
                </a:spcAft>
              </a:pPr>
              <a:endParaRPr lang="en-US" altLang="ja-JP" sz="1000" dirty="0"/>
            </a:p>
            <a:p>
              <a:pPr marL="171450" indent="-171450" fontAlgn="auto">
                <a:spcAft>
                  <a:spcPts val="0"/>
                </a:spcAft>
                <a:buFont typeface="Wingdings" panose="05000000000000000000" pitchFamily="2" charset="2"/>
                <a:buChar char="n"/>
              </a:pPr>
              <a:r>
                <a:rPr lang="ja-JP" altLang="en-US" sz="1000" dirty="0"/>
                <a:t>この基本的な考え方において、</a:t>
              </a:r>
              <a:r>
                <a:rPr lang="en-US" altLang="ja-JP" sz="1000" dirty="0"/>
                <a:t>IR</a:t>
              </a:r>
              <a:r>
                <a:rPr lang="ja-JP" altLang="en-US" sz="1000" dirty="0"/>
                <a:t>議連</a:t>
              </a:r>
              <a:r>
                <a:rPr lang="ja-JP" altLang="en-US" sz="1000" dirty="0" smtClean="0"/>
                <a:t>は</a:t>
              </a:r>
              <a:r>
                <a:rPr lang="ja-JP" altLang="en-US" sz="1000" dirty="0"/>
                <a:t>左記</a:t>
              </a:r>
              <a:r>
                <a:rPr lang="ja-JP" altLang="en-US" sz="1000" dirty="0" smtClean="0"/>
                <a:t>の</a:t>
              </a:r>
              <a:r>
                <a:rPr lang="en-US" altLang="ja-JP" sz="1000" dirty="0"/>
                <a:t>5</a:t>
              </a:r>
              <a:r>
                <a:rPr lang="ja-JP" altLang="en-US" sz="1000" dirty="0"/>
                <a:t>つの懸念事項・課題を「社会的関心事」として挙げており</a:t>
              </a:r>
              <a:r>
                <a:rPr lang="ja-JP" altLang="en-US" sz="1000" dirty="0" smtClean="0"/>
                <a:t>、これら社会的</a:t>
              </a:r>
              <a:r>
                <a:rPr lang="ja-JP" altLang="en-US" sz="1000" dirty="0"/>
                <a:t>関心事に対する必要な</a:t>
              </a:r>
              <a:r>
                <a:rPr lang="ja-JP" altLang="en-US" sz="1000" dirty="0" smtClean="0"/>
                <a:t>措置（対策）に</a:t>
              </a:r>
              <a:r>
                <a:rPr lang="ja-JP" altLang="en-US" sz="1000" dirty="0"/>
                <a:t>ついて整理している</a:t>
              </a:r>
              <a:r>
                <a:rPr lang="ja-JP" altLang="en-US" sz="1000" dirty="0" smtClean="0"/>
                <a:t>。</a:t>
              </a:r>
              <a:endParaRPr lang="en-US" altLang="ja-JP" sz="1000" dirty="0" smtClean="0"/>
            </a:p>
            <a:p>
              <a:pPr marL="171450" indent="-171450" fontAlgn="auto">
                <a:spcAft>
                  <a:spcPts val="0"/>
                </a:spcAft>
                <a:buFont typeface="Wingdings" panose="05000000000000000000" pitchFamily="2" charset="2"/>
                <a:buChar char="n"/>
              </a:pPr>
              <a:endParaRPr lang="en-US" altLang="ja-JP" sz="1000" dirty="0"/>
            </a:p>
            <a:p>
              <a:pPr marL="171450" indent="-171450" fontAlgn="auto">
                <a:spcAft>
                  <a:spcPts val="0"/>
                </a:spcAft>
                <a:buFont typeface="Wingdings" panose="05000000000000000000" pitchFamily="2" charset="2"/>
                <a:buChar char="n"/>
              </a:pPr>
              <a:r>
                <a:rPr lang="ja-JP" altLang="en-US" sz="1000" dirty="0" smtClean="0"/>
                <a:t>懸念事項・課題対策については、各国・地域とも主としてカジノ</a:t>
              </a:r>
              <a:endParaRPr lang="en-US" altLang="ja-JP" sz="1000" dirty="0" smtClean="0"/>
            </a:p>
            <a:p>
              <a:pPr marL="180975" fontAlgn="auto">
                <a:spcAft>
                  <a:spcPts val="0"/>
                </a:spcAft>
              </a:pPr>
              <a:r>
                <a:rPr lang="ja-JP" altLang="en-US" sz="1000" dirty="0" smtClean="0"/>
                <a:t>関連法令に基づき講じられており、各国・地域のカジノ関連法令を中心に、対策事例の調査を実施した。</a:t>
              </a:r>
              <a:endParaRPr lang="ja-JP" altLang="en-US" sz="1000" dirty="0">
                <a:solidFill>
                  <a:srgbClr val="FF0000"/>
                </a:solidFill>
              </a:endParaRPr>
            </a:p>
          </p:txBody>
        </p:sp>
      </p:grpSp>
      <p:sp>
        <p:nvSpPr>
          <p:cNvPr id="60" name="正方形/長方形 59"/>
          <p:cNvSpPr/>
          <p:nvPr/>
        </p:nvSpPr>
        <p:spPr>
          <a:xfrm>
            <a:off x="10835434" y="4844535"/>
            <a:ext cx="1514905" cy="371351"/>
          </a:xfrm>
          <a:prstGeom prst="rect">
            <a:avLst/>
          </a:prstGeom>
          <a:solidFill>
            <a:srgbClr val="FFC000"/>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000" b="1" dirty="0" smtClean="0">
                <a:solidFill>
                  <a:schemeClr val="tx1"/>
                </a:solidFill>
              </a:rPr>
              <a:t>日本（想定）</a:t>
            </a:r>
            <a:endParaRPr lang="ja-JP" altLang="en-US" sz="1000" b="1" dirty="0">
              <a:solidFill>
                <a:schemeClr val="tx1"/>
              </a:solidFill>
            </a:endParaRPr>
          </a:p>
        </p:txBody>
      </p:sp>
      <p:sp>
        <p:nvSpPr>
          <p:cNvPr id="100" name="二等辺三角形 99"/>
          <p:cNvSpPr/>
          <p:nvPr/>
        </p:nvSpPr>
        <p:spPr>
          <a:xfrm rot="5400000">
            <a:off x="9816248" y="6819347"/>
            <a:ext cx="1725706" cy="156882"/>
          </a:xfrm>
          <a:prstGeom prst="triangle">
            <a:avLst>
              <a:gd name="adj" fmla="val 49085"/>
            </a:avLst>
          </a:prstGeom>
          <a:solidFill>
            <a:schemeClr val="tx1"/>
          </a:solidFill>
          <a:ln w="12700">
            <a:solidFill>
              <a:srgbClr val="B4B4B4"/>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1200" dirty="0" smtClean="0">
              <a:solidFill>
                <a:schemeClr val="tx1"/>
              </a:solidFill>
            </a:endParaRPr>
          </a:p>
        </p:txBody>
      </p:sp>
      <p:sp>
        <p:nvSpPr>
          <p:cNvPr id="59" name="正方形/長方形 58"/>
          <p:cNvSpPr/>
          <p:nvPr/>
        </p:nvSpPr>
        <p:spPr>
          <a:xfrm>
            <a:off x="571025" y="4844535"/>
            <a:ext cx="4022129" cy="371351"/>
          </a:xfrm>
          <a:prstGeom prst="rect">
            <a:avLst/>
          </a:prstGeom>
          <a:solidFill>
            <a:schemeClr val="tx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000" b="1" dirty="0" smtClean="0">
                <a:solidFill>
                  <a:schemeClr val="bg1"/>
                </a:solidFill>
              </a:rPr>
              <a:t>必要な措置義務（対策）</a:t>
            </a:r>
            <a:endParaRPr lang="ja-JP" altLang="en-US" sz="1000" b="1" dirty="0">
              <a:solidFill>
                <a:schemeClr val="bg1"/>
              </a:solidFill>
            </a:endParaRPr>
          </a:p>
        </p:txBody>
      </p:sp>
      <p:sp>
        <p:nvSpPr>
          <p:cNvPr id="97" name="正方形/長方形 96"/>
          <p:cNvSpPr/>
          <p:nvPr/>
        </p:nvSpPr>
        <p:spPr>
          <a:xfrm>
            <a:off x="4690279" y="4844535"/>
            <a:ext cx="2372032" cy="355973"/>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pPr algn="ctr"/>
            <a:r>
              <a:rPr lang="ja-JP" altLang="en-US" sz="1000" b="1" dirty="0" smtClean="0">
                <a:solidFill>
                  <a:schemeClr val="bg1"/>
                </a:solidFill>
              </a:rPr>
              <a:t>諸外国における対策概要</a:t>
            </a:r>
            <a:endParaRPr lang="en-US" altLang="ja-JP" sz="1000" b="1" dirty="0" smtClean="0">
              <a:solidFill>
                <a:schemeClr val="bg1"/>
              </a:solidFill>
            </a:endParaRPr>
          </a:p>
        </p:txBody>
      </p:sp>
      <p:sp>
        <p:nvSpPr>
          <p:cNvPr id="93" name="正方形/長方形 92"/>
          <p:cNvSpPr/>
          <p:nvPr/>
        </p:nvSpPr>
        <p:spPr>
          <a:xfrm>
            <a:off x="7169023" y="4844535"/>
            <a:ext cx="3266000" cy="355973"/>
          </a:xfrm>
          <a:prstGeom prst="rect">
            <a:avLst/>
          </a:prstGeom>
          <a:solidFill>
            <a:schemeClr val="tx2">
              <a:lumMod val="10000"/>
              <a:lumOff val="9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ja-JP" altLang="en-US" sz="1000" b="1" dirty="0" smtClean="0">
                <a:solidFill>
                  <a:schemeClr val="tx1"/>
                </a:solidFill>
              </a:rPr>
              <a:t>対策の効果</a:t>
            </a:r>
            <a:r>
              <a:rPr lang="ja-JP" altLang="en-US" sz="1000" b="1" dirty="0">
                <a:solidFill>
                  <a:schemeClr val="tx1"/>
                </a:solidFill>
              </a:rPr>
              <a:t>・</a:t>
            </a:r>
            <a:r>
              <a:rPr kumimoji="1" lang="ja-JP" altLang="en-US" sz="1000" b="1" dirty="0">
                <a:solidFill>
                  <a:schemeClr val="tx1"/>
                </a:solidFill>
              </a:rPr>
              <a:t>実態</a:t>
            </a:r>
            <a:endParaRPr kumimoji="1" lang="ja-JP" altLang="en-US" sz="1000" b="1" dirty="0" smtClean="0">
              <a:solidFill>
                <a:schemeClr val="tx1"/>
              </a:solidFill>
            </a:endParaRPr>
          </a:p>
        </p:txBody>
      </p:sp>
      <p:grpSp>
        <p:nvGrpSpPr>
          <p:cNvPr id="12" name="グループ化 11"/>
          <p:cNvGrpSpPr/>
          <p:nvPr/>
        </p:nvGrpSpPr>
        <p:grpSpPr>
          <a:xfrm>
            <a:off x="571023" y="7158764"/>
            <a:ext cx="11779317" cy="432000"/>
            <a:chOff x="571023" y="7164121"/>
            <a:chExt cx="11779317" cy="432000"/>
          </a:xfrm>
        </p:grpSpPr>
        <p:sp>
          <p:nvSpPr>
            <p:cNvPr id="61" name="正方形/長方形 60"/>
            <p:cNvSpPr/>
            <p:nvPr/>
          </p:nvSpPr>
          <p:spPr>
            <a:xfrm flipH="1">
              <a:off x="10834769" y="7164121"/>
              <a:ext cx="1515571" cy="432000"/>
            </a:xfrm>
            <a:prstGeom prst="rect">
              <a:avLst/>
            </a:prstGeom>
            <a:solidFill>
              <a:schemeClr val="bg1"/>
            </a:solidFill>
            <a:ln>
              <a:solidFill>
                <a:schemeClr val="accent1"/>
              </a:solidFill>
            </a:ln>
          </p:spPr>
          <p:txBody>
            <a:bodyPr vert="horz" wrap="square" lIns="36000" tIns="36000" rIns="36000" bIns="36000" rtlCol="0">
              <a:noAutofit/>
            </a:bodyPr>
            <a:lstStyle/>
            <a:p>
              <a:pPr marL="82550" indent="-82550">
                <a:spcBef>
                  <a:spcPts val="0"/>
                </a:spcBef>
                <a:buFont typeface="Arial" panose="020B0604020202020204" pitchFamily="34" charset="0"/>
                <a:buChar char="•"/>
              </a:pPr>
              <a:r>
                <a:rPr lang="ja-JP" altLang="en-US" sz="800" dirty="0" smtClean="0"/>
                <a:t>教育</a:t>
              </a:r>
              <a:r>
                <a:rPr lang="ja-JP" altLang="en-US" sz="800" dirty="0"/>
                <a:t>制度の</a:t>
              </a:r>
              <a:r>
                <a:rPr lang="ja-JP" altLang="en-US" sz="800" dirty="0" smtClean="0"/>
                <a:t>設定</a:t>
              </a:r>
              <a:endParaRPr lang="en-US" altLang="ja-JP" sz="800" dirty="0" smtClean="0"/>
            </a:p>
            <a:p>
              <a:pPr marL="82550" indent="-82550">
                <a:spcBef>
                  <a:spcPts val="0"/>
                </a:spcBef>
                <a:buFont typeface="Arial" panose="020B0604020202020204" pitchFamily="34" charset="0"/>
                <a:buChar char="•"/>
              </a:pPr>
              <a:r>
                <a:rPr lang="ja-JP" altLang="en-US" sz="800" dirty="0" smtClean="0"/>
                <a:t>入場禁止</a:t>
              </a:r>
              <a:endParaRPr lang="en-US" altLang="ja-JP" sz="800" dirty="0"/>
            </a:p>
            <a:p>
              <a:pPr marL="82550" indent="-82550">
                <a:spcBef>
                  <a:spcPts val="0"/>
                </a:spcBef>
                <a:buFont typeface="Arial" panose="020B0604020202020204" pitchFamily="34" charset="0"/>
                <a:buChar char="•"/>
              </a:pPr>
              <a:r>
                <a:rPr lang="ja-JP" altLang="en-US" sz="800" dirty="0" smtClean="0"/>
                <a:t>啓発用パンフレットの配布</a:t>
              </a:r>
              <a:r>
                <a:rPr lang="ja-JP" altLang="en-US" sz="800" dirty="0"/>
                <a:t>　</a:t>
              </a:r>
              <a:r>
                <a:rPr lang="ja-JP" altLang="en-US" sz="800" dirty="0" smtClean="0"/>
                <a:t>等</a:t>
              </a:r>
              <a:endParaRPr lang="en-US" altLang="ja-JP" sz="800" dirty="0"/>
            </a:p>
          </p:txBody>
        </p:sp>
        <p:sp>
          <p:nvSpPr>
            <p:cNvPr id="42" name="正方形/長方形 41"/>
            <p:cNvSpPr/>
            <p:nvPr/>
          </p:nvSpPr>
          <p:spPr>
            <a:xfrm flipH="1">
              <a:off x="571023" y="7164121"/>
              <a:ext cx="1563993" cy="432000"/>
            </a:xfrm>
            <a:prstGeom prst="rect">
              <a:avLst/>
            </a:prstGeom>
            <a:solidFill>
              <a:schemeClr val="bg1">
                <a:lumMod val="95000"/>
              </a:schemeClr>
            </a:solidFill>
            <a:ln>
              <a:solidFill>
                <a:schemeClr val="accent1"/>
              </a:solidFill>
            </a:ln>
          </p:spPr>
          <p:txBody>
            <a:bodyPr vert="horz" wrap="square" lIns="36000" tIns="36000" rIns="36000" bIns="36000" rtlCol="0">
              <a:noAutofit/>
            </a:bodyPr>
            <a:lstStyle/>
            <a:p>
              <a:pPr>
                <a:spcBef>
                  <a:spcPts val="600"/>
                </a:spcBef>
              </a:pPr>
              <a:r>
                <a:rPr lang="ja-JP" altLang="en-US" sz="1000" dirty="0" smtClean="0"/>
                <a:t>青少年への悪影響対策</a:t>
              </a:r>
              <a:endParaRPr lang="en-US" altLang="ja-JP" sz="1000" dirty="0" smtClean="0"/>
            </a:p>
          </p:txBody>
        </p:sp>
        <p:sp>
          <p:nvSpPr>
            <p:cNvPr id="80" name="正方形/長方形 79"/>
            <p:cNvSpPr/>
            <p:nvPr/>
          </p:nvSpPr>
          <p:spPr>
            <a:xfrm flipH="1">
              <a:off x="2182766" y="7164121"/>
              <a:ext cx="2410388" cy="432000"/>
            </a:xfrm>
            <a:prstGeom prst="rect">
              <a:avLst/>
            </a:prstGeom>
            <a:solidFill>
              <a:schemeClr val="bg1"/>
            </a:solidFill>
            <a:ln>
              <a:solidFill>
                <a:schemeClr val="accent1"/>
              </a:solidFill>
            </a:ln>
          </p:spPr>
          <p:txBody>
            <a:bodyPr vert="horz" wrap="square" lIns="36000" tIns="36000" rIns="36000" bIns="36000" rtlCol="0">
              <a:noAutofit/>
            </a:bodyPr>
            <a:lstStyle/>
            <a:p>
              <a:pPr marL="87313" lvl="1" indent="-87313">
                <a:buFont typeface="+mj-lt"/>
                <a:buAutoNum type="arabicPeriod"/>
              </a:pPr>
              <a:r>
                <a:rPr kumimoji="1" lang="ja-JP" altLang="en-US" sz="800" dirty="0"/>
                <a:t>入場者全員の本人確認</a:t>
              </a:r>
            </a:p>
            <a:p>
              <a:pPr marL="87313" lvl="1" indent="-87313">
                <a:buFont typeface="+mj-lt"/>
                <a:buAutoNum type="arabicPeriod"/>
              </a:pPr>
              <a:r>
                <a:rPr kumimoji="1" lang="ja-JP" altLang="en-US" sz="800" dirty="0"/>
                <a:t>青少年による入場禁止　等</a:t>
              </a:r>
              <a:endParaRPr lang="en-US" altLang="ja-JP" sz="800" dirty="0" smtClean="0"/>
            </a:p>
          </p:txBody>
        </p:sp>
        <p:sp>
          <p:nvSpPr>
            <p:cNvPr id="54" name="正方形/長方形 53"/>
            <p:cNvSpPr/>
            <p:nvPr/>
          </p:nvSpPr>
          <p:spPr>
            <a:xfrm flipH="1">
              <a:off x="4690279" y="7164121"/>
              <a:ext cx="2372032" cy="432000"/>
            </a:xfrm>
            <a:prstGeom prst="rect">
              <a:avLst/>
            </a:prstGeom>
            <a:solidFill>
              <a:schemeClr val="bg1"/>
            </a:solidFill>
            <a:ln>
              <a:solidFill>
                <a:schemeClr val="accent1"/>
              </a:solidFill>
            </a:ln>
          </p:spPr>
          <p:txBody>
            <a:bodyPr vert="horz" wrap="square" lIns="36000" tIns="36000" rIns="36000" bIns="36000" rtlCol="0">
              <a:noAutofit/>
            </a:bodyPr>
            <a:lstStyle/>
            <a:p>
              <a:pPr marL="171450" indent="-171450">
                <a:spcBef>
                  <a:spcPts val="0"/>
                </a:spcBef>
                <a:buFont typeface="Arial" panose="020B0604020202020204" pitchFamily="34" charset="0"/>
                <a:buChar char="•"/>
              </a:pPr>
              <a:r>
                <a:rPr lang="ja-JP" altLang="en-US" sz="800" dirty="0" smtClean="0"/>
                <a:t>入場制限（本人確認・入場禁止）</a:t>
              </a:r>
              <a:endParaRPr lang="en-US" altLang="ja-JP" sz="800" dirty="0" smtClean="0"/>
            </a:p>
            <a:p>
              <a:pPr marL="171450" indent="-171450">
                <a:spcBef>
                  <a:spcPts val="0"/>
                </a:spcBef>
                <a:buFont typeface="Arial" panose="020B0604020202020204" pitchFamily="34" charset="0"/>
                <a:buChar char="•"/>
              </a:pPr>
              <a:r>
                <a:rPr lang="ja-JP" altLang="en-US" sz="800" dirty="0" smtClean="0"/>
                <a:t>依存症問題対応の機関創設</a:t>
              </a:r>
              <a:endParaRPr lang="en-US" altLang="ja-JP" sz="800" dirty="0" smtClean="0"/>
            </a:p>
            <a:p>
              <a:pPr marL="171450" indent="-171450">
                <a:spcBef>
                  <a:spcPts val="0"/>
                </a:spcBef>
                <a:buFont typeface="Arial" panose="020B0604020202020204" pitchFamily="34" charset="0"/>
                <a:buChar char="•"/>
              </a:pPr>
              <a:r>
                <a:rPr lang="ja-JP" altLang="en-US" sz="800" dirty="0" smtClean="0"/>
                <a:t>カジノ</a:t>
              </a:r>
              <a:r>
                <a:rPr lang="ja-JP" altLang="en-US" sz="800" dirty="0"/>
                <a:t>広告</a:t>
              </a:r>
              <a:r>
                <a:rPr lang="ja-JP" altLang="en-US" sz="800" dirty="0" smtClean="0"/>
                <a:t>規制　等</a:t>
              </a:r>
              <a:endParaRPr lang="en-US" altLang="ja-JP" sz="800" dirty="0" smtClean="0"/>
            </a:p>
          </p:txBody>
        </p:sp>
        <p:sp>
          <p:nvSpPr>
            <p:cNvPr id="101" name="正方形/長方形 100"/>
            <p:cNvSpPr/>
            <p:nvPr/>
          </p:nvSpPr>
          <p:spPr>
            <a:xfrm flipH="1">
              <a:off x="7169023" y="7164121"/>
              <a:ext cx="3266000" cy="432000"/>
            </a:xfrm>
            <a:prstGeom prst="rect">
              <a:avLst/>
            </a:prstGeom>
            <a:solidFill>
              <a:schemeClr val="bg1"/>
            </a:solidFill>
            <a:ln>
              <a:solidFill>
                <a:schemeClr val="accent1"/>
              </a:solidFill>
            </a:ln>
          </p:spPr>
          <p:txBody>
            <a:bodyPr vert="horz" wrap="square" lIns="36000" tIns="36000" rIns="36000" bIns="36000" rtlCol="0">
              <a:noAutofit/>
            </a:bodyPr>
            <a:lstStyle/>
            <a:p>
              <a:pPr>
                <a:spcBef>
                  <a:spcPts val="0"/>
                </a:spcBef>
              </a:pPr>
              <a:r>
                <a:rPr kumimoji="1" lang="ja-JP" altLang="en-US" sz="800" dirty="0"/>
                <a:t>カジノ導入が青少年の健全育成に悪影響を与えたことを示す事例・定量データについては、各国・地域では確認できなかった。</a:t>
              </a:r>
              <a:endParaRPr lang="en-US" altLang="ja-JP" sz="800" dirty="0"/>
            </a:p>
          </p:txBody>
        </p:sp>
      </p:grpSp>
      <p:grpSp>
        <p:nvGrpSpPr>
          <p:cNvPr id="7" name="グループ化 6"/>
          <p:cNvGrpSpPr/>
          <p:nvPr/>
        </p:nvGrpSpPr>
        <p:grpSpPr>
          <a:xfrm>
            <a:off x="571023" y="5283313"/>
            <a:ext cx="11779317" cy="525441"/>
            <a:chOff x="571023" y="5454763"/>
            <a:chExt cx="11779317" cy="525441"/>
          </a:xfrm>
        </p:grpSpPr>
        <p:sp>
          <p:nvSpPr>
            <p:cNvPr id="62" name="正方形/長方形 61"/>
            <p:cNvSpPr/>
            <p:nvPr/>
          </p:nvSpPr>
          <p:spPr>
            <a:xfrm flipH="1">
              <a:off x="10834769" y="5454763"/>
              <a:ext cx="1515571" cy="525441"/>
            </a:xfrm>
            <a:prstGeom prst="rect">
              <a:avLst/>
            </a:prstGeom>
            <a:solidFill>
              <a:schemeClr val="bg1"/>
            </a:solidFill>
            <a:ln>
              <a:solidFill>
                <a:schemeClr val="accent1"/>
              </a:solidFill>
            </a:ln>
          </p:spPr>
          <p:txBody>
            <a:bodyPr vert="horz" wrap="square" lIns="36000" tIns="36000" rIns="36000" bIns="36000" rtlCol="0">
              <a:noAutofit/>
            </a:bodyPr>
            <a:lstStyle/>
            <a:p>
              <a:pPr marL="82550" indent="-82550">
                <a:spcBef>
                  <a:spcPts val="0"/>
                </a:spcBef>
                <a:buFont typeface="Arial" panose="020B0604020202020204" pitchFamily="34" charset="0"/>
                <a:buChar char="•"/>
              </a:pPr>
              <a:r>
                <a:rPr lang="ja-JP" altLang="en-US" sz="800" dirty="0"/>
                <a:t>事</a:t>
              </a:r>
              <a:r>
                <a:rPr lang="ja-JP" altLang="en-US" sz="800" dirty="0" smtClean="0"/>
                <a:t>業者</a:t>
              </a:r>
              <a:r>
                <a:rPr lang="ja-JP" altLang="en-US" sz="800" dirty="0"/>
                <a:t>と</a:t>
              </a:r>
              <a:r>
                <a:rPr lang="ja-JP" altLang="en-US" sz="800" dirty="0" smtClean="0"/>
                <a:t>して選定されないための措置　</a:t>
              </a:r>
              <a:endParaRPr lang="en-US" altLang="ja-JP" sz="800" dirty="0" smtClean="0"/>
            </a:p>
            <a:p>
              <a:pPr marL="82550" indent="-82550">
                <a:spcBef>
                  <a:spcPts val="0"/>
                </a:spcBef>
                <a:buFont typeface="Arial" panose="020B0604020202020204" pitchFamily="34" charset="0"/>
                <a:buChar char="•"/>
              </a:pPr>
              <a:r>
                <a:rPr lang="ja-JP" altLang="en-US" sz="800" dirty="0" smtClean="0"/>
                <a:t>監視システムの導入　等</a:t>
              </a:r>
              <a:endParaRPr lang="en-US" altLang="ja-JP" sz="800" dirty="0" smtClean="0"/>
            </a:p>
          </p:txBody>
        </p:sp>
        <p:sp>
          <p:nvSpPr>
            <p:cNvPr id="40" name="正方形/長方形 39"/>
            <p:cNvSpPr/>
            <p:nvPr/>
          </p:nvSpPr>
          <p:spPr>
            <a:xfrm flipH="1">
              <a:off x="571023" y="5454763"/>
              <a:ext cx="1563993" cy="525441"/>
            </a:xfrm>
            <a:prstGeom prst="rect">
              <a:avLst/>
            </a:prstGeom>
            <a:solidFill>
              <a:schemeClr val="bg1">
                <a:lumMod val="95000"/>
              </a:schemeClr>
            </a:solidFill>
            <a:ln>
              <a:solidFill>
                <a:schemeClr val="accent1"/>
              </a:solidFill>
            </a:ln>
          </p:spPr>
          <p:txBody>
            <a:bodyPr vert="horz" wrap="square" lIns="36000" tIns="36000" rIns="36000" bIns="36000" rtlCol="0">
              <a:noAutofit/>
            </a:bodyPr>
            <a:lstStyle/>
            <a:p>
              <a:pPr>
                <a:spcBef>
                  <a:spcPts val="600"/>
                </a:spcBef>
              </a:pPr>
              <a:r>
                <a:rPr lang="ja-JP" altLang="en-US" sz="1000" dirty="0" smtClean="0"/>
                <a:t>反社会的組織の関与対策</a:t>
              </a:r>
              <a:endParaRPr lang="en-US" altLang="ja-JP" sz="1000" dirty="0" smtClean="0"/>
            </a:p>
          </p:txBody>
        </p:sp>
        <p:sp>
          <p:nvSpPr>
            <p:cNvPr id="45" name="正方形/長方形 44"/>
            <p:cNvSpPr/>
            <p:nvPr/>
          </p:nvSpPr>
          <p:spPr>
            <a:xfrm flipH="1">
              <a:off x="2182766" y="5454763"/>
              <a:ext cx="2410388" cy="525441"/>
            </a:xfrm>
            <a:prstGeom prst="rect">
              <a:avLst/>
            </a:prstGeom>
            <a:solidFill>
              <a:schemeClr val="bg1"/>
            </a:solidFill>
            <a:ln>
              <a:solidFill>
                <a:schemeClr val="accent1"/>
              </a:solidFill>
            </a:ln>
          </p:spPr>
          <p:txBody>
            <a:bodyPr vert="horz" wrap="square" lIns="36000" tIns="36000" rIns="36000" bIns="36000" rtlCol="0">
              <a:noAutofit/>
            </a:bodyPr>
            <a:lstStyle/>
            <a:p>
              <a:pPr marL="92075" lvl="1" indent="-92075">
                <a:buFont typeface="+mj-lt"/>
                <a:buAutoNum type="arabicPeriod"/>
              </a:pPr>
              <a:r>
                <a:rPr kumimoji="1" lang="ja-JP" altLang="en-US" sz="800" dirty="0"/>
                <a:t>個人・法人の清廉潔癖性と遵法性を厳格に要求</a:t>
              </a:r>
              <a:endParaRPr kumimoji="1" lang="en-US" altLang="ja-JP" sz="800" dirty="0"/>
            </a:p>
            <a:p>
              <a:pPr marL="92075" lvl="1" indent="-92075">
                <a:buFont typeface="+mj-lt"/>
                <a:buAutoNum type="arabicPeriod"/>
              </a:pPr>
              <a:r>
                <a:rPr kumimoji="1" lang="ja-JP" altLang="en-US" sz="800" dirty="0"/>
                <a:t>施行に係わる規則等も厳格にその履行と遵守・監視</a:t>
              </a:r>
              <a:endParaRPr kumimoji="1" lang="en-US" altLang="ja-JP" sz="800" dirty="0"/>
            </a:p>
            <a:p>
              <a:pPr marL="92075" lvl="1" indent="-92075">
                <a:buFont typeface="+mj-lt"/>
                <a:buAutoNum type="arabicPeriod"/>
              </a:pPr>
              <a:r>
                <a:rPr kumimoji="1" lang="ja-JP" altLang="en-US" sz="800" dirty="0"/>
                <a:t>入場者全員に対する本人確認の実施</a:t>
              </a:r>
            </a:p>
            <a:p>
              <a:pPr marL="92075" lvl="1" indent="-92075">
                <a:buFont typeface="+mj-lt"/>
                <a:buAutoNum type="arabicPeriod"/>
              </a:pPr>
              <a:r>
                <a:rPr kumimoji="1" lang="ja-JP" altLang="en-US" sz="800" dirty="0"/>
                <a:t>暴力団組織等に関係する者の入場禁止　等</a:t>
              </a:r>
              <a:endParaRPr lang="en-US" altLang="ja-JP" sz="800" dirty="0" smtClean="0"/>
            </a:p>
          </p:txBody>
        </p:sp>
        <p:sp>
          <p:nvSpPr>
            <p:cNvPr id="52" name="正方形/長方形 51"/>
            <p:cNvSpPr/>
            <p:nvPr/>
          </p:nvSpPr>
          <p:spPr>
            <a:xfrm flipH="1">
              <a:off x="4690279" y="5454763"/>
              <a:ext cx="2372032" cy="525441"/>
            </a:xfrm>
            <a:prstGeom prst="rect">
              <a:avLst/>
            </a:prstGeom>
            <a:solidFill>
              <a:schemeClr val="bg1"/>
            </a:solidFill>
            <a:ln>
              <a:solidFill>
                <a:schemeClr val="accent1"/>
              </a:solidFill>
            </a:ln>
          </p:spPr>
          <p:txBody>
            <a:bodyPr vert="horz" wrap="square" lIns="36000" tIns="36000" rIns="36000" bIns="36000" rtlCol="0">
              <a:noAutofit/>
            </a:bodyPr>
            <a:lstStyle/>
            <a:p>
              <a:pPr marL="171450" indent="-171450">
                <a:spcBef>
                  <a:spcPts val="0"/>
                </a:spcBef>
                <a:buFont typeface="Arial" panose="020B0604020202020204" pitchFamily="34" charset="0"/>
                <a:buChar char="•"/>
              </a:pPr>
              <a:r>
                <a:rPr lang="ja-JP" altLang="en-US" sz="800" dirty="0" smtClean="0"/>
                <a:t>清廉潔癖性・遵法性（ライセンス審査）</a:t>
              </a:r>
              <a:endParaRPr lang="en-US" altLang="ja-JP" sz="800" dirty="0" smtClean="0"/>
            </a:p>
            <a:p>
              <a:pPr marL="171450" indent="-171450">
                <a:spcBef>
                  <a:spcPts val="0"/>
                </a:spcBef>
                <a:buFont typeface="Arial" panose="020B0604020202020204" pitchFamily="34" charset="0"/>
                <a:buChar char="•"/>
              </a:pPr>
              <a:r>
                <a:rPr lang="ja-JP" altLang="en-US" sz="800" dirty="0" smtClean="0"/>
                <a:t>規制当局等による監視</a:t>
              </a:r>
              <a:endParaRPr lang="en-US" altLang="ja-JP" sz="800" dirty="0" smtClean="0"/>
            </a:p>
            <a:p>
              <a:pPr marL="171450" indent="-171450">
                <a:spcBef>
                  <a:spcPts val="0"/>
                </a:spcBef>
                <a:buFont typeface="Arial" panose="020B0604020202020204" pitchFamily="34" charset="0"/>
                <a:buChar char="•"/>
              </a:pPr>
              <a:r>
                <a:rPr lang="ja-JP" altLang="en-US" sz="800" dirty="0"/>
                <a:t>入場</a:t>
              </a:r>
              <a:r>
                <a:rPr lang="ja-JP" altLang="en-US" sz="800" dirty="0" smtClean="0"/>
                <a:t>制限（本人確認・入場禁止）　等</a:t>
              </a:r>
              <a:endParaRPr lang="en-US" altLang="ja-JP" sz="800" dirty="0" smtClean="0"/>
            </a:p>
          </p:txBody>
        </p:sp>
        <p:sp>
          <p:nvSpPr>
            <p:cNvPr id="102" name="正方形/長方形 101"/>
            <p:cNvSpPr/>
            <p:nvPr/>
          </p:nvSpPr>
          <p:spPr>
            <a:xfrm flipH="1">
              <a:off x="7169023" y="5454763"/>
              <a:ext cx="3266000" cy="525441"/>
            </a:xfrm>
            <a:prstGeom prst="rect">
              <a:avLst/>
            </a:prstGeom>
            <a:solidFill>
              <a:schemeClr val="bg1"/>
            </a:solidFill>
            <a:ln>
              <a:solidFill>
                <a:schemeClr val="accent1"/>
              </a:solidFill>
            </a:ln>
          </p:spPr>
          <p:txBody>
            <a:bodyPr vert="horz" wrap="square" lIns="36000" tIns="36000" rIns="36000" bIns="36000" rtlCol="0">
              <a:noAutofit/>
            </a:bodyPr>
            <a:lstStyle/>
            <a:p>
              <a:pPr>
                <a:spcBef>
                  <a:spcPts val="0"/>
                </a:spcBef>
              </a:pPr>
              <a:r>
                <a:rPr kumimoji="1" lang="ja-JP" altLang="en-US" sz="800" dirty="0"/>
                <a:t>各国・地域ともに、事業者の誠実性・高潔性に関する厳格な審査を経てライセンスが付与されることから、事業者が反社会的組織であるリスクが相当程度低減されているものと</a:t>
              </a:r>
              <a:r>
                <a:rPr kumimoji="1" lang="ja-JP" altLang="en-US" sz="800" dirty="0" smtClean="0"/>
                <a:t>考えられる。</a:t>
              </a:r>
              <a:endParaRPr lang="en-US" altLang="ja-JP" sz="800" dirty="0" smtClean="0"/>
            </a:p>
          </p:txBody>
        </p:sp>
      </p:grpSp>
      <p:grpSp>
        <p:nvGrpSpPr>
          <p:cNvPr id="13" name="グループ化 12"/>
          <p:cNvGrpSpPr/>
          <p:nvPr/>
        </p:nvGrpSpPr>
        <p:grpSpPr>
          <a:xfrm>
            <a:off x="571023" y="7630347"/>
            <a:ext cx="11779317" cy="1196287"/>
            <a:chOff x="571023" y="7630347"/>
            <a:chExt cx="11779317" cy="1196287"/>
          </a:xfrm>
        </p:grpSpPr>
        <p:sp>
          <p:nvSpPr>
            <p:cNvPr id="64" name="正方形/長方形 63"/>
            <p:cNvSpPr/>
            <p:nvPr/>
          </p:nvSpPr>
          <p:spPr>
            <a:xfrm flipH="1">
              <a:off x="10834769" y="7630347"/>
              <a:ext cx="1515571" cy="1196287"/>
            </a:xfrm>
            <a:prstGeom prst="rect">
              <a:avLst/>
            </a:prstGeom>
            <a:solidFill>
              <a:schemeClr val="bg1"/>
            </a:solidFill>
            <a:ln>
              <a:solidFill>
                <a:schemeClr val="accent1"/>
              </a:solidFill>
            </a:ln>
          </p:spPr>
          <p:txBody>
            <a:bodyPr vert="horz" wrap="square" lIns="36000" tIns="36000" rIns="36000" bIns="36000" rtlCol="0">
              <a:noAutofit/>
            </a:bodyPr>
            <a:lstStyle/>
            <a:p>
              <a:pPr marL="82550" indent="-82550">
                <a:spcBef>
                  <a:spcPts val="0"/>
                </a:spcBef>
                <a:buFont typeface="Arial" panose="020B0604020202020204" pitchFamily="34" charset="0"/>
                <a:buChar char="•"/>
              </a:pPr>
              <a:r>
                <a:rPr lang="ja-JP" altLang="en-US" sz="800" dirty="0"/>
                <a:t>入場制限等</a:t>
              </a:r>
              <a:endParaRPr lang="en-US" altLang="ja-JP" sz="800" dirty="0"/>
            </a:p>
            <a:p>
              <a:pPr marL="82550" indent="-82550">
                <a:spcBef>
                  <a:spcPts val="0"/>
                </a:spcBef>
                <a:buFont typeface="Arial" panose="020B0604020202020204" pitchFamily="34" charset="0"/>
                <a:buChar char="•"/>
              </a:pPr>
              <a:r>
                <a:rPr lang="ja-JP" altLang="en-US" sz="800" dirty="0" smtClean="0"/>
                <a:t>依存症に対応する専門機関や治療・カウンセリング体制の</a:t>
              </a:r>
              <a:r>
                <a:rPr lang="en-US" altLang="ja-JP" sz="800" dirty="0" smtClean="0"/>
                <a:t/>
              </a:r>
              <a:br>
                <a:rPr lang="en-US" altLang="ja-JP" sz="800" dirty="0" smtClean="0"/>
              </a:br>
              <a:r>
                <a:rPr lang="ja-JP" altLang="en-US" sz="800" dirty="0" smtClean="0"/>
                <a:t>構築</a:t>
              </a:r>
              <a:endParaRPr lang="en-US" altLang="ja-JP" sz="800" dirty="0" smtClean="0"/>
            </a:p>
            <a:p>
              <a:pPr marL="82550" indent="-82550">
                <a:spcBef>
                  <a:spcPts val="0"/>
                </a:spcBef>
                <a:buFont typeface="Arial" panose="020B0604020202020204" pitchFamily="34" charset="0"/>
                <a:buChar char="•"/>
              </a:pPr>
              <a:r>
                <a:rPr lang="ja-JP" altLang="en-US" sz="800" dirty="0" smtClean="0"/>
                <a:t>ギャンブル依存症の理解・回復に向けた取組</a:t>
              </a:r>
              <a:endParaRPr lang="en-US" altLang="ja-JP" sz="800" dirty="0" smtClean="0"/>
            </a:p>
            <a:p>
              <a:pPr marL="82550" indent="-82550">
                <a:spcBef>
                  <a:spcPts val="0"/>
                </a:spcBef>
                <a:buFont typeface="Arial" panose="020B0604020202020204" pitchFamily="34" charset="0"/>
                <a:buChar char="•"/>
              </a:pPr>
              <a:r>
                <a:rPr lang="ja-JP" altLang="en-US" sz="800" dirty="0"/>
                <a:t>公営</a:t>
              </a:r>
              <a:r>
                <a:rPr lang="ja-JP" altLang="en-US" sz="800" dirty="0" smtClean="0"/>
                <a:t>賭博分野を含めた調査・</a:t>
              </a:r>
              <a:r>
                <a:rPr lang="en-US" altLang="ja-JP" sz="800" dirty="0" smtClean="0"/>
                <a:t/>
              </a:r>
              <a:br>
                <a:rPr lang="en-US" altLang="ja-JP" sz="800" dirty="0" smtClean="0"/>
              </a:br>
              <a:r>
                <a:rPr lang="ja-JP" altLang="en-US" sz="800" dirty="0" smtClean="0"/>
                <a:t>実態把握、調査研究の推奨　等</a:t>
              </a:r>
              <a:endParaRPr lang="en-US" altLang="ja-JP" sz="800" dirty="0"/>
            </a:p>
          </p:txBody>
        </p:sp>
        <p:sp>
          <p:nvSpPr>
            <p:cNvPr id="43" name="正方形/長方形 42"/>
            <p:cNvSpPr/>
            <p:nvPr/>
          </p:nvSpPr>
          <p:spPr>
            <a:xfrm flipH="1">
              <a:off x="571023" y="7630347"/>
              <a:ext cx="1563993" cy="1196287"/>
            </a:xfrm>
            <a:prstGeom prst="rect">
              <a:avLst/>
            </a:prstGeom>
            <a:solidFill>
              <a:schemeClr val="bg1">
                <a:lumMod val="95000"/>
              </a:schemeClr>
            </a:solidFill>
            <a:ln>
              <a:solidFill>
                <a:schemeClr val="accent1"/>
              </a:solidFill>
            </a:ln>
          </p:spPr>
          <p:txBody>
            <a:bodyPr vert="horz" wrap="square" lIns="36000" tIns="36000" rIns="36000" bIns="36000" rtlCol="0">
              <a:noAutofit/>
            </a:bodyPr>
            <a:lstStyle/>
            <a:p>
              <a:pPr>
                <a:spcBef>
                  <a:spcPts val="600"/>
                </a:spcBef>
              </a:pPr>
              <a:r>
                <a:rPr lang="ja-JP" altLang="en-US" sz="1000" dirty="0" smtClean="0"/>
                <a:t>ギャンブル依存症対策</a:t>
              </a:r>
              <a:endParaRPr lang="en-US" altLang="ja-JP" sz="1000" dirty="0" smtClean="0"/>
            </a:p>
          </p:txBody>
        </p:sp>
        <p:sp>
          <p:nvSpPr>
            <p:cNvPr id="79" name="正方形/長方形 78"/>
            <p:cNvSpPr/>
            <p:nvPr/>
          </p:nvSpPr>
          <p:spPr>
            <a:xfrm flipH="1">
              <a:off x="2182766" y="7630347"/>
              <a:ext cx="2410388" cy="1196287"/>
            </a:xfrm>
            <a:prstGeom prst="rect">
              <a:avLst/>
            </a:prstGeom>
            <a:solidFill>
              <a:schemeClr val="bg1"/>
            </a:solidFill>
            <a:ln>
              <a:solidFill>
                <a:schemeClr val="accent1"/>
              </a:solidFill>
            </a:ln>
          </p:spPr>
          <p:txBody>
            <a:bodyPr vert="horz" wrap="square" lIns="36000" tIns="36000" rIns="36000" bIns="36000" rtlCol="0">
              <a:noAutofit/>
            </a:bodyPr>
            <a:lstStyle/>
            <a:p>
              <a:pPr marL="87313" lvl="1" indent="-87313">
                <a:buFont typeface="+mj-lt"/>
                <a:buAutoNum type="arabicPeriod"/>
              </a:pPr>
              <a:r>
                <a:rPr kumimoji="1" lang="ja-JP" altLang="en-US" sz="800" dirty="0"/>
                <a:t>公営賭博分野を含めた調査の実施と実態の把握</a:t>
              </a:r>
            </a:p>
            <a:p>
              <a:pPr marL="87313" lvl="1" indent="-87313">
                <a:buFont typeface="+mj-lt"/>
                <a:buAutoNum type="arabicPeriod"/>
              </a:pPr>
              <a:r>
                <a:rPr kumimoji="1" lang="ja-JP" altLang="en-US" sz="800" dirty="0"/>
                <a:t>依存症問題対応のための専門機関の創設</a:t>
              </a:r>
            </a:p>
            <a:p>
              <a:pPr marL="87313" lvl="1" indent="-87313">
                <a:buFont typeface="+mj-lt"/>
                <a:buAutoNum type="arabicPeriod"/>
              </a:pPr>
              <a:r>
                <a:rPr kumimoji="1" lang="ja-JP" altLang="en-US" sz="800" dirty="0"/>
                <a:t>中長期的な対応策や短期的対処プログラムの策定</a:t>
              </a:r>
            </a:p>
            <a:p>
              <a:pPr marL="87313" lvl="1" indent="-87313">
                <a:buFont typeface="+mj-lt"/>
                <a:buAutoNum type="arabicPeriod"/>
              </a:pPr>
              <a:r>
                <a:rPr kumimoji="1" lang="ja-JP" altLang="en-US" sz="800" dirty="0"/>
                <a:t>調査研究の推奨</a:t>
              </a:r>
            </a:p>
            <a:p>
              <a:pPr marL="87313" lvl="1" indent="-87313">
                <a:buFont typeface="+mj-lt"/>
                <a:buAutoNum type="arabicPeriod"/>
              </a:pPr>
              <a:r>
                <a:rPr kumimoji="1" lang="ja-JP" altLang="en-US" sz="800" dirty="0"/>
                <a:t>治療やカウンセリング体制構築支援</a:t>
              </a:r>
              <a:endParaRPr kumimoji="1" lang="en-US" altLang="ja-JP" sz="800" dirty="0"/>
            </a:p>
            <a:p>
              <a:pPr marL="87313" lvl="1" indent="-87313">
                <a:buFont typeface="+mj-lt"/>
                <a:buAutoNum type="arabicPeriod"/>
              </a:pPr>
              <a:r>
                <a:rPr kumimoji="1" lang="ja-JP" altLang="en-US" sz="800" dirty="0"/>
                <a:t>内国人への入場制限（入場料、排除プログラム</a:t>
              </a:r>
              <a:r>
                <a:rPr kumimoji="1" lang="ja-JP" altLang="en-US" sz="800" dirty="0" smtClean="0"/>
                <a:t>、</a:t>
              </a:r>
              <a:r>
                <a:rPr kumimoji="1" lang="en-US" altLang="ja-JP" sz="800" dirty="0" smtClean="0"/>
                <a:t/>
              </a:r>
              <a:br>
                <a:rPr kumimoji="1" lang="en-US" altLang="ja-JP" sz="800" dirty="0" smtClean="0"/>
              </a:br>
              <a:r>
                <a:rPr kumimoji="1" lang="ja-JP" altLang="en-US" sz="800" dirty="0" smtClean="0"/>
                <a:t>成人</a:t>
              </a:r>
              <a:r>
                <a:rPr kumimoji="1" lang="ja-JP" altLang="en-US" sz="800" dirty="0"/>
                <a:t>等）の設定</a:t>
              </a:r>
            </a:p>
            <a:p>
              <a:pPr marL="87313" lvl="1" indent="-87313">
                <a:buFont typeface="+mj-lt"/>
                <a:buAutoNum type="arabicPeriod"/>
              </a:pPr>
              <a:r>
                <a:rPr kumimoji="1" lang="ja-JP" altLang="en-US" sz="800" dirty="0"/>
                <a:t>ギャンブル依存症対策等社会的セフティーネット構築のため、カジノ収益の一部を納付　等</a:t>
              </a:r>
              <a:endParaRPr lang="en-US" altLang="ja-JP" sz="800" dirty="0" smtClean="0"/>
            </a:p>
          </p:txBody>
        </p:sp>
        <p:sp>
          <p:nvSpPr>
            <p:cNvPr id="55" name="正方形/長方形 54"/>
            <p:cNvSpPr/>
            <p:nvPr/>
          </p:nvSpPr>
          <p:spPr>
            <a:xfrm flipH="1">
              <a:off x="4690279" y="7630347"/>
              <a:ext cx="2372032" cy="1196287"/>
            </a:xfrm>
            <a:prstGeom prst="rect">
              <a:avLst/>
            </a:prstGeom>
            <a:solidFill>
              <a:schemeClr val="bg1"/>
            </a:solidFill>
            <a:ln>
              <a:solidFill>
                <a:schemeClr val="accent1"/>
              </a:solidFill>
            </a:ln>
          </p:spPr>
          <p:txBody>
            <a:bodyPr vert="horz" wrap="square" lIns="36000" tIns="36000" rIns="36000" bIns="36000" rtlCol="0">
              <a:noAutofit/>
            </a:bodyPr>
            <a:lstStyle/>
            <a:p>
              <a:pPr marL="171450" indent="-171450">
                <a:spcBef>
                  <a:spcPts val="0"/>
                </a:spcBef>
                <a:buFont typeface="Arial" panose="020B0604020202020204" pitchFamily="34" charset="0"/>
                <a:buChar char="•"/>
              </a:pPr>
              <a:r>
                <a:rPr lang="ja-JP" altLang="en-US" sz="800" dirty="0" smtClean="0"/>
                <a:t>調査研究・研究の推奨</a:t>
              </a:r>
              <a:endParaRPr lang="en-US" altLang="ja-JP" sz="800" dirty="0" smtClean="0"/>
            </a:p>
            <a:p>
              <a:pPr marL="171450" indent="-171450">
                <a:spcBef>
                  <a:spcPts val="0"/>
                </a:spcBef>
                <a:buFont typeface="Arial" panose="020B0604020202020204" pitchFamily="34" charset="0"/>
                <a:buChar char="•"/>
              </a:pPr>
              <a:r>
                <a:rPr lang="ja-JP" altLang="en-US" sz="800" dirty="0" smtClean="0"/>
                <a:t>入場制限（入場料・排除プログラム・成人等）</a:t>
              </a:r>
              <a:endParaRPr lang="en-US" altLang="ja-JP" sz="800" dirty="0" smtClean="0"/>
            </a:p>
            <a:p>
              <a:pPr marL="171450" indent="-171450">
                <a:spcBef>
                  <a:spcPts val="0"/>
                </a:spcBef>
                <a:buFont typeface="Arial" panose="020B0604020202020204" pitchFamily="34" charset="0"/>
                <a:buChar char="•"/>
              </a:pPr>
              <a:r>
                <a:rPr lang="ja-JP" altLang="en-US" sz="800" dirty="0" smtClean="0"/>
                <a:t>治療・カウンセリング体制構築支援</a:t>
              </a:r>
              <a:endParaRPr lang="en-US" altLang="ja-JP" sz="800" dirty="0" smtClean="0"/>
            </a:p>
            <a:p>
              <a:pPr marL="171450" indent="-171450">
                <a:spcBef>
                  <a:spcPts val="0"/>
                </a:spcBef>
                <a:buFont typeface="Arial" panose="020B0604020202020204" pitchFamily="34" charset="0"/>
                <a:buChar char="•"/>
              </a:pPr>
              <a:r>
                <a:rPr lang="ja-JP" altLang="en-US" sz="800" dirty="0" smtClean="0"/>
                <a:t>金銭入手手段の制限</a:t>
              </a:r>
              <a:endParaRPr lang="en-US" altLang="ja-JP" sz="800" dirty="0" smtClean="0"/>
            </a:p>
            <a:p>
              <a:pPr marL="171450" indent="-171450">
                <a:spcBef>
                  <a:spcPts val="0"/>
                </a:spcBef>
                <a:buFont typeface="Arial" panose="020B0604020202020204" pitchFamily="34" charset="0"/>
                <a:buChar char="•"/>
              </a:pPr>
              <a:r>
                <a:rPr lang="ja-JP" altLang="en-US" sz="800" dirty="0" smtClean="0"/>
                <a:t>カジノ</a:t>
              </a:r>
              <a:r>
                <a:rPr lang="ja-JP" altLang="en-US" sz="800" dirty="0"/>
                <a:t>広告</a:t>
              </a:r>
              <a:r>
                <a:rPr lang="ja-JP" altLang="en-US" sz="800" dirty="0" smtClean="0"/>
                <a:t>規制　等</a:t>
              </a:r>
              <a:endParaRPr lang="en-US" altLang="ja-JP" sz="800" dirty="0" smtClean="0"/>
            </a:p>
          </p:txBody>
        </p:sp>
        <p:sp>
          <p:nvSpPr>
            <p:cNvPr id="103" name="正方形/長方形 102"/>
            <p:cNvSpPr/>
            <p:nvPr/>
          </p:nvSpPr>
          <p:spPr>
            <a:xfrm flipH="1">
              <a:off x="7169023" y="7630347"/>
              <a:ext cx="3266000" cy="1196287"/>
            </a:xfrm>
            <a:prstGeom prst="rect">
              <a:avLst/>
            </a:prstGeom>
            <a:solidFill>
              <a:schemeClr val="bg1"/>
            </a:solidFill>
            <a:ln>
              <a:solidFill>
                <a:schemeClr val="accent1"/>
              </a:solidFill>
            </a:ln>
          </p:spPr>
          <p:txBody>
            <a:bodyPr vert="horz" wrap="square" lIns="36000" tIns="36000" rIns="36000" bIns="36000" rtlCol="0">
              <a:noAutofit/>
            </a:bodyPr>
            <a:lstStyle/>
            <a:p>
              <a:pPr>
                <a:spcBef>
                  <a:spcPts val="0"/>
                </a:spcBef>
              </a:pPr>
              <a:r>
                <a:rPr kumimoji="1" lang="ja-JP" altLang="en-US" sz="800" dirty="0"/>
                <a:t>シンガポール、ネバダ州、</a:t>
              </a:r>
              <a:r>
                <a:rPr kumimoji="1" lang="ja-JP" altLang="en-US" sz="800" dirty="0" smtClean="0"/>
                <a:t>韓国のいずれの国においても、国・カジノ事業者によってギャンブル依存症対策が実施されており、有病率が減少している　ことがうかがえる。なお、シンガポールの</a:t>
              </a:r>
              <a:r>
                <a:rPr kumimoji="1" lang="en-US" altLang="ja-JP" sz="800" dirty="0" smtClean="0"/>
                <a:t>2014</a:t>
              </a:r>
              <a:r>
                <a:rPr kumimoji="1" lang="ja-JP" altLang="en-US" sz="800" dirty="0" smtClean="0"/>
                <a:t>年の有病率は</a:t>
              </a:r>
              <a:r>
                <a:rPr kumimoji="1" lang="en-US" altLang="ja-JP" sz="800" dirty="0" smtClean="0"/>
                <a:t>0.4-1.0%</a:t>
              </a:r>
              <a:r>
                <a:rPr kumimoji="1" lang="ja-JP" altLang="en-US" sz="800" dirty="0" smtClean="0"/>
                <a:t>の間であり、</a:t>
              </a:r>
              <a:r>
                <a:rPr kumimoji="1" lang="en-US" altLang="ja-JP" sz="800" dirty="0" smtClean="0"/>
                <a:t>IR</a:t>
              </a:r>
              <a:r>
                <a:rPr kumimoji="1" lang="ja-JP" altLang="en-US" sz="800" dirty="0" smtClean="0"/>
                <a:t>開業前の</a:t>
              </a:r>
              <a:r>
                <a:rPr kumimoji="1" lang="en-US" altLang="ja-JP" sz="800" dirty="0" smtClean="0"/>
                <a:t>2008</a:t>
              </a:r>
              <a:r>
                <a:rPr kumimoji="1" lang="ja-JP" altLang="en-US" sz="800" dirty="0" smtClean="0"/>
                <a:t>年の</a:t>
              </a:r>
              <a:r>
                <a:rPr kumimoji="1" lang="en-US" altLang="ja-JP" sz="800" dirty="0" smtClean="0"/>
                <a:t>2.1-3.5%</a:t>
              </a:r>
              <a:r>
                <a:rPr kumimoji="1" lang="ja-JP" altLang="en-US" sz="800" dirty="0" smtClean="0"/>
                <a:t>の間から減少している。</a:t>
              </a:r>
              <a:endParaRPr lang="en-US" altLang="ja-JP" sz="800" dirty="0" smtClean="0"/>
            </a:p>
          </p:txBody>
        </p:sp>
      </p:grpSp>
      <p:grpSp>
        <p:nvGrpSpPr>
          <p:cNvPr id="9" name="グループ化 8"/>
          <p:cNvGrpSpPr/>
          <p:nvPr/>
        </p:nvGrpSpPr>
        <p:grpSpPr>
          <a:xfrm>
            <a:off x="571023" y="6579180"/>
            <a:ext cx="11779317" cy="540000"/>
            <a:chOff x="571023" y="6589893"/>
            <a:chExt cx="11779317" cy="540000"/>
          </a:xfrm>
        </p:grpSpPr>
        <p:sp>
          <p:nvSpPr>
            <p:cNvPr id="65" name="正方形/長方形 64"/>
            <p:cNvSpPr/>
            <p:nvPr/>
          </p:nvSpPr>
          <p:spPr>
            <a:xfrm flipH="1">
              <a:off x="10834769" y="6589893"/>
              <a:ext cx="1515571" cy="540000"/>
            </a:xfrm>
            <a:prstGeom prst="rect">
              <a:avLst/>
            </a:prstGeom>
            <a:solidFill>
              <a:schemeClr val="bg1"/>
            </a:solidFill>
            <a:ln>
              <a:solidFill>
                <a:schemeClr val="accent1"/>
              </a:solidFill>
            </a:ln>
          </p:spPr>
          <p:txBody>
            <a:bodyPr vert="horz" wrap="square" lIns="36000" tIns="36000" rIns="36000" bIns="36000" rtlCol="0">
              <a:noAutofit/>
            </a:bodyPr>
            <a:lstStyle/>
            <a:p>
              <a:pPr marL="82550" indent="-82550">
                <a:spcBef>
                  <a:spcPts val="0"/>
                </a:spcBef>
                <a:buFont typeface="Arial" panose="020B0604020202020204" pitchFamily="34" charset="0"/>
                <a:buChar char="•"/>
              </a:pPr>
              <a:r>
                <a:rPr lang="en-US" altLang="ja-JP" sz="800" dirty="0" smtClean="0"/>
                <a:t>IR</a:t>
              </a:r>
              <a:r>
                <a:rPr lang="ja-JP" altLang="en-US" sz="800" dirty="0" smtClean="0"/>
                <a:t>施設内外の監視・巡回</a:t>
              </a:r>
              <a:endParaRPr lang="en-US" altLang="ja-JP" sz="800" dirty="0" smtClean="0"/>
            </a:p>
            <a:p>
              <a:pPr marL="82550" indent="-82550">
                <a:spcBef>
                  <a:spcPts val="0"/>
                </a:spcBef>
                <a:buFont typeface="Arial" panose="020B0604020202020204" pitchFamily="34" charset="0"/>
                <a:buChar char="•"/>
              </a:pPr>
              <a:r>
                <a:rPr lang="ja-JP" altLang="en-US" sz="800" dirty="0" smtClean="0"/>
                <a:t>警察</a:t>
              </a:r>
              <a:r>
                <a:rPr lang="ja-JP" altLang="en-US" sz="800" dirty="0"/>
                <a:t>と</a:t>
              </a:r>
              <a:r>
                <a:rPr lang="ja-JP" altLang="en-US" sz="800" dirty="0" smtClean="0"/>
                <a:t>の連携・協力　等</a:t>
              </a:r>
              <a:endParaRPr lang="en-US" altLang="ja-JP" sz="800" dirty="0" smtClean="0"/>
            </a:p>
          </p:txBody>
        </p:sp>
        <p:sp>
          <p:nvSpPr>
            <p:cNvPr id="44" name="正方形/長方形 43"/>
            <p:cNvSpPr/>
            <p:nvPr/>
          </p:nvSpPr>
          <p:spPr>
            <a:xfrm flipH="1">
              <a:off x="571023" y="6589893"/>
              <a:ext cx="1563993" cy="540000"/>
            </a:xfrm>
            <a:prstGeom prst="rect">
              <a:avLst/>
            </a:prstGeom>
            <a:solidFill>
              <a:schemeClr val="bg1">
                <a:lumMod val="95000"/>
              </a:schemeClr>
            </a:solidFill>
            <a:ln>
              <a:solidFill>
                <a:schemeClr val="accent1"/>
              </a:solidFill>
            </a:ln>
          </p:spPr>
          <p:txBody>
            <a:bodyPr vert="horz" wrap="square" lIns="36000" tIns="36000" rIns="36000" bIns="36000" rtlCol="0">
              <a:noAutofit/>
            </a:bodyPr>
            <a:lstStyle/>
            <a:p>
              <a:pPr>
                <a:spcBef>
                  <a:spcPts val="600"/>
                </a:spcBef>
              </a:pPr>
              <a:r>
                <a:rPr lang="ja-JP" altLang="en-US" sz="1000" dirty="0" smtClean="0"/>
                <a:t>地域風俗環境の悪化対策</a:t>
              </a:r>
              <a:endParaRPr lang="en-US" altLang="ja-JP" sz="1000" dirty="0" smtClean="0"/>
            </a:p>
          </p:txBody>
        </p:sp>
        <p:sp>
          <p:nvSpPr>
            <p:cNvPr id="81" name="正方形/長方形 80"/>
            <p:cNvSpPr/>
            <p:nvPr/>
          </p:nvSpPr>
          <p:spPr>
            <a:xfrm flipH="1">
              <a:off x="2182766" y="6589893"/>
              <a:ext cx="2410388" cy="540000"/>
            </a:xfrm>
            <a:prstGeom prst="rect">
              <a:avLst/>
            </a:prstGeom>
            <a:solidFill>
              <a:schemeClr val="bg1"/>
            </a:solidFill>
            <a:ln>
              <a:solidFill>
                <a:schemeClr val="accent1"/>
              </a:solidFill>
            </a:ln>
          </p:spPr>
          <p:txBody>
            <a:bodyPr vert="horz" wrap="square" lIns="36000" tIns="36000" rIns="36000" bIns="36000" rtlCol="0">
              <a:noAutofit/>
            </a:bodyPr>
            <a:lstStyle/>
            <a:p>
              <a:pPr marL="0" lvl="1">
                <a:buFont typeface="+mj-lt"/>
                <a:buAutoNum type="arabicPeriod"/>
              </a:pPr>
              <a:r>
                <a:rPr kumimoji="1" lang="ja-JP" altLang="en-US" sz="800" dirty="0"/>
                <a:t>施設内外の監視・</a:t>
              </a:r>
              <a:r>
                <a:rPr kumimoji="1" lang="ja-JP" altLang="en-US" sz="800" dirty="0" smtClean="0"/>
                <a:t>警備警察</a:t>
              </a:r>
              <a:r>
                <a:rPr kumimoji="1" lang="ja-JP" altLang="en-US" sz="800" dirty="0"/>
                <a:t>との連携、協力　等</a:t>
              </a:r>
              <a:endParaRPr lang="en-US" altLang="ja-JP" sz="800" dirty="0" smtClean="0"/>
            </a:p>
          </p:txBody>
        </p:sp>
        <p:sp>
          <p:nvSpPr>
            <p:cNvPr id="56" name="正方形/長方形 55"/>
            <p:cNvSpPr/>
            <p:nvPr/>
          </p:nvSpPr>
          <p:spPr>
            <a:xfrm flipH="1">
              <a:off x="4690279" y="6589893"/>
              <a:ext cx="2372032" cy="540000"/>
            </a:xfrm>
            <a:prstGeom prst="rect">
              <a:avLst/>
            </a:prstGeom>
            <a:solidFill>
              <a:schemeClr val="bg1"/>
            </a:solidFill>
            <a:ln>
              <a:solidFill>
                <a:schemeClr val="accent1"/>
              </a:solidFill>
            </a:ln>
          </p:spPr>
          <p:txBody>
            <a:bodyPr vert="horz" wrap="square" lIns="36000" tIns="36000" rIns="36000" bIns="36000" rtlCol="0">
              <a:noAutofit/>
            </a:bodyPr>
            <a:lstStyle/>
            <a:p>
              <a:pPr marL="171450" indent="-171450">
                <a:spcBef>
                  <a:spcPts val="0"/>
                </a:spcBef>
                <a:buFont typeface="Arial" panose="020B0604020202020204" pitchFamily="34" charset="0"/>
                <a:buChar char="•"/>
              </a:pPr>
              <a:r>
                <a:rPr lang="ja-JP" altLang="en-US" sz="800" dirty="0" smtClean="0"/>
                <a:t>監視</a:t>
              </a:r>
              <a:endParaRPr lang="en-US" altLang="ja-JP" sz="800" dirty="0" smtClean="0"/>
            </a:p>
            <a:p>
              <a:pPr marL="171450" indent="-171450">
                <a:spcBef>
                  <a:spcPts val="0"/>
                </a:spcBef>
                <a:buFont typeface="Arial" panose="020B0604020202020204" pitchFamily="34" charset="0"/>
                <a:buChar char="•"/>
              </a:pPr>
              <a:r>
                <a:rPr lang="ja-JP" altLang="en-US" sz="800" dirty="0" smtClean="0"/>
                <a:t>警察との連携・協力　等</a:t>
              </a:r>
              <a:endParaRPr lang="en-US" altLang="ja-JP" sz="800" dirty="0" smtClean="0"/>
            </a:p>
          </p:txBody>
        </p:sp>
        <p:sp>
          <p:nvSpPr>
            <p:cNvPr id="104" name="正方形/長方形 103"/>
            <p:cNvSpPr/>
            <p:nvPr/>
          </p:nvSpPr>
          <p:spPr>
            <a:xfrm flipH="1">
              <a:off x="7169023" y="6589893"/>
              <a:ext cx="3266000" cy="540000"/>
            </a:xfrm>
            <a:prstGeom prst="rect">
              <a:avLst/>
            </a:prstGeom>
            <a:solidFill>
              <a:schemeClr val="bg1"/>
            </a:solidFill>
            <a:ln>
              <a:solidFill>
                <a:schemeClr val="accent1"/>
              </a:solidFill>
            </a:ln>
          </p:spPr>
          <p:txBody>
            <a:bodyPr vert="horz" wrap="square" lIns="36000" tIns="36000" rIns="36000" bIns="36000" rtlCol="0">
              <a:noAutofit/>
            </a:bodyPr>
            <a:lstStyle/>
            <a:p>
              <a:r>
                <a:rPr kumimoji="1" lang="ja-JP" altLang="en-US" sz="800" dirty="0" smtClean="0">
                  <a:solidFill>
                    <a:sysClr val="windowText" lastClr="000000"/>
                  </a:solidFill>
                </a:rPr>
                <a:t>地域</a:t>
              </a:r>
              <a:r>
                <a:rPr kumimoji="1" lang="ja-JP" altLang="en-US" sz="800" dirty="0">
                  <a:solidFill>
                    <a:sysClr val="windowText" lastClr="000000"/>
                  </a:solidFill>
                </a:rPr>
                <a:t>風俗環境悪化</a:t>
              </a:r>
              <a:r>
                <a:rPr kumimoji="1" lang="ja-JP" altLang="en-US" sz="800" dirty="0" smtClean="0">
                  <a:solidFill>
                    <a:sysClr val="windowText" lastClr="000000"/>
                  </a:solidFill>
                </a:rPr>
                <a:t>を計る指標</a:t>
              </a:r>
              <a:r>
                <a:rPr kumimoji="1" lang="ja-JP" altLang="en-US" sz="800" dirty="0">
                  <a:solidFill>
                    <a:sysClr val="windowText" lastClr="000000"/>
                  </a:solidFill>
                </a:rPr>
                <a:t>の一つとして、地域の犯罪・逮捕件数に着目した</a:t>
              </a:r>
              <a:r>
                <a:rPr kumimoji="1" lang="ja-JP" altLang="en-US" sz="800" dirty="0" smtClean="0">
                  <a:solidFill>
                    <a:sysClr val="windowText" lastClr="000000"/>
                  </a:solidFill>
                </a:rPr>
                <a:t>。</a:t>
              </a:r>
              <a:r>
                <a:rPr kumimoji="1" lang="en-US" altLang="ja-JP" sz="800" dirty="0" smtClean="0">
                  <a:solidFill>
                    <a:sysClr val="windowText" lastClr="000000"/>
                  </a:solidFill>
                </a:rPr>
                <a:t>2010</a:t>
              </a:r>
              <a:r>
                <a:rPr kumimoji="1" lang="ja-JP" altLang="en-US" sz="800" dirty="0">
                  <a:solidFill>
                    <a:sysClr val="windowText" lastClr="000000"/>
                  </a:solidFill>
                </a:rPr>
                <a:t>年に</a:t>
              </a:r>
              <a:r>
                <a:rPr kumimoji="1" lang="en-US" altLang="ja-JP" sz="800" dirty="0">
                  <a:solidFill>
                    <a:sysClr val="windowText" lastClr="000000"/>
                  </a:solidFill>
                </a:rPr>
                <a:t>IR</a:t>
              </a:r>
              <a:r>
                <a:rPr kumimoji="1" lang="ja-JP" altLang="en-US" sz="800" dirty="0">
                  <a:solidFill>
                    <a:sysClr val="windowText" lastClr="000000"/>
                  </a:solidFill>
                </a:rPr>
                <a:t>（カジノ）を</a:t>
              </a:r>
              <a:r>
                <a:rPr kumimoji="1" lang="en-US" altLang="ja-JP" sz="800" dirty="0">
                  <a:solidFill>
                    <a:sysClr val="windowText" lastClr="000000"/>
                  </a:solidFill>
                </a:rPr>
                <a:t>2</a:t>
              </a:r>
              <a:r>
                <a:rPr kumimoji="1" lang="ja-JP" altLang="en-US" sz="800" dirty="0">
                  <a:solidFill>
                    <a:sysClr val="windowText" lastClr="000000"/>
                  </a:solidFill>
                </a:rPr>
                <a:t>施設開業したシンガポールについて、</a:t>
              </a:r>
              <a:r>
                <a:rPr kumimoji="1" lang="en-US" altLang="ja-JP" sz="800" dirty="0">
                  <a:solidFill>
                    <a:sysClr val="windowText" lastClr="000000"/>
                  </a:solidFill>
                </a:rPr>
                <a:t>IR</a:t>
              </a:r>
              <a:r>
                <a:rPr kumimoji="1" lang="ja-JP" altLang="en-US" sz="800" dirty="0">
                  <a:solidFill>
                    <a:sysClr val="windowText" lastClr="000000"/>
                  </a:solidFill>
                </a:rPr>
                <a:t>開業前後の犯罪件数を比較すると</a:t>
              </a:r>
              <a:r>
                <a:rPr kumimoji="1" lang="ja-JP" altLang="en-US" sz="800" dirty="0" smtClean="0">
                  <a:solidFill>
                    <a:sysClr val="windowText" lastClr="000000"/>
                  </a:solidFill>
                </a:rPr>
                <a:t>、人口</a:t>
              </a:r>
              <a:r>
                <a:rPr kumimoji="1" lang="en-US" altLang="ja-JP" sz="800" dirty="0" smtClean="0">
                  <a:solidFill>
                    <a:sysClr val="windowText" lastClr="000000"/>
                  </a:solidFill>
                </a:rPr>
                <a:t>1</a:t>
              </a:r>
              <a:r>
                <a:rPr kumimoji="1" lang="ja-JP" altLang="en-US" sz="800" dirty="0" smtClean="0">
                  <a:solidFill>
                    <a:sysClr val="windowText" lastClr="000000"/>
                  </a:solidFill>
                </a:rPr>
                <a:t>千人あたりの犯罪件数はいずれも約</a:t>
              </a:r>
              <a:r>
                <a:rPr kumimoji="1" lang="en-US" altLang="ja-JP" sz="800" dirty="0" smtClean="0">
                  <a:solidFill>
                    <a:sysClr val="windowText" lastClr="000000"/>
                  </a:solidFill>
                </a:rPr>
                <a:t>6</a:t>
              </a:r>
              <a:r>
                <a:rPr kumimoji="1" lang="ja-JP" altLang="en-US" sz="800" dirty="0">
                  <a:solidFill>
                    <a:sysClr val="windowText" lastClr="000000"/>
                  </a:solidFill>
                </a:rPr>
                <a:t>件</a:t>
              </a:r>
              <a:r>
                <a:rPr kumimoji="1" lang="ja-JP" altLang="en-US" sz="800" dirty="0" smtClean="0">
                  <a:solidFill>
                    <a:sysClr val="windowText" lastClr="000000"/>
                  </a:solidFill>
                </a:rPr>
                <a:t>程度であり、大きな変化は生じていない</a:t>
              </a:r>
              <a:r>
                <a:rPr kumimoji="1" lang="ja-JP" altLang="en-US" sz="800" dirty="0">
                  <a:solidFill>
                    <a:sysClr val="windowText" lastClr="000000"/>
                  </a:solidFill>
                </a:rPr>
                <a:t>。</a:t>
              </a:r>
            </a:p>
          </p:txBody>
        </p:sp>
      </p:grpSp>
      <p:grpSp>
        <p:nvGrpSpPr>
          <p:cNvPr id="8" name="グループ化 7"/>
          <p:cNvGrpSpPr/>
          <p:nvPr/>
        </p:nvGrpSpPr>
        <p:grpSpPr>
          <a:xfrm>
            <a:off x="571023" y="5848338"/>
            <a:ext cx="11779317" cy="691258"/>
            <a:chOff x="571023" y="6014432"/>
            <a:chExt cx="11779317" cy="541233"/>
          </a:xfrm>
        </p:grpSpPr>
        <p:sp>
          <p:nvSpPr>
            <p:cNvPr id="66" name="正方形/長方形 65"/>
            <p:cNvSpPr/>
            <p:nvPr/>
          </p:nvSpPr>
          <p:spPr>
            <a:xfrm flipH="1">
              <a:off x="10834769" y="6014432"/>
              <a:ext cx="1515571" cy="541233"/>
            </a:xfrm>
            <a:prstGeom prst="rect">
              <a:avLst/>
            </a:prstGeom>
            <a:solidFill>
              <a:schemeClr val="bg1"/>
            </a:solidFill>
            <a:ln>
              <a:solidFill>
                <a:schemeClr val="accent1"/>
              </a:solidFill>
            </a:ln>
          </p:spPr>
          <p:txBody>
            <a:bodyPr vert="horz" wrap="square" lIns="36000" tIns="36000" rIns="36000" bIns="36000" rtlCol="0">
              <a:noAutofit/>
            </a:bodyPr>
            <a:lstStyle/>
            <a:p>
              <a:pPr marL="82550" indent="-82550">
                <a:spcBef>
                  <a:spcPts val="0"/>
                </a:spcBef>
                <a:buFont typeface="Arial" panose="020B0604020202020204" pitchFamily="34" charset="0"/>
                <a:buChar char="•"/>
              </a:pPr>
              <a:r>
                <a:rPr lang="ja-JP" altLang="en-US" sz="800" dirty="0" smtClean="0"/>
                <a:t>本人確認・記録</a:t>
              </a:r>
              <a:endParaRPr lang="en-US" altLang="ja-JP" sz="800" dirty="0" smtClean="0"/>
            </a:p>
            <a:p>
              <a:pPr marL="82550" indent="-82550">
                <a:spcBef>
                  <a:spcPts val="0"/>
                </a:spcBef>
                <a:buFont typeface="Arial" panose="020B0604020202020204" pitchFamily="34" charset="0"/>
                <a:buChar char="•"/>
              </a:pPr>
              <a:r>
                <a:rPr lang="ja-JP" altLang="en-US" sz="800" dirty="0" smtClean="0"/>
                <a:t>疑わしい取引の調査、届出</a:t>
              </a:r>
              <a:endParaRPr lang="en-US" altLang="ja-JP" sz="800" dirty="0" smtClean="0"/>
            </a:p>
            <a:p>
              <a:pPr marL="82550" indent="-82550">
                <a:spcBef>
                  <a:spcPts val="0"/>
                </a:spcBef>
                <a:buFont typeface="Arial" panose="020B0604020202020204" pitchFamily="34" charset="0"/>
                <a:buChar char="•"/>
              </a:pPr>
              <a:r>
                <a:rPr lang="ja-JP" altLang="en-US" sz="800" dirty="0"/>
                <a:t>内部</a:t>
              </a:r>
              <a:r>
                <a:rPr lang="ja-JP" altLang="en-US" sz="800" dirty="0" smtClean="0"/>
                <a:t>統制</a:t>
              </a:r>
              <a:r>
                <a:rPr lang="ja-JP" altLang="en-US" sz="800" dirty="0"/>
                <a:t>構築</a:t>
              </a:r>
              <a:r>
                <a:rPr lang="ja-JP" altLang="en-US" sz="800" dirty="0" smtClean="0"/>
                <a:t>　等</a:t>
              </a:r>
              <a:endParaRPr lang="en-US" altLang="ja-JP" sz="800" dirty="0" smtClean="0"/>
            </a:p>
          </p:txBody>
        </p:sp>
        <p:sp>
          <p:nvSpPr>
            <p:cNvPr id="41" name="正方形/長方形 40"/>
            <p:cNvSpPr/>
            <p:nvPr/>
          </p:nvSpPr>
          <p:spPr>
            <a:xfrm flipH="1">
              <a:off x="571023" y="6014432"/>
              <a:ext cx="1563993" cy="541233"/>
            </a:xfrm>
            <a:prstGeom prst="rect">
              <a:avLst/>
            </a:prstGeom>
            <a:solidFill>
              <a:schemeClr val="bg1">
                <a:lumMod val="95000"/>
              </a:schemeClr>
            </a:solidFill>
            <a:ln>
              <a:solidFill>
                <a:schemeClr val="accent1"/>
              </a:solidFill>
            </a:ln>
          </p:spPr>
          <p:txBody>
            <a:bodyPr vert="horz" wrap="square" lIns="36000" tIns="36000" rIns="36000" bIns="36000" rtlCol="0">
              <a:noAutofit/>
            </a:bodyPr>
            <a:lstStyle/>
            <a:p>
              <a:pPr>
                <a:spcBef>
                  <a:spcPts val="600"/>
                </a:spcBef>
              </a:pPr>
              <a:r>
                <a:rPr lang="ja-JP" altLang="en-US" sz="1000" dirty="0" smtClean="0"/>
                <a:t>マネー・ローンダリング対策</a:t>
              </a:r>
              <a:endParaRPr lang="en-US" altLang="ja-JP" sz="1000" dirty="0" smtClean="0"/>
            </a:p>
          </p:txBody>
        </p:sp>
        <p:sp>
          <p:nvSpPr>
            <p:cNvPr id="53" name="正方形/長方形 52"/>
            <p:cNvSpPr/>
            <p:nvPr/>
          </p:nvSpPr>
          <p:spPr>
            <a:xfrm flipH="1">
              <a:off x="4690279" y="6014432"/>
              <a:ext cx="2372032" cy="541233"/>
            </a:xfrm>
            <a:prstGeom prst="rect">
              <a:avLst/>
            </a:prstGeom>
            <a:solidFill>
              <a:schemeClr val="bg1"/>
            </a:solidFill>
            <a:ln>
              <a:solidFill>
                <a:schemeClr val="accent1"/>
              </a:solidFill>
            </a:ln>
          </p:spPr>
          <p:txBody>
            <a:bodyPr vert="horz" wrap="square" lIns="36000" tIns="36000" rIns="36000" bIns="36000" rtlCol="0">
              <a:noAutofit/>
            </a:bodyPr>
            <a:lstStyle/>
            <a:p>
              <a:pPr marL="171450" indent="-171450">
                <a:spcBef>
                  <a:spcPts val="0"/>
                </a:spcBef>
                <a:buFont typeface="Arial" panose="020B0604020202020204" pitchFamily="34" charset="0"/>
                <a:buChar char="•"/>
              </a:pPr>
              <a:r>
                <a:rPr lang="ja-JP" altLang="en-US" sz="800" dirty="0" smtClean="0"/>
                <a:t>本人確認・記録</a:t>
              </a:r>
              <a:endParaRPr lang="en-US" altLang="ja-JP" sz="800" dirty="0" smtClean="0"/>
            </a:p>
            <a:p>
              <a:pPr marL="171450" indent="-171450">
                <a:spcBef>
                  <a:spcPts val="0"/>
                </a:spcBef>
                <a:buFont typeface="Arial" panose="020B0604020202020204" pitchFamily="34" charset="0"/>
                <a:buChar char="•"/>
              </a:pPr>
              <a:r>
                <a:rPr lang="ja-JP" altLang="en-US" sz="800" dirty="0" smtClean="0"/>
                <a:t>疑わしい取引の届出</a:t>
              </a:r>
              <a:endParaRPr lang="en-US" altLang="ja-JP" sz="800" dirty="0" smtClean="0"/>
            </a:p>
            <a:p>
              <a:pPr marL="171450" indent="-171450">
                <a:spcBef>
                  <a:spcPts val="0"/>
                </a:spcBef>
                <a:buFont typeface="Arial" panose="020B0604020202020204" pitchFamily="34" charset="0"/>
                <a:buChar char="•"/>
              </a:pPr>
              <a:r>
                <a:rPr lang="ja-JP" altLang="en-US" sz="800" dirty="0"/>
                <a:t>現金取引</a:t>
              </a:r>
              <a:r>
                <a:rPr lang="ja-JP" altLang="en-US" sz="800" dirty="0" smtClean="0"/>
                <a:t>の報告</a:t>
              </a:r>
              <a:endParaRPr lang="en-US" altLang="ja-JP" sz="800" dirty="0" smtClean="0"/>
            </a:p>
            <a:p>
              <a:pPr marL="171450" indent="-171450">
                <a:spcBef>
                  <a:spcPts val="0"/>
                </a:spcBef>
                <a:buFont typeface="Arial" panose="020B0604020202020204" pitchFamily="34" charset="0"/>
                <a:buChar char="•"/>
              </a:pPr>
              <a:r>
                <a:rPr lang="ja-JP" altLang="en-US" sz="800" dirty="0"/>
                <a:t>内部</a:t>
              </a:r>
              <a:r>
                <a:rPr lang="ja-JP" altLang="en-US" sz="800" dirty="0" smtClean="0"/>
                <a:t>統制及びその他　等</a:t>
              </a:r>
              <a:endParaRPr lang="en-US" altLang="ja-JP" sz="800" dirty="0" smtClean="0"/>
            </a:p>
            <a:p>
              <a:pPr marL="171450" indent="-171450">
                <a:spcBef>
                  <a:spcPts val="0"/>
                </a:spcBef>
                <a:buFont typeface="Arial" panose="020B0604020202020204" pitchFamily="34" charset="0"/>
                <a:buChar char="•"/>
              </a:pPr>
              <a:endParaRPr lang="en-US" altLang="ja-JP" sz="800" dirty="0" smtClean="0"/>
            </a:p>
          </p:txBody>
        </p:sp>
        <p:sp>
          <p:nvSpPr>
            <p:cNvPr id="83" name="正方形/長方形 82"/>
            <p:cNvSpPr/>
            <p:nvPr/>
          </p:nvSpPr>
          <p:spPr>
            <a:xfrm flipH="1">
              <a:off x="2182766" y="6014432"/>
              <a:ext cx="2410388" cy="541233"/>
            </a:xfrm>
            <a:prstGeom prst="rect">
              <a:avLst/>
            </a:prstGeom>
            <a:solidFill>
              <a:schemeClr val="bg1"/>
            </a:solidFill>
            <a:ln>
              <a:solidFill>
                <a:schemeClr val="accent1"/>
              </a:solidFill>
            </a:ln>
          </p:spPr>
          <p:txBody>
            <a:bodyPr vert="horz" wrap="square" lIns="36000" tIns="36000" rIns="36000" bIns="36000" rtlCol="0">
              <a:noAutofit/>
            </a:bodyPr>
            <a:lstStyle/>
            <a:p>
              <a:pPr marL="87313" lvl="1" indent="-87313">
                <a:buFont typeface="+mj-lt"/>
                <a:buAutoNum type="arabicPeriod"/>
              </a:pPr>
              <a:r>
                <a:rPr kumimoji="1" lang="ja-JP" altLang="en-US" sz="800" dirty="0"/>
                <a:t>賭け金が一定額以上の個人に対する本人確認</a:t>
              </a:r>
              <a:r>
                <a:rPr kumimoji="1" lang="ja-JP" altLang="en-US" sz="800" dirty="0" smtClean="0"/>
                <a:t>の</a:t>
              </a:r>
              <a:r>
                <a:rPr kumimoji="1" lang="en-US" altLang="ja-JP" sz="800" dirty="0" smtClean="0"/>
                <a:t/>
              </a:r>
              <a:br>
                <a:rPr kumimoji="1" lang="en-US" altLang="ja-JP" sz="800" dirty="0" smtClean="0"/>
              </a:br>
              <a:r>
                <a:rPr kumimoji="1" lang="ja-JP" altLang="en-US" sz="800" dirty="0" smtClean="0"/>
                <a:t>実施</a:t>
              </a:r>
              <a:endParaRPr kumimoji="1" lang="en-US" altLang="ja-JP" sz="800" dirty="0" smtClean="0"/>
            </a:p>
            <a:p>
              <a:pPr marL="0" lvl="1">
                <a:buFont typeface="+mj-lt"/>
                <a:buAutoNum type="arabicPeriod"/>
              </a:pPr>
              <a:r>
                <a:rPr kumimoji="1" lang="ja-JP" altLang="en-US" sz="800" dirty="0" smtClean="0"/>
                <a:t>疑わしい</a:t>
              </a:r>
              <a:r>
                <a:rPr kumimoji="1" lang="ja-JP" altLang="en-US" sz="800" dirty="0"/>
                <a:t>行動等の規制当局に対する報告　等</a:t>
              </a:r>
              <a:endParaRPr lang="en-US" altLang="ja-JP" sz="800" dirty="0" smtClean="0"/>
            </a:p>
          </p:txBody>
        </p:sp>
        <p:sp>
          <p:nvSpPr>
            <p:cNvPr id="105" name="正方形/長方形 104"/>
            <p:cNvSpPr/>
            <p:nvPr/>
          </p:nvSpPr>
          <p:spPr>
            <a:xfrm flipH="1">
              <a:off x="7169023" y="6014432"/>
              <a:ext cx="3266000" cy="541233"/>
            </a:xfrm>
            <a:prstGeom prst="rect">
              <a:avLst/>
            </a:prstGeom>
            <a:solidFill>
              <a:schemeClr val="bg1"/>
            </a:solidFill>
            <a:ln>
              <a:solidFill>
                <a:schemeClr val="accent1"/>
              </a:solidFill>
            </a:ln>
          </p:spPr>
          <p:txBody>
            <a:bodyPr vert="horz" wrap="square" lIns="36000" tIns="36000" rIns="36000" bIns="36000" rtlCol="0">
              <a:noAutofit/>
            </a:bodyPr>
            <a:lstStyle/>
            <a:p>
              <a:r>
                <a:rPr lang="ja-JP" altLang="en-US" sz="800" dirty="0" smtClean="0"/>
                <a:t>各国・地域のマネー・ローンダリング対策は、</a:t>
              </a:r>
              <a:r>
                <a:rPr lang="en-US" altLang="ja-JP" sz="800" dirty="0" smtClean="0"/>
                <a:t>FATF</a:t>
              </a:r>
              <a:r>
                <a:rPr lang="ja-JP" altLang="en-US" sz="800" dirty="0" smtClean="0"/>
                <a:t>の勧告</a:t>
              </a:r>
              <a:r>
                <a:rPr lang="ja-JP" altLang="en-US" sz="800" dirty="0"/>
                <a:t>に</a:t>
              </a:r>
              <a:r>
                <a:rPr lang="ja-JP" altLang="en-US" sz="800" dirty="0" smtClean="0"/>
                <a:t>基づき、関連法規制や指針が定められており、カジノ事業者は、類似金融機関として他の金融機関と同様、マネー・ローンダリング対策規制への準拠が求められる。</a:t>
              </a:r>
              <a:endParaRPr lang="en-US" altLang="ja-JP" sz="800" dirty="0" smtClean="0"/>
            </a:p>
          </p:txBody>
        </p:sp>
      </p:grpSp>
      <p:sp>
        <p:nvSpPr>
          <p:cNvPr id="186392" name="角丸四角形 186391"/>
          <p:cNvSpPr/>
          <p:nvPr/>
        </p:nvSpPr>
        <p:spPr>
          <a:xfrm>
            <a:off x="538236" y="8835873"/>
            <a:ext cx="11862000" cy="360000"/>
          </a:xfrm>
          <a:prstGeom prst="round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noAutofit/>
          </a:bodyPr>
          <a:lstStyle/>
          <a:p>
            <a:pPr algn="ctr"/>
            <a:r>
              <a:rPr lang="ja-JP" altLang="en-US" sz="1200" b="1" dirty="0">
                <a:solidFill>
                  <a:schemeClr val="tx1"/>
                </a:solidFill>
              </a:rPr>
              <a:t>各国・地域でカジノは法令により規制</a:t>
            </a:r>
            <a:r>
              <a:rPr lang="ja-JP" altLang="en-US" sz="1200" b="1" dirty="0" smtClean="0">
                <a:solidFill>
                  <a:schemeClr val="tx1"/>
                </a:solidFill>
              </a:rPr>
              <a:t>されており</a:t>
            </a:r>
            <a:r>
              <a:rPr lang="ja-JP" altLang="en-US" sz="1200" b="1" dirty="0">
                <a:solidFill>
                  <a:schemeClr val="tx1"/>
                </a:solidFill>
              </a:rPr>
              <a:t>、</a:t>
            </a:r>
            <a:r>
              <a:rPr lang="ja-JP" altLang="en-US" sz="1200" b="1" dirty="0" smtClean="0">
                <a:solidFill>
                  <a:schemeClr val="tx1"/>
                </a:solidFill>
              </a:rPr>
              <a:t>厳格</a:t>
            </a:r>
            <a:r>
              <a:rPr lang="ja-JP" altLang="en-US" sz="1200" b="1" dirty="0">
                <a:solidFill>
                  <a:schemeClr val="tx1"/>
                </a:solidFill>
              </a:rPr>
              <a:t>な規制の下、管理・</a:t>
            </a:r>
            <a:r>
              <a:rPr lang="ja-JP" altLang="en-US" sz="1200" b="1">
                <a:solidFill>
                  <a:schemeClr val="tx1"/>
                </a:solidFill>
              </a:rPr>
              <a:t>監視</a:t>
            </a:r>
            <a:r>
              <a:rPr lang="ja-JP" altLang="en-US" sz="1200" b="1" smtClean="0">
                <a:solidFill>
                  <a:schemeClr val="tx1"/>
                </a:solidFill>
              </a:rPr>
              <a:t>されている。また、カジノ</a:t>
            </a:r>
            <a:r>
              <a:rPr lang="ja-JP" altLang="en-US" sz="1200" b="1" dirty="0">
                <a:solidFill>
                  <a:schemeClr val="tx1"/>
                </a:solidFill>
              </a:rPr>
              <a:t>の導入により周辺地域が負の影響を受けた事例については確認できなかった。</a:t>
            </a:r>
          </a:p>
        </p:txBody>
      </p:sp>
      <p:pic>
        <p:nvPicPr>
          <p:cNvPr id="1863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263" y="8177412"/>
            <a:ext cx="3135037" cy="621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8" name="テキスト ボックス 67"/>
          <p:cNvSpPr txBox="1"/>
          <p:nvPr/>
        </p:nvSpPr>
        <p:spPr>
          <a:xfrm>
            <a:off x="6213752" y="9271128"/>
            <a:ext cx="358606" cy="330072"/>
          </a:xfrm>
          <a:prstGeom prst="rect">
            <a:avLst/>
          </a:prstGeom>
          <a:noFill/>
        </p:spPr>
        <p:txBody>
          <a:bodyPr wrap="none" lIns="72000" tIns="72000" rIns="72000" bIns="72000" rtlCol="0" anchor="ctr" anchorCtr="0">
            <a:spAutoFit/>
          </a:bodyPr>
          <a:lstStyle/>
          <a:p>
            <a:r>
              <a:rPr kumimoji="1" lang="en-US" altLang="ja-JP" sz="1200" dirty="0">
                <a:solidFill>
                  <a:prstClr val="black"/>
                </a:solidFill>
                <a:latin typeface="Arial"/>
              </a:rPr>
              <a:t>2</a:t>
            </a:r>
            <a:r>
              <a:rPr kumimoji="1" lang="en-US" altLang="ja-JP" sz="1200" dirty="0" smtClean="0">
                <a:solidFill>
                  <a:prstClr val="black"/>
                </a:solidFill>
                <a:latin typeface="Arial"/>
              </a:rPr>
              <a:t>/3</a:t>
            </a:r>
            <a:endParaRPr kumimoji="1" lang="ja-JP" altLang="en-US" sz="1200" dirty="0" smtClean="0">
              <a:solidFill>
                <a:prstClr val="black"/>
              </a:solidFill>
              <a:latin typeface="Arial"/>
            </a:endParaRPr>
          </a:p>
        </p:txBody>
      </p:sp>
    </p:spTree>
    <p:extLst>
      <p:ext uri="{BB962C8B-B14F-4D97-AF65-F5344CB8AC3E}">
        <p14:creationId xmlns:p14="http://schemas.microsoft.com/office/powerpoint/2010/main" val="3318171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a:xfrm>
            <a:off x="538241" y="191520"/>
            <a:ext cx="11723815" cy="912240"/>
          </a:xfrm>
        </p:spPr>
        <p:txBody>
          <a:bodyPr/>
          <a:lstStyle/>
          <a:p>
            <a:r>
              <a:rPr lang="ja-JP" altLang="en-US" dirty="0"/>
              <a:t>統合型リゾート（</a:t>
            </a:r>
            <a:r>
              <a:rPr lang="en-US" altLang="ja-JP" dirty="0"/>
              <a:t>IR</a:t>
            </a:r>
            <a:r>
              <a:rPr lang="ja-JP" altLang="en-US" dirty="0"/>
              <a:t>）立地による影響</a:t>
            </a:r>
            <a:r>
              <a:rPr lang="ja-JP" altLang="en-US" dirty="0" smtClean="0"/>
              <a:t>調査　調査報告書 </a:t>
            </a:r>
            <a:r>
              <a:rPr lang="en-US" altLang="ja-JP" dirty="0" smtClean="0">
                <a:solidFill>
                  <a:prstClr val="black"/>
                </a:solidFill>
              </a:rPr>
              <a:t>-</a:t>
            </a:r>
            <a:r>
              <a:rPr lang="ja-JP" altLang="en-US" dirty="0">
                <a:solidFill>
                  <a:prstClr val="black"/>
                </a:solidFill>
              </a:rPr>
              <a:t>概要版</a:t>
            </a:r>
            <a:r>
              <a:rPr lang="en-US" altLang="ja-JP" dirty="0" smtClean="0">
                <a:solidFill>
                  <a:prstClr val="black"/>
                </a:solidFill>
              </a:rPr>
              <a:t>-</a:t>
            </a:r>
            <a:r>
              <a:rPr lang="ja-JP" altLang="en-US" dirty="0"/>
              <a:t> </a:t>
            </a:r>
            <a:r>
              <a:rPr lang="ja-JP" altLang="en-US" dirty="0" smtClean="0"/>
              <a:t>（</a:t>
            </a:r>
            <a:r>
              <a:rPr lang="en-US" altLang="ja-JP" dirty="0" smtClean="0"/>
              <a:t>3/3</a:t>
            </a:r>
            <a:r>
              <a:rPr lang="ja-JP" altLang="en-US" dirty="0"/>
              <a:t>）　</a:t>
            </a:r>
            <a:endParaRPr kumimoji="1" lang="ja-JP" altLang="en-US" sz="2000" dirty="0"/>
          </a:p>
        </p:txBody>
      </p:sp>
      <p:grpSp>
        <p:nvGrpSpPr>
          <p:cNvPr id="20" name="グループ化 19"/>
          <p:cNvGrpSpPr/>
          <p:nvPr/>
        </p:nvGrpSpPr>
        <p:grpSpPr>
          <a:xfrm>
            <a:off x="304800" y="1284173"/>
            <a:ext cx="12186000" cy="895982"/>
            <a:chOff x="304800" y="1284173"/>
            <a:chExt cx="12186000" cy="895982"/>
          </a:xfrm>
        </p:grpSpPr>
        <p:sp>
          <p:nvSpPr>
            <p:cNvPr id="82" name="正方形/長方形 81"/>
            <p:cNvSpPr/>
            <p:nvPr/>
          </p:nvSpPr>
          <p:spPr>
            <a:xfrm>
              <a:off x="304800" y="1284173"/>
              <a:ext cx="12186000" cy="260801"/>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noAutofit/>
            </a:bodyPr>
            <a:lstStyle/>
            <a:p>
              <a:r>
                <a:rPr lang="ja-JP" altLang="en-US" sz="1200" b="1" dirty="0" smtClean="0">
                  <a:solidFill>
                    <a:schemeClr val="bg1"/>
                  </a:solidFill>
                </a:rPr>
                <a:t>■</a:t>
              </a:r>
              <a:r>
                <a:rPr lang="en-US" altLang="ja-JP" sz="1200" b="1" dirty="0" smtClean="0">
                  <a:solidFill>
                    <a:schemeClr val="bg1"/>
                  </a:solidFill>
                </a:rPr>
                <a:t>MICE</a:t>
              </a:r>
              <a:r>
                <a:rPr lang="ja-JP" altLang="en-US" sz="1200" b="1" dirty="0" smtClean="0">
                  <a:solidFill>
                    <a:schemeClr val="bg1"/>
                  </a:solidFill>
                </a:rPr>
                <a:t>施設</a:t>
              </a:r>
              <a:r>
                <a:rPr lang="ja-JP" altLang="en-US" sz="1200" b="1" dirty="0">
                  <a:solidFill>
                    <a:schemeClr val="bg1"/>
                  </a:solidFill>
                </a:rPr>
                <a:t>の</a:t>
              </a:r>
              <a:r>
                <a:rPr lang="ja-JP" altLang="en-US" sz="1200" b="1" dirty="0" smtClean="0">
                  <a:solidFill>
                    <a:schemeClr val="bg1"/>
                  </a:solidFill>
                </a:rPr>
                <a:t>需要調査・整備検討</a:t>
              </a:r>
              <a:r>
                <a:rPr lang="ja-JP" altLang="en-US" sz="1000" b="1" dirty="0" smtClean="0">
                  <a:solidFill>
                    <a:schemeClr val="bg1"/>
                  </a:solidFill>
                </a:rPr>
                <a:t>　　　　　　　　　　　　　　　　　　　　　　　　　　　　　　　　　　　　　　　　　　はじめに</a:t>
              </a:r>
              <a:endParaRPr lang="ja-JP" altLang="en-US" sz="1000" b="1" dirty="0">
                <a:solidFill>
                  <a:schemeClr val="bg1"/>
                </a:solidFill>
              </a:endParaRPr>
            </a:p>
          </p:txBody>
        </p:sp>
        <p:sp>
          <p:nvSpPr>
            <p:cNvPr id="83" name="正方形/長方形 82"/>
            <p:cNvSpPr/>
            <p:nvPr/>
          </p:nvSpPr>
          <p:spPr>
            <a:xfrm flipH="1">
              <a:off x="304800" y="1568155"/>
              <a:ext cx="12186000" cy="612000"/>
            </a:xfrm>
            <a:prstGeom prst="rect">
              <a:avLst/>
            </a:prstGeom>
            <a:solidFill>
              <a:schemeClr val="bg1"/>
            </a:solidFill>
            <a:ln>
              <a:solidFill>
                <a:schemeClr val="accent1"/>
              </a:solidFill>
            </a:ln>
          </p:spPr>
          <p:txBody>
            <a:bodyPr vert="horz" wrap="square" lIns="36000" tIns="36000" rIns="36000" bIns="36000" rtlCol="0" anchor="ctr">
              <a:noAutofit/>
            </a:bodyPr>
            <a:lstStyle/>
            <a:p>
              <a:pPr>
                <a:spcBef>
                  <a:spcPts val="600"/>
                </a:spcBef>
              </a:pPr>
              <a:r>
                <a:rPr lang="en-US" altLang="ja-JP" sz="1000" dirty="0" smtClean="0"/>
                <a:t>MICE</a:t>
              </a:r>
              <a:r>
                <a:rPr lang="ja-JP" altLang="en-US" sz="1000" dirty="0"/>
                <a:t>ビジネスの競争環境は厳しく、国内外の競合都市は、</a:t>
              </a:r>
              <a:r>
                <a:rPr lang="en-US" altLang="ja-JP" sz="1000" dirty="0"/>
                <a:t>MICE</a:t>
              </a:r>
              <a:r>
                <a:rPr lang="ja-JP" altLang="en-US" sz="1000" dirty="0"/>
                <a:t>誘致のための戦略の策定</a:t>
              </a:r>
              <a:r>
                <a:rPr lang="ja-JP" altLang="en-US" sz="1000" dirty="0" smtClean="0"/>
                <a:t>と、実行に向けた各種</a:t>
              </a:r>
              <a:r>
                <a:rPr lang="ja-JP" altLang="en-US" sz="1000" dirty="0"/>
                <a:t>施策の設定</a:t>
              </a:r>
              <a:r>
                <a:rPr lang="ja-JP" altLang="en-US" sz="1000" dirty="0" smtClean="0"/>
                <a:t>、</a:t>
              </a:r>
              <a:r>
                <a:rPr lang="en-US" altLang="ja-JP" sz="1000" dirty="0" smtClean="0"/>
                <a:t>MICE</a:t>
              </a:r>
              <a:r>
                <a:rPr lang="ja-JP" altLang="en-US" sz="1000" dirty="0"/>
                <a:t>施設の機能強化に向けた拡張</a:t>
              </a:r>
              <a:r>
                <a:rPr lang="ja-JP" altLang="en-US" sz="1000" dirty="0" smtClean="0"/>
                <a:t>など</a:t>
              </a:r>
              <a:r>
                <a:rPr lang="ja-JP" altLang="en-US" sz="1000" dirty="0"/>
                <a:t>の</a:t>
              </a:r>
              <a:r>
                <a:rPr lang="ja-JP" altLang="en-US" sz="1000" dirty="0" smtClean="0"/>
                <a:t>取組を</a:t>
              </a:r>
              <a:r>
                <a:rPr lang="ja-JP" altLang="en-US" sz="1000" dirty="0"/>
                <a:t>行い、</a:t>
              </a:r>
              <a:r>
                <a:rPr lang="en-US" altLang="ja-JP" sz="1000" dirty="0"/>
                <a:t>MICE</a:t>
              </a:r>
              <a:r>
                <a:rPr lang="ja-JP" altLang="en-US" sz="1000" dirty="0"/>
                <a:t>都市としての競争力を高めている</a:t>
              </a:r>
              <a:r>
                <a:rPr lang="ja-JP" altLang="en-US" sz="1000" dirty="0" smtClean="0"/>
                <a:t>。　大阪は、今後</a:t>
              </a:r>
              <a:r>
                <a:rPr lang="en-US" altLang="ja-JP" sz="1000" dirty="0" smtClean="0"/>
                <a:t>MICE</a:t>
              </a:r>
              <a:r>
                <a:rPr lang="ja-JP" altLang="en-US" sz="1000" dirty="0"/>
                <a:t>都市としての競争力を高めるため、現状の課題を特定し、他都市との差別化に向けた施策等を検討した上でそれらを実行する必要がある</a:t>
              </a:r>
              <a:r>
                <a:rPr lang="ja-JP" altLang="en-US" sz="1000" dirty="0" smtClean="0"/>
                <a:t>。その上で、</a:t>
              </a:r>
              <a:r>
                <a:rPr lang="en-US" altLang="ja-JP" sz="1000" dirty="0" smtClean="0"/>
                <a:t>MICE</a:t>
              </a:r>
              <a:r>
                <a:rPr lang="ja-JP" altLang="en-US" sz="1000" dirty="0" smtClean="0"/>
                <a:t>施設の新設が必要な場合は、</a:t>
              </a:r>
              <a:r>
                <a:rPr lang="en-US" altLang="ja-JP" sz="1000" dirty="0" smtClean="0"/>
                <a:t>IR</a:t>
              </a:r>
              <a:r>
                <a:rPr lang="ja-JP" altLang="en-US" sz="1000" dirty="0"/>
                <a:t>誘致を前提とすると集客効果が見込め、敷地面積を確保</a:t>
              </a:r>
              <a:r>
                <a:rPr lang="ja-JP" altLang="en-US" sz="1000" dirty="0" smtClean="0"/>
                <a:t>できる</a:t>
              </a:r>
              <a:r>
                <a:rPr lang="ja-JP" altLang="en-US" sz="1000" dirty="0"/>
                <a:t>夢州</a:t>
              </a:r>
              <a:r>
                <a:rPr lang="ja-JP" altLang="en-US" sz="1000" dirty="0" smtClean="0"/>
                <a:t>へ</a:t>
              </a:r>
              <a:r>
                <a:rPr lang="ja-JP" altLang="en-US" sz="1000" dirty="0"/>
                <a:t>の設立を検討したい</a:t>
              </a:r>
              <a:r>
                <a:rPr lang="ja-JP" altLang="en-US" sz="1000" dirty="0" smtClean="0"/>
                <a:t>。</a:t>
              </a:r>
              <a:endParaRPr lang="ja-JP" altLang="en-US" sz="1000" dirty="0"/>
            </a:p>
          </p:txBody>
        </p:sp>
      </p:grpSp>
      <p:grpSp>
        <p:nvGrpSpPr>
          <p:cNvPr id="3" name="グループ化 2"/>
          <p:cNvGrpSpPr/>
          <p:nvPr/>
        </p:nvGrpSpPr>
        <p:grpSpPr>
          <a:xfrm>
            <a:off x="752813" y="2262120"/>
            <a:ext cx="3423600" cy="4184216"/>
            <a:chOff x="768065" y="2262120"/>
            <a:chExt cx="3423600" cy="4184216"/>
          </a:xfrm>
        </p:grpSpPr>
        <p:sp>
          <p:nvSpPr>
            <p:cNvPr id="92" name="正方形/長方形 91"/>
            <p:cNvSpPr/>
            <p:nvPr/>
          </p:nvSpPr>
          <p:spPr>
            <a:xfrm>
              <a:off x="768065" y="2262120"/>
              <a:ext cx="3423600" cy="360000"/>
            </a:xfrm>
            <a:prstGeom prst="rect">
              <a:avLst/>
            </a:prstGeom>
            <a:solidFill>
              <a:srgbClr val="8C8C8C"/>
            </a:solidFill>
            <a:ln w="9525">
              <a:solidFill>
                <a:srgbClr val="8C8C8C"/>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spAutoFit/>
            </a:bodyPr>
            <a:lstStyle/>
            <a:p>
              <a:r>
                <a:rPr lang="ja-JP" altLang="en-US" sz="1000" b="1" dirty="0" smtClean="0">
                  <a:solidFill>
                    <a:schemeClr val="bg1"/>
                  </a:solidFill>
                </a:rPr>
                <a:t>ア・イ　世界・日本・大阪市内の</a:t>
              </a:r>
              <a:r>
                <a:rPr lang="en-US" altLang="ja-JP" sz="1000" b="1" dirty="0" smtClean="0">
                  <a:solidFill>
                    <a:schemeClr val="bg1"/>
                  </a:solidFill>
                </a:rPr>
                <a:t>MICE</a:t>
              </a:r>
              <a:r>
                <a:rPr lang="ja-JP" altLang="en-US" sz="1000" b="1" dirty="0" smtClean="0">
                  <a:solidFill>
                    <a:schemeClr val="bg1"/>
                  </a:solidFill>
                </a:rPr>
                <a:t>分析</a:t>
              </a:r>
              <a:endParaRPr lang="en-US" altLang="ja-JP" sz="1000" b="1" dirty="0">
                <a:solidFill>
                  <a:schemeClr val="bg1"/>
                </a:solidFill>
              </a:endParaRPr>
            </a:p>
            <a:p>
              <a:r>
                <a:rPr lang="ja-JP" altLang="en-US" sz="1000" b="1" dirty="0" smtClean="0">
                  <a:solidFill>
                    <a:schemeClr val="bg1"/>
                  </a:solidFill>
                </a:rPr>
                <a:t>ウ　　　大阪</a:t>
              </a:r>
              <a:r>
                <a:rPr lang="en-US" altLang="ja-JP" sz="1000" b="1" dirty="0" smtClean="0">
                  <a:solidFill>
                    <a:schemeClr val="bg1"/>
                  </a:solidFill>
                </a:rPr>
                <a:t>MICE</a:t>
              </a:r>
              <a:r>
                <a:rPr lang="ja-JP" altLang="en-US" sz="1000" b="1" dirty="0" smtClean="0">
                  <a:solidFill>
                    <a:schemeClr val="bg1"/>
                  </a:solidFill>
                </a:rPr>
                <a:t>の目標</a:t>
              </a:r>
              <a:endParaRPr lang="en-US" altLang="ja-JP" sz="1000" b="1" dirty="0" smtClean="0">
                <a:solidFill>
                  <a:schemeClr val="bg1"/>
                </a:solidFill>
              </a:endParaRPr>
            </a:p>
          </p:txBody>
        </p:sp>
        <p:sp>
          <p:nvSpPr>
            <p:cNvPr id="93" name="正方形/長方形 92"/>
            <p:cNvSpPr/>
            <p:nvPr/>
          </p:nvSpPr>
          <p:spPr>
            <a:xfrm flipH="1">
              <a:off x="768065" y="2666336"/>
              <a:ext cx="3423600" cy="3780000"/>
            </a:xfrm>
            <a:prstGeom prst="rect">
              <a:avLst/>
            </a:prstGeom>
            <a:ln>
              <a:solidFill>
                <a:srgbClr val="8C8C8C"/>
              </a:solidFill>
            </a:ln>
          </p:spPr>
          <p:txBody>
            <a:bodyPr vert="horz" wrap="square" lIns="96214" tIns="96214" rIns="96214" bIns="96214" rtlCol="0">
              <a:noAutofit/>
            </a:bodyPr>
            <a:lstStyle/>
            <a:p>
              <a:pPr marL="172800" indent="-171450" algn="just">
                <a:lnSpc>
                  <a:spcPct val="106000"/>
                </a:lnSpc>
                <a:spcBef>
                  <a:spcPts val="600"/>
                </a:spcBef>
                <a:buFont typeface="Wingdings" panose="05000000000000000000" pitchFamily="2" charset="2"/>
                <a:buChar char="n"/>
              </a:pPr>
              <a:r>
                <a:rPr kumimoji="1" lang="ja-JP" altLang="en-US" sz="1000" dirty="0" smtClean="0">
                  <a:latin typeface="Arial" pitchFamily="34" charset="0"/>
                  <a:cs typeface="Arial" pitchFamily="34" charset="0"/>
                </a:rPr>
                <a:t>成長を続ける</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市場において、</a:t>
              </a:r>
              <a:r>
                <a:rPr kumimoji="1" lang="ja-JP" altLang="en-US" sz="1000" dirty="0">
                  <a:latin typeface="Arial" pitchFamily="34" charset="0"/>
                  <a:cs typeface="Arial" pitchFamily="34" charset="0"/>
                </a:rPr>
                <a:t>国内外</a:t>
              </a:r>
              <a:r>
                <a:rPr kumimoji="1" lang="ja-JP" altLang="en-US" sz="1000" dirty="0" smtClean="0">
                  <a:latin typeface="Arial" pitchFamily="34" charset="0"/>
                  <a:cs typeface="Arial" pitchFamily="34" charset="0"/>
                </a:rPr>
                <a:t>の</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都市は自都市の強み（産業・学術・観光資源等）を基とした戦略</a:t>
              </a:r>
              <a:r>
                <a:rPr kumimoji="1" lang="ja-JP" altLang="en-US" sz="1000" dirty="0">
                  <a:latin typeface="Arial" pitchFamily="34" charset="0"/>
                  <a:cs typeface="Arial" pitchFamily="34" charset="0"/>
                </a:rPr>
                <a:t>を</a:t>
              </a:r>
              <a:r>
                <a:rPr kumimoji="1" lang="ja-JP" altLang="en-US" sz="1000" dirty="0" smtClean="0">
                  <a:latin typeface="Arial" pitchFamily="34" charset="0"/>
                  <a:cs typeface="Arial" pitchFamily="34" charset="0"/>
                </a:rPr>
                <a:t>策定・実行している。</a:t>
              </a:r>
              <a:endParaRPr kumimoji="1" lang="en-US" altLang="ja-JP" sz="1000" dirty="0" smtClean="0">
                <a:latin typeface="Arial" pitchFamily="34" charset="0"/>
                <a:cs typeface="Arial" pitchFamily="34" charset="0"/>
              </a:endParaRPr>
            </a:p>
            <a:p>
              <a:pPr marL="172800" indent="-171450" algn="just">
                <a:lnSpc>
                  <a:spcPct val="106000"/>
                </a:lnSpc>
                <a:spcBef>
                  <a:spcPts val="600"/>
                </a:spcBef>
                <a:buFont typeface="Wingdings" panose="05000000000000000000" pitchFamily="2" charset="2"/>
                <a:buChar char="n"/>
              </a:pPr>
              <a:r>
                <a:rPr kumimoji="1" lang="ja-JP" altLang="en-US" sz="1000" dirty="0" smtClean="0">
                  <a:latin typeface="Arial" pitchFamily="34" charset="0"/>
                  <a:cs typeface="Arial" pitchFamily="34" charset="0"/>
                </a:rPr>
                <a:t>国内外の</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施設は、以下のような取組も進めており、</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誘致の競争力を高めている。</a:t>
              </a:r>
              <a:endParaRPr kumimoji="1" lang="en-US" altLang="ja-JP" sz="1000" dirty="0" smtClean="0">
                <a:latin typeface="Arial" pitchFamily="34" charset="0"/>
                <a:cs typeface="Arial" pitchFamily="34" charset="0"/>
              </a:endParaRPr>
            </a:p>
            <a:p>
              <a:pPr marL="266700" indent="-180975" algn="just">
                <a:lnSpc>
                  <a:spcPct val="106000"/>
                </a:lnSpc>
                <a:spcBef>
                  <a:spcPts val="600"/>
                </a:spcBef>
                <a:buFont typeface="Wingdings" panose="05000000000000000000" pitchFamily="2" charset="2"/>
                <a:buChar char="Ø"/>
              </a:pPr>
              <a:r>
                <a:rPr kumimoji="1" lang="ja-JP" altLang="en-US" sz="1000" dirty="0" smtClean="0">
                  <a:latin typeface="Arial" pitchFamily="34" charset="0"/>
                  <a:cs typeface="Arial" pitchFamily="34" charset="0"/>
                </a:rPr>
                <a:t>宿泊</a:t>
              </a:r>
              <a:r>
                <a:rPr kumimoji="1" lang="ja-JP" altLang="en-US" sz="1000" dirty="0">
                  <a:latin typeface="Arial" pitchFamily="34" charset="0"/>
                  <a:cs typeface="Arial" pitchFamily="34" charset="0"/>
                </a:rPr>
                <a:t>施設、飲食店、リゾート等が一体と</a:t>
              </a:r>
              <a:r>
                <a:rPr kumimoji="1" lang="ja-JP" altLang="en-US" sz="1000" dirty="0" smtClean="0">
                  <a:latin typeface="Arial" pitchFamily="34" charset="0"/>
                  <a:cs typeface="Arial" pitchFamily="34" charset="0"/>
                </a:rPr>
                <a:t>なった「オール　インワン型</a:t>
              </a:r>
              <a:r>
                <a:rPr kumimoji="1" lang="en-US" altLang="ja-JP" sz="1000" dirty="0">
                  <a:latin typeface="Arial" pitchFamily="34" charset="0"/>
                  <a:cs typeface="Arial" pitchFamily="34" charset="0"/>
                </a:rPr>
                <a:t>MICE</a:t>
              </a:r>
              <a:r>
                <a:rPr kumimoji="1" lang="ja-JP" altLang="en-US" sz="1000" dirty="0" smtClean="0">
                  <a:latin typeface="Arial" pitchFamily="34" charset="0"/>
                  <a:cs typeface="Arial" pitchFamily="34" charset="0"/>
                </a:rPr>
                <a:t>施設」の運営（シンガポール、韓国等）</a:t>
              </a:r>
              <a:endParaRPr kumimoji="1" lang="en-US" altLang="ja-JP" sz="1000" dirty="0" smtClean="0">
                <a:latin typeface="Arial" pitchFamily="34" charset="0"/>
                <a:cs typeface="Arial" pitchFamily="34" charset="0"/>
              </a:endParaRPr>
            </a:p>
            <a:p>
              <a:pPr marL="266700" indent="-180975" algn="just">
                <a:lnSpc>
                  <a:spcPct val="106000"/>
                </a:lnSpc>
                <a:spcBef>
                  <a:spcPts val="600"/>
                </a:spcBef>
                <a:buFont typeface="Wingdings" panose="05000000000000000000" pitchFamily="2" charset="2"/>
                <a:buChar char="Ø"/>
              </a:pPr>
              <a:r>
                <a:rPr kumimoji="1" lang="ja-JP" altLang="en-US" sz="1000" dirty="0" smtClean="0">
                  <a:latin typeface="Arial" pitchFamily="34" charset="0"/>
                  <a:cs typeface="Arial" pitchFamily="34" charset="0"/>
                </a:rPr>
                <a:t>世界第一級の</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を呼び込むための、巨大会議場・展示場の運営（シンガポール、ラスベガス等）</a:t>
              </a:r>
              <a:endParaRPr kumimoji="1" lang="en-US" altLang="ja-JP" sz="1000" dirty="0" smtClean="0">
                <a:latin typeface="Arial" pitchFamily="34" charset="0"/>
                <a:cs typeface="Arial" pitchFamily="34" charset="0"/>
              </a:endParaRPr>
            </a:p>
            <a:p>
              <a:pPr marL="266700" indent="-180975" algn="just">
                <a:lnSpc>
                  <a:spcPct val="106000"/>
                </a:lnSpc>
                <a:spcBef>
                  <a:spcPts val="600"/>
                </a:spcBef>
                <a:buFont typeface="Wingdings" panose="05000000000000000000" pitchFamily="2" charset="2"/>
                <a:buChar char="Ø"/>
              </a:pPr>
              <a:r>
                <a:rPr kumimoji="1" lang="ja-JP" altLang="en-US" sz="1000" dirty="0" smtClean="0">
                  <a:latin typeface="Arial" pitchFamily="34" charset="0"/>
                  <a:cs typeface="Arial" pitchFamily="34" charset="0"/>
                </a:rPr>
                <a:t>開催費用の柔軟な料金体制（シンガポール等）</a:t>
              </a:r>
              <a:endParaRPr kumimoji="1" lang="en-US" altLang="ja-JP" sz="1000" dirty="0" smtClean="0">
                <a:latin typeface="Arial" pitchFamily="34" charset="0"/>
                <a:cs typeface="Arial" pitchFamily="34" charset="0"/>
              </a:endParaRPr>
            </a:p>
            <a:p>
              <a:pPr marL="266700" indent="-180975" algn="just">
                <a:lnSpc>
                  <a:spcPct val="106000"/>
                </a:lnSpc>
                <a:spcBef>
                  <a:spcPts val="600"/>
                </a:spcBef>
                <a:buFont typeface="Wingdings" panose="05000000000000000000" pitchFamily="2" charset="2"/>
                <a:buChar char="Ø"/>
              </a:pPr>
              <a:r>
                <a:rPr kumimoji="1" lang="ja-JP" altLang="en-US" sz="1000" dirty="0" smtClean="0">
                  <a:latin typeface="Arial" pitchFamily="34" charset="0"/>
                  <a:cs typeface="Arial" pitchFamily="34" charset="0"/>
                </a:rPr>
                <a:t>会議場・展示場の隣接による連携（神戸市、福岡市等）</a:t>
              </a:r>
              <a:endParaRPr kumimoji="1" lang="en-US" altLang="ja-JP" sz="1000" dirty="0" smtClean="0">
                <a:latin typeface="Arial" pitchFamily="34" charset="0"/>
                <a:cs typeface="Arial" pitchFamily="34" charset="0"/>
              </a:endParaRPr>
            </a:p>
            <a:p>
              <a:pPr marL="172800" indent="-171450" algn="just">
                <a:lnSpc>
                  <a:spcPct val="106000"/>
                </a:lnSpc>
                <a:spcBef>
                  <a:spcPts val="600"/>
                </a:spcBef>
                <a:buFont typeface="Wingdings" panose="05000000000000000000" pitchFamily="2" charset="2"/>
                <a:buChar char="n"/>
              </a:pPr>
              <a:r>
                <a:rPr kumimoji="1" lang="ja-JP" altLang="en-US" sz="1000" dirty="0" smtClean="0">
                  <a:latin typeface="Arial" pitchFamily="34" charset="0"/>
                  <a:cs typeface="Arial" pitchFamily="34" charset="0"/>
                </a:rPr>
                <a:t>大阪は産業・学術機関の集積、豊富な観光資源、大規模</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施設（大阪府立国際会議場、インテックス大阪等）を強みに、</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開催実績を重ね、</a:t>
              </a:r>
              <a:r>
                <a:rPr kumimoji="1" lang="en-US" altLang="ja-JP" sz="1000" dirty="0" smtClean="0">
                  <a:latin typeface="Arial" pitchFamily="34" charset="0"/>
                  <a:cs typeface="Arial" pitchFamily="34" charset="0"/>
                </a:rPr>
                <a:t>2014</a:t>
              </a:r>
              <a:r>
                <a:rPr kumimoji="1" lang="ja-JP" altLang="en-US" sz="1000" dirty="0" smtClean="0">
                  <a:latin typeface="Arial" pitchFamily="34" charset="0"/>
                  <a:cs typeface="Arial" pitchFamily="34" charset="0"/>
                </a:rPr>
                <a:t>年には</a:t>
              </a:r>
              <a:r>
                <a:rPr kumimoji="1" lang="en-US" altLang="ja-JP" sz="1000" dirty="0" smtClean="0">
                  <a:latin typeface="Arial" pitchFamily="34" charset="0"/>
                  <a:cs typeface="Arial" pitchFamily="34" charset="0"/>
                </a:rPr>
                <a:t>253</a:t>
              </a:r>
              <a:r>
                <a:rPr kumimoji="1" lang="ja-JP" altLang="en-US" sz="1000" dirty="0" smtClean="0">
                  <a:latin typeface="Arial" pitchFamily="34" charset="0"/>
                  <a:cs typeface="Arial" pitchFamily="34" charset="0"/>
                </a:rPr>
                <a:t>件の</a:t>
              </a:r>
              <a:r>
                <a:rPr kumimoji="1" lang="en-US" altLang="ja-JP" sz="1000" dirty="0" smtClean="0">
                  <a:latin typeface="Arial" pitchFamily="34" charset="0"/>
                  <a:cs typeface="Arial" pitchFamily="34" charset="0"/>
                </a:rPr>
                <a:t>C</a:t>
              </a:r>
              <a:r>
                <a:rPr kumimoji="1" lang="ja-JP" altLang="en-US" sz="1000" dirty="0" smtClean="0">
                  <a:latin typeface="Arial" pitchFamily="34" charset="0"/>
                  <a:cs typeface="Arial" pitchFamily="34" charset="0"/>
                </a:rPr>
                <a:t>（</a:t>
              </a:r>
              <a:r>
                <a:rPr kumimoji="1" lang="en-US" altLang="ja-JP" sz="1000" dirty="0" smtClean="0">
                  <a:latin typeface="Arial" pitchFamily="34" charset="0"/>
                  <a:cs typeface="Arial" pitchFamily="34" charset="0"/>
                </a:rPr>
                <a:t>JNTO</a:t>
              </a:r>
              <a:r>
                <a:rPr kumimoji="1" lang="ja-JP" altLang="en-US" sz="1000" dirty="0" smtClean="0">
                  <a:latin typeface="Arial" pitchFamily="34" charset="0"/>
                  <a:cs typeface="Arial" pitchFamily="34" charset="0"/>
                </a:rPr>
                <a:t>基準）を開催し、</a:t>
              </a:r>
              <a:r>
                <a:rPr kumimoji="1" lang="en-US" altLang="ja-JP" sz="1000" dirty="0" smtClean="0">
                  <a:latin typeface="Arial" pitchFamily="34" charset="0"/>
                  <a:cs typeface="Arial" pitchFamily="34" charset="0"/>
                </a:rPr>
                <a:t>2010</a:t>
              </a:r>
              <a:r>
                <a:rPr kumimoji="1" lang="ja-JP" altLang="en-US" sz="1000" dirty="0" smtClean="0">
                  <a:latin typeface="Arial" pitchFamily="34" charset="0"/>
                  <a:cs typeface="Arial" pitchFamily="34" charset="0"/>
                </a:rPr>
                <a:t>年</a:t>
              </a:r>
              <a:r>
                <a:rPr kumimoji="1" lang="en-US" altLang="ja-JP" sz="1000" dirty="0" smtClean="0">
                  <a:latin typeface="Arial" pitchFamily="34" charset="0"/>
                  <a:cs typeface="Arial" pitchFamily="34" charset="0"/>
                </a:rPr>
                <a:t>~2014</a:t>
              </a:r>
              <a:r>
                <a:rPr kumimoji="1" lang="ja-JP" altLang="en-US" sz="1000" dirty="0" smtClean="0">
                  <a:latin typeface="Arial" pitchFamily="34" charset="0"/>
                  <a:cs typeface="Arial" pitchFamily="34" charset="0"/>
                </a:rPr>
                <a:t>年の年平均成長率は</a:t>
              </a:r>
              <a:r>
                <a:rPr kumimoji="1" lang="en-US" altLang="ja-JP" sz="1000" dirty="0" smtClean="0">
                  <a:latin typeface="Arial" pitchFamily="34" charset="0"/>
                  <a:cs typeface="Arial" pitchFamily="34" charset="0"/>
                </a:rPr>
                <a:t>13%</a:t>
              </a:r>
              <a:r>
                <a:rPr kumimoji="1" lang="ja-JP" altLang="en-US" sz="1000" dirty="0">
                  <a:latin typeface="Arial" pitchFamily="34" charset="0"/>
                  <a:cs typeface="Arial" pitchFamily="34" charset="0"/>
                </a:rPr>
                <a:t>となって</a:t>
              </a:r>
              <a:r>
                <a:rPr kumimoji="1" lang="ja-JP" altLang="en-US" sz="1000" dirty="0" smtClean="0">
                  <a:latin typeface="Arial" pitchFamily="34" charset="0"/>
                  <a:cs typeface="Arial" pitchFamily="34" charset="0"/>
                </a:rPr>
                <a:t>いる。</a:t>
              </a:r>
              <a:endParaRPr kumimoji="1" lang="en-US" altLang="ja-JP" sz="1000" dirty="0" smtClean="0">
                <a:latin typeface="Arial" pitchFamily="34" charset="0"/>
                <a:cs typeface="Arial" pitchFamily="34" charset="0"/>
              </a:endParaRPr>
            </a:p>
            <a:p>
              <a:pPr marL="172800" indent="-171450" algn="just">
                <a:lnSpc>
                  <a:spcPct val="106000"/>
                </a:lnSpc>
                <a:spcBef>
                  <a:spcPts val="600"/>
                </a:spcBef>
                <a:buFont typeface="Wingdings" panose="05000000000000000000" pitchFamily="2" charset="2"/>
                <a:buChar char="n"/>
              </a:pPr>
              <a:r>
                <a:rPr kumimoji="1" lang="ja-JP" altLang="en-US" sz="1000" dirty="0" smtClean="0">
                  <a:latin typeface="Arial" pitchFamily="34" charset="0"/>
                  <a:cs typeface="Arial" pitchFamily="34" charset="0"/>
                </a:rPr>
                <a:t>大阪は</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開催件数に加え、独自目標として「</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を通じた大阪重点</a:t>
              </a:r>
              <a:r>
                <a:rPr kumimoji="1" lang="ja-JP" altLang="en-US" sz="1000" dirty="0">
                  <a:latin typeface="Arial" pitchFamily="34" charset="0"/>
                  <a:cs typeface="Arial" pitchFamily="34" charset="0"/>
                </a:rPr>
                <a:t>産業（ライフサイエンス、環境、新エネルギー、生活支援、クリエイティブ）</a:t>
              </a:r>
              <a:r>
                <a:rPr kumimoji="1" lang="ja-JP" altLang="en-US" sz="1000" dirty="0" smtClean="0">
                  <a:latin typeface="Arial" pitchFamily="34" charset="0"/>
                  <a:cs typeface="Arial" pitchFamily="34" charset="0"/>
                </a:rPr>
                <a:t>の振興」を設定する</a:t>
              </a:r>
              <a:r>
                <a:rPr kumimoji="1" lang="ja-JP" altLang="en-US" sz="1000" dirty="0">
                  <a:latin typeface="Arial" pitchFamily="34" charset="0"/>
                  <a:cs typeface="Arial" pitchFamily="34" charset="0"/>
                </a:rPr>
                <a:t>。</a:t>
              </a:r>
              <a:endParaRPr kumimoji="1" lang="en-US" altLang="ja-JP" sz="1000" dirty="0" smtClean="0">
                <a:latin typeface="Arial" pitchFamily="34" charset="0"/>
                <a:cs typeface="Arial" pitchFamily="34" charset="0"/>
              </a:endParaRPr>
            </a:p>
          </p:txBody>
        </p:sp>
      </p:grpSp>
      <p:grpSp>
        <p:nvGrpSpPr>
          <p:cNvPr id="7" name="グループ化 6"/>
          <p:cNvGrpSpPr/>
          <p:nvPr/>
        </p:nvGrpSpPr>
        <p:grpSpPr>
          <a:xfrm>
            <a:off x="9068440" y="2292472"/>
            <a:ext cx="3423600" cy="4153864"/>
            <a:chOff x="9068440" y="2292472"/>
            <a:chExt cx="3423600" cy="4153864"/>
          </a:xfrm>
        </p:grpSpPr>
        <p:sp>
          <p:nvSpPr>
            <p:cNvPr id="98" name="正方形/長方形 97"/>
            <p:cNvSpPr/>
            <p:nvPr/>
          </p:nvSpPr>
          <p:spPr>
            <a:xfrm>
              <a:off x="9068440" y="2292472"/>
              <a:ext cx="3423600" cy="299295"/>
            </a:xfrm>
            <a:prstGeom prst="rect">
              <a:avLst/>
            </a:prstGeom>
            <a:solidFill>
              <a:srgbClr val="8C8C8C"/>
            </a:solidFill>
            <a:ln w="9525">
              <a:solidFill>
                <a:srgbClr val="8C8C8C"/>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spAutoFit/>
            </a:bodyPr>
            <a:lstStyle/>
            <a:p>
              <a:r>
                <a:rPr lang="ja-JP" altLang="en-US" sz="1000" b="1" dirty="0" smtClean="0">
                  <a:solidFill>
                    <a:schemeClr val="bg1"/>
                  </a:solidFill>
                </a:rPr>
                <a:t>カ　ベイエリア（夢洲）における</a:t>
              </a:r>
              <a:r>
                <a:rPr lang="en-US" altLang="ja-JP" sz="1000" b="1" dirty="0" smtClean="0">
                  <a:solidFill>
                    <a:schemeClr val="bg1"/>
                  </a:solidFill>
                </a:rPr>
                <a:t>MICE</a:t>
              </a:r>
              <a:r>
                <a:rPr lang="ja-JP" altLang="en-US" sz="1000" b="1" dirty="0" smtClean="0">
                  <a:solidFill>
                    <a:schemeClr val="bg1"/>
                  </a:solidFill>
                </a:rPr>
                <a:t>のあり方についての検討</a:t>
              </a:r>
              <a:endParaRPr lang="en-US" altLang="ja-JP" sz="1000" b="1" dirty="0">
                <a:solidFill>
                  <a:schemeClr val="bg1"/>
                </a:solidFill>
              </a:endParaRPr>
            </a:p>
          </p:txBody>
        </p:sp>
        <p:sp>
          <p:nvSpPr>
            <p:cNvPr id="99" name="正方形/長方形 98"/>
            <p:cNvSpPr/>
            <p:nvPr/>
          </p:nvSpPr>
          <p:spPr>
            <a:xfrm flipH="1">
              <a:off x="9068440" y="2666336"/>
              <a:ext cx="3423600" cy="3780000"/>
            </a:xfrm>
            <a:prstGeom prst="rect">
              <a:avLst/>
            </a:prstGeom>
            <a:ln>
              <a:solidFill>
                <a:srgbClr val="8C8C8C"/>
              </a:solidFill>
            </a:ln>
          </p:spPr>
          <p:txBody>
            <a:bodyPr vert="horz" wrap="square" lIns="96214" tIns="96214" rIns="96214" bIns="96214" rtlCol="0">
              <a:noAutofit/>
            </a:bodyPr>
            <a:lstStyle/>
            <a:p>
              <a:pPr marL="172800" indent="-171450" algn="just">
                <a:lnSpc>
                  <a:spcPct val="106000"/>
                </a:lnSpc>
                <a:spcBef>
                  <a:spcPts val="600"/>
                </a:spcBef>
                <a:buFont typeface="Wingdings" panose="05000000000000000000" pitchFamily="2" charset="2"/>
                <a:buChar char="n"/>
              </a:pPr>
              <a:r>
                <a:rPr kumimoji="1" lang="en-US" altLang="ja-JP" sz="1000" dirty="0" smtClean="0">
                  <a:latin typeface="Arial" pitchFamily="34" charset="0"/>
                  <a:cs typeface="Arial" pitchFamily="34" charset="0"/>
                </a:rPr>
                <a:t>IR</a:t>
              </a:r>
              <a:r>
                <a:rPr kumimoji="1" lang="ja-JP" altLang="en-US" sz="1000" dirty="0" smtClean="0">
                  <a:latin typeface="Arial" pitchFamily="34" charset="0"/>
                  <a:cs typeface="Arial" pitchFamily="34" charset="0"/>
                </a:rPr>
                <a:t>誘致に伴う集客・敷地面積の確保の観点から、新会議場・展示場は夢洲に設立することを検討する。</a:t>
              </a:r>
              <a:endParaRPr kumimoji="1" lang="en-US" altLang="ja-JP" sz="1000" dirty="0" smtClean="0">
                <a:latin typeface="Arial" pitchFamily="34" charset="0"/>
                <a:cs typeface="Arial" pitchFamily="34" charset="0"/>
              </a:endParaRPr>
            </a:p>
            <a:p>
              <a:pPr marL="172800" indent="-171450" algn="just">
                <a:lnSpc>
                  <a:spcPct val="106000"/>
                </a:lnSpc>
                <a:spcBef>
                  <a:spcPts val="600"/>
                </a:spcBef>
                <a:buFont typeface="Wingdings" panose="05000000000000000000" pitchFamily="2" charset="2"/>
                <a:buChar char="n"/>
              </a:pPr>
              <a:r>
                <a:rPr kumimoji="1" lang="ja-JP" altLang="en-US" sz="1000" dirty="0" smtClean="0">
                  <a:latin typeface="Arial" pitchFamily="34" charset="0"/>
                  <a:cs typeface="Arial" pitchFamily="34" charset="0"/>
                </a:rPr>
                <a:t>新会議場・</a:t>
              </a:r>
              <a:r>
                <a:rPr kumimoji="1" lang="ja-JP" altLang="en-US" sz="1000" dirty="0">
                  <a:latin typeface="Arial" pitchFamily="34" charset="0"/>
                  <a:cs typeface="Arial" pitchFamily="34" charset="0"/>
                </a:rPr>
                <a:t>展示</a:t>
              </a:r>
              <a:r>
                <a:rPr kumimoji="1" lang="ja-JP" altLang="en-US" sz="1000" dirty="0" smtClean="0">
                  <a:latin typeface="Arial" pitchFamily="34" charset="0"/>
                  <a:cs typeface="Arial" pitchFamily="34" charset="0"/>
                </a:rPr>
                <a:t>場は「オールインワン型</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施設」として、大阪</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の競争力向上を期待する。</a:t>
              </a:r>
              <a:endParaRPr kumimoji="1" lang="en-US" altLang="ja-JP" sz="1000" dirty="0" smtClean="0">
                <a:latin typeface="Arial" pitchFamily="34" charset="0"/>
                <a:cs typeface="Arial" pitchFamily="34" charset="0"/>
              </a:endParaRPr>
            </a:p>
            <a:p>
              <a:pPr marL="172800" lvl="0" indent="-171450" algn="just">
                <a:lnSpc>
                  <a:spcPts val="1000"/>
                </a:lnSpc>
                <a:spcBef>
                  <a:spcPts val="600"/>
                </a:spcBef>
                <a:buFont typeface="Wingdings" panose="05000000000000000000" pitchFamily="2" charset="2"/>
                <a:buChar char="n"/>
              </a:pPr>
              <a:r>
                <a:rPr kumimoji="1" lang="ja-JP" altLang="en-US" sz="1000" dirty="0" smtClean="0">
                  <a:latin typeface="Arial" pitchFamily="34" charset="0"/>
                  <a:cs typeface="Arial" pitchFamily="34" charset="0"/>
                </a:rPr>
                <a:t>目指す方向性に応じて、新展示場の規模は「①</a:t>
              </a:r>
              <a:r>
                <a:rPr kumimoji="1" lang="en-US" altLang="ja-JP" sz="1000" dirty="0" smtClean="0">
                  <a:latin typeface="Arial" pitchFamily="34" charset="0"/>
                  <a:cs typeface="Arial" pitchFamily="34" charset="0"/>
                </a:rPr>
                <a:t>200,000</a:t>
              </a:r>
              <a:r>
                <a:rPr kumimoji="1" lang="ja-JP" altLang="en-US" sz="1000" dirty="0" smtClean="0">
                  <a:latin typeface="Arial" pitchFamily="34" charset="0"/>
                  <a:cs typeface="Arial" pitchFamily="34" charset="0"/>
                </a:rPr>
                <a:t>㎡ ②</a:t>
              </a:r>
              <a:r>
                <a:rPr kumimoji="1" lang="en-US" altLang="ja-JP" sz="1000" dirty="0" smtClean="0">
                  <a:latin typeface="Arial" pitchFamily="34" charset="0"/>
                  <a:cs typeface="Arial" pitchFamily="34" charset="0"/>
                </a:rPr>
                <a:t>120,000</a:t>
              </a:r>
              <a:r>
                <a:rPr kumimoji="1" lang="ja-JP" altLang="en-US" sz="1000" dirty="0" smtClean="0">
                  <a:latin typeface="Arial" pitchFamily="34" charset="0"/>
                  <a:cs typeface="Arial" pitchFamily="34" charset="0"/>
                </a:rPr>
                <a:t>㎡</a:t>
              </a:r>
              <a:r>
                <a:rPr kumimoji="1" lang="en-US" altLang="ja-JP" sz="1000" dirty="0">
                  <a:latin typeface="Arial" pitchFamily="34" charset="0"/>
                  <a:cs typeface="Arial" pitchFamily="34" charset="0"/>
                </a:rPr>
                <a:t> </a:t>
              </a:r>
              <a:r>
                <a:rPr kumimoji="1" lang="ja-JP" altLang="en-US" sz="1000" dirty="0" smtClean="0">
                  <a:latin typeface="Arial" pitchFamily="34" charset="0"/>
                  <a:cs typeface="Arial" pitchFamily="34" charset="0"/>
                </a:rPr>
                <a:t>③</a:t>
              </a:r>
              <a:r>
                <a:rPr kumimoji="1" lang="en-US" altLang="ja-JP" sz="1000" dirty="0" smtClean="0">
                  <a:latin typeface="Arial" pitchFamily="34" charset="0"/>
                  <a:cs typeface="Arial" pitchFamily="34" charset="0"/>
                </a:rPr>
                <a:t>30,000~50,000</a:t>
              </a:r>
              <a:r>
                <a:rPr kumimoji="1" lang="ja-JP" altLang="en-US" sz="1000" dirty="0" smtClean="0">
                  <a:latin typeface="Arial" pitchFamily="34" charset="0"/>
                  <a:cs typeface="Arial" pitchFamily="34" charset="0"/>
                </a:rPr>
                <a:t>㎡」、新会議場の最大収容人数は「①</a:t>
              </a:r>
              <a:r>
                <a:rPr kumimoji="1" lang="en-US" altLang="ja-JP" sz="1000" dirty="0" smtClean="0">
                  <a:latin typeface="Arial" pitchFamily="34" charset="0"/>
                  <a:cs typeface="Arial" pitchFamily="34" charset="0"/>
                </a:rPr>
                <a:t>12,000</a:t>
              </a:r>
              <a:r>
                <a:rPr kumimoji="1" lang="ja-JP" altLang="en-US" sz="1000" dirty="0" smtClean="0">
                  <a:latin typeface="Arial" pitchFamily="34" charset="0"/>
                  <a:cs typeface="Arial" pitchFamily="34" charset="0"/>
                </a:rPr>
                <a:t>人 ②</a:t>
              </a:r>
              <a:r>
                <a:rPr kumimoji="1" lang="en-US" altLang="ja-JP" sz="1000" dirty="0" smtClean="0">
                  <a:latin typeface="Arial" pitchFamily="34" charset="0"/>
                  <a:cs typeface="Arial" pitchFamily="34" charset="0"/>
                </a:rPr>
                <a:t>5,000</a:t>
              </a:r>
              <a:r>
                <a:rPr kumimoji="1" lang="ja-JP" altLang="en-US" sz="1000" dirty="0" smtClean="0">
                  <a:latin typeface="Arial" pitchFamily="34" charset="0"/>
                  <a:cs typeface="Arial" pitchFamily="34" charset="0"/>
                </a:rPr>
                <a:t>人</a:t>
              </a:r>
              <a:r>
                <a:rPr kumimoji="1" lang="en-US" altLang="ja-JP" sz="1000" dirty="0">
                  <a:latin typeface="Arial" pitchFamily="34" charset="0"/>
                  <a:cs typeface="Arial" pitchFamily="34" charset="0"/>
                </a:rPr>
                <a:t> </a:t>
              </a:r>
              <a:r>
                <a:rPr kumimoji="1" lang="ja-JP" altLang="en-US" sz="1000" dirty="0" smtClean="0">
                  <a:latin typeface="Arial" pitchFamily="34" charset="0"/>
                  <a:cs typeface="Arial" pitchFamily="34" charset="0"/>
                </a:rPr>
                <a:t>③</a:t>
              </a:r>
              <a:r>
                <a:rPr kumimoji="1" lang="en-US" altLang="ja-JP" sz="1000" dirty="0" smtClean="0">
                  <a:latin typeface="Arial" pitchFamily="34" charset="0"/>
                  <a:cs typeface="Arial" pitchFamily="34" charset="0"/>
                </a:rPr>
                <a:t>2,500</a:t>
              </a:r>
              <a:r>
                <a:rPr kumimoji="1" lang="ja-JP" altLang="en-US" sz="1000" dirty="0" smtClean="0">
                  <a:latin typeface="Arial" pitchFamily="34" charset="0"/>
                  <a:cs typeface="Arial" pitchFamily="34" charset="0"/>
                </a:rPr>
                <a:t>人」が想定され、以下の規模が必要と思慮される。</a:t>
              </a:r>
              <a:endParaRPr kumimoji="1" lang="en-US" altLang="ja-JP" sz="1000" dirty="0" smtClean="0">
                <a:latin typeface="Arial" pitchFamily="34" charset="0"/>
                <a:cs typeface="Arial" pitchFamily="34" charset="0"/>
              </a:endParaRPr>
            </a:p>
            <a:p>
              <a:pPr marL="314325" indent="-228600" algn="just">
                <a:lnSpc>
                  <a:spcPts val="1000"/>
                </a:lnSpc>
                <a:spcBef>
                  <a:spcPts val="600"/>
                </a:spcBef>
                <a:buFont typeface="+mj-ea"/>
                <a:buAutoNum type="circleNumDbPlain"/>
              </a:pPr>
              <a:r>
                <a:rPr kumimoji="1" lang="ja-JP" altLang="en-US" sz="1000" dirty="0" smtClean="0">
                  <a:latin typeface="Arial" pitchFamily="34" charset="0"/>
                  <a:cs typeface="Arial" pitchFamily="34" charset="0"/>
                </a:rPr>
                <a:t>世界</a:t>
              </a:r>
              <a:r>
                <a:rPr kumimoji="1" lang="ja-JP" altLang="en-US" sz="1000" dirty="0">
                  <a:latin typeface="Arial" pitchFamily="34" charset="0"/>
                  <a:cs typeface="Arial" pitchFamily="34" charset="0"/>
                </a:rPr>
                <a:t>第一級の</a:t>
              </a:r>
              <a:r>
                <a:rPr kumimoji="1" lang="ja-JP" altLang="en-US" sz="1000" dirty="0" smtClean="0">
                  <a:latin typeface="Arial" pitchFamily="34" charset="0"/>
                  <a:cs typeface="Arial" pitchFamily="34" charset="0"/>
                </a:rPr>
                <a:t>巨大</a:t>
              </a:r>
              <a:r>
                <a:rPr kumimoji="1" lang="en-US" altLang="ja-JP" sz="1000" dirty="0" smtClean="0">
                  <a:latin typeface="Arial" pitchFamily="34" charset="0"/>
                  <a:cs typeface="Arial" pitchFamily="34" charset="0"/>
                </a:rPr>
                <a:t>C</a:t>
              </a:r>
              <a:r>
                <a:rPr kumimoji="1" lang="ja-JP" altLang="en-US" sz="1000" dirty="0" smtClean="0">
                  <a:latin typeface="Arial" pitchFamily="34" charset="0"/>
                  <a:cs typeface="Arial" pitchFamily="34" charset="0"/>
                </a:rPr>
                <a:t>・</a:t>
              </a:r>
              <a:r>
                <a:rPr kumimoji="1" lang="en-US" altLang="ja-JP" sz="1000" dirty="0" smtClean="0">
                  <a:latin typeface="Arial" pitchFamily="34" charset="0"/>
                  <a:cs typeface="Arial" pitchFamily="34" charset="0"/>
                </a:rPr>
                <a:t>Ex</a:t>
              </a:r>
              <a:r>
                <a:rPr kumimoji="1" lang="ja-JP" altLang="en-US" sz="1000" dirty="0">
                  <a:latin typeface="Arial" pitchFamily="34" charset="0"/>
                  <a:cs typeface="Arial" pitchFamily="34" charset="0"/>
                </a:rPr>
                <a:t>の</a:t>
              </a:r>
              <a:r>
                <a:rPr kumimoji="1" lang="ja-JP" altLang="en-US" sz="1000" dirty="0" smtClean="0">
                  <a:latin typeface="Arial" pitchFamily="34" charset="0"/>
                  <a:cs typeface="Arial" pitchFamily="34" charset="0"/>
                </a:rPr>
                <a:t>誘致を</a:t>
              </a:r>
              <a:r>
                <a:rPr kumimoji="1" lang="ja-JP" altLang="en-US" sz="1000" dirty="0">
                  <a:latin typeface="Arial" pitchFamily="34" charset="0"/>
                  <a:cs typeface="Arial" pitchFamily="34" charset="0"/>
                </a:rPr>
                <a:t>目指す</a:t>
              </a:r>
              <a:r>
                <a:rPr kumimoji="1" lang="ja-JP" altLang="en-US" sz="1000" dirty="0" smtClean="0">
                  <a:latin typeface="Arial" pitchFamily="34" charset="0"/>
                  <a:cs typeface="Arial" pitchFamily="34" charset="0"/>
                </a:rPr>
                <a:t>場合</a:t>
              </a:r>
              <a:endParaRPr kumimoji="1" lang="en-US" altLang="ja-JP" sz="1000" dirty="0" smtClean="0">
                <a:latin typeface="Arial" pitchFamily="34" charset="0"/>
                <a:cs typeface="Arial" pitchFamily="34" charset="0"/>
              </a:endParaRPr>
            </a:p>
            <a:p>
              <a:pPr marL="85725" algn="just">
                <a:lnSpc>
                  <a:spcPts val="1000"/>
                </a:lnSpc>
                <a:spcBef>
                  <a:spcPts val="600"/>
                </a:spcBef>
              </a:pPr>
              <a:r>
                <a:rPr kumimoji="1" lang="ja-JP" altLang="en-US" sz="1000" dirty="0">
                  <a:latin typeface="Arial" pitchFamily="34" charset="0"/>
                  <a:cs typeface="Arial" pitchFamily="34" charset="0"/>
                </a:rPr>
                <a:t>　</a:t>
              </a:r>
              <a:r>
                <a:rPr kumimoji="1" lang="ja-JP" altLang="en-US" sz="1000" dirty="0" smtClean="0">
                  <a:latin typeface="Arial" pitchFamily="34" charset="0"/>
                  <a:cs typeface="Arial" pitchFamily="34" charset="0"/>
                </a:rPr>
                <a:t>　・新展示場</a:t>
              </a:r>
              <a:r>
                <a:rPr kumimoji="1" lang="ja-JP" altLang="en-US" sz="1000" dirty="0">
                  <a:latin typeface="Arial" pitchFamily="34" charset="0"/>
                  <a:cs typeface="Arial" pitchFamily="34" charset="0"/>
                </a:rPr>
                <a:t>の</a:t>
              </a:r>
              <a:r>
                <a:rPr kumimoji="1" lang="ja-JP" altLang="en-US" sz="1000" dirty="0" smtClean="0">
                  <a:latin typeface="Arial" pitchFamily="34" charset="0"/>
                  <a:cs typeface="Arial" pitchFamily="34" charset="0"/>
                </a:rPr>
                <a:t>規模：</a:t>
              </a:r>
              <a:r>
                <a:rPr kumimoji="1" lang="en-US" altLang="ja-JP" sz="1000" dirty="0" smtClean="0">
                  <a:latin typeface="Arial" pitchFamily="34" charset="0"/>
                  <a:cs typeface="Arial" pitchFamily="34" charset="0"/>
                </a:rPr>
                <a:t>200,000</a:t>
              </a:r>
              <a:r>
                <a:rPr kumimoji="1" lang="en-US" altLang="ja-JP" sz="1000" dirty="0">
                  <a:latin typeface="Arial" pitchFamily="34" charset="0"/>
                  <a:cs typeface="Arial" pitchFamily="34" charset="0"/>
                </a:rPr>
                <a:t>㎡</a:t>
              </a:r>
              <a:r>
                <a:rPr kumimoji="1" lang="ja-JP" altLang="en-US" sz="1000" dirty="0" smtClean="0">
                  <a:latin typeface="Arial" pitchFamily="34" charset="0"/>
                  <a:cs typeface="Arial" pitchFamily="34" charset="0"/>
                </a:rPr>
                <a:t>程度</a:t>
              </a:r>
              <a:endParaRPr kumimoji="1" lang="en-US" altLang="ja-JP" sz="1000" dirty="0" smtClean="0">
                <a:latin typeface="Arial" pitchFamily="34" charset="0"/>
                <a:cs typeface="Arial" pitchFamily="34" charset="0"/>
              </a:endParaRPr>
            </a:p>
            <a:p>
              <a:pPr marL="85725" algn="just">
                <a:lnSpc>
                  <a:spcPts val="1000"/>
                </a:lnSpc>
                <a:spcBef>
                  <a:spcPts val="600"/>
                </a:spcBef>
              </a:pPr>
              <a:r>
                <a:rPr kumimoji="1" lang="ja-JP" altLang="en-US" sz="1000" dirty="0">
                  <a:latin typeface="Arial" pitchFamily="34" charset="0"/>
                  <a:cs typeface="Arial" pitchFamily="34" charset="0"/>
                </a:rPr>
                <a:t>　</a:t>
              </a:r>
              <a:r>
                <a:rPr kumimoji="1" lang="ja-JP" altLang="en-US" sz="1000" dirty="0" smtClean="0">
                  <a:latin typeface="Arial" pitchFamily="34" charset="0"/>
                  <a:cs typeface="Arial" pitchFamily="34" charset="0"/>
                </a:rPr>
                <a:t>　・新</a:t>
              </a:r>
              <a:r>
                <a:rPr kumimoji="1" lang="ja-JP" altLang="en-US" sz="1000" dirty="0">
                  <a:latin typeface="Arial" pitchFamily="34" charset="0"/>
                  <a:cs typeface="Arial" pitchFamily="34" charset="0"/>
                </a:rPr>
                <a:t>会議場の最大収容</a:t>
              </a:r>
              <a:r>
                <a:rPr kumimoji="1" lang="ja-JP" altLang="en-US" sz="1000" dirty="0" smtClean="0">
                  <a:latin typeface="Arial" pitchFamily="34" charset="0"/>
                  <a:cs typeface="Arial" pitchFamily="34" charset="0"/>
                </a:rPr>
                <a:t>人数：</a:t>
              </a:r>
              <a:r>
                <a:rPr kumimoji="1" lang="en-US" altLang="ja-JP" sz="1000" dirty="0" smtClean="0">
                  <a:latin typeface="Arial" pitchFamily="34" charset="0"/>
                  <a:cs typeface="Arial" pitchFamily="34" charset="0"/>
                </a:rPr>
                <a:t>12,000</a:t>
              </a:r>
              <a:r>
                <a:rPr kumimoji="1" lang="ja-JP" altLang="en-US" sz="1000" dirty="0">
                  <a:latin typeface="Arial" pitchFamily="34" charset="0"/>
                  <a:cs typeface="Arial" pitchFamily="34" charset="0"/>
                </a:rPr>
                <a:t>人</a:t>
              </a:r>
              <a:r>
                <a:rPr kumimoji="1" lang="ja-JP" altLang="en-US" sz="1000" dirty="0" smtClean="0">
                  <a:latin typeface="Arial" pitchFamily="34" charset="0"/>
                  <a:cs typeface="Arial" pitchFamily="34" charset="0"/>
                </a:rPr>
                <a:t>程度</a:t>
              </a:r>
              <a:endParaRPr kumimoji="1" lang="en-US" altLang="ja-JP" sz="1000" dirty="0" smtClean="0">
                <a:latin typeface="Arial" pitchFamily="34" charset="0"/>
                <a:cs typeface="Arial" pitchFamily="34" charset="0"/>
              </a:endParaRPr>
            </a:p>
            <a:p>
              <a:pPr marL="314325" indent="-228600" algn="just">
                <a:lnSpc>
                  <a:spcPts val="1200"/>
                </a:lnSpc>
                <a:spcBef>
                  <a:spcPts val="600"/>
                </a:spcBef>
                <a:buAutoNum type="circleNumDbPlain" startAt="2"/>
              </a:pPr>
              <a:r>
                <a:rPr kumimoji="1" lang="ja-JP" altLang="en-US" sz="1000" dirty="0" smtClean="0">
                  <a:latin typeface="Arial" pitchFamily="34" charset="0"/>
                  <a:cs typeface="Arial" pitchFamily="34" charset="0"/>
                </a:rPr>
                <a:t>東京</a:t>
              </a:r>
              <a:r>
                <a:rPr kumimoji="1" lang="ja-JP" altLang="en-US" sz="1000" dirty="0">
                  <a:latin typeface="Arial" pitchFamily="34" charset="0"/>
                  <a:cs typeface="Arial" pitchFamily="34" charset="0"/>
                </a:rPr>
                <a:t>で実施された</a:t>
              </a:r>
              <a:r>
                <a:rPr kumimoji="1" lang="en-US" altLang="ja-JP" sz="1000" dirty="0">
                  <a:latin typeface="Arial" pitchFamily="34" charset="0"/>
                  <a:cs typeface="Arial" pitchFamily="34" charset="0"/>
                </a:rPr>
                <a:t>Ex</a:t>
              </a:r>
              <a:r>
                <a:rPr kumimoji="1" lang="ja-JP" altLang="en-US" sz="1000" dirty="0">
                  <a:latin typeface="Arial" pitchFamily="34" charset="0"/>
                  <a:cs typeface="Arial" pitchFamily="34" charset="0"/>
                </a:rPr>
                <a:t>を大阪で横</a:t>
              </a:r>
              <a:r>
                <a:rPr kumimoji="1" lang="ja-JP" altLang="en-US" sz="1000" dirty="0" smtClean="0">
                  <a:latin typeface="Arial" pitchFamily="34" charset="0"/>
                  <a:cs typeface="Arial" pitchFamily="34" charset="0"/>
                </a:rPr>
                <a:t>展開、</a:t>
              </a:r>
              <a:r>
                <a:rPr kumimoji="1" lang="ja-JP" altLang="en-US" sz="1000" dirty="0">
                  <a:latin typeface="Arial" pitchFamily="34" charset="0"/>
                  <a:cs typeface="Arial" pitchFamily="34" charset="0"/>
                </a:rPr>
                <a:t>かつ機能面で</a:t>
              </a:r>
              <a:r>
                <a:rPr kumimoji="1" lang="ja-JP" altLang="en-US" sz="1000" dirty="0" smtClean="0">
                  <a:latin typeface="Arial" pitchFamily="34" charset="0"/>
                  <a:cs typeface="Arial" pitchFamily="34" charset="0"/>
                </a:rPr>
                <a:t>の充実</a:t>
              </a:r>
              <a:r>
                <a:rPr kumimoji="1" lang="ja-JP" altLang="en-US" sz="1000" dirty="0">
                  <a:latin typeface="Arial" pitchFamily="34" charset="0"/>
                  <a:cs typeface="Arial" pitchFamily="34" charset="0"/>
                </a:rPr>
                <a:t>を図る</a:t>
              </a:r>
              <a:r>
                <a:rPr kumimoji="1" lang="ja-JP" altLang="en-US" sz="1000" dirty="0" smtClean="0">
                  <a:latin typeface="Arial" pitchFamily="34" charset="0"/>
                  <a:cs typeface="Arial" pitchFamily="34" charset="0"/>
                </a:rPr>
                <a:t>ことで、「アジア</a:t>
              </a:r>
              <a:r>
                <a:rPr kumimoji="1" lang="ja-JP" altLang="en-US" sz="1000" dirty="0">
                  <a:latin typeface="Arial" pitchFamily="34" charset="0"/>
                  <a:cs typeface="Arial" pitchFamily="34" charset="0"/>
                </a:rPr>
                <a:t>を代表する</a:t>
              </a:r>
              <a:r>
                <a:rPr kumimoji="1" lang="en-US" altLang="ja-JP" sz="1000" dirty="0">
                  <a:latin typeface="Arial" pitchFamily="34" charset="0"/>
                  <a:cs typeface="Arial" pitchFamily="34" charset="0"/>
                </a:rPr>
                <a:t>MICE</a:t>
              </a:r>
              <a:r>
                <a:rPr kumimoji="1" lang="ja-JP" altLang="en-US" sz="1000" dirty="0" smtClean="0">
                  <a:latin typeface="Arial" pitchFamily="34" charset="0"/>
                  <a:cs typeface="Arial" pitchFamily="34" charset="0"/>
                </a:rPr>
                <a:t>都市」を</a:t>
              </a:r>
              <a:r>
                <a:rPr kumimoji="1" lang="ja-JP" altLang="en-US" sz="1000" dirty="0">
                  <a:latin typeface="Arial" pitchFamily="34" charset="0"/>
                  <a:cs typeface="Arial" pitchFamily="34" charset="0"/>
                </a:rPr>
                <a:t>目指す</a:t>
              </a:r>
              <a:r>
                <a:rPr kumimoji="1" lang="ja-JP" altLang="en-US" sz="1000" dirty="0" smtClean="0">
                  <a:latin typeface="Arial" pitchFamily="34" charset="0"/>
                  <a:cs typeface="Arial" pitchFamily="34" charset="0"/>
                </a:rPr>
                <a:t>場合</a:t>
              </a:r>
              <a:endParaRPr kumimoji="1" lang="en-US" altLang="ja-JP" sz="1000" dirty="0">
                <a:latin typeface="Arial" pitchFamily="34" charset="0"/>
                <a:cs typeface="Arial" pitchFamily="34" charset="0"/>
              </a:endParaRPr>
            </a:p>
            <a:p>
              <a:pPr marL="85725" algn="just">
                <a:lnSpc>
                  <a:spcPts val="1000"/>
                </a:lnSpc>
                <a:spcBef>
                  <a:spcPts val="600"/>
                </a:spcBef>
              </a:pPr>
              <a:r>
                <a:rPr kumimoji="1" lang="ja-JP" altLang="en-US" sz="1000" dirty="0" smtClean="0">
                  <a:latin typeface="Arial" pitchFamily="34" charset="0"/>
                  <a:cs typeface="Arial" pitchFamily="34" charset="0"/>
                </a:rPr>
                <a:t>　　　・新展示場</a:t>
              </a:r>
              <a:r>
                <a:rPr kumimoji="1" lang="ja-JP" altLang="en-US" sz="1000" dirty="0">
                  <a:latin typeface="Arial" pitchFamily="34" charset="0"/>
                  <a:cs typeface="Arial" pitchFamily="34" charset="0"/>
                </a:rPr>
                <a:t>の</a:t>
              </a:r>
              <a:r>
                <a:rPr kumimoji="1" lang="ja-JP" altLang="en-US" sz="1000" dirty="0" smtClean="0">
                  <a:latin typeface="Arial" pitchFamily="34" charset="0"/>
                  <a:cs typeface="Arial" pitchFamily="34" charset="0"/>
                </a:rPr>
                <a:t>規模：</a:t>
              </a:r>
              <a:r>
                <a:rPr kumimoji="1" lang="en-US" altLang="ja-JP" sz="1000" dirty="0" smtClean="0">
                  <a:latin typeface="Arial" pitchFamily="34" charset="0"/>
                  <a:cs typeface="Arial" pitchFamily="34" charset="0"/>
                </a:rPr>
                <a:t>120,000</a:t>
              </a:r>
              <a:r>
                <a:rPr kumimoji="1" lang="en-US" altLang="ja-JP" sz="1000" dirty="0">
                  <a:latin typeface="Arial" pitchFamily="34" charset="0"/>
                  <a:cs typeface="Arial" pitchFamily="34" charset="0"/>
                </a:rPr>
                <a:t>㎡</a:t>
              </a:r>
              <a:r>
                <a:rPr kumimoji="1" lang="ja-JP" altLang="en-US" sz="1000" dirty="0" smtClean="0">
                  <a:latin typeface="Arial" pitchFamily="34" charset="0"/>
                  <a:cs typeface="Arial" pitchFamily="34" charset="0"/>
                </a:rPr>
                <a:t>程度</a:t>
              </a:r>
              <a:endParaRPr kumimoji="1" lang="en-US" altLang="ja-JP" sz="1000" dirty="0" smtClean="0">
                <a:latin typeface="Arial" pitchFamily="34" charset="0"/>
                <a:cs typeface="Arial" pitchFamily="34" charset="0"/>
              </a:endParaRPr>
            </a:p>
            <a:p>
              <a:pPr marL="85725" algn="just">
                <a:lnSpc>
                  <a:spcPts val="1000"/>
                </a:lnSpc>
                <a:spcBef>
                  <a:spcPts val="600"/>
                </a:spcBef>
              </a:pPr>
              <a:r>
                <a:rPr kumimoji="1" lang="ja-JP" altLang="en-US" sz="1000" dirty="0">
                  <a:latin typeface="Arial" pitchFamily="34" charset="0"/>
                  <a:cs typeface="Arial" pitchFamily="34" charset="0"/>
                </a:rPr>
                <a:t>　</a:t>
              </a:r>
              <a:r>
                <a:rPr kumimoji="1" lang="ja-JP" altLang="en-US" sz="1000" dirty="0" smtClean="0">
                  <a:latin typeface="Arial" pitchFamily="34" charset="0"/>
                  <a:cs typeface="Arial" pitchFamily="34" charset="0"/>
                </a:rPr>
                <a:t>　　・新</a:t>
              </a:r>
              <a:r>
                <a:rPr kumimoji="1" lang="ja-JP" altLang="en-US" sz="1000" dirty="0">
                  <a:latin typeface="Arial" pitchFamily="34" charset="0"/>
                  <a:cs typeface="Arial" pitchFamily="34" charset="0"/>
                </a:rPr>
                <a:t>会議場の最大収容</a:t>
              </a:r>
              <a:r>
                <a:rPr kumimoji="1" lang="ja-JP" altLang="en-US" sz="1000" dirty="0" smtClean="0">
                  <a:latin typeface="Arial" pitchFamily="34" charset="0"/>
                  <a:cs typeface="Arial" pitchFamily="34" charset="0"/>
                </a:rPr>
                <a:t>人数：</a:t>
              </a:r>
              <a:r>
                <a:rPr kumimoji="1" lang="en-US" altLang="ja-JP" sz="1000" dirty="0" smtClean="0">
                  <a:latin typeface="Arial" pitchFamily="34" charset="0"/>
                  <a:cs typeface="Arial" pitchFamily="34" charset="0"/>
                </a:rPr>
                <a:t>5,000</a:t>
              </a:r>
              <a:r>
                <a:rPr kumimoji="1" lang="ja-JP" altLang="en-US" sz="1000" dirty="0">
                  <a:latin typeface="Arial" pitchFamily="34" charset="0"/>
                  <a:cs typeface="Arial" pitchFamily="34" charset="0"/>
                </a:rPr>
                <a:t>人</a:t>
              </a:r>
              <a:r>
                <a:rPr kumimoji="1" lang="ja-JP" altLang="en-US" sz="1000" dirty="0" smtClean="0">
                  <a:latin typeface="Arial" pitchFamily="34" charset="0"/>
                  <a:cs typeface="Arial" pitchFamily="34" charset="0"/>
                </a:rPr>
                <a:t>程度</a:t>
              </a:r>
              <a:endParaRPr kumimoji="1" lang="en-US" altLang="ja-JP" sz="1000" dirty="0" smtClean="0">
                <a:latin typeface="Arial" pitchFamily="34" charset="0"/>
                <a:cs typeface="Arial" pitchFamily="34" charset="0"/>
              </a:endParaRPr>
            </a:p>
            <a:p>
              <a:pPr marL="85725" algn="just">
                <a:lnSpc>
                  <a:spcPts val="800"/>
                </a:lnSpc>
                <a:spcBef>
                  <a:spcPts val="600"/>
                </a:spcBef>
              </a:pPr>
              <a:r>
                <a:rPr kumimoji="1" lang="ja-JP" altLang="en-US" sz="1000" dirty="0" smtClean="0">
                  <a:latin typeface="Arial" pitchFamily="34" charset="0"/>
                  <a:cs typeface="Arial" pitchFamily="34" charset="0"/>
                </a:rPr>
                <a:t>③　中</a:t>
              </a:r>
              <a:r>
                <a:rPr kumimoji="1" lang="ja-JP" altLang="en-US" sz="1000" dirty="0">
                  <a:latin typeface="Arial" pitchFamily="34" charset="0"/>
                  <a:cs typeface="Arial" pitchFamily="34" charset="0"/>
                </a:rPr>
                <a:t>小規模</a:t>
              </a:r>
              <a:r>
                <a:rPr kumimoji="1" lang="ja-JP" altLang="en-US" sz="1000" dirty="0" smtClean="0">
                  <a:latin typeface="Arial" pitchFamily="34" charset="0"/>
                  <a:cs typeface="Arial" pitchFamily="34" charset="0"/>
                </a:rPr>
                <a:t>の</a:t>
              </a:r>
              <a:r>
                <a:rPr kumimoji="1" lang="en-US" altLang="ja-JP" sz="1000" dirty="0">
                  <a:latin typeface="Arial" pitchFamily="34" charset="0"/>
                  <a:cs typeface="Arial" pitchFamily="34" charset="0"/>
                </a:rPr>
                <a:t>C</a:t>
              </a:r>
              <a:r>
                <a:rPr kumimoji="1" lang="ja-JP" altLang="en-US" sz="1000" dirty="0" smtClean="0">
                  <a:latin typeface="Arial" pitchFamily="34" charset="0"/>
                  <a:cs typeface="Arial" pitchFamily="34" charset="0"/>
                </a:rPr>
                <a:t>・</a:t>
              </a:r>
              <a:r>
                <a:rPr kumimoji="1" lang="en-US" altLang="ja-JP" sz="1000" dirty="0" smtClean="0">
                  <a:latin typeface="Arial" pitchFamily="34" charset="0"/>
                  <a:cs typeface="Arial" pitchFamily="34" charset="0"/>
                </a:rPr>
                <a:t>Ex</a:t>
              </a:r>
              <a:r>
                <a:rPr kumimoji="1" lang="ja-JP" altLang="en-US" sz="1000" dirty="0" smtClean="0">
                  <a:latin typeface="Arial" pitchFamily="34" charset="0"/>
                  <a:cs typeface="Arial" pitchFamily="34" charset="0"/>
                </a:rPr>
                <a:t>を</a:t>
              </a:r>
              <a:r>
                <a:rPr kumimoji="1" lang="ja-JP" altLang="en-US" sz="1000" dirty="0">
                  <a:latin typeface="Arial" pitchFamily="34" charset="0"/>
                  <a:cs typeface="Arial" pitchFamily="34" charset="0"/>
                </a:rPr>
                <a:t>中心に誘致し</a:t>
              </a:r>
              <a:r>
                <a:rPr kumimoji="1" lang="ja-JP" altLang="en-US" sz="1000" dirty="0" smtClean="0">
                  <a:latin typeface="Arial" pitchFamily="34" charset="0"/>
                  <a:cs typeface="Arial" pitchFamily="34" charset="0"/>
                </a:rPr>
                <a:t>、新</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施設が遊休</a:t>
              </a:r>
              <a:endParaRPr kumimoji="1" lang="en-US" altLang="ja-JP" sz="1000" dirty="0" smtClean="0">
                <a:latin typeface="Arial" pitchFamily="34" charset="0"/>
                <a:cs typeface="Arial" pitchFamily="34" charset="0"/>
              </a:endParaRPr>
            </a:p>
            <a:p>
              <a:pPr marL="85725" algn="just">
                <a:lnSpc>
                  <a:spcPts val="800"/>
                </a:lnSpc>
                <a:spcBef>
                  <a:spcPts val="600"/>
                </a:spcBef>
              </a:pPr>
              <a:r>
                <a:rPr kumimoji="1" lang="ja-JP" altLang="en-US" sz="1000" dirty="0" smtClean="0">
                  <a:latin typeface="Arial" pitchFamily="34" charset="0"/>
                  <a:cs typeface="Arial" pitchFamily="34" charset="0"/>
                </a:rPr>
                <a:t>　　するリスクを最小限に</a:t>
              </a:r>
              <a:r>
                <a:rPr kumimoji="1" lang="ja-JP" altLang="en-US" sz="1000" dirty="0">
                  <a:latin typeface="Arial" pitchFamily="34" charset="0"/>
                  <a:cs typeface="Arial" pitchFamily="34" charset="0"/>
                </a:rPr>
                <a:t>する</a:t>
              </a:r>
              <a:r>
                <a:rPr kumimoji="1" lang="ja-JP" altLang="en-US" sz="1000" dirty="0" smtClean="0">
                  <a:latin typeface="Arial" pitchFamily="34" charset="0"/>
                  <a:cs typeface="Arial" pitchFamily="34" charset="0"/>
                </a:rPr>
                <a:t>場合</a:t>
              </a:r>
              <a:endParaRPr kumimoji="1" lang="en-US" altLang="ja-JP" sz="1000" dirty="0" smtClean="0">
                <a:latin typeface="Arial" pitchFamily="34" charset="0"/>
                <a:cs typeface="Arial" pitchFamily="34" charset="0"/>
              </a:endParaRPr>
            </a:p>
            <a:p>
              <a:pPr marL="85725" algn="just">
                <a:lnSpc>
                  <a:spcPts val="1000"/>
                </a:lnSpc>
                <a:spcBef>
                  <a:spcPts val="600"/>
                </a:spcBef>
              </a:pPr>
              <a:r>
                <a:rPr kumimoji="1" lang="ja-JP" altLang="en-US" sz="1000" dirty="0">
                  <a:latin typeface="Arial" pitchFamily="34" charset="0"/>
                  <a:cs typeface="Arial" pitchFamily="34" charset="0"/>
                </a:rPr>
                <a:t>　</a:t>
              </a:r>
              <a:r>
                <a:rPr kumimoji="1" lang="ja-JP" altLang="en-US" sz="1000" dirty="0" smtClean="0">
                  <a:latin typeface="Arial" pitchFamily="34" charset="0"/>
                  <a:cs typeface="Arial" pitchFamily="34" charset="0"/>
                </a:rPr>
                <a:t>　・新展示場</a:t>
              </a:r>
              <a:r>
                <a:rPr kumimoji="1" lang="ja-JP" altLang="en-US" sz="1000" dirty="0">
                  <a:latin typeface="Arial" pitchFamily="34" charset="0"/>
                  <a:cs typeface="Arial" pitchFamily="34" charset="0"/>
                </a:rPr>
                <a:t>の</a:t>
              </a:r>
              <a:r>
                <a:rPr kumimoji="1" lang="ja-JP" altLang="en-US" sz="1000" dirty="0" smtClean="0">
                  <a:latin typeface="Arial" pitchFamily="34" charset="0"/>
                  <a:cs typeface="Arial" pitchFamily="34" charset="0"/>
                </a:rPr>
                <a:t>規模：</a:t>
              </a:r>
              <a:r>
                <a:rPr kumimoji="1" lang="en-US" altLang="ja-JP" sz="1000" dirty="0" smtClean="0">
                  <a:latin typeface="Arial" pitchFamily="34" charset="0"/>
                  <a:cs typeface="Arial" pitchFamily="34" charset="0"/>
                </a:rPr>
                <a:t>30,000~50,000</a:t>
              </a:r>
              <a:r>
                <a:rPr kumimoji="1" lang="en-US" altLang="ja-JP" sz="1000" dirty="0">
                  <a:latin typeface="Arial" pitchFamily="34" charset="0"/>
                  <a:cs typeface="Arial" pitchFamily="34" charset="0"/>
                </a:rPr>
                <a:t>㎡</a:t>
              </a:r>
              <a:r>
                <a:rPr kumimoji="1" lang="ja-JP" altLang="en-US" sz="1000" dirty="0" smtClean="0">
                  <a:latin typeface="Arial" pitchFamily="34" charset="0"/>
                  <a:cs typeface="Arial" pitchFamily="34" charset="0"/>
                </a:rPr>
                <a:t>程度</a:t>
              </a:r>
              <a:endParaRPr kumimoji="1" lang="en-US" altLang="ja-JP" sz="1000" dirty="0" smtClean="0">
                <a:latin typeface="Arial" pitchFamily="34" charset="0"/>
                <a:cs typeface="Arial" pitchFamily="34" charset="0"/>
              </a:endParaRPr>
            </a:p>
            <a:p>
              <a:pPr marL="85725" algn="just">
                <a:lnSpc>
                  <a:spcPts val="1000"/>
                </a:lnSpc>
                <a:spcBef>
                  <a:spcPts val="600"/>
                </a:spcBef>
              </a:pPr>
              <a:r>
                <a:rPr kumimoji="1" lang="ja-JP" altLang="en-US" sz="1000" dirty="0">
                  <a:latin typeface="Arial" pitchFamily="34" charset="0"/>
                  <a:cs typeface="Arial" pitchFamily="34" charset="0"/>
                </a:rPr>
                <a:t>　</a:t>
              </a:r>
              <a:r>
                <a:rPr kumimoji="1" lang="ja-JP" altLang="en-US" sz="1000" dirty="0" smtClean="0">
                  <a:latin typeface="Arial" pitchFamily="34" charset="0"/>
                  <a:cs typeface="Arial" pitchFamily="34" charset="0"/>
                </a:rPr>
                <a:t>　・新</a:t>
              </a:r>
              <a:r>
                <a:rPr kumimoji="1" lang="ja-JP" altLang="en-US" sz="1000" dirty="0">
                  <a:latin typeface="Arial" pitchFamily="34" charset="0"/>
                  <a:cs typeface="Arial" pitchFamily="34" charset="0"/>
                </a:rPr>
                <a:t>会議場の最大収容</a:t>
              </a:r>
              <a:r>
                <a:rPr kumimoji="1" lang="ja-JP" altLang="en-US" sz="1000" dirty="0" smtClean="0">
                  <a:latin typeface="Arial" pitchFamily="34" charset="0"/>
                  <a:cs typeface="Arial" pitchFamily="34" charset="0"/>
                </a:rPr>
                <a:t>人数</a:t>
              </a:r>
              <a:r>
                <a:rPr kumimoji="1" lang="en-US" altLang="ja-JP" sz="1000" dirty="0" smtClean="0">
                  <a:latin typeface="Arial" pitchFamily="34" charset="0"/>
                  <a:cs typeface="Arial" pitchFamily="34" charset="0"/>
                </a:rPr>
                <a:t>2,500</a:t>
              </a:r>
              <a:r>
                <a:rPr kumimoji="1" lang="ja-JP" altLang="en-US" sz="1000" dirty="0">
                  <a:latin typeface="Arial" pitchFamily="34" charset="0"/>
                  <a:cs typeface="Arial" pitchFamily="34" charset="0"/>
                </a:rPr>
                <a:t>人</a:t>
              </a:r>
              <a:r>
                <a:rPr kumimoji="1" lang="ja-JP" altLang="en-US" sz="1000" dirty="0" smtClean="0">
                  <a:latin typeface="Arial" pitchFamily="34" charset="0"/>
                  <a:cs typeface="Arial" pitchFamily="34" charset="0"/>
                </a:rPr>
                <a:t>程度</a:t>
              </a:r>
              <a:endParaRPr kumimoji="1" lang="ja-JP" altLang="en-US" sz="1000" dirty="0">
                <a:latin typeface="Arial" pitchFamily="34" charset="0"/>
                <a:cs typeface="Arial" pitchFamily="34" charset="0"/>
              </a:endParaRPr>
            </a:p>
          </p:txBody>
        </p:sp>
      </p:grpSp>
      <p:sp>
        <p:nvSpPr>
          <p:cNvPr id="109" name="正方形/長方形 108"/>
          <p:cNvSpPr/>
          <p:nvPr/>
        </p:nvSpPr>
        <p:spPr>
          <a:xfrm>
            <a:off x="304800" y="2262628"/>
            <a:ext cx="360000" cy="4183200"/>
          </a:xfrm>
          <a:prstGeom prst="rect">
            <a:avLst/>
          </a:prstGeom>
          <a:solidFill>
            <a:schemeClr val="bg1">
              <a:lumMod val="6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72000" rIns="72000" bIns="72000" rtlCol="0" anchor="ctr" anchorCtr="0"/>
          <a:lstStyle/>
          <a:p>
            <a:pPr algn="ctr"/>
            <a:r>
              <a:rPr kumimoji="1" lang="ja-JP" altLang="en-US" sz="1200" b="1" dirty="0" smtClean="0">
                <a:solidFill>
                  <a:schemeClr val="tx1"/>
                </a:solidFill>
              </a:rPr>
              <a:t>調査結果</a:t>
            </a:r>
          </a:p>
        </p:txBody>
      </p:sp>
      <p:sp>
        <p:nvSpPr>
          <p:cNvPr id="15" name="正方形/長方形 14"/>
          <p:cNvSpPr/>
          <p:nvPr/>
        </p:nvSpPr>
        <p:spPr>
          <a:xfrm>
            <a:off x="4770631" y="6544165"/>
            <a:ext cx="3271422" cy="252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ja-JP" altLang="en-US" sz="1200" b="1" u="sng" dirty="0" smtClean="0">
                <a:solidFill>
                  <a:schemeClr val="tx1"/>
                </a:solidFill>
              </a:rPr>
              <a:t>参考：世界・日本の主要</a:t>
            </a:r>
            <a:r>
              <a:rPr kumimoji="1" lang="en-US" altLang="ja-JP" sz="1200" b="1" u="sng" dirty="0" smtClean="0">
                <a:solidFill>
                  <a:schemeClr val="tx1"/>
                </a:solidFill>
              </a:rPr>
              <a:t>MICE</a:t>
            </a:r>
            <a:r>
              <a:rPr kumimoji="1" lang="ja-JP" altLang="en-US" sz="1200" b="1" u="sng" dirty="0" smtClean="0">
                <a:solidFill>
                  <a:schemeClr val="tx1"/>
                </a:solidFill>
              </a:rPr>
              <a:t>施設</a:t>
            </a:r>
          </a:p>
        </p:txBody>
      </p:sp>
      <p:grpSp>
        <p:nvGrpSpPr>
          <p:cNvPr id="4" name="グループ化 3"/>
          <p:cNvGrpSpPr/>
          <p:nvPr/>
        </p:nvGrpSpPr>
        <p:grpSpPr>
          <a:xfrm>
            <a:off x="4264426" y="2262120"/>
            <a:ext cx="4716000" cy="4184216"/>
            <a:chOff x="4918253" y="2262120"/>
            <a:chExt cx="3423600" cy="4184216"/>
          </a:xfrm>
        </p:grpSpPr>
        <p:sp>
          <p:nvSpPr>
            <p:cNvPr id="95" name="正方形/長方形 94"/>
            <p:cNvSpPr/>
            <p:nvPr/>
          </p:nvSpPr>
          <p:spPr>
            <a:xfrm>
              <a:off x="4918253" y="2262120"/>
              <a:ext cx="3423600" cy="360000"/>
            </a:xfrm>
            <a:prstGeom prst="rect">
              <a:avLst/>
            </a:prstGeom>
            <a:solidFill>
              <a:srgbClr val="8C8C8C"/>
            </a:solidFill>
            <a:ln w="9525">
              <a:solidFill>
                <a:srgbClr val="8C8C8C"/>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spAutoFit/>
            </a:bodyPr>
            <a:lstStyle/>
            <a:p>
              <a:r>
                <a:rPr lang="ja-JP" altLang="en-US" sz="1000" b="1" dirty="0" smtClean="0">
                  <a:solidFill>
                    <a:schemeClr val="bg1"/>
                  </a:solidFill>
                </a:rPr>
                <a:t>エ　</a:t>
              </a:r>
              <a:r>
                <a:rPr lang="en-US" altLang="ja-JP" sz="1000" b="1" dirty="0" smtClean="0">
                  <a:solidFill>
                    <a:schemeClr val="bg1"/>
                  </a:solidFill>
                </a:rPr>
                <a:t>MICE</a:t>
              </a:r>
              <a:r>
                <a:rPr lang="ja-JP" altLang="en-US" sz="1000" b="1" dirty="0" smtClean="0">
                  <a:solidFill>
                    <a:schemeClr val="bg1"/>
                  </a:solidFill>
                </a:rPr>
                <a:t>別の需要</a:t>
              </a:r>
              <a:endParaRPr lang="en-US" altLang="ja-JP" sz="1000" b="1" dirty="0" smtClean="0">
                <a:solidFill>
                  <a:schemeClr val="bg1"/>
                </a:solidFill>
              </a:endParaRPr>
            </a:p>
            <a:p>
              <a:r>
                <a:rPr lang="ja-JP" altLang="en-US" sz="1000" b="1" dirty="0" smtClean="0">
                  <a:solidFill>
                    <a:schemeClr val="bg1"/>
                  </a:solidFill>
                </a:rPr>
                <a:t>オ　具体的な施策等の検討</a:t>
              </a:r>
              <a:endParaRPr lang="en-US" altLang="ja-JP" sz="1000" b="1" dirty="0">
                <a:solidFill>
                  <a:schemeClr val="bg1"/>
                </a:solidFill>
              </a:endParaRPr>
            </a:p>
          </p:txBody>
        </p:sp>
        <p:sp>
          <p:nvSpPr>
            <p:cNvPr id="96" name="正方形/長方形 95"/>
            <p:cNvSpPr/>
            <p:nvPr/>
          </p:nvSpPr>
          <p:spPr>
            <a:xfrm flipH="1">
              <a:off x="4918253" y="2666336"/>
              <a:ext cx="3423600" cy="3780000"/>
            </a:xfrm>
            <a:prstGeom prst="rect">
              <a:avLst/>
            </a:prstGeom>
            <a:ln>
              <a:solidFill>
                <a:srgbClr val="8C8C8C"/>
              </a:solidFill>
            </a:ln>
          </p:spPr>
          <p:txBody>
            <a:bodyPr vert="horz" wrap="square" lIns="96214" tIns="96214" rIns="96214" bIns="96214" rtlCol="0">
              <a:noAutofit/>
            </a:bodyPr>
            <a:lstStyle/>
            <a:p>
              <a:pPr marL="172800" indent="-171450" algn="just">
                <a:lnSpc>
                  <a:spcPct val="106000"/>
                </a:lnSpc>
                <a:spcBef>
                  <a:spcPts val="0"/>
                </a:spcBef>
                <a:buFont typeface="Wingdings" panose="05000000000000000000" pitchFamily="2" charset="2"/>
                <a:buChar char="n"/>
              </a:pP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件数（国内・大阪・ベイエリア）・需要予測（</a:t>
              </a:r>
              <a:r>
                <a:rPr kumimoji="1" lang="en-US" altLang="ja-JP" sz="1000" dirty="0" smtClean="0">
                  <a:latin typeface="Arial" pitchFamily="34" charset="0"/>
                  <a:cs typeface="Arial" pitchFamily="34" charset="0"/>
                </a:rPr>
                <a:t>2015</a:t>
              </a:r>
              <a:r>
                <a:rPr kumimoji="1" lang="ja-JP" altLang="en-US" sz="1000" dirty="0" smtClean="0">
                  <a:latin typeface="Arial" pitchFamily="34" charset="0"/>
                  <a:cs typeface="Arial" pitchFamily="34" charset="0"/>
                </a:rPr>
                <a:t>年⇒</a:t>
              </a:r>
              <a:r>
                <a:rPr kumimoji="1" lang="en-US" altLang="ja-JP" sz="1000" dirty="0" smtClean="0">
                  <a:latin typeface="Arial" pitchFamily="34" charset="0"/>
                  <a:cs typeface="Arial" pitchFamily="34" charset="0"/>
                </a:rPr>
                <a:t>2024</a:t>
              </a:r>
              <a:r>
                <a:rPr kumimoji="1" lang="ja-JP" altLang="en-US" sz="1000" dirty="0">
                  <a:latin typeface="Arial" pitchFamily="34" charset="0"/>
                  <a:cs typeface="Arial" pitchFamily="34" charset="0"/>
                </a:rPr>
                <a:t>年</a:t>
              </a:r>
              <a:r>
                <a:rPr kumimoji="1" lang="ja-JP" altLang="en-US" sz="1000" dirty="0" smtClean="0">
                  <a:latin typeface="Arial" pitchFamily="34" charset="0"/>
                  <a:cs typeface="Arial" pitchFamily="34" charset="0"/>
                </a:rPr>
                <a:t>）</a:t>
              </a:r>
              <a:endParaRPr kumimoji="1" lang="en-US" altLang="ja-JP" sz="1000" dirty="0" smtClean="0">
                <a:latin typeface="Arial" pitchFamily="34" charset="0"/>
                <a:cs typeface="Arial" pitchFamily="34" charset="0"/>
              </a:endParaRPr>
            </a:p>
            <a:p>
              <a:pPr marL="1350" algn="just">
                <a:lnSpc>
                  <a:spcPct val="106000"/>
                </a:lnSpc>
                <a:spcBef>
                  <a:spcPts val="0"/>
                </a:spcBef>
              </a:pPr>
              <a:endParaRPr kumimoji="1" lang="en-US" altLang="ja-JP" sz="1000" dirty="0">
                <a:latin typeface="Arial" pitchFamily="34" charset="0"/>
                <a:cs typeface="Arial" pitchFamily="34" charset="0"/>
              </a:endParaRPr>
            </a:p>
            <a:p>
              <a:pPr marL="1350" algn="just">
                <a:lnSpc>
                  <a:spcPct val="106000"/>
                </a:lnSpc>
                <a:spcBef>
                  <a:spcPts val="0"/>
                </a:spcBef>
              </a:pPr>
              <a:endParaRPr kumimoji="1" lang="en-US" altLang="ja-JP" sz="1000" dirty="0" smtClean="0">
                <a:latin typeface="Arial" pitchFamily="34" charset="0"/>
                <a:cs typeface="Arial" pitchFamily="34" charset="0"/>
              </a:endParaRPr>
            </a:p>
            <a:p>
              <a:pPr marL="1350" algn="just">
                <a:lnSpc>
                  <a:spcPct val="106000"/>
                </a:lnSpc>
                <a:spcBef>
                  <a:spcPts val="0"/>
                </a:spcBef>
              </a:pPr>
              <a:r>
                <a:rPr kumimoji="1" lang="ja-JP" altLang="en-US" sz="1000" dirty="0" smtClean="0">
                  <a:latin typeface="Arial" pitchFamily="34" charset="0"/>
                  <a:cs typeface="Arial" pitchFamily="34" charset="0"/>
                </a:rPr>
                <a:t>　</a:t>
              </a:r>
              <a:endParaRPr kumimoji="1" lang="en-US" altLang="ja-JP" sz="1000" dirty="0" smtClean="0">
                <a:latin typeface="Arial" pitchFamily="34" charset="0"/>
                <a:cs typeface="Arial" pitchFamily="34" charset="0"/>
              </a:endParaRPr>
            </a:p>
            <a:p>
              <a:pPr marL="1350" algn="just">
                <a:lnSpc>
                  <a:spcPct val="106000"/>
                </a:lnSpc>
                <a:spcBef>
                  <a:spcPts val="0"/>
                </a:spcBef>
              </a:pPr>
              <a:endParaRPr kumimoji="1" lang="en-US" altLang="ja-JP" sz="1000" dirty="0">
                <a:latin typeface="Arial" pitchFamily="34" charset="0"/>
                <a:cs typeface="Arial" pitchFamily="34" charset="0"/>
              </a:endParaRPr>
            </a:p>
            <a:p>
              <a:pPr marL="1350" algn="just">
                <a:lnSpc>
                  <a:spcPct val="106000"/>
                </a:lnSpc>
                <a:spcBef>
                  <a:spcPts val="0"/>
                </a:spcBef>
              </a:pPr>
              <a:endParaRPr kumimoji="1" lang="en-US" altLang="ja-JP" sz="1000" dirty="0" smtClean="0">
                <a:latin typeface="Arial" pitchFamily="34" charset="0"/>
                <a:cs typeface="Arial" pitchFamily="34" charset="0"/>
              </a:endParaRPr>
            </a:p>
            <a:p>
              <a:pPr marL="1350" algn="just">
                <a:lnSpc>
                  <a:spcPct val="106000"/>
                </a:lnSpc>
                <a:spcBef>
                  <a:spcPts val="0"/>
                </a:spcBef>
              </a:pPr>
              <a:endParaRPr kumimoji="1" lang="en-US" altLang="ja-JP" sz="1000" dirty="0">
                <a:latin typeface="Arial" pitchFamily="34" charset="0"/>
                <a:cs typeface="Arial" pitchFamily="34" charset="0"/>
              </a:endParaRPr>
            </a:p>
            <a:p>
              <a:pPr marL="1350" algn="just">
                <a:lnSpc>
                  <a:spcPct val="106000"/>
                </a:lnSpc>
                <a:spcBef>
                  <a:spcPts val="0"/>
                </a:spcBef>
              </a:pPr>
              <a:endParaRPr kumimoji="1" lang="en-US" altLang="ja-JP" sz="1000" dirty="0" smtClean="0">
                <a:latin typeface="Arial" pitchFamily="34" charset="0"/>
                <a:cs typeface="Arial" pitchFamily="34" charset="0"/>
              </a:endParaRPr>
            </a:p>
            <a:p>
              <a:pPr marL="1350" algn="just">
                <a:lnSpc>
                  <a:spcPct val="106000"/>
                </a:lnSpc>
                <a:spcBef>
                  <a:spcPts val="0"/>
                </a:spcBef>
              </a:pPr>
              <a:endParaRPr kumimoji="1" lang="en-US" altLang="ja-JP" sz="1000" dirty="0" smtClean="0">
                <a:latin typeface="Arial" pitchFamily="34" charset="0"/>
                <a:cs typeface="Arial" pitchFamily="34" charset="0"/>
              </a:endParaRPr>
            </a:p>
            <a:p>
              <a:pPr marL="1350" algn="just">
                <a:lnSpc>
                  <a:spcPct val="106000"/>
                </a:lnSpc>
                <a:spcBef>
                  <a:spcPts val="0"/>
                </a:spcBef>
              </a:pPr>
              <a:r>
                <a:rPr kumimoji="1" lang="ja-JP" altLang="en-US" sz="1000" dirty="0" smtClean="0">
                  <a:latin typeface="Arial" pitchFamily="34" charset="0"/>
                  <a:cs typeface="Arial" pitchFamily="34" charset="0"/>
                </a:rPr>
                <a:t>開催</a:t>
              </a:r>
              <a:r>
                <a:rPr kumimoji="1" lang="ja-JP" altLang="en-US" sz="1000" dirty="0">
                  <a:latin typeface="Arial" pitchFamily="34" charset="0"/>
                  <a:cs typeface="Arial" pitchFamily="34" charset="0"/>
                </a:rPr>
                <a:t>件数は増加傾向。特に大阪 </a:t>
              </a:r>
              <a:r>
                <a:rPr kumimoji="1" lang="en-US" altLang="ja-JP" sz="1000" dirty="0">
                  <a:latin typeface="Arial" pitchFamily="34" charset="0"/>
                  <a:cs typeface="Arial" pitchFamily="34" charset="0"/>
                </a:rPr>
                <a:t>I</a:t>
              </a:r>
              <a:r>
                <a:rPr kumimoji="1" lang="ja-JP" altLang="en-US" sz="1000" dirty="0">
                  <a:latin typeface="Arial" pitchFamily="34" charset="0"/>
                  <a:cs typeface="Arial" pitchFamily="34" charset="0"/>
                </a:rPr>
                <a:t>の年平均成長率</a:t>
              </a:r>
              <a:r>
                <a:rPr kumimoji="1" lang="ja-JP" altLang="en-US" sz="1000" dirty="0" smtClean="0">
                  <a:latin typeface="Arial" pitchFamily="34" charset="0"/>
                  <a:cs typeface="Arial" pitchFamily="34" charset="0"/>
                </a:rPr>
                <a:t>は</a:t>
              </a:r>
              <a:r>
                <a:rPr kumimoji="1" lang="en-US" altLang="ja-JP" sz="1000" dirty="0">
                  <a:latin typeface="Arial" pitchFamily="34" charset="0"/>
                  <a:cs typeface="Arial" pitchFamily="34" charset="0"/>
                </a:rPr>
                <a:t>18</a:t>
              </a:r>
              <a:r>
                <a:rPr kumimoji="1" lang="en-US" altLang="ja-JP" sz="1000" dirty="0" smtClean="0">
                  <a:latin typeface="Arial" pitchFamily="34" charset="0"/>
                  <a:cs typeface="Arial" pitchFamily="34" charset="0"/>
                </a:rPr>
                <a:t>%</a:t>
              </a:r>
              <a:r>
                <a:rPr kumimoji="1" lang="ja-JP" altLang="en-US" sz="1000" dirty="0" smtClean="0">
                  <a:latin typeface="Arial" pitchFamily="34" charset="0"/>
                  <a:cs typeface="Arial" pitchFamily="34" charset="0"/>
                </a:rPr>
                <a:t>と、</a:t>
              </a:r>
              <a:r>
                <a:rPr kumimoji="1" lang="ja-JP" altLang="en-US" sz="1000" dirty="0">
                  <a:latin typeface="Arial" pitchFamily="34" charset="0"/>
                  <a:cs typeface="Arial" pitchFamily="34" charset="0"/>
                </a:rPr>
                <a:t>大阪の</a:t>
              </a:r>
              <a:r>
                <a:rPr kumimoji="1" lang="en-US" altLang="ja-JP" sz="1000" dirty="0">
                  <a:latin typeface="Arial" pitchFamily="34" charset="0"/>
                  <a:cs typeface="Arial" pitchFamily="34" charset="0"/>
                </a:rPr>
                <a:t>M</a:t>
              </a:r>
              <a:r>
                <a:rPr kumimoji="1" lang="ja-JP" altLang="en-US" sz="1000" dirty="0">
                  <a:latin typeface="Arial" pitchFamily="34" charset="0"/>
                  <a:cs typeface="Arial" pitchFamily="34" charset="0"/>
                </a:rPr>
                <a:t>・</a:t>
              </a:r>
              <a:r>
                <a:rPr kumimoji="1" lang="en-US" altLang="ja-JP" sz="1000" dirty="0">
                  <a:latin typeface="Arial" pitchFamily="34" charset="0"/>
                  <a:cs typeface="Arial" pitchFamily="34" charset="0"/>
                </a:rPr>
                <a:t>I</a:t>
              </a:r>
              <a:r>
                <a:rPr kumimoji="1" lang="ja-JP" altLang="en-US" sz="1000" dirty="0">
                  <a:latin typeface="Arial" pitchFamily="34" charset="0"/>
                  <a:cs typeface="Arial" pitchFamily="34" charset="0"/>
                </a:rPr>
                <a:t>・</a:t>
              </a:r>
              <a:r>
                <a:rPr kumimoji="1" lang="en-US" altLang="ja-JP" sz="1000" dirty="0">
                  <a:latin typeface="Arial" pitchFamily="34" charset="0"/>
                  <a:cs typeface="Arial" pitchFamily="34" charset="0"/>
                </a:rPr>
                <a:t>C</a:t>
              </a:r>
              <a:r>
                <a:rPr kumimoji="1" lang="ja-JP" altLang="en-US" sz="1000" dirty="0">
                  <a:latin typeface="Arial" pitchFamily="34" charset="0"/>
                  <a:cs typeface="Arial" pitchFamily="34" charset="0"/>
                </a:rPr>
                <a:t>・</a:t>
              </a:r>
              <a:r>
                <a:rPr kumimoji="1" lang="en-US" altLang="ja-JP" sz="1000" dirty="0">
                  <a:latin typeface="Arial" pitchFamily="34" charset="0"/>
                  <a:cs typeface="Arial" pitchFamily="34" charset="0"/>
                </a:rPr>
                <a:t>Ex</a:t>
              </a:r>
              <a:r>
                <a:rPr kumimoji="1" lang="ja-JP" altLang="en-US" sz="1000" dirty="0">
                  <a:latin typeface="Arial" pitchFamily="34" charset="0"/>
                  <a:cs typeface="Arial" pitchFamily="34" charset="0"/>
                </a:rPr>
                <a:t>・</a:t>
              </a:r>
              <a:r>
                <a:rPr kumimoji="1" lang="en-US" altLang="ja-JP" sz="1000" dirty="0" err="1">
                  <a:latin typeface="Arial" pitchFamily="34" charset="0"/>
                  <a:cs typeface="Arial" pitchFamily="34" charset="0"/>
                </a:rPr>
                <a:t>Ev</a:t>
              </a:r>
              <a:r>
                <a:rPr kumimoji="1" lang="ja-JP" altLang="en-US" sz="1000" dirty="0">
                  <a:latin typeface="Arial" pitchFamily="34" charset="0"/>
                  <a:cs typeface="Arial" pitchFamily="34" charset="0"/>
                </a:rPr>
                <a:t>の中では最も成長率が高い。</a:t>
              </a:r>
            </a:p>
            <a:p>
              <a:pPr marL="172800" indent="-171450" algn="just">
                <a:lnSpc>
                  <a:spcPct val="106000"/>
                </a:lnSpc>
                <a:spcBef>
                  <a:spcPts val="0"/>
                </a:spcBef>
                <a:buFont typeface="Wingdings" panose="05000000000000000000" pitchFamily="2" charset="2"/>
                <a:buChar char="n"/>
              </a:pPr>
              <a:r>
                <a:rPr kumimoji="1" lang="ja-JP" altLang="en-US" sz="1000" dirty="0" smtClean="0">
                  <a:latin typeface="Arial" pitchFamily="34" charset="0"/>
                  <a:cs typeface="Arial" pitchFamily="34" charset="0"/>
                </a:rPr>
                <a:t>大阪</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の課題</a:t>
              </a:r>
              <a:endParaRPr kumimoji="1" lang="en-US" altLang="ja-JP" sz="1000" dirty="0">
                <a:latin typeface="Arial" pitchFamily="34" charset="0"/>
                <a:cs typeface="Arial" pitchFamily="34" charset="0"/>
              </a:endParaRPr>
            </a:p>
            <a:p>
              <a:pPr marL="266700" indent="-180975" algn="just">
                <a:spcBef>
                  <a:spcPts val="0"/>
                </a:spcBef>
                <a:buFont typeface="Wingdings" panose="05000000000000000000" pitchFamily="2" charset="2"/>
                <a:buChar char="Ø"/>
              </a:pPr>
              <a:r>
                <a:rPr kumimoji="1" lang="ja-JP" altLang="en-US" sz="1000" dirty="0" smtClean="0">
                  <a:latin typeface="Arial" pitchFamily="34" charset="0"/>
                  <a:cs typeface="Arial" pitchFamily="34" charset="0"/>
                </a:rPr>
                <a:t>近隣都市との連携</a:t>
              </a:r>
              <a:endParaRPr kumimoji="1" lang="en-US" altLang="ja-JP" sz="1000" dirty="0" smtClean="0">
                <a:latin typeface="Arial" pitchFamily="34" charset="0"/>
                <a:cs typeface="Arial" pitchFamily="34" charset="0"/>
              </a:endParaRPr>
            </a:p>
            <a:p>
              <a:pPr marL="266700" indent="-180975" algn="just">
                <a:spcBef>
                  <a:spcPts val="0"/>
                </a:spcBef>
                <a:buFont typeface="Wingdings" panose="05000000000000000000" pitchFamily="2" charset="2"/>
                <a:buChar char="Ø"/>
              </a:pPr>
              <a:r>
                <a:rPr kumimoji="1" lang="ja-JP" altLang="en-US" sz="1000" dirty="0" smtClean="0">
                  <a:latin typeface="Arial" pitchFamily="34" charset="0"/>
                  <a:cs typeface="Arial" pitchFamily="34" charset="0"/>
                </a:rPr>
                <a:t>大阪</a:t>
              </a:r>
              <a:r>
                <a:rPr kumimoji="1" lang="ja-JP" altLang="en-US" sz="1000" dirty="0">
                  <a:latin typeface="Arial" pitchFamily="34" charset="0"/>
                  <a:cs typeface="Arial" pitchFamily="34" charset="0"/>
                </a:rPr>
                <a:t>の</a:t>
              </a:r>
              <a:r>
                <a:rPr kumimoji="1" lang="en-US" altLang="ja-JP" sz="1000" dirty="0">
                  <a:latin typeface="Arial" pitchFamily="34" charset="0"/>
                  <a:cs typeface="Arial" pitchFamily="34" charset="0"/>
                </a:rPr>
                <a:t>MICE</a:t>
              </a:r>
              <a:r>
                <a:rPr kumimoji="1" lang="ja-JP" altLang="en-US" sz="1000" dirty="0">
                  <a:latin typeface="Arial" pitchFamily="34" charset="0"/>
                  <a:cs typeface="Arial" pitchFamily="34" charset="0"/>
                </a:rPr>
                <a:t>施設間での</a:t>
              </a:r>
              <a:r>
                <a:rPr kumimoji="1" lang="ja-JP" altLang="en-US" sz="1000" dirty="0" smtClean="0">
                  <a:latin typeface="Arial" pitchFamily="34" charset="0"/>
                  <a:cs typeface="Arial" pitchFamily="34" charset="0"/>
                </a:rPr>
                <a:t>連携</a:t>
              </a:r>
              <a:endParaRPr kumimoji="1" lang="en-US" altLang="ja-JP" sz="1000" dirty="0" smtClean="0">
                <a:latin typeface="Arial" pitchFamily="34" charset="0"/>
                <a:cs typeface="Arial" pitchFamily="34" charset="0"/>
              </a:endParaRPr>
            </a:p>
            <a:p>
              <a:pPr marL="266700" indent="-180975" algn="just">
                <a:spcBef>
                  <a:spcPts val="0"/>
                </a:spcBef>
                <a:buFont typeface="Wingdings" panose="05000000000000000000" pitchFamily="2" charset="2"/>
                <a:buChar char="Ø"/>
              </a:pPr>
              <a:r>
                <a:rPr kumimoji="1" lang="ja-JP" altLang="en-US" sz="1000" dirty="0">
                  <a:latin typeface="Arial" pitchFamily="34" charset="0"/>
                  <a:cs typeface="Arial" pitchFamily="34" charset="0"/>
                </a:rPr>
                <a:t>他</a:t>
              </a:r>
              <a:r>
                <a:rPr kumimoji="1" lang="ja-JP" altLang="en-US" sz="1000" dirty="0" smtClean="0">
                  <a:latin typeface="Arial" pitchFamily="34" charset="0"/>
                  <a:cs typeface="Arial" pitchFamily="34" charset="0"/>
                </a:rPr>
                <a:t>都市との差別化</a:t>
              </a:r>
              <a:endParaRPr kumimoji="1" lang="en-US" altLang="ja-JP" sz="1000" dirty="0" smtClean="0">
                <a:latin typeface="Arial" pitchFamily="34" charset="0"/>
                <a:cs typeface="Arial" pitchFamily="34" charset="0"/>
              </a:endParaRPr>
            </a:p>
            <a:p>
              <a:pPr marL="172800" indent="-171450" algn="just">
                <a:lnSpc>
                  <a:spcPct val="106000"/>
                </a:lnSpc>
                <a:spcBef>
                  <a:spcPts val="0"/>
                </a:spcBef>
                <a:buFont typeface="Wingdings" panose="05000000000000000000" pitchFamily="2" charset="2"/>
                <a:buChar char="n"/>
              </a:pPr>
              <a:r>
                <a:rPr kumimoji="1" lang="ja-JP" altLang="en-US" sz="1000" dirty="0" smtClean="0">
                  <a:latin typeface="Arial" pitchFamily="34" charset="0"/>
                  <a:cs typeface="Arial" pitchFamily="34" charset="0"/>
                </a:rPr>
                <a:t>大阪の</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施設の課題</a:t>
              </a:r>
              <a:endParaRPr kumimoji="1" lang="en-US" altLang="ja-JP" sz="1000" dirty="0" smtClean="0">
                <a:latin typeface="Arial" pitchFamily="34" charset="0"/>
                <a:cs typeface="Arial" pitchFamily="34" charset="0"/>
              </a:endParaRPr>
            </a:p>
            <a:p>
              <a:pPr marL="266700" indent="-180975" algn="just">
                <a:spcBef>
                  <a:spcPts val="0"/>
                </a:spcBef>
                <a:buFont typeface="Wingdings" panose="05000000000000000000" pitchFamily="2" charset="2"/>
                <a:buChar char="Ø"/>
              </a:pPr>
              <a:r>
                <a:rPr kumimoji="1" lang="ja-JP" altLang="en-US" sz="1000" dirty="0" smtClean="0">
                  <a:latin typeface="Arial" pitchFamily="34" charset="0"/>
                  <a:cs typeface="Arial" pitchFamily="34" charset="0"/>
                </a:rPr>
                <a:t>利用料金</a:t>
              </a:r>
              <a:endParaRPr kumimoji="1" lang="en-US" altLang="ja-JP" sz="1000" dirty="0" smtClean="0">
                <a:latin typeface="Arial" pitchFamily="34" charset="0"/>
                <a:cs typeface="Arial" pitchFamily="34" charset="0"/>
              </a:endParaRPr>
            </a:p>
            <a:p>
              <a:pPr marL="266700" indent="-180975" algn="just">
                <a:spcBef>
                  <a:spcPts val="0"/>
                </a:spcBef>
                <a:buFont typeface="Wingdings" panose="05000000000000000000" pitchFamily="2" charset="2"/>
                <a:buChar char="Ø"/>
              </a:pPr>
              <a:r>
                <a:rPr kumimoji="1" lang="ja-JP" altLang="en-US" sz="1000" dirty="0" smtClean="0">
                  <a:latin typeface="Arial" pitchFamily="34" charset="0"/>
                  <a:cs typeface="Arial" pitchFamily="34" charset="0"/>
                </a:rPr>
                <a:t>展示</a:t>
              </a:r>
              <a:r>
                <a:rPr kumimoji="1" lang="ja-JP" altLang="en-US" sz="1000" dirty="0">
                  <a:latin typeface="Arial" pitchFamily="34" charset="0"/>
                  <a:cs typeface="Arial" pitchFamily="34" charset="0"/>
                </a:rPr>
                <a:t>スペース</a:t>
              </a:r>
              <a:r>
                <a:rPr kumimoji="1" lang="ja-JP" altLang="en-US" sz="1000" dirty="0" smtClean="0">
                  <a:latin typeface="Arial" pitchFamily="34" charset="0"/>
                  <a:cs typeface="Arial" pitchFamily="34" charset="0"/>
                </a:rPr>
                <a:t>の面積</a:t>
              </a:r>
              <a:endParaRPr kumimoji="1" lang="en-US" altLang="ja-JP" sz="1000" dirty="0" smtClean="0">
                <a:latin typeface="Arial" pitchFamily="34" charset="0"/>
                <a:cs typeface="Arial" pitchFamily="34" charset="0"/>
              </a:endParaRPr>
            </a:p>
            <a:p>
              <a:pPr marL="266700" indent="-180975" algn="just">
                <a:spcBef>
                  <a:spcPts val="0"/>
                </a:spcBef>
                <a:buFont typeface="Wingdings" panose="05000000000000000000" pitchFamily="2" charset="2"/>
                <a:buChar char="Ø"/>
              </a:pPr>
              <a:r>
                <a:rPr kumimoji="1" lang="ja-JP" altLang="en-US" sz="1000" dirty="0">
                  <a:latin typeface="Arial" pitchFamily="34" charset="0"/>
                  <a:cs typeface="Arial" pitchFamily="34" charset="0"/>
                </a:rPr>
                <a:t>予約</a:t>
              </a:r>
              <a:r>
                <a:rPr kumimoji="1" lang="ja-JP" altLang="en-US" sz="1000" dirty="0" smtClean="0">
                  <a:latin typeface="Arial" pitchFamily="34" charset="0"/>
                  <a:cs typeface="Arial" pitchFamily="34" charset="0"/>
                </a:rPr>
                <a:t>の取りやすさ</a:t>
              </a:r>
              <a:endParaRPr kumimoji="1" lang="ja-JP" altLang="en-US" sz="1000" dirty="0">
                <a:latin typeface="Arial" pitchFamily="34" charset="0"/>
                <a:cs typeface="Arial" pitchFamily="34" charset="0"/>
              </a:endParaRPr>
            </a:p>
            <a:p>
              <a:pPr marL="1350" algn="just">
                <a:lnSpc>
                  <a:spcPct val="106000"/>
                </a:lnSpc>
                <a:spcBef>
                  <a:spcPts val="0"/>
                </a:spcBef>
              </a:pPr>
              <a:r>
                <a:rPr kumimoji="1" lang="ja-JP" altLang="en-US" sz="1000" dirty="0" smtClean="0">
                  <a:latin typeface="Arial" pitchFamily="34" charset="0"/>
                  <a:cs typeface="Arial" pitchFamily="34" charset="0"/>
                </a:rPr>
                <a:t>大阪</a:t>
              </a:r>
              <a:r>
                <a:rPr kumimoji="1" lang="en-US" altLang="ja-JP" sz="1000" dirty="0" smtClean="0">
                  <a:latin typeface="Arial" pitchFamily="34" charset="0"/>
                  <a:cs typeface="Arial" pitchFamily="34" charset="0"/>
                </a:rPr>
                <a:t>MICE</a:t>
              </a:r>
              <a:r>
                <a:rPr kumimoji="1" lang="ja-JP" altLang="en-US" sz="1000" dirty="0" smtClean="0">
                  <a:latin typeface="Arial" pitchFamily="34" charset="0"/>
                  <a:cs typeface="Arial" pitchFamily="34" charset="0"/>
                </a:rPr>
                <a:t>施設は、</a:t>
              </a:r>
              <a:r>
                <a:rPr kumimoji="1" lang="ja-JP" altLang="en-US" sz="1000" dirty="0">
                  <a:latin typeface="Arial" pitchFamily="34" charset="0"/>
                  <a:cs typeface="Arial" pitchFamily="34" charset="0"/>
                </a:rPr>
                <a:t>国内</a:t>
              </a:r>
              <a:r>
                <a:rPr kumimoji="1" lang="ja-JP" altLang="en-US" sz="1000" dirty="0" smtClean="0">
                  <a:latin typeface="Arial" pitchFamily="34" charset="0"/>
                  <a:cs typeface="Arial" pitchFamily="34" charset="0"/>
                </a:rPr>
                <a:t>の競合都市と比較すると条件面で　必ずしも優位ではない。また、「</a:t>
              </a:r>
              <a:r>
                <a:rPr kumimoji="1" lang="ja-JP" altLang="en-US" sz="1000" dirty="0">
                  <a:latin typeface="Arial" pitchFamily="34" charset="0"/>
                  <a:cs typeface="Arial" pitchFamily="34" charset="0"/>
                </a:rPr>
                <a:t>オールインワン型</a:t>
              </a:r>
              <a:r>
                <a:rPr kumimoji="1" lang="en-US" altLang="ja-JP" sz="1000" dirty="0">
                  <a:latin typeface="Arial" pitchFamily="34" charset="0"/>
                  <a:cs typeface="Arial" pitchFamily="34" charset="0"/>
                </a:rPr>
                <a:t>MICE</a:t>
              </a:r>
              <a:r>
                <a:rPr kumimoji="1" lang="ja-JP" altLang="en-US" sz="1000" dirty="0">
                  <a:latin typeface="Arial" pitchFamily="34" charset="0"/>
                  <a:cs typeface="Arial" pitchFamily="34" charset="0"/>
                </a:rPr>
                <a:t>施設」「隣接する会議場・展示場で</a:t>
              </a:r>
              <a:r>
                <a:rPr kumimoji="1" lang="en-US" altLang="ja-JP" sz="1000" dirty="0">
                  <a:latin typeface="Arial" pitchFamily="34" charset="0"/>
                  <a:cs typeface="Arial" pitchFamily="34" charset="0"/>
                </a:rPr>
                <a:t>MICE</a:t>
              </a:r>
              <a:r>
                <a:rPr kumimoji="1" lang="ja-JP" altLang="en-US" sz="1000" dirty="0">
                  <a:latin typeface="Arial" pitchFamily="34" charset="0"/>
                  <a:cs typeface="Arial" pitchFamily="34" charset="0"/>
                </a:rPr>
                <a:t>を一体的</a:t>
              </a:r>
              <a:r>
                <a:rPr kumimoji="1" lang="ja-JP" altLang="en-US" sz="1000" dirty="0" smtClean="0">
                  <a:latin typeface="Arial" pitchFamily="34" charset="0"/>
                  <a:cs typeface="Arial" pitchFamily="34" charset="0"/>
                </a:rPr>
                <a:t>に　運用</a:t>
              </a:r>
              <a:r>
                <a:rPr kumimoji="1" lang="ja-JP" altLang="en-US" sz="1000" dirty="0">
                  <a:latin typeface="Arial" pitchFamily="34" charset="0"/>
                  <a:cs typeface="Arial" pitchFamily="34" charset="0"/>
                </a:rPr>
                <a:t>する連携</a:t>
              </a:r>
              <a:r>
                <a:rPr kumimoji="1" lang="ja-JP" altLang="en-US" sz="1000" dirty="0" smtClean="0">
                  <a:latin typeface="Arial" pitchFamily="34" charset="0"/>
                  <a:cs typeface="Arial" pitchFamily="34" charset="0"/>
                </a:rPr>
                <a:t>」といった世界のトレンドに対応できていないため、会議場・　展示場</a:t>
              </a:r>
              <a:r>
                <a:rPr kumimoji="1" lang="ja-JP" altLang="en-US" sz="1000" dirty="0">
                  <a:latin typeface="Arial" pitchFamily="34" charset="0"/>
                  <a:cs typeface="Arial" pitchFamily="34" charset="0"/>
                </a:rPr>
                <a:t>の新設も検討の余地があると考えられる</a:t>
              </a:r>
              <a:r>
                <a:rPr kumimoji="1" lang="ja-JP" altLang="en-US" sz="1000" dirty="0" smtClean="0">
                  <a:latin typeface="Arial" pitchFamily="34" charset="0"/>
                  <a:cs typeface="Arial" pitchFamily="34" charset="0"/>
                </a:rPr>
                <a:t>。</a:t>
              </a:r>
              <a:endParaRPr kumimoji="1" lang="ja-JP" altLang="en-US" sz="1000" dirty="0">
                <a:latin typeface="Arial" pitchFamily="34" charset="0"/>
                <a:cs typeface="Arial" pitchFamily="34" charset="0"/>
              </a:endParaRPr>
            </a:p>
          </p:txBody>
        </p:sp>
      </p:grpSp>
      <p:sp>
        <p:nvSpPr>
          <p:cNvPr id="19" name="正方形/長方形 18"/>
          <p:cNvSpPr/>
          <p:nvPr/>
        </p:nvSpPr>
        <p:spPr>
          <a:xfrm>
            <a:off x="6156632" y="4439904"/>
            <a:ext cx="277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1000" u="sng" dirty="0" smtClean="0">
                <a:solidFill>
                  <a:schemeClr val="tx1"/>
                </a:solidFill>
              </a:rPr>
              <a:t>MICE</a:t>
            </a:r>
            <a:r>
              <a:rPr kumimoji="1" lang="ja-JP" altLang="en-US" sz="1000" u="sng" dirty="0" smtClean="0">
                <a:solidFill>
                  <a:schemeClr val="tx1"/>
                </a:solidFill>
              </a:rPr>
              <a:t>件数（大阪）・需要予測（</a:t>
            </a:r>
            <a:r>
              <a:rPr kumimoji="1" lang="en-US" altLang="ja-JP" sz="1000" u="sng" dirty="0" smtClean="0">
                <a:solidFill>
                  <a:schemeClr val="tx1"/>
                </a:solidFill>
              </a:rPr>
              <a:t>2015</a:t>
            </a:r>
            <a:r>
              <a:rPr kumimoji="1" lang="ja-JP" altLang="en-US" sz="1000" u="sng" dirty="0" smtClean="0">
                <a:solidFill>
                  <a:schemeClr val="tx1"/>
                </a:solidFill>
              </a:rPr>
              <a:t>年⇒</a:t>
            </a:r>
            <a:r>
              <a:rPr kumimoji="1" lang="en-US" altLang="ja-JP" sz="1000" u="sng" dirty="0" smtClean="0">
                <a:solidFill>
                  <a:schemeClr val="tx1"/>
                </a:solidFill>
              </a:rPr>
              <a:t>2024</a:t>
            </a:r>
            <a:r>
              <a:rPr kumimoji="1" lang="ja-JP" altLang="en-US" sz="1000" u="sng" dirty="0" smtClean="0">
                <a:solidFill>
                  <a:schemeClr val="tx1"/>
                </a:solidFill>
              </a:rPr>
              <a:t>年）</a:t>
            </a:r>
          </a:p>
        </p:txBody>
      </p:sp>
      <p:pic>
        <p:nvPicPr>
          <p:cNvPr id="18" name="図 17"/>
          <p:cNvPicPr>
            <a:picLocks noChangeAspect="1"/>
          </p:cNvPicPr>
          <p:nvPr/>
        </p:nvPicPr>
        <p:blipFill>
          <a:blip r:embed="rId2"/>
          <a:stretch>
            <a:fillRect/>
          </a:stretch>
        </p:blipFill>
        <p:spPr>
          <a:xfrm>
            <a:off x="6134334" y="4752813"/>
            <a:ext cx="2816596" cy="908383"/>
          </a:xfrm>
          <a:prstGeom prst="rect">
            <a:avLst/>
          </a:prstGeom>
        </p:spPr>
      </p:pic>
      <p:grpSp>
        <p:nvGrpSpPr>
          <p:cNvPr id="22" name="グループ化 21"/>
          <p:cNvGrpSpPr/>
          <p:nvPr/>
        </p:nvGrpSpPr>
        <p:grpSpPr>
          <a:xfrm>
            <a:off x="6357191" y="5579119"/>
            <a:ext cx="2384807" cy="144000"/>
            <a:chOff x="6381437" y="5571745"/>
            <a:chExt cx="2384807" cy="144000"/>
          </a:xfrm>
        </p:grpSpPr>
        <p:sp>
          <p:nvSpPr>
            <p:cNvPr id="21" name="正方形/長方形 20"/>
            <p:cNvSpPr/>
            <p:nvPr/>
          </p:nvSpPr>
          <p:spPr>
            <a:xfrm>
              <a:off x="6381437" y="5571745"/>
              <a:ext cx="360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1000" dirty="0" smtClean="0">
                  <a:solidFill>
                    <a:schemeClr val="tx1"/>
                  </a:solidFill>
                </a:rPr>
                <a:t>M</a:t>
              </a:r>
            </a:p>
          </p:txBody>
        </p:sp>
        <p:sp>
          <p:nvSpPr>
            <p:cNvPr id="33" name="正方形/長方形 32"/>
            <p:cNvSpPr/>
            <p:nvPr/>
          </p:nvSpPr>
          <p:spPr>
            <a:xfrm>
              <a:off x="6887639" y="5571745"/>
              <a:ext cx="360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1000" dirty="0">
                  <a:solidFill>
                    <a:schemeClr val="tx1"/>
                  </a:solidFill>
                </a:rPr>
                <a:t>I</a:t>
              </a:r>
              <a:endParaRPr kumimoji="1" lang="ja-JP" altLang="en-US" sz="1000" dirty="0" smtClean="0">
                <a:solidFill>
                  <a:schemeClr val="tx1"/>
                </a:solidFill>
              </a:endParaRPr>
            </a:p>
          </p:txBody>
        </p:sp>
        <p:sp>
          <p:nvSpPr>
            <p:cNvPr id="34" name="正方形/長方形 33"/>
            <p:cNvSpPr/>
            <p:nvPr/>
          </p:nvSpPr>
          <p:spPr>
            <a:xfrm>
              <a:off x="7393841" y="5571745"/>
              <a:ext cx="360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1000" dirty="0">
                  <a:solidFill>
                    <a:schemeClr val="tx1"/>
                  </a:solidFill>
                </a:rPr>
                <a:t>C</a:t>
              </a:r>
              <a:endParaRPr kumimoji="1" lang="ja-JP" altLang="en-US" sz="1000" dirty="0" smtClean="0">
                <a:solidFill>
                  <a:schemeClr val="tx1"/>
                </a:solidFill>
              </a:endParaRPr>
            </a:p>
          </p:txBody>
        </p:sp>
        <p:sp>
          <p:nvSpPr>
            <p:cNvPr id="35" name="正方形/長方形 34"/>
            <p:cNvSpPr/>
            <p:nvPr/>
          </p:nvSpPr>
          <p:spPr>
            <a:xfrm>
              <a:off x="7900043" y="5571745"/>
              <a:ext cx="360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1000" dirty="0" smtClean="0">
                  <a:solidFill>
                    <a:schemeClr val="tx1"/>
                  </a:solidFill>
                </a:rPr>
                <a:t>Ex</a:t>
              </a:r>
              <a:endParaRPr kumimoji="1" lang="ja-JP" altLang="en-US" sz="1000" dirty="0" smtClean="0">
                <a:solidFill>
                  <a:schemeClr val="tx1"/>
                </a:solidFill>
              </a:endParaRPr>
            </a:p>
          </p:txBody>
        </p:sp>
        <p:sp>
          <p:nvSpPr>
            <p:cNvPr id="36" name="正方形/長方形 35"/>
            <p:cNvSpPr/>
            <p:nvPr/>
          </p:nvSpPr>
          <p:spPr>
            <a:xfrm>
              <a:off x="8406244" y="5571745"/>
              <a:ext cx="360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1000" dirty="0" err="1" smtClean="0">
                  <a:solidFill>
                    <a:schemeClr val="tx1"/>
                  </a:solidFill>
                </a:rPr>
                <a:t>Ev</a:t>
              </a:r>
              <a:endParaRPr kumimoji="1" lang="ja-JP" altLang="en-US" sz="1000" dirty="0" smtClean="0">
                <a:solidFill>
                  <a:schemeClr val="tx1"/>
                </a:solidFill>
              </a:endParaRPr>
            </a:p>
          </p:txBody>
        </p:sp>
      </p:grpSp>
      <p:sp>
        <p:nvSpPr>
          <p:cNvPr id="25" name="正方形/長方形 24"/>
          <p:cNvSpPr/>
          <p:nvPr/>
        </p:nvSpPr>
        <p:spPr>
          <a:xfrm>
            <a:off x="6439847" y="5087394"/>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4,295</a:t>
            </a:r>
            <a:endParaRPr kumimoji="1" lang="ja-JP" altLang="en-US" sz="800" dirty="0" smtClean="0">
              <a:solidFill>
                <a:schemeClr val="tx1"/>
              </a:solidFill>
            </a:endParaRPr>
          </a:p>
        </p:txBody>
      </p:sp>
      <p:sp>
        <p:nvSpPr>
          <p:cNvPr id="41" name="正方形/長方形 40"/>
          <p:cNvSpPr/>
          <p:nvPr/>
        </p:nvSpPr>
        <p:spPr>
          <a:xfrm>
            <a:off x="6692345" y="5154922"/>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51</a:t>
            </a:r>
            <a:endParaRPr kumimoji="1" lang="ja-JP" altLang="en-US" sz="800" dirty="0" smtClean="0">
              <a:solidFill>
                <a:schemeClr val="tx1"/>
              </a:solidFill>
            </a:endParaRPr>
          </a:p>
        </p:txBody>
      </p:sp>
      <p:sp>
        <p:nvSpPr>
          <p:cNvPr id="42" name="正方形/長方形 41"/>
          <p:cNvSpPr/>
          <p:nvPr/>
        </p:nvSpPr>
        <p:spPr>
          <a:xfrm>
            <a:off x="6944843" y="4804431"/>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227</a:t>
            </a:r>
            <a:endParaRPr kumimoji="1" lang="ja-JP" altLang="en-US" sz="800" dirty="0" smtClean="0">
              <a:solidFill>
                <a:schemeClr val="tx1"/>
              </a:solidFill>
            </a:endParaRPr>
          </a:p>
        </p:txBody>
      </p:sp>
      <p:sp>
        <p:nvSpPr>
          <p:cNvPr id="43" name="正方形/長方形 42"/>
          <p:cNvSpPr/>
          <p:nvPr/>
        </p:nvSpPr>
        <p:spPr>
          <a:xfrm>
            <a:off x="7954835" y="5101340"/>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73</a:t>
            </a:r>
            <a:endParaRPr kumimoji="1" lang="ja-JP" altLang="en-US" sz="800" dirty="0" smtClean="0">
              <a:solidFill>
                <a:schemeClr val="tx1"/>
              </a:solidFill>
            </a:endParaRPr>
          </a:p>
        </p:txBody>
      </p:sp>
      <p:sp>
        <p:nvSpPr>
          <p:cNvPr id="44" name="正方形/長方形 43"/>
          <p:cNvSpPr/>
          <p:nvPr/>
        </p:nvSpPr>
        <p:spPr>
          <a:xfrm>
            <a:off x="6187349" y="5168794"/>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3,130</a:t>
            </a:r>
            <a:endParaRPr kumimoji="1" lang="ja-JP" altLang="en-US" sz="800" dirty="0" smtClean="0">
              <a:solidFill>
                <a:schemeClr val="tx1"/>
              </a:solidFill>
            </a:endParaRPr>
          </a:p>
        </p:txBody>
      </p:sp>
      <p:sp>
        <p:nvSpPr>
          <p:cNvPr id="45" name="正方形/長方形 44"/>
          <p:cNvSpPr/>
          <p:nvPr/>
        </p:nvSpPr>
        <p:spPr>
          <a:xfrm>
            <a:off x="7702337" y="5154423"/>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51</a:t>
            </a:r>
            <a:endParaRPr kumimoji="1" lang="ja-JP" altLang="en-US" sz="800" dirty="0" smtClean="0">
              <a:solidFill>
                <a:schemeClr val="tx1"/>
              </a:solidFill>
            </a:endParaRPr>
          </a:p>
        </p:txBody>
      </p:sp>
      <p:sp>
        <p:nvSpPr>
          <p:cNvPr id="46" name="正方形/長方形 45"/>
          <p:cNvSpPr/>
          <p:nvPr/>
        </p:nvSpPr>
        <p:spPr>
          <a:xfrm>
            <a:off x="8239232" y="5154398"/>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5,368</a:t>
            </a:r>
            <a:endParaRPr kumimoji="1" lang="ja-JP" altLang="en-US" sz="800" dirty="0" smtClean="0">
              <a:solidFill>
                <a:schemeClr val="tx1"/>
              </a:solidFill>
            </a:endParaRPr>
          </a:p>
        </p:txBody>
      </p:sp>
      <p:sp>
        <p:nvSpPr>
          <p:cNvPr id="47" name="正方形/長方形 46"/>
          <p:cNvSpPr/>
          <p:nvPr/>
        </p:nvSpPr>
        <p:spPr>
          <a:xfrm>
            <a:off x="8523633" y="5037630"/>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9,548</a:t>
            </a:r>
            <a:endParaRPr kumimoji="1" lang="ja-JP" altLang="en-US" sz="800" dirty="0" smtClean="0">
              <a:solidFill>
                <a:schemeClr val="tx1"/>
              </a:solidFill>
            </a:endParaRPr>
          </a:p>
        </p:txBody>
      </p:sp>
      <p:sp>
        <p:nvSpPr>
          <p:cNvPr id="48" name="正方形/長方形 47"/>
          <p:cNvSpPr/>
          <p:nvPr/>
        </p:nvSpPr>
        <p:spPr>
          <a:xfrm>
            <a:off x="7197341" y="5148561"/>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267</a:t>
            </a:r>
            <a:endParaRPr kumimoji="1" lang="ja-JP" altLang="en-US" sz="800" dirty="0" smtClean="0">
              <a:solidFill>
                <a:schemeClr val="tx1"/>
              </a:solidFill>
            </a:endParaRPr>
          </a:p>
        </p:txBody>
      </p:sp>
      <p:sp>
        <p:nvSpPr>
          <p:cNvPr id="49" name="正方形/長方形 48"/>
          <p:cNvSpPr/>
          <p:nvPr/>
        </p:nvSpPr>
        <p:spPr>
          <a:xfrm>
            <a:off x="7449839" y="5087109"/>
            <a:ext cx="432000" cy="14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kumimoji="1" lang="en-US" altLang="ja-JP" sz="800" dirty="0" smtClean="0">
                <a:solidFill>
                  <a:schemeClr val="tx1"/>
                </a:solidFill>
              </a:rPr>
              <a:t>441</a:t>
            </a:r>
            <a:endParaRPr kumimoji="1" lang="ja-JP" altLang="en-US" sz="800" dirty="0" smtClean="0">
              <a:solidFill>
                <a:schemeClr val="tx1"/>
              </a:solidFill>
            </a:endParaRPr>
          </a:p>
        </p:txBody>
      </p:sp>
      <p:cxnSp>
        <p:nvCxnSpPr>
          <p:cNvPr id="5" name="直線コネクタ 4"/>
          <p:cNvCxnSpPr/>
          <p:nvPr/>
        </p:nvCxnSpPr>
        <p:spPr>
          <a:xfrm>
            <a:off x="6788962" y="4752813"/>
            <a:ext cx="0" cy="826306"/>
          </a:xfrm>
          <a:prstGeom prst="line">
            <a:avLst/>
          </a:prstGeom>
          <a:ln w="1270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7297824" y="4755641"/>
            <a:ext cx="0" cy="826306"/>
          </a:xfrm>
          <a:prstGeom prst="line">
            <a:avLst/>
          </a:prstGeom>
          <a:ln w="1270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7791693" y="4745956"/>
            <a:ext cx="0" cy="826306"/>
          </a:xfrm>
          <a:prstGeom prst="line">
            <a:avLst/>
          </a:prstGeom>
          <a:ln w="1270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8297896" y="4745956"/>
            <a:ext cx="0" cy="826306"/>
          </a:xfrm>
          <a:prstGeom prst="line">
            <a:avLst/>
          </a:prstGeom>
          <a:ln w="1270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6213752" y="9271128"/>
            <a:ext cx="358606" cy="330072"/>
          </a:xfrm>
          <a:prstGeom prst="rect">
            <a:avLst/>
          </a:prstGeom>
          <a:noFill/>
        </p:spPr>
        <p:txBody>
          <a:bodyPr wrap="none" lIns="72000" tIns="72000" rIns="72000" bIns="72000" rtlCol="0" anchor="ctr" anchorCtr="0">
            <a:spAutoFit/>
          </a:bodyPr>
          <a:lstStyle/>
          <a:p>
            <a:r>
              <a:rPr kumimoji="1" lang="en-US" altLang="ja-JP" sz="1200" dirty="0" smtClean="0">
                <a:solidFill>
                  <a:prstClr val="black"/>
                </a:solidFill>
                <a:latin typeface="Arial"/>
              </a:rPr>
              <a:t>3/3</a:t>
            </a:r>
            <a:endParaRPr kumimoji="1" lang="ja-JP" altLang="en-US" sz="1200" dirty="0" smtClean="0">
              <a:solidFill>
                <a:prstClr val="black"/>
              </a:solidFill>
              <a:latin typeface="Arial"/>
            </a:endParaRPr>
          </a:p>
        </p:txBody>
      </p:sp>
      <p:sp>
        <p:nvSpPr>
          <p:cNvPr id="54" name="テキスト ボックス 55"/>
          <p:cNvSpPr txBox="1">
            <a:spLocks noChangeArrowheads="1"/>
          </p:cNvSpPr>
          <p:nvPr/>
        </p:nvSpPr>
        <p:spPr bwMode="auto">
          <a:xfrm>
            <a:off x="10134861" y="581172"/>
            <a:ext cx="2916113" cy="703001"/>
          </a:xfrm>
          <a:prstGeom prst="rect">
            <a:avLst/>
          </a:prstGeom>
          <a:noFill/>
          <a:ln w="9525">
            <a:noFill/>
            <a:miter lim="800000"/>
            <a:headEnd/>
            <a:tailEnd/>
          </a:ln>
        </p:spPr>
        <p:txBody>
          <a:bodyPr wrap="square" lIns="86400" tIns="43301" rIns="36000" bIns="43301">
            <a:spAutoFit/>
          </a:bodyPr>
          <a:lstStyle/>
          <a:p>
            <a:r>
              <a:rPr lang="en-US" altLang="ja-JP" sz="800" dirty="0">
                <a:latin typeface="+mn-ea"/>
              </a:rPr>
              <a:t>M</a:t>
            </a:r>
            <a:r>
              <a:rPr lang="ja-JP" altLang="en-US" sz="800" dirty="0">
                <a:latin typeface="+mn-ea"/>
              </a:rPr>
              <a:t>：</a:t>
            </a:r>
            <a:r>
              <a:rPr lang="en-US" altLang="ja-JP" sz="800" dirty="0">
                <a:latin typeface="+mn-ea"/>
              </a:rPr>
              <a:t>Meeting</a:t>
            </a:r>
            <a:r>
              <a:rPr lang="ja-JP" altLang="en-US" sz="800" dirty="0">
                <a:latin typeface="+mn-ea"/>
              </a:rPr>
              <a:t>（企業等の会議）</a:t>
            </a:r>
          </a:p>
          <a:p>
            <a:r>
              <a:rPr lang="en-US" altLang="ja-JP" sz="800" dirty="0">
                <a:latin typeface="+mn-ea"/>
              </a:rPr>
              <a:t>I</a:t>
            </a:r>
            <a:r>
              <a:rPr lang="ja-JP" altLang="en-US" sz="800" dirty="0">
                <a:latin typeface="+mn-ea"/>
              </a:rPr>
              <a:t>：</a:t>
            </a:r>
            <a:r>
              <a:rPr lang="en-US" altLang="ja-JP" sz="800" dirty="0">
                <a:latin typeface="+mn-ea"/>
              </a:rPr>
              <a:t>Incentive Travel</a:t>
            </a:r>
            <a:r>
              <a:rPr lang="ja-JP" altLang="en-US" sz="800" dirty="0">
                <a:latin typeface="+mn-ea"/>
              </a:rPr>
              <a:t>（企業等の行う報奨・研修旅行）</a:t>
            </a:r>
          </a:p>
          <a:p>
            <a:r>
              <a:rPr lang="en-US" altLang="ja-JP" sz="800" dirty="0">
                <a:latin typeface="+mn-ea"/>
              </a:rPr>
              <a:t>C</a:t>
            </a:r>
            <a:r>
              <a:rPr lang="ja-JP" altLang="en-US" sz="800" dirty="0">
                <a:latin typeface="+mn-ea"/>
              </a:rPr>
              <a:t>：</a:t>
            </a:r>
            <a:r>
              <a:rPr lang="en-US" altLang="ja-JP" sz="800" dirty="0">
                <a:latin typeface="+mn-ea"/>
              </a:rPr>
              <a:t>Convention</a:t>
            </a:r>
            <a:r>
              <a:rPr lang="ja-JP" altLang="en-US" sz="800" dirty="0">
                <a:latin typeface="+mn-ea"/>
              </a:rPr>
              <a:t>（国際機関・団体、学会等が行う国際会議）</a:t>
            </a:r>
          </a:p>
          <a:p>
            <a:r>
              <a:rPr lang="en-US" altLang="ja-JP" sz="800" dirty="0">
                <a:latin typeface="+mn-ea"/>
              </a:rPr>
              <a:t>Ex</a:t>
            </a:r>
            <a:r>
              <a:rPr lang="ja-JP" altLang="en-US" sz="800" dirty="0">
                <a:latin typeface="+mn-ea"/>
              </a:rPr>
              <a:t>：</a:t>
            </a:r>
            <a:r>
              <a:rPr lang="en-US" altLang="ja-JP" sz="800" dirty="0">
                <a:latin typeface="+mn-ea"/>
              </a:rPr>
              <a:t>Exhibition</a:t>
            </a:r>
            <a:r>
              <a:rPr lang="ja-JP" altLang="en-US" sz="800" dirty="0">
                <a:latin typeface="+mn-ea"/>
              </a:rPr>
              <a:t>（展示会・見本市）</a:t>
            </a:r>
          </a:p>
          <a:p>
            <a:r>
              <a:rPr lang="en-US" altLang="ja-JP" sz="800" dirty="0" err="1">
                <a:latin typeface="+mn-ea"/>
              </a:rPr>
              <a:t>Ev</a:t>
            </a:r>
            <a:r>
              <a:rPr lang="ja-JP" altLang="en-US" sz="800" dirty="0">
                <a:latin typeface="+mn-ea"/>
              </a:rPr>
              <a:t>：</a:t>
            </a:r>
            <a:r>
              <a:rPr lang="en-US" altLang="ja-JP" sz="800" dirty="0">
                <a:latin typeface="+mn-ea"/>
              </a:rPr>
              <a:t>Event</a:t>
            </a:r>
            <a:r>
              <a:rPr lang="ja-JP" altLang="en-US" sz="800" dirty="0">
                <a:latin typeface="+mn-ea"/>
              </a:rPr>
              <a:t>（イベント</a:t>
            </a:r>
            <a:r>
              <a:rPr lang="ja-JP" altLang="en-US" sz="800" dirty="0" smtClean="0">
                <a:latin typeface="+mn-ea"/>
              </a:rPr>
              <a:t>）</a:t>
            </a:r>
            <a:endParaRPr lang="en-US" altLang="ja-JP" sz="800" dirty="0" smtClean="0">
              <a:latin typeface="+mn-ea"/>
            </a:endParaRPr>
          </a:p>
        </p:txBody>
      </p:sp>
      <p:pic>
        <p:nvPicPr>
          <p:cNvPr id="6" name="図 5"/>
          <p:cNvPicPr>
            <a:picLocks noChangeAspect="1"/>
          </p:cNvPicPr>
          <p:nvPr/>
        </p:nvPicPr>
        <p:blipFill>
          <a:blip r:embed="rId3"/>
          <a:stretch>
            <a:fillRect/>
          </a:stretch>
        </p:blipFill>
        <p:spPr>
          <a:xfrm>
            <a:off x="4420806" y="2937572"/>
            <a:ext cx="4397086" cy="1209040"/>
          </a:xfrm>
          <a:prstGeom prst="rect">
            <a:avLst/>
          </a:prstGeom>
        </p:spPr>
      </p:pic>
      <p:pic>
        <p:nvPicPr>
          <p:cNvPr id="2" name="図 1"/>
          <p:cNvPicPr>
            <a:picLocks noChangeAspect="1"/>
          </p:cNvPicPr>
          <p:nvPr/>
        </p:nvPicPr>
        <p:blipFill>
          <a:blip r:embed="rId4"/>
          <a:stretch>
            <a:fillRect/>
          </a:stretch>
        </p:blipFill>
        <p:spPr>
          <a:xfrm>
            <a:off x="6524567" y="6843653"/>
            <a:ext cx="5967473" cy="2351440"/>
          </a:xfrm>
          <a:prstGeom prst="rect">
            <a:avLst/>
          </a:prstGeom>
        </p:spPr>
      </p:pic>
      <p:pic>
        <p:nvPicPr>
          <p:cNvPr id="8" name="図 7"/>
          <p:cNvPicPr>
            <a:picLocks noChangeAspect="1"/>
          </p:cNvPicPr>
          <p:nvPr/>
        </p:nvPicPr>
        <p:blipFill>
          <a:blip r:embed="rId5"/>
          <a:stretch>
            <a:fillRect/>
          </a:stretch>
        </p:blipFill>
        <p:spPr>
          <a:xfrm>
            <a:off x="304800" y="6843653"/>
            <a:ext cx="5967473" cy="2713200"/>
          </a:xfrm>
          <a:prstGeom prst="rect">
            <a:avLst/>
          </a:prstGeom>
        </p:spPr>
      </p:pic>
      <p:sp>
        <p:nvSpPr>
          <p:cNvPr id="55" name="正方形/長方形 54"/>
          <p:cNvSpPr/>
          <p:nvPr/>
        </p:nvSpPr>
        <p:spPr>
          <a:xfrm>
            <a:off x="6297892" y="4119280"/>
            <a:ext cx="2520000" cy="108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r"/>
            <a:r>
              <a:rPr kumimoji="1" lang="en-US" altLang="ja-JP" sz="600" dirty="0" smtClean="0">
                <a:solidFill>
                  <a:schemeClr val="tx1"/>
                </a:solidFill>
              </a:rPr>
              <a:t>* C</a:t>
            </a:r>
            <a:r>
              <a:rPr kumimoji="1" lang="ja-JP" altLang="en-US" sz="600" dirty="0" smtClean="0">
                <a:solidFill>
                  <a:schemeClr val="tx1"/>
                </a:solidFill>
              </a:rPr>
              <a:t>件数は</a:t>
            </a:r>
            <a:r>
              <a:rPr kumimoji="1" lang="en-US" altLang="ja-JP" sz="600" dirty="0" smtClean="0">
                <a:solidFill>
                  <a:schemeClr val="tx1"/>
                </a:solidFill>
              </a:rPr>
              <a:t>JNTO</a:t>
            </a:r>
            <a:r>
              <a:rPr kumimoji="1" lang="ja-JP" altLang="en-US" sz="600" dirty="0" smtClean="0">
                <a:solidFill>
                  <a:schemeClr val="tx1"/>
                </a:solidFill>
              </a:rPr>
              <a:t>統計（</a:t>
            </a:r>
            <a:r>
              <a:rPr kumimoji="1" lang="en-US" altLang="ja-JP" sz="600" dirty="0" smtClean="0">
                <a:solidFill>
                  <a:schemeClr val="tx1"/>
                </a:solidFill>
              </a:rPr>
              <a:t>2010-14</a:t>
            </a:r>
            <a:r>
              <a:rPr kumimoji="1" lang="ja-JP" altLang="en-US" sz="600" dirty="0" smtClean="0">
                <a:solidFill>
                  <a:schemeClr val="tx1"/>
                </a:solidFill>
              </a:rPr>
              <a:t>年実績値）を元に推計</a:t>
            </a:r>
          </a:p>
        </p:txBody>
      </p:sp>
    </p:spTree>
    <p:extLst>
      <p:ext uri="{BB962C8B-B14F-4D97-AF65-F5344CB8AC3E}">
        <p14:creationId xmlns:p14="http://schemas.microsoft.com/office/powerpoint/2010/main" val="37595789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ohmatsu Proposal Template_J_20160420">
  <a:themeElements>
    <a:clrScheme name="ユーザー定義">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lIns="72000" tIns="72000" rIns="72000" bIns="72000" rtlCol="0" anchor="ctr" anchorCtr="0"/>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chor="ctr" anchorCtr="0">
        <a:spAutoFit/>
      </a:bodyPr>
      <a:lstStyle>
        <a:defPPr>
          <a:defRPr kumimoji="1" sz="1200" dirty="0" smtClean="0">
            <a:latin typeface="+mj-lt"/>
            <a:ea typeface="+mj-ea"/>
          </a:defRPr>
        </a:defPPr>
      </a:lstStyle>
    </a:txDef>
  </a:objectDefaults>
  <a:extraClrSchemeLst/>
</a:theme>
</file>

<file path=ppt/theme/theme2.xml><?xml version="1.0" encoding="utf-8"?>
<a:theme xmlns:a="http://schemas.openxmlformats.org/drawingml/2006/main" name="Tohmatsu Proposal Template_J_20160420_補足版（本文あり）">
  <a:themeElements>
    <a:clrScheme name="ユーザー定義 1">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rtlCol="0" anchor="ctr"/>
      <a:lstStyle>
        <a:defPPr algn="ctr">
          <a:defRPr kumimoji="1" sz="12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sz="1200" dirty="0" err="1" smtClean="0"/>
        </a:defPPr>
      </a:lstStyle>
    </a:txDef>
  </a:objectDefaults>
  <a:extraClrSchemeLst/>
</a:theme>
</file>

<file path=ppt/theme/theme3.xml><?xml version="1.0" encoding="utf-8"?>
<a:theme xmlns:a="http://schemas.openxmlformats.org/drawingml/2006/main" name="1_Tohmatsu Proposal Template_J_20160420">
  <a:themeElements>
    <a:clrScheme name="ユーザー定義">
      <a:dk1>
        <a:sysClr val="windowText" lastClr="000000"/>
      </a:dk1>
      <a:lt1>
        <a:sysClr val="window" lastClr="FFFFFF"/>
      </a:lt1>
      <a:dk2>
        <a:srgbClr val="313131"/>
      </a:dk2>
      <a:lt2>
        <a:srgbClr val="FFFFFF"/>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DTCテンプレート">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4B4B4"/>
        </a:solidFill>
        <a:ln w="12700">
          <a:solidFill>
            <a:srgbClr val="B4B4B4"/>
          </a:solidFill>
        </a:ln>
      </a:spPr>
      <a:bodyPr lIns="72000" tIns="72000" rIns="72000" bIns="72000" rtlCol="0" anchor="ctr" anchorCtr="0"/>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chor="ctr" anchorCtr="0">
        <a:spAutoFit/>
      </a:bodyPr>
      <a:lstStyle>
        <a:defPPr>
          <a:defRPr kumimoji="1" sz="1200" dirty="0" smtClean="0">
            <a:latin typeface="+mj-lt"/>
            <a:ea typeface="+mj-ea"/>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F6F7E4EBADD9E47A9E0A7126DCCDCF8" ma:contentTypeVersion="2" ma:contentTypeDescription="新しいドキュメントを作成します。" ma:contentTypeScope="" ma:versionID="a76adcc3be6af679a31c6befe8eb0aaf">
  <xsd:schema xmlns:xsd="http://www.w3.org/2001/XMLSchema" xmlns:xs="http://www.w3.org/2001/XMLSchema" xmlns:p="http://schemas.microsoft.com/office/2006/metadata/properties" xmlns:ns2="ee1ab9bf-6fba-4470-ae98-e5144ebfb4bc" targetNamespace="http://schemas.microsoft.com/office/2006/metadata/properties" ma:root="true" ma:fieldsID="c7c5ac149a267c296877c86c9000b2bf" ns2:_="">
    <xsd:import namespace="ee1ab9bf-6fba-4470-ae98-e5144ebfb4bc"/>
    <xsd:element name="properties">
      <xsd:complexType>
        <xsd:sequence>
          <xsd:element name="documentManagement">
            <xsd:complexType>
              <xsd:all>
                <xsd:element ref="ns2:_x8aac__x660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ab9bf-6fba-4470-ae98-e5144ebfb4bc" elementFormDefault="qualified">
    <xsd:import namespace="http://schemas.microsoft.com/office/2006/documentManagement/types"/>
    <xsd:import namespace="http://schemas.microsoft.com/office/infopath/2007/PartnerControls"/>
    <xsd:element name="_x8aac__x660e_" ma:index="8" nillable="true" ma:displayName="説明" ma:internalName="_x8aac__x660e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8aac__x660e_ xmlns="ee1ab9bf-6fba-4470-ae98-e5144ebfb4bc">01_テンプレート &gt; 03_トーマツテンプレート_日本語／2015年</_x8aac__x660e_>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B0573C-3D9F-430F-AA53-0D0AA55547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1ab9bf-6fba-4470-ae98-e5144ebfb4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810D75-CCF6-483B-965C-EB18F9989D81}">
  <ds:schemaRef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purl.org/dc/terms/"/>
    <ds:schemaRef ds:uri="ee1ab9bf-6fba-4470-ae98-e5144ebfb4bc"/>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39091D0-4110-4FF5-8034-336546945D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和文テンプレート_jan2012</Template>
  <TotalTime>0</TotalTime>
  <Words>2025</Words>
  <Application>Microsoft Office PowerPoint</Application>
  <PresentationFormat>A3 297x420 mm</PresentationFormat>
  <Paragraphs>279</Paragraphs>
  <Slides>3</Slides>
  <Notes>0</Notes>
  <HiddenSlides>0</HiddenSlides>
  <MMClips>0</MMClips>
  <ScaleCrop>false</ScaleCrop>
  <HeadingPairs>
    <vt:vector size="6" baseType="variant">
      <vt:variant>
        <vt:lpstr>テーマ</vt:lpstr>
      </vt:variant>
      <vt:variant>
        <vt:i4>3</vt:i4>
      </vt:variant>
      <vt:variant>
        <vt:lpstr>埋め込まれた OLE サーバー</vt:lpstr>
      </vt:variant>
      <vt:variant>
        <vt:i4>1</vt:i4>
      </vt:variant>
      <vt:variant>
        <vt:lpstr>スライド タイトル</vt:lpstr>
      </vt:variant>
      <vt:variant>
        <vt:i4>3</vt:i4>
      </vt:variant>
    </vt:vector>
  </HeadingPairs>
  <TitlesOfParts>
    <vt:vector size="7" baseType="lpstr">
      <vt:lpstr>Tohmatsu Proposal Template_J_20160420</vt:lpstr>
      <vt:lpstr>Tohmatsu Proposal Template_J_20160420_補足版（本文あり）</vt:lpstr>
      <vt:lpstr>1_Tohmatsu Proposal Template_J_20160420</vt:lpstr>
      <vt:lpstr>think-cell Slide</vt:lpstr>
      <vt:lpstr>PowerPoint プレゼンテーション</vt:lpstr>
      <vt:lpstr>統合型リゾート（IR）立地による影響調査　調査報告書 -概要版- （2/3）</vt:lpstr>
      <vt:lpstr>統合型リゾート（IR）立地による影響調査　調査報告書 -概要版- （3/3）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2013-03-14T03:44:27Z</dcterms:created>
  <dcterms:modified xsi:type="dcterms:W3CDTF">2017-01-27T08:54:38Z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0x0101006F6F7E4EBADD9E47A9E0A7126DCCDCF8</vt:lpwstr>
  </property>
</Properties>
</file>